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PT Sans Narrow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10edee9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10ede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9680945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96809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f9680945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f96809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10edee95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10edee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0ed68e18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0ed68e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616909e0_0_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616909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616909e0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616909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616909e0_0_1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616909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616909e0_0_10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616909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616909e0_0_1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616909e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08a8f4f4_5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08a8f4f4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fe87eed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fe87ee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bbb6209d0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bbb6209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bbb6209d0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bbb6209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bbb6209d0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bbb6209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b68b0e9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b68b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bb68b0e9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bb68b0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bbb6209d0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bbb6209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b0773dc49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b0773dc4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10edee95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10edee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0edee95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10edee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10edee95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10edee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f9680945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f96809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10edee95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10edee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9680945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96809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914400" y="274638"/>
            <a:ext cx="77724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ymbol"/>
              <a:buChar char="●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●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F0C1B0"/>
              </a:buClr>
              <a:buSzPts val="1400"/>
              <a:buFont typeface="Noto Symbol"/>
              <a:buChar char="●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●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Baskerville"/>
              <a:buChar char="o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bre Baskerville"/>
              <a:buChar char="•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ibre Baskerville"/>
              <a:buChar char="•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rgbClr val="F0C1B0"/>
              </a:buClr>
              <a:buSzPts val="1400"/>
              <a:buFont typeface="Libre Baskerville"/>
              <a:buChar char="•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DDB8B3"/>
              </a:buClr>
              <a:buSzPts val="1400"/>
              <a:buFont typeface="Libre Baskervill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ldsta/mlds-2018-hw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rll.berkeley.edu/deeprlcourse/#lecture-videos" TargetMode="External"/><Relationship Id="rId4" Type="http://schemas.openxmlformats.org/officeDocument/2006/relationships/hyperlink" Target="http://www0.cs.ucl.ac.uk/staff/d.silver/web/Teaching.html" TargetMode="External"/><Relationship Id="rId9" Type="http://schemas.openxmlformats.org/officeDocument/2006/relationships/hyperlink" Target="https://github.com/williamFalcon/DeepRLHacks" TargetMode="External"/><Relationship Id="rId5" Type="http://schemas.openxmlformats.org/officeDocument/2006/relationships/hyperlink" Target="https://goo.gl/v5ig6e" TargetMode="External"/><Relationship Id="rId6" Type="http://schemas.openxmlformats.org/officeDocument/2006/relationships/hyperlink" Target="http://karpathy.github.io/2016/05/31/rl/" TargetMode="External"/><Relationship Id="rId7" Type="http://schemas.openxmlformats.org/officeDocument/2006/relationships/hyperlink" Target="https://goo.gl/o3C8fF" TargetMode="External"/><Relationship Id="rId8" Type="http://schemas.openxmlformats.org/officeDocument/2006/relationships/hyperlink" Target="http://incompleteideas.net/sutton/book/the-book-2nd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1710.02298.pd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511.05952.pdf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1511.05952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pdf/1511.05952.pdf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710.02298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MLDS 2018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HW4-2 - Deep Q Learning</a:t>
            </a:r>
            <a:endParaRPr/>
          </a:p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311700" y="3778819"/>
            <a:ext cx="85206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2018/6/8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ntu.mldsta@gmail.com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Reward is clipped</a:t>
            </a: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Training Tips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359825" y="1536575"/>
            <a:ext cx="84009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Performing the same action for 4 frames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To use data more efficiently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Reward may be up to 4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If positive, clip to 1 → reduce variance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How to see your unclipped reward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Use the </a:t>
            </a:r>
            <a:r>
              <a:rPr i="1" lang="zh-TW" sz="2000"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 function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Turn off the </a:t>
            </a:r>
            <a:r>
              <a:rPr i="1" lang="zh-TW" sz="2000">
                <a:latin typeface="Open Sans"/>
                <a:ea typeface="Open Sans"/>
                <a:cs typeface="Open Sans"/>
                <a:sym typeface="Open Sans"/>
              </a:rPr>
              <a:t>clip_reward</a:t>
            </a: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 option of your environment and do the clipping by yourself.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synchronous</a:t>
            </a:r>
            <a:r>
              <a:rPr lang="zh-TW"/>
              <a:t> Update (Optional, for Tensorflow)</a:t>
            </a:r>
            <a:endParaRPr/>
          </a:p>
        </p:txBody>
      </p:sp>
      <p:sp>
        <p:nvSpPr>
          <p:cNvPr id="190" name="Google Shape;190;p36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Training Tips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359825" y="1536575"/>
            <a:ext cx="8400900" cy="5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In tensorflow, </a:t>
            </a:r>
            <a:r>
              <a:rPr i="1" lang="zh-TW" sz="2400">
                <a:latin typeface="Open Sans"/>
                <a:ea typeface="Open Sans"/>
                <a:cs typeface="Open Sans"/>
                <a:sym typeface="Open Sans"/>
              </a:rPr>
              <a:t>feed_dict</a:t>
            </a: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 does the copy thing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Upon updating, the agent have to wait for it to continue exploring.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Try run the update asynchronously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Main thread : Collect data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The other thread : Copy data to GPU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GPU : Training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Using the thread/multiprocessing module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This is totally </a:t>
            </a:r>
            <a:r>
              <a:rPr lang="zh-TW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 necessary for you to get baseline</a:t>
            </a: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, just some speed-up you can try.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This can go wrong and annoying if you’re not familiar with threading, thus I recommend not to try it unless you are confident enough.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 Policy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688433"/>
            <a:ext cx="8520600" cy="5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Code Baseline (5%)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Report (5%)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(5%)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688433"/>
            <a:ext cx="8520600" cy="5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DQN (5%)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1800"/>
              <a:t>Getting averaging reward in 100 episodes over </a:t>
            </a:r>
            <a:r>
              <a:rPr b="1" lang="zh-TW" sz="1800"/>
              <a:t>40</a:t>
            </a:r>
            <a:r>
              <a:rPr lang="zh-TW" sz="1800"/>
              <a:t> in </a:t>
            </a:r>
            <a:r>
              <a:rPr b="1" lang="zh-TW" sz="1800"/>
              <a:t>Breakout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With</a:t>
            </a:r>
            <a:r>
              <a:rPr lang="zh-TW" sz="1800">
                <a:solidFill>
                  <a:srgbClr val="FF0000"/>
                </a:solidFill>
              </a:rPr>
              <a:t> OpenAI’s Atari wrapper</a:t>
            </a:r>
            <a:r>
              <a:rPr lang="zh-TW" sz="1800"/>
              <a:t> &amp; reward clipping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We will unclip the reward when testing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Format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688433"/>
            <a:ext cx="8520600" cy="5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Please download the sample files from 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github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-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Follow the instructions in README to install required packages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-"/>
            </a:pP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Four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functions you should implement in 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agent_[pg|dqn].py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__init__(self, env, args)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init_game_setting(self)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train(self)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make_action(self, state, test)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-"/>
            </a:pP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NOT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add any parameter in __init__(), init_game_setting() and make_action()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-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 can add new methods in the 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agent_[pg|dqn].py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-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You can add your arguments in 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argument.py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r>
              <a:rPr lang="zh-TW"/>
              <a:t> (10%)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363575"/>
            <a:ext cx="8520600" cy="5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Up to </a:t>
            </a:r>
            <a:r>
              <a:rPr lang="zh-TW" sz="2400">
                <a:solidFill>
                  <a:srgbClr val="FF0000"/>
                </a:solidFill>
              </a:rPr>
              <a:t>6</a:t>
            </a:r>
            <a:r>
              <a:rPr lang="zh-TW" sz="2400"/>
              <a:t> pages (4-1 + 4-2 + 4-3), in </a:t>
            </a:r>
            <a:r>
              <a:rPr lang="zh-TW" sz="2400">
                <a:solidFill>
                  <a:srgbClr val="FF0000"/>
                </a:solidFill>
              </a:rPr>
              <a:t>Chinese</a:t>
            </a:r>
            <a:endParaRPr sz="24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Describe your DQN model (1%)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Plot the learning curve to show the performance of your Deep Q Learning on Breakout (1%)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X-axis: number of time steps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Y-axis: average reward in last 30 episodes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Implement </a:t>
            </a:r>
            <a:r>
              <a:rPr lang="zh-TW" sz="2000">
                <a:solidFill>
                  <a:srgbClr val="FF0000"/>
                </a:solidFill>
              </a:rPr>
              <a:t>1</a:t>
            </a:r>
            <a:r>
              <a:rPr lang="zh-TW" sz="2000"/>
              <a:t> improvement method on page 6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Describe your tips for improvement (1%)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Learning curve (1%)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Compare to origin Deep Q Learning(1%)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submission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536567"/>
            <a:ext cx="8520600" cy="5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Please fill the </a:t>
            </a:r>
            <a:r>
              <a:rPr lang="zh-TW" sz="2400"/>
              <a:t>late submission form</a:t>
            </a:r>
            <a:r>
              <a:rPr lang="zh-TW" sz="2400"/>
              <a:t> first </a:t>
            </a:r>
            <a:r>
              <a:rPr lang="zh-TW" sz="2400">
                <a:solidFill>
                  <a:srgbClr val="FF0000"/>
                </a:solidFill>
              </a:rPr>
              <a:t>only if you will submit HW late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Please push your code before you fill the form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>
                <a:solidFill>
                  <a:srgbClr val="FF0000"/>
                </a:solidFill>
              </a:rPr>
              <a:t>There will be 25% penalty per day for late submission, </a:t>
            </a:r>
            <a:r>
              <a:rPr lang="zh-TW" sz="2400"/>
              <a:t>so you get 0% after four days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You get 0% if the required files has bug.</a:t>
            </a:r>
            <a:endParaRPr sz="24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-"/>
            </a:pPr>
            <a:r>
              <a:rPr lang="zh-TW" sz="2000"/>
              <a:t>If the error is due to the format issue, please come to fix the bug at the announced time, or you will get 10% penalty afterwards.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363576"/>
            <a:ext cx="8520600" cy="5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Deadline: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2018/7/6 23:59 (GMT+8)</a:t>
            </a:r>
            <a:endParaRPr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Your github 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have 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 files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under directory hw4/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-"/>
            </a:pPr>
            <a:r>
              <a:rPr lang="zh-TW" sz="1800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agent_dir/agent_pg.py</a:t>
            </a:r>
            <a:endParaRPr sz="1800"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agent_dir/agent_dqn.py</a:t>
            </a:r>
            <a:endParaRPr sz="1800"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[saved_model_file] * 2</a:t>
            </a:r>
            <a:endParaRPr sz="1800"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report.pdf</a:t>
            </a:r>
            <a:endParaRPr sz="1800"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argument.py (optional)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README (optional)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download.sh (optional)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other files you need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If your model is too large for github, upload it to a cloud space and write download.sh to download the model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-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Do not upload any file named the same with other sample codes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Grading &amp; Format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363576"/>
            <a:ext cx="8520600" cy="5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Please use Python with version &gt;= 3.5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The TAs will execute ‘</a:t>
            </a:r>
            <a:r>
              <a:rPr lang="zh-TW" sz="2000">
                <a:latin typeface="Georgia"/>
                <a:ea typeface="Georgia"/>
                <a:cs typeface="Georgia"/>
                <a:sym typeface="Georgia"/>
              </a:rPr>
              <a:t>python3 test.py --test_pg --test_dqn</a:t>
            </a:r>
            <a:r>
              <a:rPr lang="zh-TW" sz="2000"/>
              <a:t>’ to run your code on</a:t>
            </a:r>
            <a:r>
              <a:rPr b="1" lang="zh-TW" sz="2000"/>
              <a:t> </a:t>
            </a:r>
            <a:r>
              <a:rPr b="1" lang="zh-TW" sz="2000">
                <a:solidFill>
                  <a:srgbClr val="FF0000"/>
                </a:solidFill>
              </a:rPr>
              <a:t>ubuntu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The execution for both model should be done within 10 minutes respectively, excluding model download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Allowed packages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1800"/>
              <a:t>PyTorch v</a:t>
            </a:r>
            <a:r>
              <a:rPr lang="zh-TW" sz="1800">
                <a:solidFill>
                  <a:srgbClr val="FF0000"/>
                </a:solidFill>
              </a:rPr>
              <a:t>0.3.0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Tensorflow r</a:t>
            </a:r>
            <a:r>
              <a:rPr lang="zh-TW" sz="1800">
                <a:solidFill>
                  <a:srgbClr val="FF0000"/>
                </a:solidFill>
              </a:rPr>
              <a:t>1.6</a:t>
            </a:r>
            <a:r>
              <a:rPr lang="zh-TW" sz="1800"/>
              <a:t> (CUDA 9.0)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Numpy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Scipy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Pandas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Python Standard Lib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zh-TW">
                <a:solidFill>
                  <a:srgbClr val="FF0000"/>
                </a:solidFill>
              </a:rPr>
              <a:t>No keras !!!! No keras !!!! No keras !!!! No keras !!!! No keras !!!!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-"/>
            </a:pPr>
            <a:r>
              <a:rPr lang="zh-TW" sz="2000">
                <a:solidFill>
                  <a:srgbClr val="FF0000"/>
                </a:solidFill>
              </a:rPr>
              <a:t>If you use other packages, please ask for permission first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/>
        </p:nvSpPr>
        <p:spPr>
          <a:xfrm>
            <a:off x="0" y="0"/>
            <a:ext cx="9144000" cy="68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Related Materials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688425"/>
            <a:ext cx="88323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zh-TW" sz="2400"/>
              <a:t>Course &amp; Tutorial: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Berkeley Deep Reinforcement Learning, Fall 2017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David Silver RL course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Nips 2016 RL tutorial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zh-TW" sz="2400"/>
              <a:t>Blog: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 u="sng">
                <a:solidFill>
                  <a:schemeClr val="hlink"/>
                </a:solidFill>
                <a:hlinkClick r:id="rId6"/>
              </a:rPr>
              <a:t>Andrej Karpathy’s blog</a:t>
            </a:r>
            <a:endParaRPr sz="2000" u="sng">
              <a:solidFill>
                <a:schemeClr val="hlink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 u="sng">
                <a:solidFill>
                  <a:schemeClr val="hlink"/>
                </a:solidFill>
                <a:hlinkClick r:id="rId7"/>
              </a:rPr>
              <a:t>Arthur Juliani’s Blog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Text Book: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Reinforcement Learning: An Introduction</a:t>
            </a:r>
            <a:endParaRPr sz="2000" u="sng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Repo: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https://github.com/williamFalcon/DeepRLHacks</a:t>
            </a:r>
            <a:endParaRPr sz="20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Notification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If you want to present in class, please start your hw4 </a:t>
            </a:r>
            <a:r>
              <a:rPr b="1" lang="zh-TW" sz="2400">
                <a:solidFill>
                  <a:srgbClr val="FF0000"/>
                </a:solidFill>
              </a:rPr>
              <a:t>ASAP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Double DQN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688425"/>
            <a:ext cx="85206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The formula </a:t>
            </a:r>
            <a:br>
              <a:rPr lang="zh-TW" sz="2400"/>
            </a:br>
            <a:r>
              <a:rPr lang="zh-TW" sz="2400"/>
              <a:t>often overestimates the maximum Q value.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Thus instead choose the action of the max Q in the target network, choose  the action of the max Q in the </a:t>
            </a:r>
            <a:r>
              <a:rPr lang="zh-TW" sz="2400">
                <a:solidFill>
                  <a:srgbClr val="FF0000"/>
                </a:solidFill>
              </a:rPr>
              <a:t>current network</a:t>
            </a:r>
            <a:r>
              <a:rPr lang="zh-TW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i="1" sz="2400"/>
          </a:p>
        </p:txBody>
      </p:sp>
      <p:sp>
        <p:nvSpPr>
          <p:cNvPr id="253" name="Google Shape;253;p45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311700" y="57582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https://arxiv.org/pdf/1710.02298.pdf</a:t>
            </a:r>
            <a:endParaRPr sz="1800"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2400" y="7452550"/>
            <a:ext cx="6161601" cy="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450" y="3924675"/>
            <a:ext cx="7117500" cy="68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8750" y="1557975"/>
            <a:ext cx="5978921" cy="6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5679200" y="7560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-"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Which is </a:t>
            </a:r>
            <a:r>
              <a:rPr i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a_j’ = max_a_j’Q_</a:t>
            </a:r>
            <a:r>
              <a:rPr i="1" lang="zh-TW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ϕ</a:t>
            </a:r>
            <a:r>
              <a:rPr i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(s_j’, a_j’)</a:t>
            </a: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then </a:t>
            </a:r>
            <a:b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 _j= r_j + gamma * Q_ϕ’(s_j’, a_j’)</a:t>
            </a:r>
            <a:endParaRPr i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Dueling Network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688425"/>
            <a:ext cx="85206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In many state, action does not counts.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DQN trys to find out the max </a:t>
            </a:r>
            <a:r>
              <a:rPr i="1" lang="zh-TW" sz="2000"/>
              <a:t>Q</a:t>
            </a:r>
            <a:r>
              <a:rPr lang="zh-TW" sz="2000"/>
              <a:t> in each state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Use same network to output </a:t>
            </a:r>
            <a:r>
              <a:rPr i="1" lang="zh-TW" sz="2400"/>
              <a:t>Value</a:t>
            </a:r>
            <a:r>
              <a:rPr lang="zh-TW" sz="2400"/>
              <a:t> and </a:t>
            </a:r>
            <a:r>
              <a:rPr i="1" lang="zh-TW" sz="2400"/>
              <a:t>Advantage</a:t>
            </a:r>
            <a:endParaRPr i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Why should it be the </a:t>
            </a:r>
            <a:r>
              <a:rPr i="1" lang="zh-TW" sz="2400"/>
              <a:t>Advantage</a:t>
            </a:r>
            <a:r>
              <a:rPr lang="zh-TW" sz="2400"/>
              <a:t>?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Add loss constraint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Alternative </a:t>
            </a:r>
            <a:r>
              <a:rPr i="1" lang="zh-TW" sz="2400"/>
              <a:t>Q</a:t>
            </a:r>
            <a:r>
              <a:rPr lang="zh-TW" sz="2400"/>
              <a:t> function, more stable (more used)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5" name="Google Shape;265;p46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200" y="2903520"/>
            <a:ext cx="3141100" cy="2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25" y="4495525"/>
            <a:ext cx="3611824" cy="8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38" y="5699924"/>
            <a:ext cx="3284490" cy="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Prioritized Replay Memory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688428"/>
            <a:ext cx="85206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DQN : Sample from replay memory uniformly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We can sample the replays with large loss more often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Thus we sample with the probability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TD ERROR =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zh-TW" sz="2400"/>
              <a:t>p_t ∝ |TD ERROR|^ω</a:t>
            </a:r>
            <a:endParaRPr i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zh-TW" sz="2400"/>
              <a:t>ω</a:t>
            </a:r>
            <a:r>
              <a:rPr lang="zh-TW" sz="2400"/>
              <a:t> is a hyperprameter, 0.5 in Rainbow</a:t>
            </a:r>
            <a:endParaRPr sz="2400"/>
          </a:p>
        </p:txBody>
      </p:sp>
      <p:sp>
        <p:nvSpPr>
          <p:cNvPr id="275" name="Google Shape;275;p47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311700" y="53211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https://arxiv.org/pdf/1511.05952.pdf</a:t>
            </a:r>
            <a:endParaRPr sz="1800"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775" y="4258523"/>
            <a:ext cx="6772418" cy="7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7"/>
          <p:cNvPicPr preferRelativeResize="0"/>
          <p:nvPr/>
        </p:nvPicPr>
        <p:blipFill rotWithShape="1">
          <a:blip r:embed="rId5">
            <a:alphaModFix/>
          </a:blip>
          <a:srcRect b="0" l="9255" r="0" t="24006"/>
          <a:stretch/>
        </p:blipFill>
        <p:spPr>
          <a:xfrm>
            <a:off x="3040525" y="3034275"/>
            <a:ext cx="6018875" cy="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Prioritized Replay Memory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688424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-"/>
            </a:pPr>
            <a:r>
              <a:rPr lang="zh-TW" sz="2400"/>
              <a:t>However, the resulting gradient estimator is biased, since we are sampling from a different distribution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Correct by inportance sampling weights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With </a:t>
            </a:r>
            <a:r>
              <a:rPr i="1" lang="zh-TW" sz="2400"/>
              <a:t>ρ_i = 1 / P(i)</a:t>
            </a:r>
            <a:r>
              <a:rPr lang="zh-TW" sz="2400"/>
              <a:t>, the IS weights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i="1" lang="zh-TW" sz="2400"/>
              <a:t>β</a:t>
            </a:r>
            <a:r>
              <a:rPr lang="zh-TW" sz="2400"/>
              <a:t> is linearly declined to 1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zh-TW" sz="2400"/>
              <a:t>β = 1 </a:t>
            </a:r>
            <a:r>
              <a:rPr lang="zh-TW" sz="2400"/>
              <a:t>→ Unbiased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Try to learn quicker → Try to converge correctly</a:t>
            </a:r>
            <a:endParaRPr sz="2400"/>
          </a:p>
        </p:txBody>
      </p:sp>
      <p:sp>
        <p:nvSpPr>
          <p:cNvPr id="285" name="Google Shape;285;p48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311700" y="578487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https://arxiv.org/pdf/1511.05952.pdf</a:t>
            </a:r>
            <a:endParaRPr sz="1800"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763" y="2526563"/>
            <a:ext cx="2238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7113" y="3325050"/>
            <a:ext cx="2143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Prioritized Replay Memory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311700" y="1688425"/>
            <a:ext cx="85206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-"/>
            </a:pPr>
            <a:r>
              <a:rPr lang="zh-TW" sz="2400"/>
              <a:t>Using array, the complexity of sampling is </a:t>
            </a:r>
            <a:r>
              <a:rPr i="1" lang="zh-TW" sz="2400"/>
              <a:t>O(n)</a:t>
            </a:r>
            <a:endParaRPr i="1"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Try another data structure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Sum Tree, which prioiritized sampling can be </a:t>
            </a:r>
            <a:r>
              <a:rPr i="1" lang="zh-TW" sz="2400"/>
              <a:t>O(lgn)</a:t>
            </a:r>
            <a:endParaRPr i="1"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Devide the priorities into k groups(batch size) by the max priority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That is if the max is 42, batch size = 6, we devide them into [1, 7], [8, 14], …., [36, 42]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Randomly sample a number from</a:t>
            </a:r>
            <a:br>
              <a:rPr lang="zh-TW" sz="2000"/>
            </a:br>
            <a:r>
              <a:rPr lang="zh-TW" sz="2000"/>
              <a:t>each interval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Go down the sum tree by </a:t>
            </a:r>
            <a:br>
              <a:rPr lang="zh-TW" sz="2000"/>
            </a:br>
            <a:r>
              <a:rPr lang="zh-TW" sz="2000"/>
              <a:t>the priority to retrieve</a:t>
            </a:r>
            <a:br>
              <a:rPr lang="zh-TW" sz="2000"/>
            </a:br>
            <a:r>
              <a:rPr lang="zh-TW" sz="2000"/>
              <a:t>the data at the leaf</a:t>
            </a:r>
            <a:endParaRPr sz="2000"/>
          </a:p>
        </p:txBody>
      </p:sp>
      <p:sp>
        <p:nvSpPr>
          <p:cNvPr id="295" name="Google Shape;295;p49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11700" y="6287225"/>
            <a:ext cx="7116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https://arxiv.org/pdf/1511.05952.pdf</a:t>
            </a:r>
            <a:endParaRPr sz="1800"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325" y="4159647"/>
            <a:ext cx="4817125" cy="24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Prioritized Replay Memory</a:t>
            </a: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6175"/>
            <a:ext cx="8618350" cy="50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Schedule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zh-TW" sz="2400">
                <a:solidFill>
                  <a:srgbClr val="434343"/>
                </a:solidFill>
              </a:rPr>
              <a:t>June 1st  4-1 announce</a:t>
            </a:r>
            <a:endParaRPr sz="2400">
              <a:solidFill>
                <a:srgbClr val="43434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Policy Gradient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-"/>
            </a:pPr>
            <a:r>
              <a:rPr lang="zh-TW" sz="2400">
                <a:solidFill>
                  <a:srgbClr val="FF0000"/>
                </a:solidFill>
              </a:rPr>
              <a:t>June 8th 4-2 announce</a:t>
            </a:r>
            <a:endParaRPr sz="24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Deep Q learning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June 15th 4-3 announce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Actor-Critic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July 6th 23:59 Deadline (all in one)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383633"/>
            <a:ext cx="8520600" cy="5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zh-TW" sz="2400">
                <a:solidFill>
                  <a:srgbClr val="000000"/>
                </a:solidFill>
              </a:rPr>
              <a:t>Introduction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Game Playing : Breakout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zh-TW" sz="2400">
                <a:solidFill>
                  <a:srgbClr val="000000"/>
                </a:solidFill>
              </a:rPr>
              <a:t>Deep Reinforcement Learning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Deep Q-Learning (DQN)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Improvements to DQN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zh-TW" sz="2400">
                <a:solidFill>
                  <a:srgbClr val="000000"/>
                </a:solidFill>
              </a:rPr>
              <a:t>Grading &amp; Format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Grading Policy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Code Format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Report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zh-TW" sz="2000">
                <a:solidFill>
                  <a:srgbClr val="000000"/>
                </a:solidFill>
              </a:rPr>
              <a:t>Submission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</a:t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Introduction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66" y="2143028"/>
            <a:ext cx="3499475" cy="41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3337025" y="1473850"/>
            <a:ext cx="2446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Breakout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Q-Learning (DQN)</a:t>
            </a:r>
            <a:r>
              <a:rPr lang="zh-TW"/>
              <a:t> </a:t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5" y="2047325"/>
            <a:ext cx="8991600" cy="2661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7491050" y="2205625"/>
            <a:ext cx="1695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Replay buffer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Q-Learning (DQN) </a:t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133775" y="1649850"/>
            <a:ext cx="88734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The action should act </a:t>
            </a:r>
            <a:r>
              <a:rPr lang="zh-TW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ε-greedily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Random action with probability ε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Also in testing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Linearly decline ε</a:t>
            </a: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 from 1.0 to some small value, say 0.025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Decline per step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Randomness is for exploration, agent is weak at start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Hyperparameters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Replay Memory Size 10000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Perform Update Current Network Step 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Perform Update Target Network Step 1000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Learning Rate 1.5e-4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-"/>
            </a:pPr>
            <a:r>
              <a:rPr lang="zh-TW" sz="2000">
                <a:latin typeface="Open Sans"/>
                <a:ea typeface="Open Sans"/>
                <a:cs typeface="Open Sans"/>
                <a:sym typeface="Open Sans"/>
              </a:rPr>
              <a:t>Batch Size 32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Improvements to DQN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688428"/>
            <a:ext cx="85206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Double Q-Learning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Dueling Network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Prioritized Replay Memory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Noisy DQN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Distributional DQN</a:t>
            </a:r>
            <a:endParaRPr sz="2400"/>
          </a:p>
        </p:txBody>
      </p:sp>
      <p:sp>
        <p:nvSpPr>
          <p:cNvPr id="167" name="Google Shape;167;p33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Deep Reinforcement Learning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311700" y="53211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https://arxiv.org/pdf/1710.02298.pdf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Plot</a:t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-11725" y="3125"/>
            <a:ext cx="9144000" cy="683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</a:rPr>
              <a:t>Training Tips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575"/>
            <a:ext cx="9143999" cy="274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249700" y="4574975"/>
            <a:ext cx="84009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X-axis : 1000 episodes/unit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Y-axis : </a:t>
            </a:r>
            <a:r>
              <a:rPr lang="zh-TW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Unclipped</a:t>
            </a: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 reward per episode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zh-TW" sz="2400">
                <a:latin typeface="Open Sans"/>
                <a:ea typeface="Open Sans"/>
                <a:cs typeface="Open Sans"/>
                <a:sym typeface="Open Sans"/>
              </a:rPr>
              <a:t>Baseline is achieved within an hour of training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34"/>
          <p:cNvCxnSpPr/>
          <p:nvPr/>
        </p:nvCxnSpPr>
        <p:spPr>
          <a:xfrm>
            <a:off x="461700" y="3633575"/>
            <a:ext cx="861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