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417" r:id="rId3"/>
    <p:sldId id="489" r:id="rId4"/>
    <p:sldId id="490" r:id="rId5"/>
    <p:sldId id="488" r:id="rId6"/>
    <p:sldId id="491" r:id="rId7"/>
    <p:sldId id="492" r:id="rId8"/>
    <p:sldId id="497" r:id="rId9"/>
    <p:sldId id="493" r:id="rId10"/>
    <p:sldId id="494" r:id="rId11"/>
    <p:sldId id="495" r:id="rId12"/>
    <p:sldId id="496" r:id="rId13"/>
    <p:sldId id="498" r:id="rId14"/>
    <p:sldId id="501" r:id="rId15"/>
    <p:sldId id="502" r:id="rId16"/>
    <p:sldId id="499" r:id="rId17"/>
    <p:sldId id="503" r:id="rId18"/>
    <p:sldId id="504" r:id="rId19"/>
    <p:sldId id="500" r:id="rId20"/>
    <p:sldId id="505" r:id="rId21"/>
    <p:sldId id="416" r:id="rId22"/>
    <p:sldId id="487" r:id="rId23"/>
    <p:sldId id="414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40" userDrawn="1">
          <p15:clr>
            <a:srgbClr val="A4A3A4"/>
          </p15:clr>
        </p15:guide>
        <p15:guide id="2" orient="horz" pos="5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4" y="68"/>
      </p:cViewPr>
      <p:guideLst>
        <p:guide pos="340"/>
        <p:guide orient="horz" pos="5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58BAA-7FDF-47DB-98CE-0890C124B39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11FBB-E582-4FDD-B130-1B35BF1E9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79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11FBB-E582-4FDD-B130-1B35BF1E9FD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07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11FBB-E582-4FDD-B130-1B35BF1E9FD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603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11FBB-E582-4FDD-B130-1B35BF1E9FD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4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FDD59-AC59-4609-0176-154934044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724821-E93C-B684-9AF0-AF605DD32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504F8-BF39-6126-6694-C3439FD5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8B25-E3A4-4602-9A01-779D4F212A0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A8501-B21E-9A31-5A26-5769D26B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3D455-F643-71A7-6769-6C13DDA5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070C-B374-472A-A7F9-C631066C2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52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AAF61-539C-9743-46CB-4490B363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DCF645-42D1-9296-0DEA-036C4BD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1ADD2E-44F3-267A-E1A4-A5201065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8B25-E3A4-4602-9A01-779D4F212A0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A180E-95C5-B780-E71E-94703BA9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BBF2E-A1EA-6E5E-810E-2FF2F5EE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070C-B374-472A-A7F9-C631066C2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06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AF144F-B425-354D-7476-83A3693E5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BC9109-7CF1-C828-D9D9-09C828636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EBA60D-8730-386B-274E-61BD0A6C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8B25-E3A4-4602-9A01-779D4F212A0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E5257-EEE0-46B3-C8C7-487B4DEC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D4539-DC64-1099-2060-EC49067D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070C-B374-472A-A7F9-C631066C2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57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406005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317A3-C191-DD65-8CE4-AA28D7E5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E53B2-EF93-A56E-645E-8847D593F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1FF08-7DB4-8477-9D82-2ACA644B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8B25-E3A4-4602-9A01-779D4F212A0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38F6A-90F0-E07E-A614-769FC69C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08348-79D1-7BD0-0652-0897CE75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070C-B374-472A-A7F9-C631066C2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1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FE78E-487A-B6C8-15B1-315DC549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43CA1-006F-70AD-236E-645177F1A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0D759-56CC-F6B5-7C17-BE940D28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8B25-E3A4-4602-9A01-779D4F212A0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2EA99-4BA3-8C30-4B7B-DDA45B63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E12B5-71F3-31FB-E1BD-190B8977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070C-B374-472A-A7F9-C631066C2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00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753D5-1787-DB2E-9A16-86FCB51C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347B55-095A-0D22-8FF9-827918304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F75B9-2DB5-F039-7163-6FDECEF43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780D06-246E-01B3-3DF4-FECA10E7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8B25-E3A4-4602-9A01-779D4F212A0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16877-74F8-F142-F34B-16914D08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DA6048-7827-6E71-6853-72411691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070C-B374-472A-A7F9-C631066C2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7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42E7F-BACD-0FFC-C47F-F6C18954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172396-4C0B-F0C4-F993-89031C070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CA90CD-0D4F-73AA-9096-23A91530E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E0457D-0202-2D09-92CD-60DB0EF0D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2B9937-4B7E-B24C-F9EA-44D56BBAA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CFEA7B-1BF3-3229-EC61-973521AD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8B25-E3A4-4602-9A01-779D4F212A0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8E0974-574D-4773-67D3-D925D26F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715B35-498D-9060-2908-211363EA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070C-B374-472A-A7F9-C631066C2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0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13A61-1971-3007-70E5-67AFEFE2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C45423-B984-0487-BDBD-45FBD59E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8B25-E3A4-4602-9A01-779D4F212A0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FA1A35-A974-DDB9-6648-4197E073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02171-2C4F-F00B-1C1D-C4BE8BA8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070C-B374-472A-A7F9-C631066C2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3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B8A6BA-D070-EE0F-B28F-FE4A81A1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8B25-E3A4-4602-9A01-779D4F212A0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F49D8D-5C4B-5648-70D0-EC939599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06CDB-BCE5-006C-AB7F-AEF95F46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070C-B374-472A-A7F9-C631066C2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4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C671B-7C3B-48BC-18AF-61F8DE0B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D00BD-463E-F483-205C-6034BE467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97D981-1356-74B4-51BC-441C5F938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BFDC82-7BDC-7905-F185-C723EE25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8B25-E3A4-4602-9A01-779D4F212A0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5D80AE-71E1-0821-C418-6DC4D06C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E4731-C0D8-4237-1266-9182E096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070C-B374-472A-A7F9-C631066C2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29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9865E-4860-CC24-3A25-1A20735D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A50F1B-8F3B-6E32-AEF5-174535B34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7ACAE0-8753-2DEA-5AF2-256BD2107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C932FC-AC63-C5CC-BF41-18336E29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8B25-E3A4-4602-9A01-779D4F212A0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106C4B-23A9-B271-91EA-25CBEB6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31EDD-4FD4-E28F-1135-0D662629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070C-B374-472A-A7F9-C631066C2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9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47CAC8-3753-3026-BC7F-71F859DDB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18E73D-8219-A5BD-CFFC-573EFBC3C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36674-DED7-065B-A18B-895EAD75F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28B25-E3A4-4602-9A01-779D4F212A0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77112-30F9-B6F7-592E-A414C1527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AFEFC-F716-4D38-3EA7-58915D7CD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1070C-B374-472A-A7F9-C631066C2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7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1.jpe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1.jpe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基金申请浅议…"/>
          <p:cNvSpPr txBox="1">
            <a:spLocks noGrp="1"/>
          </p:cNvSpPr>
          <p:nvPr>
            <p:ph type="ctrTitle"/>
          </p:nvPr>
        </p:nvSpPr>
        <p:spPr>
          <a:xfrm>
            <a:off x="48879" y="2190633"/>
            <a:ext cx="9046243" cy="173801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82186">
              <a:defRPr sz="6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Rainbow: Combining Improvements in Deep Reinforcement Learning</a:t>
            </a:r>
            <a:b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圆角矩形"/>
          <p:cNvSpPr/>
          <p:nvPr/>
        </p:nvSpPr>
        <p:spPr>
          <a:xfrm>
            <a:off x="105277" y="157017"/>
            <a:ext cx="8933447" cy="6550105"/>
          </a:xfrm>
          <a:prstGeom prst="roundRect">
            <a:avLst>
              <a:gd name="adj" fmla="val 3854"/>
            </a:avLst>
          </a:prstGeom>
          <a:ln w="25400">
            <a:solidFill>
              <a:srgbClr val="55B1FF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430" y="301756"/>
            <a:ext cx="2986467" cy="6330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E37E52B-4FBE-3C2C-00CC-1E50021EE9B0}"/>
              </a:ext>
            </a:extLst>
          </p:cNvPr>
          <p:cNvSpPr txBox="1"/>
          <p:nvPr/>
        </p:nvSpPr>
        <p:spPr>
          <a:xfrm>
            <a:off x="1398761" y="3919692"/>
            <a:ext cx="6346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叶方闻</a:t>
            </a:r>
            <a:endParaRPr lang="en-US" altLang="zh-CN" sz="21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algn="ctr"/>
            <a:fld id="{28AB34ED-10A4-4E3B-895F-1E3077566184}" type="datetime1">
              <a:rPr lang="zh-CN" altLang="zh-CN" sz="210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2023/5/8</a:t>
            </a:fld>
            <a:endParaRPr lang="en-US" altLang="zh-CN" sz="2100" dirty="0">
              <a:latin typeface="Times New Roman" panose="02020603050405020304" pitchFamily="18" charset="0"/>
              <a:ea typeface="Adobe 楷体 Std R" panose="02020400000000000000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">
            <a:extLst>
              <a:ext uri="{FF2B5EF4-FFF2-40B4-BE49-F238E27FC236}">
                <a16:creationId xmlns:a16="http://schemas.microsoft.com/office/drawing/2014/main" id="{358117F4-1CE3-FAE4-3580-91597D3770E2}"/>
              </a:ext>
            </a:extLst>
          </p:cNvPr>
          <p:cNvSpPr/>
          <p:nvPr/>
        </p:nvSpPr>
        <p:spPr>
          <a:xfrm>
            <a:off x="105277" y="157017"/>
            <a:ext cx="8933447" cy="6550105"/>
          </a:xfrm>
          <a:prstGeom prst="roundRect">
            <a:avLst>
              <a:gd name="adj" fmla="val 3854"/>
            </a:avLst>
          </a:prstGeom>
          <a:ln w="25400">
            <a:solidFill>
              <a:srgbClr val="55B1FF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8AE18F9-D491-AAFD-D811-90A221D6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60" y="216568"/>
            <a:ext cx="8522984" cy="55702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 Dueling DQN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教育经历…">
                <a:extLst>
                  <a:ext uri="{FF2B5EF4-FFF2-40B4-BE49-F238E27FC236}">
                    <a16:creationId xmlns:a16="http://schemas.microsoft.com/office/drawing/2014/main" id="{3A96D3C0-D6A1-FEC4-1D2F-79554A8C843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4391" y="891766"/>
                <a:ext cx="8504353" cy="5453801"/>
              </a:xfrm>
              <a:prstGeom prst="rect">
                <a:avLst/>
              </a:prstGeom>
            </p:spPr>
            <p:txBody>
              <a:bodyPr anchor="t" anchorCtr="0">
                <a:noAutofit/>
              </a:bodyPr>
              <a:lstStyle/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优势函数（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Advantage Function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）：</a:t>
                </a:r>
                <a:b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（</a:t>
                </a:r>
                <a:r>
                  <a:rPr lang="en-US" altLang="zh-CN" sz="20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~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网络变化：</a:t>
                </a:r>
                <a:r>
                  <a:rPr lang="en-US" altLang="zh-CN" sz="20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教育经历…">
                <a:extLst>
                  <a:ext uri="{FF2B5EF4-FFF2-40B4-BE49-F238E27FC236}">
                    <a16:creationId xmlns:a16="http://schemas.microsoft.com/office/drawing/2014/main" id="{3A96D3C0-D6A1-FEC4-1D2F-79554A8C843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4391" y="891766"/>
                <a:ext cx="8504353" cy="5453801"/>
              </a:xfrm>
              <a:prstGeom prst="rect">
                <a:avLst/>
              </a:prstGeom>
              <a:blipFill>
                <a:blip r:embed="rId2"/>
                <a:stretch>
                  <a:fillRect l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7458FCE-A965-064E-7065-B6B4C9059B8A}"/>
              </a:ext>
            </a:extLst>
          </p:cNvPr>
          <p:cNvSpPr txBox="1"/>
          <p:nvPr/>
        </p:nvSpPr>
        <p:spPr>
          <a:xfrm>
            <a:off x="209949" y="6253326"/>
            <a:ext cx="833276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Z,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Schaul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T, Hessel M, et al. Dueling network architectures for deep reinforcement learning[C]. International conference on </a:t>
            </a:r>
            <a:b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learning. PMLR, 2016: 1995-2003.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幻灯片编号">
            <a:extLst>
              <a:ext uri="{FF2B5EF4-FFF2-40B4-BE49-F238E27FC236}">
                <a16:creationId xmlns:a16="http://schemas.microsoft.com/office/drawing/2014/main" id="{707787CA-DFCC-9FC7-2819-9C0BD7B2BC3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47390" y="6346250"/>
            <a:ext cx="391333" cy="241974"/>
          </a:xfrm>
          <a:prstGeom prst="rect">
            <a:avLst/>
          </a:prstGeom>
        </p:spPr>
        <p:txBody>
          <a:bodyPr/>
          <a:lstStyle/>
          <a:p>
            <a:pPr algn="l"/>
            <a:fld id="{86CB4B4D-7CA3-9044-876B-883B54F8677D}" type="slidenum"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10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29B1DD5-A0D1-D95C-D607-3D4EF3D007AF}"/>
              </a:ext>
            </a:extLst>
          </p:cNvPr>
          <p:cNvGrpSpPr/>
          <p:nvPr/>
        </p:nvGrpSpPr>
        <p:grpSpPr>
          <a:xfrm>
            <a:off x="485017" y="3012332"/>
            <a:ext cx="4032250" cy="2152282"/>
            <a:chOff x="485017" y="3012332"/>
            <a:chExt cx="4032250" cy="215228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A686EF3-57D9-24A5-438B-E2C0F3B555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438" b="52377"/>
            <a:stretch/>
          </p:blipFill>
          <p:spPr>
            <a:xfrm>
              <a:off x="485017" y="3012332"/>
              <a:ext cx="4032250" cy="1597768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0FF4876-C6FD-CA84-5B85-6E6B2D797A61}"/>
                    </a:ext>
                  </a:extLst>
                </p:cNvPr>
                <p:cNvSpPr txBox="1"/>
                <p:nvPr/>
              </p:nvSpPr>
              <p:spPr>
                <a:xfrm>
                  <a:off x="1491492" y="4641394"/>
                  <a:ext cx="201930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dirty="0"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传统</a:t>
                  </a:r>
                  <a:r>
                    <a:rPr lang="en-US" altLang="zh-CN" sz="1400" dirty="0"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DQN</a:t>
                  </a:r>
                  <a:br>
                    <a:rPr lang="en-US" altLang="zh-CN" sz="1400" dirty="0"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</a:br>
                  <a:r>
                    <a:rPr lang="zh-CN" altLang="en-US" sz="1400" dirty="0"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网络直接输出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𝑞</m:t>
                      </m:r>
                    </m:oMath>
                  </a14:m>
                  <a:r>
                    <a:rPr lang="zh-CN" altLang="en-US" sz="1400" dirty="0"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值</a:t>
                  </a: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0FF4876-C6FD-CA84-5B85-6E6B2D797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492" y="4641394"/>
                  <a:ext cx="2019300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1163" b="-116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E84913F-B8BA-5F0B-2EA7-402C481FAB8E}"/>
              </a:ext>
            </a:extLst>
          </p:cNvPr>
          <p:cNvGrpSpPr/>
          <p:nvPr/>
        </p:nvGrpSpPr>
        <p:grpSpPr>
          <a:xfrm>
            <a:off x="4517267" y="2797692"/>
            <a:ext cx="4273568" cy="2366922"/>
            <a:chOff x="4517267" y="2797692"/>
            <a:chExt cx="4273568" cy="2366922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558A7D1-FE25-B70B-ED74-7735C70F892C}"/>
                </a:ext>
              </a:extLst>
            </p:cNvPr>
            <p:cNvGrpSpPr/>
            <p:nvPr/>
          </p:nvGrpSpPr>
          <p:grpSpPr>
            <a:xfrm>
              <a:off x="4517267" y="2915866"/>
              <a:ext cx="4273568" cy="2248748"/>
              <a:chOff x="4517267" y="2915866"/>
              <a:chExt cx="4273568" cy="2248748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02D7209C-1EB3-1F63-1C93-7F75C1BED6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6626" r="2958"/>
              <a:stretch/>
            </p:blipFill>
            <p:spPr>
              <a:xfrm>
                <a:off x="4517267" y="2915866"/>
                <a:ext cx="4273568" cy="17907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96CA705E-AAFF-5D63-D65C-B2D734CD67F0}"/>
                      </a:ext>
                    </a:extLst>
                  </p:cNvPr>
                  <p:cNvSpPr txBox="1"/>
                  <p:nvPr/>
                </p:nvSpPr>
                <p:spPr>
                  <a:xfrm>
                    <a:off x="5644401" y="4641394"/>
                    <a:ext cx="2019300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rPr>
                      <a:t>Dueling</a:t>
                    </a:r>
                    <a:r>
                      <a: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rPr>
                      <a:t> </a:t>
                    </a:r>
                    <a:r>
                      <a:rPr lang="en-US" altLang="zh-CN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rPr>
                      <a:t>DQN</a:t>
                    </a:r>
                    <a:br>
                      <a:rPr lang="en-US" altLang="zh-CN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rPr>
                    </a:br>
                    <a:r>
                      <a: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rPr>
                      <a:t>由</a:t>
                    </a:r>
                    <a14:m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𝑉</m:t>
                        </m:r>
                      </m:oMath>
                    </a14:m>
                    <a:r>
                      <a: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rPr>
                      <a:t>和</a:t>
                    </a:r>
                    <a14:m>
                      <m:oMath xmlns:m="http://schemas.openxmlformats.org/officeDocument/2006/math"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oMath>
                    </a14:m>
                    <a:r>
                      <a: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rPr>
                      <a:t>相加得到</a:t>
                    </a:r>
                    <a14:m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𝑞</m:t>
                        </m:r>
                      </m:oMath>
                    </a14:m>
                    <a:r>
                      <a: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rPr>
                      <a:t>值</a:t>
                    </a:r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96CA705E-AAFF-5D63-D65C-B2D734CD67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4401" y="4641394"/>
                    <a:ext cx="2019300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163" b="-1162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C619842-0B51-B8F6-745B-08A8B8716FAC}"/>
                    </a:ext>
                  </a:extLst>
                </p:cNvPr>
                <p:cNvSpPr txBox="1"/>
                <p:nvPr/>
              </p:nvSpPr>
              <p:spPr>
                <a:xfrm>
                  <a:off x="5700420" y="3928875"/>
                  <a:ext cx="3837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C619842-0B51-B8F6-745B-08A8B8716F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0420" y="3928875"/>
                  <a:ext cx="38375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D69A581-D055-48C6-7D78-1487590546BF}"/>
                    </a:ext>
                  </a:extLst>
                </p:cNvPr>
                <p:cNvSpPr txBox="1"/>
                <p:nvPr/>
              </p:nvSpPr>
              <p:spPr>
                <a:xfrm>
                  <a:off x="7729245" y="2797692"/>
                  <a:ext cx="3837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D69A581-D055-48C6-7D78-148759054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245" y="2797692"/>
                  <a:ext cx="38375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B235198-64D7-BA76-1146-8E33B5EE53AA}"/>
                    </a:ext>
                  </a:extLst>
                </p:cNvPr>
                <p:cNvSpPr txBox="1"/>
                <p:nvPr/>
              </p:nvSpPr>
              <p:spPr>
                <a:xfrm>
                  <a:off x="7159902" y="4139983"/>
                  <a:ext cx="3837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B235198-64D7-BA76-1146-8E33B5EE5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9902" y="4139983"/>
                  <a:ext cx="38375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F5B23C91-83D0-3537-1243-6A6320DB64C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56" y="301757"/>
            <a:ext cx="2364741" cy="50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7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">
            <a:extLst>
              <a:ext uri="{FF2B5EF4-FFF2-40B4-BE49-F238E27FC236}">
                <a16:creationId xmlns:a16="http://schemas.microsoft.com/office/drawing/2014/main" id="{358117F4-1CE3-FAE4-3580-91597D3770E2}"/>
              </a:ext>
            </a:extLst>
          </p:cNvPr>
          <p:cNvSpPr/>
          <p:nvPr/>
        </p:nvSpPr>
        <p:spPr>
          <a:xfrm>
            <a:off x="105277" y="157017"/>
            <a:ext cx="8933447" cy="6550105"/>
          </a:xfrm>
          <a:prstGeom prst="roundRect">
            <a:avLst>
              <a:gd name="adj" fmla="val 3854"/>
            </a:avLst>
          </a:prstGeom>
          <a:ln w="25400">
            <a:solidFill>
              <a:srgbClr val="55B1FF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8AE18F9-D491-AAFD-D811-90A221D6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60" y="216568"/>
            <a:ext cx="8522984" cy="55702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 Dueling DQN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教育经历…">
                <a:extLst>
                  <a:ext uri="{FF2B5EF4-FFF2-40B4-BE49-F238E27FC236}">
                    <a16:creationId xmlns:a16="http://schemas.microsoft.com/office/drawing/2014/main" id="{3A96D3C0-D6A1-FEC4-1D2F-79554A8C843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4391" y="891766"/>
                <a:ext cx="8504353" cy="5453801"/>
              </a:xfrm>
              <a:prstGeom prst="rect">
                <a:avLst/>
              </a:prstGeom>
            </p:spPr>
            <p:txBody>
              <a:bodyPr anchor="t" anchorCtr="0">
                <a:noAutofit/>
              </a:bodyPr>
              <a:lstStyle/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理解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教育经历…">
                <a:extLst>
                  <a:ext uri="{FF2B5EF4-FFF2-40B4-BE49-F238E27FC236}">
                    <a16:creationId xmlns:a16="http://schemas.microsoft.com/office/drawing/2014/main" id="{3A96D3C0-D6A1-FEC4-1D2F-79554A8C843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4391" y="891766"/>
                <a:ext cx="8504353" cy="5453801"/>
              </a:xfrm>
              <a:prstGeom prst="rect">
                <a:avLst/>
              </a:prstGeom>
              <a:blipFill>
                <a:blip r:embed="rId2"/>
                <a:stretch>
                  <a:fillRect l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7458FCE-A965-064E-7065-B6B4C9059B8A}"/>
              </a:ext>
            </a:extLst>
          </p:cNvPr>
          <p:cNvSpPr txBox="1"/>
          <p:nvPr/>
        </p:nvSpPr>
        <p:spPr>
          <a:xfrm>
            <a:off x="209949" y="6253326"/>
            <a:ext cx="833276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Z,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Schaul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T, Hessel M, et al. Dueling network architectures for deep reinforcement learning[C]. International conference on </a:t>
            </a:r>
            <a:b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learning. PMLR, 2016: 1995-2003.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幻灯片编号">
            <a:extLst>
              <a:ext uri="{FF2B5EF4-FFF2-40B4-BE49-F238E27FC236}">
                <a16:creationId xmlns:a16="http://schemas.microsoft.com/office/drawing/2014/main" id="{707787CA-DFCC-9FC7-2819-9C0BD7B2BC3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47390" y="6346250"/>
            <a:ext cx="391333" cy="241974"/>
          </a:xfrm>
          <a:prstGeom prst="rect">
            <a:avLst/>
          </a:prstGeom>
        </p:spPr>
        <p:txBody>
          <a:bodyPr/>
          <a:lstStyle/>
          <a:p>
            <a:pPr algn="l"/>
            <a:fld id="{86CB4B4D-7CA3-9044-876B-883B54F8677D}" type="slidenum"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11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ED30BC-10FD-F37D-A312-388BB25EA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087" b="1314"/>
          <a:stretch/>
        </p:blipFill>
        <p:spPr>
          <a:xfrm>
            <a:off x="539751" y="3815536"/>
            <a:ext cx="3822700" cy="19625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9C5538-7A24-72D5-490D-68E2507234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402"/>
          <a:stretch/>
        </p:blipFill>
        <p:spPr>
          <a:xfrm>
            <a:off x="539751" y="1569508"/>
            <a:ext cx="3822700" cy="1962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D799649-33B3-A386-E06D-497DCC764D11}"/>
                  </a:ext>
                </a:extLst>
              </p:cNvPr>
              <p:cNvSpPr txBox="1"/>
              <p:nvPr/>
            </p:nvSpPr>
            <p:spPr>
              <a:xfrm>
                <a:off x="4587810" y="2000250"/>
                <a:ext cx="35846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周围没车时</a:t>
                </a:r>
                <a:b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</a:b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动作的选择影响不大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更关注自身的状态值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D799649-33B3-A386-E06D-497DCC764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810" y="2000250"/>
                <a:ext cx="3584639" cy="923330"/>
              </a:xfrm>
              <a:prstGeom prst="rect">
                <a:avLst/>
              </a:prstGeom>
              <a:blipFill>
                <a:blip r:embed="rId4"/>
                <a:stretch>
                  <a:fillRect l="-1531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369440F-7979-9D85-614D-11AFB3A9CD51}"/>
                  </a:ext>
                </a:extLst>
              </p:cNvPr>
              <p:cNvSpPr txBox="1"/>
              <p:nvPr/>
            </p:nvSpPr>
            <p:spPr>
              <a:xfrm>
                <a:off x="4587810" y="4088369"/>
                <a:ext cx="3584639" cy="1225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周围有车时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动作的选择影响非常大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超车、减速避让、追尾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…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更关注动作的选择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369440F-7979-9D85-614D-11AFB3A9C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810" y="4088369"/>
                <a:ext cx="3584639" cy="1225079"/>
              </a:xfrm>
              <a:prstGeom prst="rect">
                <a:avLst/>
              </a:prstGeom>
              <a:blipFill>
                <a:blip r:embed="rId5"/>
                <a:stretch>
                  <a:fillRect l="-1531" t="-2985" b="-4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5CF03B30-3FDD-6C1A-632B-6AAF9A9251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56" y="301757"/>
            <a:ext cx="2364741" cy="50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2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">
            <a:extLst>
              <a:ext uri="{FF2B5EF4-FFF2-40B4-BE49-F238E27FC236}">
                <a16:creationId xmlns:a16="http://schemas.microsoft.com/office/drawing/2014/main" id="{358117F4-1CE3-FAE4-3580-91597D3770E2}"/>
              </a:ext>
            </a:extLst>
          </p:cNvPr>
          <p:cNvSpPr/>
          <p:nvPr/>
        </p:nvSpPr>
        <p:spPr>
          <a:xfrm>
            <a:off x="105277" y="157017"/>
            <a:ext cx="8933447" cy="6550105"/>
          </a:xfrm>
          <a:prstGeom prst="roundRect">
            <a:avLst>
              <a:gd name="adj" fmla="val 3854"/>
            </a:avLst>
          </a:prstGeom>
          <a:ln w="25400">
            <a:solidFill>
              <a:srgbClr val="55B1FF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8AE18F9-D491-AAFD-D811-90A221D6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60" y="216568"/>
            <a:ext cx="8522984" cy="55702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 Dueling DQN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教育经历…">
                <a:extLst>
                  <a:ext uri="{FF2B5EF4-FFF2-40B4-BE49-F238E27FC236}">
                    <a16:creationId xmlns:a16="http://schemas.microsoft.com/office/drawing/2014/main" id="{3A96D3C0-D6A1-FEC4-1D2F-79554A8C843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4391" y="891766"/>
                <a:ext cx="8504353" cy="5453801"/>
              </a:xfrm>
              <a:prstGeom prst="rect">
                <a:avLst/>
              </a:prstGeom>
            </p:spPr>
            <p:txBody>
              <a:bodyPr anchor="t" anchorCtr="0">
                <a:noAutofit/>
              </a:bodyPr>
              <a:lstStyle/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缺陷：</a:t>
                </a:r>
                <a:r>
                  <a:rPr lang="en-US" altLang="zh-CN" sz="20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𝐶𝑜𝑛𝑠𝑡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)+(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𝐶𝑜𝑛𝑠𝑡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无法通过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唯一确定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强制在优势函数估值在所选动作上具有零优势：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defTabSz="207273">
                  <a:lnSpc>
                    <a:spcPct val="150000"/>
                  </a:lnSpc>
                  <a:spcBef>
                    <a:spcPts val="211"/>
                  </a:spcBef>
                  <a:buNone/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均值变体，实验表明更稳定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defTabSz="207273">
                  <a:lnSpc>
                    <a:spcPct val="150000"/>
                  </a:lnSpc>
                  <a:spcBef>
                    <a:spcPts val="211"/>
                  </a:spcBef>
                  <a:buNone/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ean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教育经历…">
                <a:extLst>
                  <a:ext uri="{FF2B5EF4-FFF2-40B4-BE49-F238E27FC236}">
                    <a16:creationId xmlns:a16="http://schemas.microsoft.com/office/drawing/2014/main" id="{3A96D3C0-D6A1-FEC4-1D2F-79554A8C843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4391" y="891766"/>
                <a:ext cx="8504353" cy="5453801"/>
              </a:xfrm>
              <a:prstGeom prst="rect">
                <a:avLst/>
              </a:prstGeom>
              <a:blipFill>
                <a:blip r:embed="rId2"/>
                <a:stretch>
                  <a:fillRect l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7458FCE-A965-064E-7065-B6B4C9059B8A}"/>
              </a:ext>
            </a:extLst>
          </p:cNvPr>
          <p:cNvSpPr txBox="1"/>
          <p:nvPr/>
        </p:nvSpPr>
        <p:spPr>
          <a:xfrm>
            <a:off x="209949" y="6253326"/>
            <a:ext cx="833276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Z,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Schaul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T, Hessel M, et al. Dueling network architectures for deep reinforcement learning[C]. International conference on </a:t>
            </a:r>
            <a:b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learning. PMLR, 2016: 1995-2003.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幻灯片编号">
            <a:extLst>
              <a:ext uri="{FF2B5EF4-FFF2-40B4-BE49-F238E27FC236}">
                <a16:creationId xmlns:a16="http://schemas.microsoft.com/office/drawing/2014/main" id="{707787CA-DFCC-9FC7-2819-9C0BD7B2BC3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47390" y="6346250"/>
            <a:ext cx="391333" cy="241974"/>
          </a:xfrm>
          <a:prstGeom prst="rect">
            <a:avLst/>
          </a:prstGeom>
        </p:spPr>
        <p:txBody>
          <a:bodyPr/>
          <a:lstStyle/>
          <a:p>
            <a:pPr algn="l"/>
            <a:fld id="{86CB4B4D-7CA3-9044-876B-883B54F8677D}" type="slidenum"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12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6803BF-D3D3-95D2-0736-CAFCA0AFB1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56" y="301757"/>
            <a:ext cx="2364741" cy="50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0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31AE3DA2-4027-044C-EA68-53101CA45817}"/>
              </a:ext>
            </a:extLst>
          </p:cNvPr>
          <p:cNvSpPr/>
          <p:nvPr/>
        </p:nvSpPr>
        <p:spPr>
          <a:xfrm>
            <a:off x="1056511" y="1967689"/>
            <a:ext cx="5010150" cy="2268127"/>
          </a:xfrm>
          <a:custGeom>
            <a:avLst/>
            <a:gdLst>
              <a:gd name="connsiteX0" fmla="*/ 0 w 5010150"/>
              <a:gd name="connsiteY0" fmla="*/ 2060335 h 2288935"/>
              <a:gd name="connsiteX1" fmla="*/ 2371725 w 5010150"/>
              <a:gd name="connsiteY1" fmla="*/ 50560 h 2288935"/>
              <a:gd name="connsiteX2" fmla="*/ 4133850 w 5010150"/>
              <a:gd name="connsiteY2" fmla="*/ 745885 h 2288935"/>
              <a:gd name="connsiteX3" fmla="*/ 5010150 w 5010150"/>
              <a:gd name="connsiteY3" fmla="*/ 2288935 h 2288935"/>
              <a:gd name="connsiteX4" fmla="*/ 5010150 w 5010150"/>
              <a:gd name="connsiteY4" fmla="*/ 2288935 h 2288935"/>
              <a:gd name="connsiteX0" fmla="*/ 0 w 5010150"/>
              <a:gd name="connsiteY0" fmla="*/ 2050628 h 2279228"/>
              <a:gd name="connsiteX1" fmla="*/ 2371725 w 5010150"/>
              <a:gd name="connsiteY1" fmla="*/ 40853 h 2279228"/>
              <a:gd name="connsiteX2" fmla="*/ 4057650 w 5010150"/>
              <a:gd name="connsiteY2" fmla="*/ 821903 h 2279228"/>
              <a:gd name="connsiteX3" fmla="*/ 5010150 w 5010150"/>
              <a:gd name="connsiteY3" fmla="*/ 2279228 h 2279228"/>
              <a:gd name="connsiteX4" fmla="*/ 5010150 w 5010150"/>
              <a:gd name="connsiteY4" fmla="*/ 2279228 h 2279228"/>
              <a:gd name="connsiteX0" fmla="*/ 0 w 5010150"/>
              <a:gd name="connsiteY0" fmla="*/ 2039527 h 2268127"/>
              <a:gd name="connsiteX1" fmla="*/ 2371725 w 5010150"/>
              <a:gd name="connsiteY1" fmla="*/ 29752 h 2268127"/>
              <a:gd name="connsiteX2" fmla="*/ 3971925 w 5010150"/>
              <a:gd name="connsiteY2" fmla="*/ 934627 h 2268127"/>
              <a:gd name="connsiteX3" fmla="*/ 5010150 w 5010150"/>
              <a:gd name="connsiteY3" fmla="*/ 2268127 h 2268127"/>
              <a:gd name="connsiteX4" fmla="*/ 5010150 w 5010150"/>
              <a:gd name="connsiteY4" fmla="*/ 2268127 h 226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0150" h="2268127">
                <a:moveTo>
                  <a:pt x="0" y="2039527"/>
                </a:moveTo>
                <a:cubicBezTo>
                  <a:pt x="841375" y="1144177"/>
                  <a:pt x="1709738" y="213902"/>
                  <a:pt x="2371725" y="29752"/>
                </a:cubicBezTo>
                <a:cubicBezTo>
                  <a:pt x="3033712" y="-154398"/>
                  <a:pt x="3532188" y="561564"/>
                  <a:pt x="3971925" y="934627"/>
                </a:cubicBezTo>
                <a:cubicBezTo>
                  <a:pt x="4411663" y="1307689"/>
                  <a:pt x="5010150" y="2268127"/>
                  <a:pt x="5010150" y="2268127"/>
                </a:cubicBezTo>
                <a:lnTo>
                  <a:pt x="5010150" y="2268127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圆角矩形">
            <a:extLst>
              <a:ext uri="{FF2B5EF4-FFF2-40B4-BE49-F238E27FC236}">
                <a16:creationId xmlns:a16="http://schemas.microsoft.com/office/drawing/2014/main" id="{358117F4-1CE3-FAE4-3580-91597D3770E2}"/>
              </a:ext>
            </a:extLst>
          </p:cNvPr>
          <p:cNvSpPr/>
          <p:nvPr/>
        </p:nvSpPr>
        <p:spPr>
          <a:xfrm>
            <a:off x="105277" y="157017"/>
            <a:ext cx="8933447" cy="6550105"/>
          </a:xfrm>
          <a:prstGeom prst="roundRect">
            <a:avLst>
              <a:gd name="adj" fmla="val 3854"/>
            </a:avLst>
          </a:prstGeom>
          <a:ln w="25400">
            <a:solidFill>
              <a:srgbClr val="55B1FF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8AE18F9-D491-AAFD-D811-90A221D6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60" y="216568"/>
            <a:ext cx="8522984" cy="55702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 Distributional RL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教育经历…">
                <a:extLst>
                  <a:ext uri="{FF2B5EF4-FFF2-40B4-BE49-F238E27FC236}">
                    <a16:creationId xmlns:a16="http://schemas.microsoft.com/office/drawing/2014/main" id="{3A96D3C0-D6A1-FEC4-1D2F-79554A8C843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4391" y="891766"/>
                <a:ext cx="8504353" cy="5453801"/>
              </a:xfrm>
              <a:prstGeom prst="rect">
                <a:avLst/>
              </a:prstGeom>
            </p:spPr>
            <p:txBody>
              <a:bodyPr anchor="t" anchorCtr="0">
                <a:noAutofit/>
              </a:bodyPr>
              <a:lstStyle/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值的定义：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，考虑整个分布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的取值  人为规定在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min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max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上均匀取值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相应地，网络输出维度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，输出结果表示概率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教育经历…">
                <a:extLst>
                  <a:ext uri="{FF2B5EF4-FFF2-40B4-BE49-F238E27FC236}">
                    <a16:creationId xmlns:a16="http://schemas.microsoft.com/office/drawing/2014/main" id="{3A96D3C0-D6A1-FEC4-1D2F-79554A8C843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4391" y="891766"/>
                <a:ext cx="8504353" cy="5453801"/>
              </a:xfrm>
              <a:prstGeom prst="rect">
                <a:avLst/>
              </a:prstGeom>
              <a:blipFill>
                <a:blip r:embed="rId3"/>
                <a:stretch>
                  <a:fillRect l="-645" t="-7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7458FCE-A965-064E-7065-B6B4C9059B8A}"/>
              </a:ext>
            </a:extLst>
          </p:cNvPr>
          <p:cNvSpPr txBox="1"/>
          <p:nvPr/>
        </p:nvSpPr>
        <p:spPr>
          <a:xfrm>
            <a:off x="209949" y="6253326"/>
            <a:ext cx="833276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Bellemare M G, Dabney W,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Munos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 A distributional perspective on reinforcement learning[C]. International conference on machine learning. PMLR, 2017: 449-458.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幻灯片编号">
            <a:extLst>
              <a:ext uri="{FF2B5EF4-FFF2-40B4-BE49-F238E27FC236}">
                <a16:creationId xmlns:a16="http://schemas.microsoft.com/office/drawing/2014/main" id="{707787CA-DFCC-9FC7-2819-9C0BD7B2BC3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47390" y="6346250"/>
            <a:ext cx="391333" cy="241974"/>
          </a:xfrm>
          <a:prstGeom prst="rect">
            <a:avLst/>
          </a:prstGeom>
        </p:spPr>
        <p:txBody>
          <a:bodyPr/>
          <a:lstStyle/>
          <a:p>
            <a:pPr algn="l"/>
            <a:fld id="{86CB4B4D-7CA3-9044-876B-883B54F8677D}" type="slidenum"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13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EB96D7-1C86-87A8-B51C-FEDAC33C2F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56" y="301757"/>
            <a:ext cx="2364741" cy="501276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E2D61DC3-D9E2-C7AE-6DAD-F5D64C802FE5}"/>
              </a:ext>
            </a:extLst>
          </p:cNvPr>
          <p:cNvGrpSpPr/>
          <p:nvPr/>
        </p:nvGrpSpPr>
        <p:grpSpPr>
          <a:xfrm>
            <a:off x="742950" y="1796775"/>
            <a:ext cx="5760000" cy="2882381"/>
            <a:chOff x="971550" y="1987275"/>
            <a:chExt cx="5760000" cy="2882381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E2A948BA-29D3-3B4D-5B25-308602F59D58}"/>
                </a:ext>
              </a:extLst>
            </p:cNvPr>
            <p:cNvCxnSpPr/>
            <p:nvPr/>
          </p:nvCxnSpPr>
          <p:spPr>
            <a:xfrm>
              <a:off x="971550" y="4867275"/>
              <a:ext cx="576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79B9CA51-A538-D0A8-7F71-2BD52BC5182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468450" y="3427275"/>
              <a:ext cx="288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9FC9932-454E-718F-C117-F6CC9E52D283}"/>
                </a:ext>
              </a:extLst>
            </p:cNvPr>
            <p:cNvCxnSpPr/>
            <p:nvPr/>
          </p:nvCxnSpPr>
          <p:spPr>
            <a:xfrm flipV="1">
              <a:off x="1690688" y="3852863"/>
              <a:ext cx="0" cy="10144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371484F-74FE-63C3-3902-3A1B114EDBD0}"/>
                </a:ext>
              </a:extLst>
            </p:cNvPr>
            <p:cNvSpPr/>
            <p:nvPr/>
          </p:nvSpPr>
          <p:spPr>
            <a:xfrm>
              <a:off x="1681686" y="385419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351689F-00C9-343A-2365-5D13D56B9621}"/>
                </a:ext>
              </a:extLst>
            </p:cNvPr>
            <p:cNvCxnSpPr/>
            <p:nvPr/>
          </p:nvCxnSpPr>
          <p:spPr>
            <a:xfrm flipV="1">
              <a:off x="2409825" y="3429010"/>
              <a:ext cx="0" cy="144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EA3A566-CCE6-4830-4082-93185492E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2863" y="2235675"/>
              <a:ext cx="0" cy="2631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D81D659-E412-93E2-A67E-026C7A8B65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1138" y="2833688"/>
              <a:ext cx="0" cy="2033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CDA55BC0-7982-CF52-4653-D1F9C57F01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0276" y="4186238"/>
              <a:ext cx="0" cy="6834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257A613-CF72-DBAA-7F3F-CB5472B2CB65}"/>
                </a:ext>
              </a:extLst>
            </p:cNvPr>
            <p:cNvSpPr/>
            <p:nvPr/>
          </p:nvSpPr>
          <p:spPr>
            <a:xfrm>
              <a:off x="2405587" y="3418275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70FB75F-37B6-C041-9A3A-60321D4472DA}"/>
                </a:ext>
              </a:extLst>
            </p:cNvPr>
            <p:cNvSpPr/>
            <p:nvPr/>
          </p:nvSpPr>
          <p:spPr>
            <a:xfrm>
              <a:off x="3848626" y="2234992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5F21962-1A6A-E52C-5C88-D00BC6A3324B}"/>
                </a:ext>
              </a:extLst>
            </p:cNvPr>
            <p:cNvSpPr/>
            <p:nvPr/>
          </p:nvSpPr>
          <p:spPr>
            <a:xfrm>
              <a:off x="5282668" y="2834661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ECFA135-2F12-5D69-C939-6C487C935BDE}"/>
                </a:ext>
              </a:extLst>
            </p:cNvPr>
            <p:cNvSpPr/>
            <p:nvPr/>
          </p:nvSpPr>
          <p:spPr>
            <a:xfrm>
              <a:off x="6008420" y="4185555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F44566C-E966-B2A5-2486-6D4CB2B00968}"/>
                  </a:ext>
                </a:extLst>
              </p:cNvPr>
              <p:cNvSpPr txBox="1"/>
              <p:nvPr/>
            </p:nvSpPr>
            <p:spPr>
              <a:xfrm>
                <a:off x="3189496" y="1612109"/>
                <a:ext cx="861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F44566C-E966-B2A5-2486-6D4CB2B00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496" y="1612109"/>
                <a:ext cx="861059" cy="369332"/>
              </a:xfrm>
              <a:prstGeom prst="rect">
                <a:avLst/>
              </a:prstGeom>
              <a:blipFill>
                <a:blip r:embed="rId5"/>
                <a:stretch>
                  <a:fillRect r="-6383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29BDC96-177C-21DB-7910-DABBE4D39C16}"/>
                  </a:ext>
                </a:extLst>
              </p:cNvPr>
              <p:cNvSpPr txBox="1"/>
              <p:nvPr/>
            </p:nvSpPr>
            <p:spPr>
              <a:xfrm>
                <a:off x="351517" y="1693160"/>
                <a:ext cx="3429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29BDC96-177C-21DB-7910-DABBE4D39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17" y="1693160"/>
                <a:ext cx="342901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057F210-7599-9851-B28C-76A98C7FA077}"/>
                  </a:ext>
                </a:extLst>
              </p:cNvPr>
              <p:cNvSpPr txBox="1"/>
              <p:nvPr/>
            </p:nvSpPr>
            <p:spPr>
              <a:xfrm>
                <a:off x="1741696" y="2830006"/>
                <a:ext cx="861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057F210-7599-9851-B28C-76A98C7FA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96" y="2830006"/>
                <a:ext cx="861059" cy="369332"/>
              </a:xfrm>
              <a:prstGeom prst="rect">
                <a:avLst/>
              </a:prstGeom>
              <a:blipFill>
                <a:blip r:embed="rId7"/>
                <a:stretch>
                  <a:fillRect r="-9929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5AB9846-632F-FF7D-B442-2ED58A3AD679}"/>
                  </a:ext>
                </a:extLst>
              </p:cNvPr>
              <p:cNvSpPr txBox="1"/>
              <p:nvPr/>
            </p:nvSpPr>
            <p:spPr>
              <a:xfrm>
                <a:off x="1022556" y="3249995"/>
                <a:ext cx="861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5AB9846-632F-FF7D-B442-2ED58A3AD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56" y="3249995"/>
                <a:ext cx="861059" cy="369332"/>
              </a:xfrm>
              <a:prstGeom prst="rect">
                <a:avLst/>
              </a:prstGeom>
              <a:blipFill>
                <a:blip r:embed="rId8"/>
                <a:stretch>
                  <a:fillRect r="-1063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E2E9E00-2EAE-1FE2-F87C-22B23F7E2DD6}"/>
                  </a:ext>
                </a:extLst>
              </p:cNvPr>
              <p:cNvSpPr txBox="1"/>
              <p:nvPr/>
            </p:nvSpPr>
            <p:spPr>
              <a:xfrm>
                <a:off x="4475135" y="2158475"/>
                <a:ext cx="11568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E2E9E00-2EAE-1FE2-F87C-22B23F7E2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135" y="2158475"/>
                <a:ext cx="1156810" cy="369332"/>
              </a:xfrm>
              <a:prstGeom prst="rect">
                <a:avLst/>
              </a:prstGeom>
              <a:blipFill>
                <a:blip r:embed="rId9"/>
                <a:stretch>
                  <a:fillRect r="-2105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9E2AF0E-4077-A2F3-30A2-E7A6B7E5B394}"/>
                  </a:ext>
                </a:extLst>
              </p:cNvPr>
              <p:cNvSpPr txBox="1"/>
              <p:nvPr/>
            </p:nvSpPr>
            <p:spPr>
              <a:xfrm>
                <a:off x="5201415" y="3562776"/>
                <a:ext cx="11568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9E2AF0E-4077-A2F3-30A2-E7A6B7E5B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415" y="3562776"/>
                <a:ext cx="115681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A254B30C-E0A0-C0A5-76A8-C2A9480CC048}"/>
              </a:ext>
            </a:extLst>
          </p:cNvPr>
          <p:cNvSpPr txBox="1"/>
          <p:nvPr/>
        </p:nvSpPr>
        <p:spPr>
          <a:xfrm>
            <a:off x="2727448" y="386648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BC53BB3-AEC1-D13A-3DFF-616C9A4DBAFA}"/>
              </a:ext>
            </a:extLst>
          </p:cNvPr>
          <p:cNvSpPr txBox="1"/>
          <p:nvPr/>
        </p:nvSpPr>
        <p:spPr>
          <a:xfrm>
            <a:off x="4174509" y="390229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3C34D83-7AE6-5DFE-886A-811F9D529ED3}"/>
                  </a:ext>
                </a:extLst>
              </p:cNvPr>
              <p:cNvSpPr txBox="1"/>
              <p:nvPr/>
            </p:nvSpPr>
            <p:spPr>
              <a:xfrm>
                <a:off x="6462973" y="4676092"/>
                <a:ext cx="37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3C34D83-7AE6-5DFE-886A-811F9D529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973" y="4676092"/>
                <a:ext cx="3778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503327A-517F-1D22-E151-0254DCFE2BD5}"/>
                  </a:ext>
                </a:extLst>
              </p:cNvPr>
              <p:cNvSpPr txBox="1"/>
              <p:nvPr/>
            </p:nvSpPr>
            <p:spPr>
              <a:xfrm>
                <a:off x="1243203" y="4694340"/>
                <a:ext cx="461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503327A-517F-1D22-E151-0254DCFE2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203" y="4694340"/>
                <a:ext cx="46108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709B228-BF17-F66E-F692-D9FD9079246D}"/>
                  </a:ext>
                </a:extLst>
              </p:cNvPr>
              <p:cNvSpPr txBox="1"/>
              <p:nvPr/>
            </p:nvSpPr>
            <p:spPr>
              <a:xfrm>
                <a:off x="1950681" y="4694340"/>
                <a:ext cx="455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709B228-BF17-F66E-F692-D9FD90792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681" y="4694340"/>
                <a:ext cx="45576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3FBF170-BDCE-E62A-4A2C-5E522DA001CA}"/>
                  </a:ext>
                </a:extLst>
              </p:cNvPr>
              <p:cNvSpPr txBox="1"/>
              <p:nvPr/>
            </p:nvSpPr>
            <p:spPr>
              <a:xfrm>
                <a:off x="3423832" y="4694340"/>
                <a:ext cx="428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3FBF170-BDCE-E62A-4A2C-5E522DA00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32" y="4694340"/>
                <a:ext cx="4283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4600F58-175A-F75B-654D-3C9DA69BBFCC}"/>
                  </a:ext>
                </a:extLst>
              </p:cNvPr>
              <p:cNvSpPr txBox="1"/>
              <p:nvPr/>
            </p:nvSpPr>
            <p:spPr>
              <a:xfrm>
                <a:off x="4809127" y="4694340"/>
                <a:ext cx="694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4600F58-175A-F75B-654D-3C9DA69BB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7" y="4694340"/>
                <a:ext cx="69480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AF8F3A8-0535-DECD-F4DE-863EAA7674E0}"/>
                  </a:ext>
                </a:extLst>
              </p:cNvPr>
              <p:cNvSpPr txBox="1"/>
              <p:nvPr/>
            </p:nvSpPr>
            <p:spPr>
              <a:xfrm>
                <a:off x="5534873" y="4694340"/>
                <a:ext cx="475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AF8F3A8-0535-DECD-F4DE-863EAA767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873" y="4694340"/>
                <a:ext cx="47519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A411E02-77A3-9CE1-0907-A0346E4F6990}"/>
                  </a:ext>
                </a:extLst>
              </p:cNvPr>
              <p:cNvSpPr txBox="1"/>
              <p:nvPr/>
            </p:nvSpPr>
            <p:spPr>
              <a:xfrm>
                <a:off x="6800170" y="3067917"/>
                <a:ext cx="1715467" cy="131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/>
                  <a:t>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A411E02-77A3-9CE1-0907-A0346E4F6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170" y="3067917"/>
                <a:ext cx="1715467" cy="1318566"/>
              </a:xfrm>
              <a:prstGeom prst="rect">
                <a:avLst/>
              </a:prstGeom>
              <a:blipFill>
                <a:blip r:embed="rId1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9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">
            <a:extLst>
              <a:ext uri="{FF2B5EF4-FFF2-40B4-BE49-F238E27FC236}">
                <a16:creationId xmlns:a16="http://schemas.microsoft.com/office/drawing/2014/main" id="{358117F4-1CE3-FAE4-3580-91597D3770E2}"/>
              </a:ext>
            </a:extLst>
          </p:cNvPr>
          <p:cNvSpPr/>
          <p:nvPr/>
        </p:nvSpPr>
        <p:spPr>
          <a:xfrm>
            <a:off x="105277" y="157017"/>
            <a:ext cx="8933447" cy="6550105"/>
          </a:xfrm>
          <a:prstGeom prst="roundRect">
            <a:avLst>
              <a:gd name="adj" fmla="val 3854"/>
            </a:avLst>
          </a:prstGeom>
          <a:ln w="25400">
            <a:solidFill>
              <a:srgbClr val="55B1FF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8AE18F9-D491-AAFD-D811-90A221D6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60" y="216568"/>
            <a:ext cx="8522984" cy="55702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 Distributional RL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教育经历…">
                <a:extLst>
                  <a:ext uri="{FF2B5EF4-FFF2-40B4-BE49-F238E27FC236}">
                    <a16:creationId xmlns:a16="http://schemas.microsoft.com/office/drawing/2014/main" id="{3A96D3C0-D6A1-FEC4-1D2F-79554A8C843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4391" y="891766"/>
                <a:ext cx="8504353" cy="5453801"/>
              </a:xfrm>
              <a:prstGeom prst="rect">
                <a:avLst/>
              </a:prstGeom>
            </p:spPr>
            <p:txBody>
              <a:bodyPr anchor="t" anchorCtr="0">
                <a:noAutofit/>
              </a:bodyPr>
              <a:lstStyle/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最小化 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KL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散度</a:t>
                </a:r>
                <a:b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𝑍</m:t>
                        </m:r>
                      </m:sub>
                    </m:sSub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:b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𝛾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需要投影到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教育经历…">
                <a:extLst>
                  <a:ext uri="{FF2B5EF4-FFF2-40B4-BE49-F238E27FC236}">
                    <a16:creationId xmlns:a16="http://schemas.microsoft.com/office/drawing/2014/main" id="{3A96D3C0-D6A1-FEC4-1D2F-79554A8C843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4391" y="891766"/>
                <a:ext cx="8504353" cy="5453801"/>
              </a:xfrm>
              <a:prstGeom prst="rect">
                <a:avLst/>
              </a:prstGeom>
              <a:blipFill>
                <a:blip r:embed="rId3"/>
                <a:stretch>
                  <a:fillRect l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7458FCE-A965-064E-7065-B6B4C9059B8A}"/>
              </a:ext>
            </a:extLst>
          </p:cNvPr>
          <p:cNvSpPr txBox="1"/>
          <p:nvPr/>
        </p:nvSpPr>
        <p:spPr>
          <a:xfrm>
            <a:off x="209949" y="6253326"/>
            <a:ext cx="833276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Bellemare M G, Dabney W,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Munos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 A distributional perspective on reinforcement learning[C]. International conference on machine learning. PMLR, 2017: 449-458.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幻灯片编号">
            <a:extLst>
              <a:ext uri="{FF2B5EF4-FFF2-40B4-BE49-F238E27FC236}">
                <a16:creationId xmlns:a16="http://schemas.microsoft.com/office/drawing/2014/main" id="{707787CA-DFCC-9FC7-2819-9C0BD7B2BC3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47390" y="6346250"/>
            <a:ext cx="391333" cy="241974"/>
          </a:xfrm>
          <a:prstGeom prst="rect">
            <a:avLst/>
          </a:prstGeom>
        </p:spPr>
        <p:txBody>
          <a:bodyPr/>
          <a:lstStyle/>
          <a:p>
            <a:pPr algn="l"/>
            <a:fld id="{86CB4B4D-7CA3-9044-876B-883B54F8677D}" type="slidenum"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14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EB96D7-1C86-87A8-B51C-FEDAC33C2F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56" y="301757"/>
            <a:ext cx="2364741" cy="5012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19">
                <a:extLst>
                  <a:ext uri="{FF2B5EF4-FFF2-40B4-BE49-F238E27FC236}">
                    <a16:creationId xmlns:a16="http://schemas.microsoft.com/office/drawing/2014/main" id="{BB1B3314-9D6A-D93E-000A-FA3D8EA945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4371105"/>
                  </p:ext>
                </p:extLst>
              </p:nvPr>
            </p:nvGraphicFramePr>
            <p:xfrm>
              <a:off x="539750" y="918332"/>
              <a:ext cx="7472550" cy="22320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52550">
                      <a:extLst>
                        <a:ext uri="{9D8B030D-6E8A-4147-A177-3AD203B41FA5}">
                          <a16:colId xmlns:a16="http://schemas.microsoft.com/office/drawing/2014/main" val="917745311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4250675541"/>
                        </a:ext>
                      </a:extLst>
                    </a:gridCol>
                    <a:gridCol w="3600000">
                      <a:extLst>
                        <a:ext uri="{9D8B030D-6E8A-4147-A177-3AD203B41FA5}">
                          <a16:colId xmlns:a16="http://schemas.microsoft.com/office/drawing/2014/main" val="335118138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</a:rPr>
                            <a:t>Network Output</a:t>
                          </a:r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</a:rPr>
                            <a:t>Target</a:t>
                          </a:r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58168881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</a:rPr>
                            <a:t>传统</a:t>
                          </a:r>
                          <a:r>
                            <a:rPr lang="en-US" altLang="zh-CN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</a:rPr>
                            <a:t>DQN</a:t>
                          </a:r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CN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CN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5122372"/>
                      </a:ext>
                    </a:extLst>
                  </a:tr>
                  <a:tr h="79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</a:rPr>
                            <a:t>Distribution</a:t>
                          </a:r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={</m:t>
                                </m:r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𝑍</m:t>
                                </m:r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)}</m:t>
                                </m:r>
                              </m:oMath>
                            </m:oMathPara>
                          </a14:m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={</m:t>
                                </m:r>
                                <m:sSub>
                                  <m:sSubPr>
                                    <m:ctrlP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𝑡</m:t>
                                    </m:r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+</m:t>
                                </m:r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𝛾</m:t>
                                </m:r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𝑍</m:t>
                                </m:r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CN" b="0" i="1" baseline="0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baseline="0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baseline="0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𝑡</m:t>
                                    </m:r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)}</m:t>
                                </m:r>
                              </m:oMath>
                            </m:oMathPara>
                          </a14:m>
                          <a:endParaRPr lang="en-US" altLang="zh-CN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b="0" i="1" baseline="0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baseline="0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argmax</m:t>
                                        </m:r>
                                      </m:e>
                                      <m:lim>
                                        <m:r>
                                          <a:rPr lang="en-US" altLang="zh-CN" b="0" i="1" baseline="0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𝑎</m:t>
                                        </m:r>
                                      </m:lim>
                                    </m:limLow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altLang="zh-CN" b="0" i="1" baseline="0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baseline="0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{</m:t>
                                        </m:r>
                                        <m:r>
                                          <a:rPr lang="en-US" altLang="zh-CN" b="0" i="1" baseline="0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𝑍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baseline="0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baseline="0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baseline="0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baseline="0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baseline="0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baseline="0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baseline="0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b="0" i="1" baseline="0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,</m:t>
                                    </m:r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𝑎</m:t>
                                    </m:r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)}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7960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19">
                <a:extLst>
                  <a:ext uri="{FF2B5EF4-FFF2-40B4-BE49-F238E27FC236}">
                    <a16:creationId xmlns:a16="http://schemas.microsoft.com/office/drawing/2014/main" id="{BB1B3314-9D6A-D93E-000A-FA3D8EA945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4371105"/>
                  </p:ext>
                </p:extLst>
              </p:nvPr>
            </p:nvGraphicFramePr>
            <p:xfrm>
              <a:off x="539750" y="918332"/>
              <a:ext cx="7472550" cy="22320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52550">
                      <a:extLst>
                        <a:ext uri="{9D8B030D-6E8A-4147-A177-3AD203B41FA5}">
                          <a16:colId xmlns:a16="http://schemas.microsoft.com/office/drawing/2014/main" val="917745311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4250675541"/>
                        </a:ext>
                      </a:extLst>
                    </a:gridCol>
                    <a:gridCol w="3600000">
                      <a:extLst>
                        <a:ext uri="{9D8B030D-6E8A-4147-A177-3AD203B41FA5}">
                          <a16:colId xmlns:a16="http://schemas.microsoft.com/office/drawing/2014/main" val="335118138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</a:rPr>
                            <a:t>Network Output</a:t>
                          </a:r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</a:rPr>
                            <a:t>Target</a:t>
                          </a:r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58168881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</a:rPr>
                            <a:t>传统</a:t>
                          </a:r>
                          <a:r>
                            <a:rPr lang="en-US" altLang="zh-CN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</a:rPr>
                            <a:t>DQN</a:t>
                          </a:r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3865" t="-100000" r="-143237" b="-1109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7783" t="-100000" r="-338" b="-1109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5122372"/>
                      </a:ext>
                    </a:extLst>
                  </a:tr>
                  <a:tr h="79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</a:rPr>
                            <a:t>Distribution</a:t>
                          </a:r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53865" t="-183077" r="-143237" b="-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107783" t="-183077" r="-338" b="-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79606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C2A3DBB7-4BB7-BD94-49D6-B777673AD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8299" y="3268506"/>
            <a:ext cx="5310201" cy="262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">
            <a:extLst>
              <a:ext uri="{FF2B5EF4-FFF2-40B4-BE49-F238E27FC236}">
                <a16:creationId xmlns:a16="http://schemas.microsoft.com/office/drawing/2014/main" id="{358117F4-1CE3-FAE4-3580-91597D3770E2}"/>
              </a:ext>
            </a:extLst>
          </p:cNvPr>
          <p:cNvSpPr/>
          <p:nvPr/>
        </p:nvSpPr>
        <p:spPr>
          <a:xfrm>
            <a:off x="105277" y="157017"/>
            <a:ext cx="8933447" cy="6550105"/>
          </a:xfrm>
          <a:prstGeom prst="roundRect">
            <a:avLst>
              <a:gd name="adj" fmla="val 3854"/>
            </a:avLst>
          </a:prstGeom>
          <a:ln w="25400">
            <a:solidFill>
              <a:srgbClr val="55B1FF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8AE18F9-D491-AAFD-D811-90A221D6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60" y="216568"/>
            <a:ext cx="8522984" cy="55702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 Distributional RL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教育经历…">
            <a:extLst>
              <a:ext uri="{FF2B5EF4-FFF2-40B4-BE49-F238E27FC236}">
                <a16:creationId xmlns:a16="http://schemas.microsoft.com/office/drawing/2014/main" id="{3A96D3C0-D6A1-FEC4-1D2F-79554A8C84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4391" y="891766"/>
            <a:ext cx="8504353" cy="5453801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defTabSz="207273">
              <a:lnSpc>
                <a:spcPct val="150000"/>
              </a:lnSpc>
              <a:spcBef>
                <a:spcPts val="211"/>
              </a:spcBef>
              <a:defRPr sz="258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投影   概率的分配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458FCE-A965-064E-7065-B6B4C9059B8A}"/>
              </a:ext>
            </a:extLst>
          </p:cNvPr>
          <p:cNvSpPr txBox="1"/>
          <p:nvPr/>
        </p:nvSpPr>
        <p:spPr>
          <a:xfrm>
            <a:off x="209949" y="6253326"/>
            <a:ext cx="833276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Bellemare M G, Dabney W,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Munos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 A distributional perspective on reinforcement learning[C]. International conference on machine learning. PMLR, 2017: 449-458.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幻灯片编号">
            <a:extLst>
              <a:ext uri="{FF2B5EF4-FFF2-40B4-BE49-F238E27FC236}">
                <a16:creationId xmlns:a16="http://schemas.microsoft.com/office/drawing/2014/main" id="{707787CA-DFCC-9FC7-2819-9C0BD7B2BC3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47390" y="6346250"/>
            <a:ext cx="391333" cy="241974"/>
          </a:xfrm>
          <a:prstGeom prst="rect">
            <a:avLst/>
          </a:prstGeom>
        </p:spPr>
        <p:txBody>
          <a:bodyPr/>
          <a:lstStyle/>
          <a:p>
            <a:pPr algn="l"/>
            <a:fld id="{86CB4B4D-7CA3-9044-876B-883B54F8677D}" type="slidenum"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15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EB96D7-1C86-87A8-B51C-FEDAC33C2F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56" y="301757"/>
            <a:ext cx="2364741" cy="50127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0BB4E6A-BE90-ACA6-AD08-A73BA1A38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1407086"/>
            <a:ext cx="5194567" cy="42928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0113106-C87E-CDB9-EBF5-D7212A9BD9A4}"/>
                  </a:ext>
                </a:extLst>
              </p:cNvPr>
              <p:cNvSpPr txBox="1"/>
              <p:nvPr/>
            </p:nvSpPr>
            <p:spPr>
              <a:xfrm>
                <a:off x="5523324" y="2009775"/>
                <a:ext cx="3457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lam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in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max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0113106-C87E-CDB9-EBF5-D7212A9BD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324" y="2009775"/>
                <a:ext cx="3457228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40F0743F-BAD0-DE1B-7914-ECF3F6A33EFA}"/>
              </a:ext>
            </a:extLst>
          </p:cNvPr>
          <p:cNvSpPr/>
          <p:nvPr/>
        </p:nvSpPr>
        <p:spPr>
          <a:xfrm>
            <a:off x="857250" y="3371850"/>
            <a:ext cx="2124075" cy="333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BC2A18-3F45-E98F-70F6-21F20255B99C}"/>
              </a:ext>
            </a:extLst>
          </p:cNvPr>
          <p:cNvSpPr/>
          <p:nvPr/>
        </p:nvSpPr>
        <p:spPr>
          <a:xfrm>
            <a:off x="857250" y="3709790"/>
            <a:ext cx="3790950" cy="1366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28D7E2B-6584-DCB6-CE3C-1C263E0C5711}"/>
              </a:ext>
            </a:extLst>
          </p:cNvPr>
          <p:cNvCxnSpPr>
            <a:cxnSpLocks/>
          </p:cNvCxnSpPr>
          <p:nvPr/>
        </p:nvCxnSpPr>
        <p:spPr>
          <a:xfrm flipV="1">
            <a:off x="2997134" y="2209800"/>
            <a:ext cx="2419350" cy="10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89452B0-8340-7A75-1BEA-31D5CA957D62}"/>
                  </a:ext>
                </a:extLst>
              </p:cNvPr>
              <p:cNvSpPr txBox="1"/>
              <p:nvPr/>
            </p:nvSpPr>
            <p:spPr>
              <a:xfrm>
                <a:off x="5523324" y="2893169"/>
                <a:ext cx="330628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规定的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=[0,10,20,…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,200]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baseline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baseline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baseline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  <m:r>
                          <a:rPr lang="en-US" altLang="zh-CN" b="0" i="1" baseline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  <m:r>
                      <a:rPr lang="en-US" altLang="zh-CN" b="0" i="1" baseline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𝛾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=[0,12,19,…,200]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12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的概率为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0.3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根据距离分配</a:t>
                </a: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89452B0-8340-7A75-1BEA-31D5CA957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324" y="2893169"/>
                <a:ext cx="3306285" cy="1200329"/>
              </a:xfrm>
              <a:prstGeom prst="rect">
                <a:avLst/>
              </a:prstGeom>
              <a:blipFill>
                <a:blip r:embed="rId6"/>
                <a:stretch>
                  <a:fillRect l="-1476" t="-3046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A01F8C3-A01D-126E-835A-020BB66BC966}"/>
              </a:ext>
            </a:extLst>
          </p:cNvPr>
          <p:cNvCxnSpPr>
            <a:cxnSpLocks/>
          </p:cNvCxnSpPr>
          <p:nvPr/>
        </p:nvCxnSpPr>
        <p:spPr>
          <a:xfrm flipV="1">
            <a:off x="4051909" y="4118538"/>
            <a:ext cx="1306357" cy="21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CB6A8F9-C515-A82A-0976-300BEA8E323F}"/>
                  </a:ext>
                </a:extLst>
              </p:cNvPr>
              <p:cNvSpPr txBox="1"/>
              <p:nvPr/>
            </p:nvSpPr>
            <p:spPr>
              <a:xfrm>
                <a:off x="2997134" y="1009901"/>
                <a:ext cx="3254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baseline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0" i="1" baseline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baseline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baseline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baseline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={</m:t>
                      </m:r>
                      <m:sSub>
                        <m:sSubPr>
                          <m:ctrlPr>
                            <a:rPr lang="en-US" altLang="zh-CN" b="0" i="1" baseline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baseline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baseline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𝑡</m:t>
                          </m:r>
                          <m:r>
                            <a:rPr lang="en-US" altLang="zh-CN" b="0" i="1" baseline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baseline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b="0" i="1" baseline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𝛾</m:t>
                      </m:r>
                      <m:r>
                        <a:rPr lang="en-US" altLang="zh-CN" b="0" i="1" baseline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𝑍</m:t>
                      </m:r>
                      <m:r>
                        <a:rPr lang="en-US" altLang="zh-CN" b="0" i="1" baseline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baseline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baseline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b="0" i="1" baseline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n-US" altLang="zh-CN" b="0" i="1" baseline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baseline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baseline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baseline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𝑡</m:t>
                          </m:r>
                          <m:r>
                            <a:rPr lang="en-US" altLang="zh-CN" b="0" i="1" baseline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baseline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baseline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0" i="1" baseline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baseline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baseline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CB6A8F9-C515-A82A-0976-300BEA8E3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134" y="1009901"/>
                <a:ext cx="325493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组合 48">
            <a:extLst>
              <a:ext uri="{FF2B5EF4-FFF2-40B4-BE49-F238E27FC236}">
                <a16:creationId xmlns:a16="http://schemas.microsoft.com/office/drawing/2014/main" id="{74098ED8-D8CF-43C1-3145-51AD15F57CC8}"/>
              </a:ext>
            </a:extLst>
          </p:cNvPr>
          <p:cNvGrpSpPr/>
          <p:nvPr/>
        </p:nvGrpSpPr>
        <p:grpSpPr>
          <a:xfrm>
            <a:off x="5567658" y="4020701"/>
            <a:ext cx="3079732" cy="1679206"/>
            <a:chOff x="5470606" y="3728483"/>
            <a:chExt cx="3079732" cy="1679206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DCF61EA-EDF3-C51D-A983-4649EDC30CE4}"/>
                </a:ext>
              </a:extLst>
            </p:cNvPr>
            <p:cNvCxnSpPr/>
            <p:nvPr/>
          </p:nvCxnSpPr>
          <p:spPr>
            <a:xfrm>
              <a:off x="5713824" y="5107781"/>
              <a:ext cx="27539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384B919-6A59-862C-D8AC-34B16AAE73CC}"/>
                </a:ext>
              </a:extLst>
            </p:cNvPr>
            <p:cNvCxnSpPr/>
            <p:nvPr/>
          </p:nvCxnSpPr>
          <p:spPr>
            <a:xfrm>
              <a:off x="6200775" y="4031456"/>
              <a:ext cx="0" cy="10763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167667A-FFBD-7CCE-9353-750307B5033D}"/>
                </a:ext>
              </a:extLst>
            </p:cNvPr>
            <p:cNvCxnSpPr>
              <a:cxnSpLocks/>
            </p:cNvCxnSpPr>
            <p:nvPr/>
          </p:nvCxnSpPr>
          <p:spPr>
            <a:xfrm>
              <a:off x="7824788" y="4324350"/>
              <a:ext cx="0" cy="7834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7ABBC18B-7B51-A63C-52BD-923AD4565E43}"/>
                    </a:ext>
                  </a:extLst>
                </p:cNvPr>
                <p:cNvSpPr txBox="1"/>
                <p:nvPr/>
              </p:nvSpPr>
              <p:spPr>
                <a:xfrm>
                  <a:off x="5591637" y="5097042"/>
                  <a:ext cx="8283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=10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7ABBC18B-7B51-A63C-52BD-923AD4565E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1637" y="5097042"/>
                  <a:ext cx="828367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13136922-D109-DD0F-251B-D469278AFA75}"/>
                    </a:ext>
                  </a:extLst>
                </p:cNvPr>
                <p:cNvSpPr txBox="1"/>
                <p:nvPr/>
              </p:nvSpPr>
              <p:spPr>
                <a:xfrm>
                  <a:off x="7414214" y="5097042"/>
                  <a:ext cx="8283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=20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13136922-D109-DD0F-251B-D469278AF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214" y="5097042"/>
                  <a:ext cx="828367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E855D83-773C-149B-BBE2-E43AEE061164}"/>
                </a:ext>
              </a:extLst>
            </p:cNvPr>
            <p:cNvCxnSpPr>
              <a:cxnSpLocks/>
            </p:cNvCxnSpPr>
            <p:nvPr/>
          </p:nvCxnSpPr>
          <p:spPr>
            <a:xfrm>
              <a:off x="6538913" y="4716065"/>
              <a:ext cx="0" cy="3809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15F8D332-87DF-28A5-C639-132D003383F3}"/>
                </a:ext>
              </a:extLst>
            </p:cNvPr>
            <p:cNvCxnSpPr/>
            <p:nvPr/>
          </p:nvCxnSpPr>
          <p:spPr>
            <a:xfrm>
              <a:off x="6200774" y="4906553"/>
              <a:ext cx="33813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616AB092-3ECF-543D-32A6-82B5E9926844}"/>
                </a:ext>
              </a:extLst>
            </p:cNvPr>
            <p:cNvCxnSpPr>
              <a:cxnSpLocks/>
            </p:cNvCxnSpPr>
            <p:nvPr/>
          </p:nvCxnSpPr>
          <p:spPr>
            <a:xfrm>
              <a:off x="6538913" y="4906553"/>
              <a:ext cx="1285875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697DE645-66B0-039D-5A5E-950CAA427F34}"/>
                    </a:ext>
                  </a:extLst>
                </p:cNvPr>
                <p:cNvSpPr txBox="1"/>
                <p:nvPr/>
              </p:nvSpPr>
              <p:spPr>
                <a:xfrm>
                  <a:off x="6430985" y="5099912"/>
                  <a:ext cx="4331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697DE645-66B0-039D-5A5E-950CAA427F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985" y="5099912"/>
                  <a:ext cx="433131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D309C2AB-7FA4-A525-BE78-3CE629183F67}"/>
                    </a:ext>
                  </a:extLst>
                </p:cNvPr>
                <p:cNvSpPr txBox="1"/>
                <p:nvPr/>
              </p:nvSpPr>
              <p:spPr>
                <a:xfrm>
                  <a:off x="5470606" y="3728483"/>
                  <a:ext cx="14603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+=0.3∗0.8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D309C2AB-7FA4-A525-BE78-3CE629183F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606" y="3728483"/>
                  <a:ext cx="1460336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28DC3750-2F2C-9CA5-83A0-39484CE72DA5}"/>
                    </a:ext>
                  </a:extLst>
                </p:cNvPr>
                <p:cNvSpPr txBox="1"/>
                <p:nvPr/>
              </p:nvSpPr>
              <p:spPr>
                <a:xfrm>
                  <a:off x="7140337" y="4011203"/>
                  <a:ext cx="141000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+=0.3∗0.</m:t>
                      </m:r>
                    </m:oMath>
                  </a14:m>
                  <a:r>
                    <a:rPr lang="en-US" altLang="zh-CN" sz="1400" dirty="0"/>
                    <a:t>2</a:t>
                  </a:r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28DC3750-2F2C-9CA5-83A0-39484CE72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0337" y="4011203"/>
                  <a:ext cx="1410001" cy="307777"/>
                </a:xfrm>
                <a:prstGeom prst="rect">
                  <a:avLst/>
                </a:prstGeom>
                <a:blipFill>
                  <a:blip r:embed="rId12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D92C2C9-09C5-363D-9F9A-86C4A12E0B04}"/>
                  </a:ext>
                </a:extLst>
              </p:cNvPr>
              <p:cNvSpPr txBox="1"/>
              <p:nvPr/>
            </p:nvSpPr>
            <p:spPr>
              <a:xfrm>
                <a:off x="6499889" y="4815481"/>
                <a:ext cx="2853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D92C2C9-09C5-363D-9F9A-86C4A12E0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889" y="4815481"/>
                <a:ext cx="285335" cy="215444"/>
              </a:xfrm>
              <a:prstGeom prst="rect">
                <a:avLst/>
              </a:prstGeom>
              <a:blipFill>
                <a:blip r:embed="rId13"/>
                <a:stretch>
                  <a:fillRect l="-12766" r="-10638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5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">
            <a:extLst>
              <a:ext uri="{FF2B5EF4-FFF2-40B4-BE49-F238E27FC236}">
                <a16:creationId xmlns:a16="http://schemas.microsoft.com/office/drawing/2014/main" id="{358117F4-1CE3-FAE4-3580-91597D3770E2}"/>
              </a:ext>
            </a:extLst>
          </p:cNvPr>
          <p:cNvSpPr/>
          <p:nvPr/>
        </p:nvSpPr>
        <p:spPr>
          <a:xfrm>
            <a:off x="105277" y="157017"/>
            <a:ext cx="8933447" cy="6550105"/>
          </a:xfrm>
          <a:prstGeom prst="roundRect">
            <a:avLst>
              <a:gd name="adj" fmla="val 3854"/>
            </a:avLst>
          </a:prstGeom>
          <a:ln w="25400">
            <a:solidFill>
              <a:srgbClr val="55B1FF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8AE18F9-D491-AAFD-D811-90A221D6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60" y="216568"/>
            <a:ext cx="8522984" cy="55702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 Noisy Net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教育经历…">
                <a:extLst>
                  <a:ext uri="{FF2B5EF4-FFF2-40B4-BE49-F238E27FC236}">
                    <a16:creationId xmlns:a16="http://schemas.microsoft.com/office/drawing/2014/main" id="{3A96D3C0-D6A1-FEC4-1D2F-79554A8C843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4391" y="891766"/>
                <a:ext cx="8504353" cy="5453801"/>
              </a:xfrm>
              <a:prstGeom prst="rect">
                <a:avLst/>
              </a:prstGeom>
            </p:spPr>
            <p:txBody>
              <a:bodyPr anchor="t" anchorCtr="0">
                <a:noAutofit/>
              </a:bodyPr>
              <a:lstStyle/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Noise on Action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ϵ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-greedy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defTabSz="207273">
                  <a:lnSpc>
                    <a:spcPct val="150000"/>
                  </a:lnSpc>
                  <a:spcBef>
                    <a:spcPts val="211"/>
                  </a:spcBef>
                  <a:buNone/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en-US" altLang="zh-CN" sz="20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		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argmax</m:t>
                                    </m:r>
                                  </m:e>
                                  <m:li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,     1−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random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select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,       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     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给定某一状态时，仍有可能采取不同的动作</a:t>
                </a:r>
                <a:b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希望在特定状态下，采取相似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相同动作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Noise on Parameters</a:t>
                </a:r>
              </a:p>
              <a:p>
                <a:pPr marL="0" indent="0" defTabSz="207273">
                  <a:lnSpc>
                    <a:spcPct val="150000"/>
                  </a:lnSpc>
                  <a:spcBef>
                    <a:spcPts val="211"/>
                  </a:spcBef>
                  <a:buNone/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en-US" altLang="zh-CN" sz="20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		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acc>
                          <m:accPr>
                            <m:chr m:val="̃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给网络中的参数添加随机噪声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教育经历…">
                <a:extLst>
                  <a:ext uri="{FF2B5EF4-FFF2-40B4-BE49-F238E27FC236}">
                    <a16:creationId xmlns:a16="http://schemas.microsoft.com/office/drawing/2014/main" id="{3A96D3C0-D6A1-FEC4-1D2F-79554A8C843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4391" y="891766"/>
                <a:ext cx="8504353" cy="5453801"/>
              </a:xfrm>
              <a:prstGeom prst="rect">
                <a:avLst/>
              </a:prstGeom>
              <a:blipFill>
                <a:blip r:embed="rId2"/>
                <a:stretch>
                  <a:fillRect l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7458FCE-A965-064E-7065-B6B4C9059B8A}"/>
              </a:ext>
            </a:extLst>
          </p:cNvPr>
          <p:cNvSpPr txBox="1"/>
          <p:nvPr/>
        </p:nvSpPr>
        <p:spPr>
          <a:xfrm>
            <a:off x="209949" y="6437992"/>
            <a:ext cx="8332768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Fortunato M, Azar M G, Piot B, et al. Noisy networks for exploration[J].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arXiv:1706.10295, 2017.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幻灯片编号">
            <a:extLst>
              <a:ext uri="{FF2B5EF4-FFF2-40B4-BE49-F238E27FC236}">
                <a16:creationId xmlns:a16="http://schemas.microsoft.com/office/drawing/2014/main" id="{707787CA-DFCC-9FC7-2819-9C0BD7B2BC3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47390" y="6346250"/>
            <a:ext cx="391333" cy="241974"/>
          </a:xfrm>
          <a:prstGeom prst="rect">
            <a:avLst/>
          </a:prstGeom>
        </p:spPr>
        <p:txBody>
          <a:bodyPr/>
          <a:lstStyle/>
          <a:p>
            <a:pPr algn="l"/>
            <a:fld id="{86CB4B4D-7CA3-9044-876B-883B54F8677D}" type="slidenum"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16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F37EF5-70D4-1C66-888A-958C33FF2A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56" y="301757"/>
            <a:ext cx="2364741" cy="50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6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">
            <a:extLst>
              <a:ext uri="{FF2B5EF4-FFF2-40B4-BE49-F238E27FC236}">
                <a16:creationId xmlns:a16="http://schemas.microsoft.com/office/drawing/2014/main" id="{358117F4-1CE3-FAE4-3580-91597D3770E2}"/>
              </a:ext>
            </a:extLst>
          </p:cNvPr>
          <p:cNvSpPr/>
          <p:nvPr/>
        </p:nvSpPr>
        <p:spPr>
          <a:xfrm>
            <a:off x="105277" y="157017"/>
            <a:ext cx="8933447" cy="6550105"/>
          </a:xfrm>
          <a:prstGeom prst="roundRect">
            <a:avLst>
              <a:gd name="adj" fmla="val 3854"/>
            </a:avLst>
          </a:prstGeom>
          <a:ln w="25400">
            <a:solidFill>
              <a:srgbClr val="55B1FF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8AE18F9-D491-AAFD-D811-90A221D6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60" y="216568"/>
            <a:ext cx="8522984" cy="55702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 Noisy Net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教育经历…">
                <a:extLst>
                  <a:ext uri="{FF2B5EF4-FFF2-40B4-BE49-F238E27FC236}">
                    <a16:creationId xmlns:a16="http://schemas.microsoft.com/office/drawing/2014/main" id="{3A96D3C0-D6A1-FEC4-1D2F-79554A8C843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4391" y="891766"/>
                <a:ext cx="8504353" cy="5453801"/>
              </a:xfrm>
              <a:prstGeom prst="rect">
                <a:avLst/>
              </a:prstGeom>
            </p:spPr>
            <p:txBody>
              <a:bodyPr anchor="t" anchorCtr="0">
                <a:noAutofit/>
              </a:bodyPr>
              <a:lstStyle/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Noise on Parameters</a:t>
                </a:r>
              </a:p>
              <a:p>
                <a:pPr marL="0" indent="0" defTabSz="207273">
                  <a:lnSpc>
                    <a:spcPct val="150000"/>
                  </a:lnSpc>
                  <a:spcBef>
                    <a:spcPts val="211"/>
                  </a:spcBef>
                  <a:buNone/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en-US" altLang="zh-CN" sz="20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		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acc>
                          <m:accPr>
                            <m:chr m:val="̃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lang="en-US" altLang="zh-CN" sz="2000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p>
                    </m:sSup>
                  </m:oMath>
                </a14:m>
                <a:b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~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𝒩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𝜔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sup>
                        </m:sSubSup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~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𝒩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bSup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b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≜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⨀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+(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⨀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p>
                    </m:sSup>
                  </m:oMath>
                </a14:m>
                <a:b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:b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≜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𝜔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𝜔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为训练参数</a:t>
                </a:r>
                <a:b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,  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𝒩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每个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Episode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开始，重新采样一次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教育经历…">
                <a:extLst>
                  <a:ext uri="{FF2B5EF4-FFF2-40B4-BE49-F238E27FC236}">
                    <a16:creationId xmlns:a16="http://schemas.microsoft.com/office/drawing/2014/main" id="{3A96D3C0-D6A1-FEC4-1D2F-79554A8C843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4391" y="891766"/>
                <a:ext cx="8504353" cy="5453801"/>
              </a:xfrm>
              <a:prstGeom prst="rect">
                <a:avLst/>
              </a:prstGeom>
              <a:blipFill>
                <a:blip r:embed="rId2"/>
                <a:stretch>
                  <a:fillRect l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7458FCE-A965-064E-7065-B6B4C9059B8A}"/>
              </a:ext>
            </a:extLst>
          </p:cNvPr>
          <p:cNvSpPr txBox="1"/>
          <p:nvPr/>
        </p:nvSpPr>
        <p:spPr>
          <a:xfrm>
            <a:off x="209949" y="6437992"/>
            <a:ext cx="8332768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Fortunato M, Azar M G, Piot B, et al. Noisy networks for exploration[J].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arXiv:1706.10295, 2017.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幻灯片编号">
            <a:extLst>
              <a:ext uri="{FF2B5EF4-FFF2-40B4-BE49-F238E27FC236}">
                <a16:creationId xmlns:a16="http://schemas.microsoft.com/office/drawing/2014/main" id="{707787CA-DFCC-9FC7-2819-9C0BD7B2BC3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47390" y="6346250"/>
            <a:ext cx="391333" cy="241974"/>
          </a:xfrm>
          <a:prstGeom prst="rect">
            <a:avLst/>
          </a:prstGeom>
        </p:spPr>
        <p:txBody>
          <a:bodyPr/>
          <a:lstStyle/>
          <a:p>
            <a:pPr algn="l"/>
            <a:fld id="{86CB4B4D-7CA3-9044-876B-883B54F8677D}" type="slidenum"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17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F37EF5-70D4-1C66-888A-958C33FF2A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56" y="301757"/>
            <a:ext cx="2364741" cy="50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8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">
            <a:extLst>
              <a:ext uri="{FF2B5EF4-FFF2-40B4-BE49-F238E27FC236}">
                <a16:creationId xmlns:a16="http://schemas.microsoft.com/office/drawing/2014/main" id="{358117F4-1CE3-FAE4-3580-91597D3770E2}"/>
              </a:ext>
            </a:extLst>
          </p:cNvPr>
          <p:cNvSpPr/>
          <p:nvPr/>
        </p:nvSpPr>
        <p:spPr>
          <a:xfrm>
            <a:off x="105277" y="157017"/>
            <a:ext cx="8933447" cy="6550105"/>
          </a:xfrm>
          <a:prstGeom prst="roundRect">
            <a:avLst>
              <a:gd name="adj" fmla="val 3854"/>
            </a:avLst>
          </a:prstGeom>
          <a:ln w="25400">
            <a:solidFill>
              <a:srgbClr val="55B1FF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8AE18F9-D491-AAFD-D811-90A221D6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60" y="216568"/>
            <a:ext cx="8522984" cy="55702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 Rainbow (Integrate all)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458FCE-A965-064E-7065-B6B4C9059B8A}"/>
              </a:ext>
            </a:extLst>
          </p:cNvPr>
          <p:cNvSpPr txBox="1"/>
          <p:nvPr/>
        </p:nvSpPr>
        <p:spPr>
          <a:xfrm>
            <a:off x="209949" y="6253326"/>
            <a:ext cx="833276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Hessel M,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Modayil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J, Van Hasselt H, et al. Rainbow: Combining improvements in deep reinforcement learning[C].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AAAI conference on artificial intelligence. 2018, 32(1). 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幻灯片编号">
            <a:extLst>
              <a:ext uri="{FF2B5EF4-FFF2-40B4-BE49-F238E27FC236}">
                <a16:creationId xmlns:a16="http://schemas.microsoft.com/office/drawing/2014/main" id="{707787CA-DFCC-9FC7-2819-9C0BD7B2BC3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47390" y="6346250"/>
            <a:ext cx="391333" cy="241974"/>
          </a:xfrm>
          <a:prstGeom prst="rect">
            <a:avLst/>
          </a:prstGeom>
        </p:spPr>
        <p:txBody>
          <a:bodyPr/>
          <a:lstStyle/>
          <a:p>
            <a:pPr algn="l"/>
            <a:fld id="{86CB4B4D-7CA3-9044-876B-883B54F8677D}" type="slidenum"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18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33F135D-D717-74AA-FE7E-B45B320892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56" y="301757"/>
            <a:ext cx="2364741" cy="5012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格 19">
                <a:extLst>
                  <a:ext uri="{FF2B5EF4-FFF2-40B4-BE49-F238E27FC236}">
                    <a16:creationId xmlns:a16="http://schemas.microsoft.com/office/drawing/2014/main" id="{B5344B29-591D-8A2C-5382-A1BF34081E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251744"/>
                  </p:ext>
                </p:extLst>
              </p:nvPr>
            </p:nvGraphicFramePr>
            <p:xfrm>
              <a:off x="325256" y="748721"/>
              <a:ext cx="7560000" cy="54000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40000">
                      <a:extLst>
                        <a:ext uri="{9D8B030D-6E8A-4147-A177-3AD203B41FA5}">
                          <a16:colId xmlns:a16="http://schemas.microsoft.com/office/drawing/2014/main" val="917745311"/>
                        </a:ext>
                      </a:extLst>
                    </a:gridCol>
                    <a:gridCol w="6120000">
                      <a:extLst>
                        <a:ext uri="{9D8B030D-6E8A-4147-A177-3AD203B41FA5}">
                          <a16:colId xmlns:a16="http://schemas.microsoft.com/office/drawing/2014/main" val="4250675541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</a:rPr>
                            <a:t>DQN</a:t>
                          </a:r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max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CN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CN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58168881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</a:rPr>
                            <a:t>Double DQN</a:t>
                          </a:r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argmax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5122372"/>
                      </a:ext>
                    </a:extLst>
                  </a:tr>
                  <a:tr h="79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</a:rPr>
                            <a:t>Multi-step</a:t>
                          </a:r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sSubSup>
                                  <m:sSub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max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CN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CN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796066"/>
                      </a:ext>
                    </a:extLst>
                  </a:tr>
                  <a:tr h="79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</a:rPr>
                            <a:t>Priority</a:t>
                          </a:r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</a:rPr>
                            <a:t>经验回放池中数据的优先级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1774535"/>
                      </a:ext>
                    </a:extLst>
                  </a:tr>
                  <a:tr h="79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</a:rPr>
                            <a:t>Dueling</a:t>
                          </a:r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zh-CN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m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ean</m:t>
                                        </m: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en-US" altLang="zh-CN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altLang="zh-CN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altLang="zh-CN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0390546"/>
                      </a:ext>
                    </a:extLst>
                  </a:tr>
                  <a:tr h="79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</a:rPr>
                            <a:t>Distribution</a:t>
                          </a:r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={</m:t>
                              </m:r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𝑍</m:t>
                              </m:r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)}</m:t>
                              </m:r>
                            </m:oMath>
                          </a14:m>
                          <a:r>
                            <a:rPr lang="zh-CN" altLang="en-US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={</m:t>
                              </m:r>
                              <m:sSub>
                                <m:sSub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𝑡</m:t>
                                  </m:r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𝛾</m:t>
                              </m:r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𝑍</m:t>
                              </m:r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𝑃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−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𝑡</m:t>
                                  </m:r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)}</m:t>
                              </m:r>
                            </m:oMath>
                          </a14:m>
                          <a:endParaRPr lang="en-US" altLang="zh-CN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𝐾𝐿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80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4434759"/>
                      </a:ext>
                    </a:extLst>
                  </a:tr>
                  <a:tr h="79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</a:rPr>
                            <a:t>Noisy</a:t>
                          </a:r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b="0" i="0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argmax</m:t>
                                        </m:r>
                                      </m:e>
                                      <m:lim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lim>
                                    </m:limLow>
                                  </m:fName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42348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格 19">
                <a:extLst>
                  <a:ext uri="{FF2B5EF4-FFF2-40B4-BE49-F238E27FC236}">
                    <a16:creationId xmlns:a16="http://schemas.microsoft.com/office/drawing/2014/main" id="{B5344B29-591D-8A2C-5382-A1BF34081E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251744"/>
                  </p:ext>
                </p:extLst>
              </p:nvPr>
            </p:nvGraphicFramePr>
            <p:xfrm>
              <a:off x="325256" y="748721"/>
              <a:ext cx="7560000" cy="54000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40000">
                      <a:extLst>
                        <a:ext uri="{9D8B030D-6E8A-4147-A177-3AD203B41FA5}">
                          <a16:colId xmlns:a16="http://schemas.microsoft.com/office/drawing/2014/main" val="917745311"/>
                        </a:ext>
                      </a:extLst>
                    </a:gridCol>
                    <a:gridCol w="6120000">
                      <a:extLst>
                        <a:ext uri="{9D8B030D-6E8A-4147-A177-3AD203B41FA5}">
                          <a16:colId xmlns:a16="http://schemas.microsoft.com/office/drawing/2014/main" val="4250675541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</a:rPr>
                            <a:t>DQN</a:t>
                          </a:r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582" t="-847" r="-199" b="-65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168881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</a:rPr>
                            <a:t>Double DQN</a:t>
                          </a:r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582" t="-100000" r="-199" b="-547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5122372"/>
                      </a:ext>
                    </a:extLst>
                  </a:tr>
                  <a:tr h="79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</a:rPr>
                            <a:t>Multi-step</a:t>
                          </a:r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582" t="-183077" r="-199" b="-40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796066"/>
                      </a:ext>
                    </a:extLst>
                  </a:tr>
                  <a:tr h="79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</a:rPr>
                            <a:t>Priority</a:t>
                          </a:r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</a:rPr>
                            <a:t>经验回放池中数据的优先级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1774535"/>
                      </a:ext>
                    </a:extLst>
                  </a:tr>
                  <a:tr h="79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</a:rPr>
                            <a:t>Dueling</a:t>
                          </a:r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582" t="-383077" r="-199" b="-20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0390546"/>
                      </a:ext>
                    </a:extLst>
                  </a:tr>
                  <a:tr h="79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</a:rPr>
                            <a:t>Distribution</a:t>
                          </a:r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582" t="-483077" r="-199" b="-10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434759"/>
                      </a:ext>
                    </a:extLst>
                  </a:tr>
                  <a:tr h="79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</a:rPr>
                            <a:t>Noisy</a:t>
                          </a:r>
                          <a:endParaRPr lang="zh-CN" altLang="en-US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3582" t="-583077" r="-199" b="-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42348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2680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">
            <a:extLst>
              <a:ext uri="{FF2B5EF4-FFF2-40B4-BE49-F238E27FC236}">
                <a16:creationId xmlns:a16="http://schemas.microsoft.com/office/drawing/2014/main" id="{358117F4-1CE3-FAE4-3580-91597D3770E2}"/>
              </a:ext>
            </a:extLst>
          </p:cNvPr>
          <p:cNvSpPr/>
          <p:nvPr/>
        </p:nvSpPr>
        <p:spPr>
          <a:xfrm>
            <a:off x="105277" y="157017"/>
            <a:ext cx="8933447" cy="6550105"/>
          </a:xfrm>
          <a:prstGeom prst="roundRect">
            <a:avLst>
              <a:gd name="adj" fmla="val 3854"/>
            </a:avLst>
          </a:prstGeom>
          <a:ln w="25400">
            <a:solidFill>
              <a:srgbClr val="55B1FF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8AE18F9-D491-AAFD-D811-90A221D6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60" y="216568"/>
            <a:ext cx="8522984" cy="55702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 Rainbow (Integrate all)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教育经历…">
            <a:extLst>
              <a:ext uri="{FF2B5EF4-FFF2-40B4-BE49-F238E27FC236}">
                <a16:creationId xmlns:a16="http://schemas.microsoft.com/office/drawing/2014/main" id="{3A96D3C0-D6A1-FEC4-1D2F-79554A8C84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4391" y="891766"/>
            <a:ext cx="8504353" cy="5453801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defTabSz="207273">
              <a:lnSpc>
                <a:spcPct val="150000"/>
              </a:lnSpc>
              <a:spcBef>
                <a:spcPts val="211"/>
              </a:spcBef>
              <a:defRPr sz="258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Exp.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Median human-normalized performance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across 57 Atari games.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458FCE-A965-064E-7065-B6B4C9059B8A}"/>
              </a:ext>
            </a:extLst>
          </p:cNvPr>
          <p:cNvSpPr txBox="1"/>
          <p:nvPr/>
        </p:nvSpPr>
        <p:spPr>
          <a:xfrm>
            <a:off x="209949" y="6253326"/>
            <a:ext cx="833276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Hessel M,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Modayil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J, Van Hasselt H, et al. Rainbow: Combining improvements in deep reinforcement learning[C].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AAAI conference on artificial intelligence. 2018, 32(1). 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幻灯片编号">
            <a:extLst>
              <a:ext uri="{FF2B5EF4-FFF2-40B4-BE49-F238E27FC236}">
                <a16:creationId xmlns:a16="http://schemas.microsoft.com/office/drawing/2014/main" id="{707787CA-DFCC-9FC7-2819-9C0BD7B2BC3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47390" y="6346250"/>
            <a:ext cx="391333" cy="241974"/>
          </a:xfrm>
          <a:prstGeom prst="rect">
            <a:avLst/>
          </a:prstGeom>
        </p:spPr>
        <p:txBody>
          <a:bodyPr/>
          <a:lstStyle/>
          <a:p>
            <a:pPr algn="l"/>
            <a:fld id="{86CB4B4D-7CA3-9044-876B-883B54F8677D}" type="slidenum"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19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33F135D-D717-74AA-FE7E-B45B320892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56" y="301757"/>
            <a:ext cx="2364741" cy="5012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7796BA6-1CD6-32E7-B64B-7B9F54880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370692"/>
            <a:ext cx="5296032" cy="476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">
            <a:extLst>
              <a:ext uri="{FF2B5EF4-FFF2-40B4-BE49-F238E27FC236}">
                <a16:creationId xmlns:a16="http://schemas.microsoft.com/office/drawing/2014/main" id="{358117F4-1CE3-FAE4-3580-91597D3770E2}"/>
              </a:ext>
            </a:extLst>
          </p:cNvPr>
          <p:cNvSpPr/>
          <p:nvPr/>
        </p:nvSpPr>
        <p:spPr>
          <a:xfrm>
            <a:off x="105277" y="157017"/>
            <a:ext cx="8933447" cy="6550105"/>
          </a:xfrm>
          <a:prstGeom prst="roundRect">
            <a:avLst>
              <a:gd name="adj" fmla="val 3854"/>
            </a:avLst>
          </a:prstGeom>
          <a:ln w="25400">
            <a:solidFill>
              <a:srgbClr val="55B1FF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8AE18F9-D491-AAFD-D811-90A221D6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60" y="216568"/>
            <a:ext cx="8522984" cy="55702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Q-learning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教育经历…">
                <a:extLst>
                  <a:ext uri="{FF2B5EF4-FFF2-40B4-BE49-F238E27FC236}">
                    <a16:creationId xmlns:a16="http://schemas.microsoft.com/office/drawing/2014/main" id="{3A96D3C0-D6A1-FEC4-1D2F-79554A8C843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4391" y="891766"/>
                <a:ext cx="8504353" cy="5453801"/>
              </a:xfrm>
              <a:prstGeom prst="rect">
                <a:avLst/>
              </a:prstGeom>
            </p:spPr>
            <p:txBody>
              <a:bodyPr anchor="t" anchorCtr="0">
                <a:noAutofit/>
              </a:bodyPr>
              <a:lstStyle/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基于时序差分的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off-policy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算法：</a:t>
                </a:r>
                <a:b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max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b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:b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时序差分的目标：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每个状态下的所有动作均维护一个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值</a:t>
                </a:r>
                <a:b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:r>
                  <a:rPr lang="zh-CN" altLang="en-US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不适用于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状态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动作数量非常大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的情况</a:t>
                </a:r>
                <a:br>
                  <a:rPr lang="en-US" altLang="zh-CN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:r>
                  <a:rPr lang="zh-CN" altLang="en-US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无法处理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状态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动作连续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的情况</a:t>
                </a:r>
                <a:endParaRPr lang="en-US" altLang="zh-CN" sz="1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用神经网络拟合的方法来估计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连续状态下离散动作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值（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DQN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教育经历…">
                <a:extLst>
                  <a:ext uri="{FF2B5EF4-FFF2-40B4-BE49-F238E27FC236}">
                    <a16:creationId xmlns:a16="http://schemas.microsoft.com/office/drawing/2014/main" id="{3A96D3C0-D6A1-FEC4-1D2F-79554A8C843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4391" y="891766"/>
                <a:ext cx="8504353" cy="5453801"/>
              </a:xfrm>
              <a:prstGeom prst="rect">
                <a:avLst/>
              </a:prstGeom>
              <a:blipFill>
                <a:blip r:embed="rId2"/>
                <a:stretch>
                  <a:fillRect l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幻灯片编号">
            <a:extLst>
              <a:ext uri="{FF2B5EF4-FFF2-40B4-BE49-F238E27FC236}">
                <a16:creationId xmlns:a16="http://schemas.microsoft.com/office/drawing/2014/main" id="{84828002-0733-C0DD-F62B-0F64BEAB20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47390" y="6346250"/>
            <a:ext cx="391333" cy="241974"/>
          </a:xfrm>
          <a:prstGeom prst="rect">
            <a:avLst/>
          </a:prstGeom>
        </p:spPr>
        <p:txBody>
          <a:bodyPr/>
          <a:lstStyle/>
          <a:p>
            <a:pPr algn="l"/>
            <a:fld id="{86CB4B4D-7CA3-9044-876B-883B54F8677D}" type="slidenum"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2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6490DB-DCD2-3D85-5303-8E00D2B6AD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56" y="301757"/>
            <a:ext cx="2364741" cy="50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3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">
            <a:extLst>
              <a:ext uri="{FF2B5EF4-FFF2-40B4-BE49-F238E27FC236}">
                <a16:creationId xmlns:a16="http://schemas.microsoft.com/office/drawing/2014/main" id="{358117F4-1CE3-FAE4-3580-91597D3770E2}"/>
              </a:ext>
            </a:extLst>
          </p:cNvPr>
          <p:cNvSpPr/>
          <p:nvPr/>
        </p:nvSpPr>
        <p:spPr>
          <a:xfrm>
            <a:off x="105277" y="157017"/>
            <a:ext cx="8933447" cy="6550105"/>
          </a:xfrm>
          <a:prstGeom prst="roundRect">
            <a:avLst>
              <a:gd name="adj" fmla="val 3854"/>
            </a:avLst>
          </a:prstGeom>
          <a:ln w="25400">
            <a:solidFill>
              <a:srgbClr val="55B1FF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8AE18F9-D491-AAFD-D811-90A221D6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60" y="216568"/>
            <a:ext cx="8522984" cy="55702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 Rainbow (Integrate all)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教育经历…">
            <a:extLst>
              <a:ext uri="{FF2B5EF4-FFF2-40B4-BE49-F238E27FC236}">
                <a16:creationId xmlns:a16="http://schemas.microsoft.com/office/drawing/2014/main" id="{3A96D3C0-D6A1-FEC4-1D2F-79554A8C84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4391" y="891766"/>
            <a:ext cx="8504353" cy="5453801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defTabSz="207273">
              <a:lnSpc>
                <a:spcPct val="150000"/>
              </a:lnSpc>
              <a:spcBef>
                <a:spcPts val="211"/>
              </a:spcBef>
              <a:defRPr sz="258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Ablation Exp.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Median human-normalized performance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across 57 Atari games.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458FCE-A965-064E-7065-B6B4C9059B8A}"/>
              </a:ext>
            </a:extLst>
          </p:cNvPr>
          <p:cNvSpPr txBox="1"/>
          <p:nvPr/>
        </p:nvSpPr>
        <p:spPr>
          <a:xfrm>
            <a:off x="209949" y="6253326"/>
            <a:ext cx="833276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Hessel M,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Modayil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J, Van Hasselt H, et al. Rainbow: Combining improvements in deep reinforcement learning[C].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AAAI conference on artificial intelligence. 2018, 32(1). 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幻灯片编号">
            <a:extLst>
              <a:ext uri="{FF2B5EF4-FFF2-40B4-BE49-F238E27FC236}">
                <a16:creationId xmlns:a16="http://schemas.microsoft.com/office/drawing/2014/main" id="{707787CA-DFCC-9FC7-2819-9C0BD7B2BC3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47390" y="6346250"/>
            <a:ext cx="391333" cy="241974"/>
          </a:xfrm>
          <a:prstGeom prst="rect">
            <a:avLst/>
          </a:prstGeom>
        </p:spPr>
        <p:txBody>
          <a:bodyPr/>
          <a:lstStyle/>
          <a:p>
            <a:pPr algn="l"/>
            <a:fld id="{86CB4B4D-7CA3-9044-876B-883B54F8677D}" type="slidenum"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20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33F135D-D717-74AA-FE7E-B45B320892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56" y="301757"/>
            <a:ext cx="2364741" cy="5012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4BFAB3-69FD-DCCC-21FE-4FC3E79D1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56"/>
          <a:stretch/>
        </p:blipFill>
        <p:spPr>
          <a:xfrm>
            <a:off x="539750" y="1385108"/>
            <a:ext cx="5300506" cy="47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9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">
            <a:extLst>
              <a:ext uri="{FF2B5EF4-FFF2-40B4-BE49-F238E27FC236}">
                <a16:creationId xmlns:a16="http://schemas.microsoft.com/office/drawing/2014/main" id="{F790AF56-ACD9-692C-05F8-6FA84B95BA93}"/>
              </a:ext>
            </a:extLst>
          </p:cNvPr>
          <p:cNvSpPr/>
          <p:nvPr/>
        </p:nvSpPr>
        <p:spPr>
          <a:xfrm>
            <a:off x="105277" y="157017"/>
            <a:ext cx="8933447" cy="6550105"/>
          </a:xfrm>
          <a:prstGeom prst="roundRect">
            <a:avLst>
              <a:gd name="adj" fmla="val 3854"/>
            </a:avLst>
          </a:prstGeom>
          <a:ln w="25400">
            <a:solidFill>
              <a:srgbClr val="55B1FF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8AE18F9-D491-AAFD-D811-90A221D6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60" y="216568"/>
            <a:ext cx="8522984" cy="55702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教育经历…">
            <a:extLst>
              <a:ext uri="{FF2B5EF4-FFF2-40B4-BE49-F238E27FC236}">
                <a16:creationId xmlns:a16="http://schemas.microsoft.com/office/drawing/2014/main" id="{3A96D3C0-D6A1-FEC4-1D2F-79554A8C84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4391" y="891766"/>
            <a:ext cx="8504353" cy="5453801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defTabSz="207273">
              <a:lnSpc>
                <a:spcPct val="150000"/>
              </a:lnSpc>
              <a:spcBef>
                <a:spcPts val="211"/>
              </a:spcBef>
              <a:defRPr sz="258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1v</a:t>
            </a:r>
          </a:p>
        </p:txBody>
      </p:sp>
      <p:sp>
        <p:nvSpPr>
          <p:cNvPr id="2" name="幻灯片编号">
            <a:extLst>
              <a:ext uri="{FF2B5EF4-FFF2-40B4-BE49-F238E27FC236}">
                <a16:creationId xmlns:a16="http://schemas.microsoft.com/office/drawing/2014/main" id="{7D6911E1-9619-0228-68DE-7985E075C5D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542717" y="6399458"/>
            <a:ext cx="391333" cy="241974"/>
          </a:xfrm>
          <a:prstGeom prst="rect">
            <a:avLst/>
          </a:prstGeom>
        </p:spPr>
        <p:txBody>
          <a:bodyPr/>
          <a:lstStyle/>
          <a:p>
            <a:pPr algn="l"/>
            <a:fld id="{86CB4B4D-7CA3-9044-876B-883B54F8677D}" type="slidenum"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21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A0BBA2-540E-FE5C-FF09-6829BFEFB625}"/>
              </a:ext>
            </a:extLst>
          </p:cNvPr>
          <p:cNvSpPr txBox="1"/>
          <p:nvPr/>
        </p:nvSpPr>
        <p:spPr>
          <a:xfrm>
            <a:off x="209949" y="6434301"/>
            <a:ext cx="8713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6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">
            <a:extLst>
              <a:ext uri="{FF2B5EF4-FFF2-40B4-BE49-F238E27FC236}">
                <a16:creationId xmlns:a16="http://schemas.microsoft.com/office/drawing/2014/main" id="{B550C024-FE3F-C994-D5D9-D44F7111ABC2}"/>
              </a:ext>
            </a:extLst>
          </p:cNvPr>
          <p:cNvSpPr/>
          <p:nvPr/>
        </p:nvSpPr>
        <p:spPr>
          <a:xfrm>
            <a:off x="105277" y="157017"/>
            <a:ext cx="8933447" cy="6550105"/>
          </a:xfrm>
          <a:prstGeom prst="roundRect">
            <a:avLst>
              <a:gd name="adj" fmla="val 3854"/>
            </a:avLst>
          </a:prstGeom>
          <a:ln w="25400">
            <a:solidFill>
              <a:srgbClr val="55B1FF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8AE18F9-D491-AAFD-D811-90A221D6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60" y="216568"/>
            <a:ext cx="8522984" cy="55702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教育经历…">
            <a:extLst>
              <a:ext uri="{FF2B5EF4-FFF2-40B4-BE49-F238E27FC236}">
                <a16:creationId xmlns:a16="http://schemas.microsoft.com/office/drawing/2014/main" id="{3A96D3C0-D6A1-FEC4-1D2F-79554A8C84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4391" y="1507183"/>
            <a:ext cx="8504353" cy="4838384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defTabSz="207273">
              <a:lnSpc>
                <a:spcPct val="150000"/>
              </a:lnSpc>
              <a:spcBef>
                <a:spcPts val="211"/>
              </a:spcBef>
              <a:defRPr sz="258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1v</a:t>
            </a:r>
          </a:p>
        </p:txBody>
      </p:sp>
      <p:sp>
        <p:nvSpPr>
          <p:cNvPr id="2" name="幻灯片编号">
            <a:extLst>
              <a:ext uri="{FF2B5EF4-FFF2-40B4-BE49-F238E27FC236}">
                <a16:creationId xmlns:a16="http://schemas.microsoft.com/office/drawing/2014/main" id="{7D6911E1-9619-0228-68DE-7985E075C5D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542717" y="6399458"/>
            <a:ext cx="391333" cy="241974"/>
          </a:xfrm>
          <a:prstGeom prst="rect">
            <a:avLst/>
          </a:prstGeom>
        </p:spPr>
        <p:txBody>
          <a:bodyPr/>
          <a:lstStyle/>
          <a:p>
            <a:pPr algn="l"/>
            <a:fld id="{86CB4B4D-7CA3-9044-876B-883B54F8677D}" type="slidenum"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22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教育经历…">
            <a:extLst>
              <a:ext uri="{FF2B5EF4-FFF2-40B4-BE49-F238E27FC236}">
                <a16:creationId xmlns:a16="http://schemas.microsoft.com/office/drawing/2014/main" id="{B1344DFB-D6E7-0D30-A3D5-AB12DC092A83}"/>
              </a:ext>
            </a:extLst>
          </p:cNvPr>
          <p:cNvSpPr txBox="1">
            <a:spLocks/>
          </p:cNvSpPr>
          <p:nvPr/>
        </p:nvSpPr>
        <p:spPr>
          <a:xfrm>
            <a:off x="314391" y="773592"/>
            <a:ext cx="8504353" cy="64848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07273">
              <a:lnSpc>
                <a:spcPct val="150000"/>
              </a:lnSpc>
              <a:spcBef>
                <a:spcPts val="211"/>
              </a:spcBef>
              <a:buNone/>
              <a:defRPr sz="258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US" altLang="zh-CN" sz="2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/>
              </a:rPr>
              <a:t>1v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B4392D-386C-AA03-7F4B-9847D519A07F}"/>
              </a:ext>
            </a:extLst>
          </p:cNvPr>
          <p:cNvSpPr txBox="1"/>
          <p:nvPr/>
        </p:nvSpPr>
        <p:spPr>
          <a:xfrm>
            <a:off x="209949" y="6434301"/>
            <a:ext cx="8713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59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">
            <a:extLst>
              <a:ext uri="{FF2B5EF4-FFF2-40B4-BE49-F238E27FC236}">
                <a16:creationId xmlns:a16="http://schemas.microsoft.com/office/drawing/2014/main" id="{FD58655C-A646-3B38-28B3-F59A5B0BCCBC}"/>
              </a:ext>
            </a:extLst>
          </p:cNvPr>
          <p:cNvSpPr/>
          <p:nvPr/>
        </p:nvSpPr>
        <p:spPr>
          <a:xfrm>
            <a:off x="105277" y="157017"/>
            <a:ext cx="8933447" cy="6550105"/>
          </a:xfrm>
          <a:prstGeom prst="roundRect">
            <a:avLst>
              <a:gd name="adj" fmla="val 3854"/>
            </a:avLst>
          </a:prstGeom>
          <a:ln w="25400">
            <a:solidFill>
              <a:srgbClr val="55B1FF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F0AC68-2AEF-BACC-0BA0-BBFF7FFD2999}"/>
              </a:ext>
            </a:extLst>
          </p:cNvPr>
          <p:cNvSpPr txBox="1"/>
          <p:nvPr/>
        </p:nvSpPr>
        <p:spPr>
          <a:xfrm>
            <a:off x="0" y="293271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EB4BAB-2FC6-5B5D-ECBD-682CAE646FD1}"/>
              </a:ext>
            </a:extLst>
          </p:cNvPr>
          <p:cNvSpPr txBox="1"/>
          <p:nvPr/>
        </p:nvSpPr>
        <p:spPr>
          <a:xfrm>
            <a:off x="0" y="3948375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BAA2A3B-0ED2-8DD6-45FD-19D120B5D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446" y="4130566"/>
            <a:ext cx="3048000" cy="2028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圆角矩形">
            <a:extLst>
              <a:ext uri="{FF2B5EF4-FFF2-40B4-BE49-F238E27FC236}">
                <a16:creationId xmlns:a16="http://schemas.microsoft.com/office/drawing/2014/main" id="{B550C024-FE3F-C994-D5D9-D44F7111ABC2}"/>
              </a:ext>
            </a:extLst>
          </p:cNvPr>
          <p:cNvSpPr/>
          <p:nvPr/>
        </p:nvSpPr>
        <p:spPr>
          <a:xfrm>
            <a:off x="105277" y="157017"/>
            <a:ext cx="8933447" cy="6550105"/>
          </a:xfrm>
          <a:prstGeom prst="roundRect">
            <a:avLst>
              <a:gd name="adj" fmla="val 3854"/>
            </a:avLst>
          </a:prstGeom>
          <a:ln w="25400">
            <a:solidFill>
              <a:srgbClr val="55B1FF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8AE18F9-D491-AAFD-D811-90A221D6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60" y="216568"/>
            <a:ext cx="8522984" cy="55702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DQN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教育经历…">
            <a:extLst>
              <a:ext uri="{FF2B5EF4-FFF2-40B4-BE49-F238E27FC236}">
                <a16:creationId xmlns:a16="http://schemas.microsoft.com/office/drawing/2014/main" id="{3A96D3C0-D6A1-FEC4-1D2F-79554A8C84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4391" y="1507183"/>
            <a:ext cx="8504353" cy="4838384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defTabSz="207273">
              <a:lnSpc>
                <a:spcPct val="150000"/>
              </a:lnSpc>
              <a:spcBef>
                <a:spcPts val="211"/>
              </a:spcBef>
              <a:defRPr sz="258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左右移动小车使杆保持竖直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207273">
              <a:lnSpc>
                <a:spcPct val="150000"/>
              </a:lnSpc>
              <a:spcBef>
                <a:spcPts val="211"/>
              </a:spcBef>
              <a:defRPr sz="258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207273">
              <a:lnSpc>
                <a:spcPct val="150000"/>
              </a:lnSpc>
              <a:spcBef>
                <a:spcPts val="211"/>
              </a:spcBef>
              <a:defRPr sz="258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207273">
              <a:lnSpc>
                <a:spcPct val="150000"/>
              </a:lnSpc>
              <a:spcBef>
                <a:spcPts val="211"/>
              </a:spcBef>
              <a:defRPr sz="258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207273">
              <a:lnSpc>
                <a:spcPct val="150000"/>
              </a:lnSpc>
              <a:spcBef>
                <a:spcPts val="211"/>
              </a:spcBef>
              <a:defRPr sz="258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207273">
              <a:lnSpc>
                <a:spcPct val="150000"/>
              </a:lnSpc>
              <a:spcBef>
                <a:spcPts val="211"/>
              </a:spcBef>
              <a:defRPr sz="258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奖励：每进行一次迭代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</a:p>
          <a:p>
            <a:pPr defTabSz="207273">
              <a:lnSpc>
                <a:spcPct val="150000"/>
              </a:lnSpc>
              <a:spcBef>
                <a:spcPts val="211"/>
              </a:spcBef>
              <a:defRPr sz="258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Episode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终止：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 defTabSz="207273">
              <a:lnSpc>
                <a:spcPct val="150000"/>
              </a:lnSpc>
              <a:spcBef>
                <a:spcPts val="211"/>
              </a:spcBef>
              <a:buNone/>
              <a:defRPr sz="258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杆的角度超过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±12°</a:t>
            </a:r>
          </a:p>
          <a:p>
            <a:pPr marL="457200" lvl="1" indent="0" defTabSz="207273">
              <a:lnSpc>
                <a:spcPct val="150000"/>
              </a:lnSpc>
              <a:spcBef>
                <a:spcPts val="211"/>
              </a:spcBef>
              <a:buNone/>
              <a:defRPr sz="258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小车位置超过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±2.4</a:t>
            </a:r>
          </a:p>
          <a:p>
            <a:pPr marL="457200" lvl="1" indent="0" defTabSz="207273">
              <a:lnSpc>
                <a:spcPct val="150000"/>
              </a:lnSpc>
              <a:spcBef>
                <a:spcPts val="211"/>
              </a:spcBef>
              <a:buNone/>
              <a:defRPr sz="258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Episode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长度超过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200</a:t>
            </a:r>
          </a:p>
        </p:txBody>
      </p:sp>
      <p:sp>
        <p:nvSpPr>
          <p:cNvPr id="2" name="幻灯片编号">
            <a:extLst>
              <a:ext uri="{FF2B5EF4-FFF2-40B4-BE49-F238E27FC236}">
                <a16:creationId xmlns:a16="http://schemas.microsoft.com/office/drawing/2014/main" id="{7D6911E1-9619-0228-68DE-7985E075C5D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47390" y="6346250"/>
            <a:ext cx="391333" cy="241974"/>
          </a:xfrm>
          <a:prstGeom prst="rect">
            <a:avLst/>
          </a:prstGeom>
        </p:spPr>
        <p:txBody>
          <a:bodyPr/>
          <a:lstStyle/>
          <a:p>
            <a:pPr algn="l"/>
            <a:fld id="{86CB4B4D-7CA3-9044-876B-883B54F8677D}" type="slidenum"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3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教育经历…">
            <a:extLst>
              <a:ext uri="{FF2B5EF4-FFF2-40B4-BE49-F238E27FC236}">
                <a16:creationId xmlns:a16="http://schemas.microsoft.com/office/drawing/2014/main" id="{B1344DFB-D6E7-0D30-A3D5-AB12DC092A83}"/>
              </a:ext>
            </a:extLst>
          </p:cNvPr>
          <p:cNvSpPr txBox="1">
            <a:spLocks/>
          </p:cNvSpPr>
          <p:nvPr/>
        </p:nvSpPr>
        <p:spPr>
          <a:xfrm>
            <a:off x="314391" y="773592"/>
            <a:ext cx="8504353" cy="64848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07273">
              <a:lnSpc>
                <a:spcPct val="150000"/>
              </a:lnSpc>
              <a:spcBef>
                <a:spcPts val="211"/>
              </a:spcBef>
              <a:buNone/>
              <a:defRPr sz="258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US" altLang="zh-CN" sz="25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/>
              </a:rPr>
              <a:t>CartPole</a:t>
            </a:r>
            <a:r>
              <a:rPr lang="zh-CN" altLang="en-US" sz="2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/>
              </a:rPr>
              <a:t>环境</a:t>
            </a:r>
            <a:endParaRPr lang="en-US" altLang="zh-CN" sz="25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alibri" panose="020F0502020204030204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3CCEE9A-9424-405E-9F71-EEE4C8024AB8}"/>
              </a:ext>
            </a:extLst>
          </p:cNvPr>
          <p:cNvGrpSpPr/>
          <p:nvPr/>
        </p:nvGrpSpPr>
        <p:grpSpPr>
          <a:xfrm>
            <a:off x="313267" y="1991804"/>
            <a:ext cx="7474906" cy="2138762"/>
            <a:chOff x="0" y="6929207"/>
            <a:chExt cx="7474906" cy="2138762"/>
          </a:xfrm>
        </p:grpSpPr>
        <p:sp>
          <p:nvSpPr>
            <p:cNvPr id="8" name="教育经历…">
              <a:extLst>
                <a:ext uri="{FF2B5EF4-FFF2-40B4-BE49-F238E27FC236}">
                  <a16:creationId xmlns:a16="http://schemas.microsoft.com/office/drawing/2014/main" id="{32ACF259-0423-CCE3-9D07-EA57EC79922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929207"/>
              <a:ext cx="3737453" cy="2138762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207273">
                <a:lnSpc>
                  <a:spcPct val="150000"/>
                </a:lnSpc>
                <a:spcBef>
                  <a:spcPts val="211"/>
                </a:spcBef>
                <a:defRPr sz="258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Calibri" panose="020F0502020204030204"/>
                </a:rPr>
                <a:t>状态</a:t>
              </a:r>
              <a:r>
                <a: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Calibri" panose="020F0502020204030204"/>
                </a:rPr>
                <a:t>:</a:t>
              </a:r>
            </a:p>
            <a:p>
              <a:pPr marL="457200" lvl="1" indent="0" defTabSz="207273">
                <a:lnSpc>
                  <a:spcPct val="150000"/>
                </a:lnSpc>
                <a:spcBef>
                  <a:spcPts val="211"/>
                </a:spcBef>
                <a:buNone/>
                <a:defRPr sz="258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Calibri" panose="020F0502020204030204"/>
                </a:rPr>
                <a:t>- 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Calibri" panose="020F0502020204030204"/>
                </a:rPr>
                <a:t>小车位置：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Calibri" panose="020F0502020204030204"/>
                </a:rPr>
                <a:t>			-2.4 ~ 2.4</a:t>
              </a:r>
            </a:p>
            <a:p>
              <a:pPr marL="457200" lvl="1" indent="0" defTabSz="207273">
                <a:lnSpc>
                  <a:spcPct val="150000"/>
                </a:lnSpc>
                <a:spcBef>
                  <a:spcPts val="211"/>
                </a:spcBef>
                <a:buNone/>
                <a:defRPr sz="258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Calibri" panose="020F0502020204030204"/>
                </a:rPr>
                <a:t>- 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Calibri" panose="020F0502020204030204"/>
                </a:rPr>
                <a:t>小车速度：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Calibri" panose="020F0502020204030204"/>
                </a:rPr>
                <a:t>			-Inf ~ Inf</a:t>
              </a:r>
              <a:b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Calibri" panose="020F0502020204030204"/>
                </a:rPr>
              </a:b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Calibri" panose="020F0502020204030204"/>
                </a:rPr>
                <a:t>- 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Calibri" panose="020F0502020204030204"/>
                </a:rPr>
                <a:t>杆的角度：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Calibri" panose="020F0502020204030204"/>
                </a:rPr>
                <a:t>			-24° ~ 24°</a:t>
              </a:r>
            </a:p>
            <a:p>
              <a:pPr marL="457200" lvl="1" indent="0" defTabSz="207273">
                <a:lnSpc>
                  <a:spcPct val="150000"/>
                </a:lnSpc>
                <a:spcBef>
                  <a:spcPts val="211"/>
                </a:spcBef>
                <a:buFont typeface="Arial" panose="020B0604020202020204" pitchFamily="34" charset="0"/>
                <a:buNone/>
                <a:defRPr sz="258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Calibri" panose="020F0502020204030204"/>
                </a:rPr>
                <a:t>- 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Calibri" panose="020F0502020204030204"/>
                </a:rPr>
                <a:t>杆尖端速度：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Calibri" panose="020F0502020204030204"/>
                </a:rPr>
                <a:t>		-Inf ~ Inf</a:t>
              </a:r>
              <a:endPara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/>
              </a:endParaRPr>
            </a:p>
          </p:txBody>
        </p:sp>
        <p:sp>
          <p:nvSpPr>
            <p:cNvPr id="9" name="教育经历…">
              <a:extLst>
                <a:ext uri="{FF2B5EF4-FFF2-40B4-BE49-F238E27FC236}">
                  <a16:creationId xmlns:a16="http://schemas.microsoft.com/office/drawing/2014/main" id="{8BB39FDC-B4FD-8F28-9707-FA5B9EA26EDB}"/>
                </a:ext>
              </a:extLst>
            </p:cNvPr>
            <p:cNvSpPr txBox="1">
              <a:spLocks/>
            </p:cNvSpPr>
            <p:nvPr/>
          </p:nvSpPr>
          <p:spPr>
            <a:xfrm>
              <a:off x="3737453" y="6929207"/>
              <a:ext cx="3737453" cy="2138762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207273">
                <a:lnSpc>
                  <a:spcPct val="150000"/>
                </a:lnSpc>
                <a:spcBef>
                  <a:spcPts val="211"/>
                </a:spcBef>
                <a:defRPr sz="258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Calibri" panose="020F0502020204030204"/>
                </a:rPr>
                <a:t>动作：</a:t>
              </a:r>
              <a:endPara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/>
              </a:endParaRPr>
            </a:p>
            <a:p>
              <a:pPr marL="0" indent="0" defTabSz="207273">
                <a:lnSpc>
                  <a:spcPct val="150000"/>
                </a:lnSpc>
                <a:spcBef>
                  <a:spcPts val="211"/>
                </a:spcBef>
                <a:buFont typeface="Arial" panose="020B0604020202020204" pitchFamily="34" charset="0"/>
                <a:buNone/>
                <a:defRPr sz="258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r>
                <a: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Calibri" panose="020F0502020204030204"/>
                </a:rPr>
                <a:t>		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Calibri" panose="020F0502020204030204"/>
                </a:rPr>
                <a:t>- 0		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Calibri" panose="020F0502020204030204"/>
                </a:rPr>
                <a:t>向左移动小车</a:t>
              </a:r>
              <a:b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Calibri" panose="020F0502020204030204"/>
                </a:rPr>
              </a:b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Calibri" panose="020F0502020204030204"/>
                </a:rPr>
                <a:t>		- 1		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Calibri" panose="020F0502020204030204"/>
                </a:rPr>
                <a:t>向右移动小车</a:t>
              </a:r>
              <a:endPara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BB67BA2-6D53-3184-D725-C69ECEDCEFC8}"/>
              </a:ext>
            </a:extLst>
          </p:cNvPr>
          <p:cNvSpPr txBox="1"/>
          <p:nvPr/>
        </p:nvSpPr>
        <p:spPr>
          <a:xfrm>
            <a:off x="209949" y="6434301"/>
            <a:ext cx="8713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Kavukcuoglu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K, Silver D, et al. Human-level control through deep reinforcement learning[J]. nature, 2015, 518(7540): 529-533.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36BC8B5-EB28-43A1-8F0D-5B5BD7F8ED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56" y="301757"/>
            <a:ext cx="2364741" cy="50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6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">
            <a:extLst>
              <a:ext uri="{FF2B5EF4-FFF2-40B4-BE49-F238E27FC236}">
                <a16:creationId xmlns:a16="http://schemas.microsoft.com/office/drawing/2014/main" id="{358117F4-1CE3-FAE4-3580-91597D3770E2}"/>
              </a:ext>
            </a:extLst>
          </p:cNvPr>
          <p:cNvSpPr/>
          <p:nvPr/>
        </p:nvSpPr>
        <p:spPr>
          <a:xfrm>
            <a:off x="105277" y="157017"/>
            <a:ext cx="8933447" cy="6550105"/>
          </a:xfrm>
          <a:prstGeom prst="roundRect">
            <a:avLst>
              <a:gd name="adj" fmla="val 3854"/>
            </a:avLst>
          </a:prstGeom>
          <a:ln w="25400">
            <a:solidFill>
              <a:srgbClr val="55B1FF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8AE18F9-D491-AAFD-D811-90A221D6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60" y="216568"/>
            <a:ext cx="8522984" cy="55702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DQN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教育经历…">
                <a:extLst>
                  <a:ext uri="{FF2B5EF4-FFF2-40B4-BE49-F238E27FC236}">
                    <a16:creationId xmlns:a16="http://schemas.microsoft.com/office/drawing/2014/main" id="{3A96D3C0-D6A1-FEC4-1D2F-79554A8C843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4391" y="891766"/>
                <a:ext cx="8504353" cy="5453801"/>
              </a:xfrm>
              <a:prstGeom prst="rect">
                <a:avLst/>
              </a:prstGeom>
            </p:spPr>
            <p:txBody>
              <a:bodyPr anchor="t" anchorCtr="0">
                <a:noAutofit/>
              </a:bodyPr>
              <a:lstStyle/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网络结构示意图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教育经历…">
                <a:extLst>
                  <a:ext uri="{FF2B5EF4-FFF2-40B4-BE49-F238E27FC236}">
                    <a16:creationId xmlns:a16="http://schemas.microsoft.com/office/drawing/2014/main" id="{3A96D3C0-D6A1-FEC4-1D2F-79554A8C843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4391" y="891766"/>
                <a:ext cx="8504353" cy="5453801"/>
              </a:xfrm>
              <a:prstGeom prst="rect">
                <a:avLst/>
              </a:prstGeom>
              <a:blipFill>
                <a:blip r:embed="rId2"/>
                <a:stretch>
                  <a:fillRect l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24906F6B-B13F-87A2-E6C1-44AA410B1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412875"/>
            <a:ext cx="5889625" cy="49049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3827973-A189-3561-B302-F7868E85C639}"/>
              </a:ext>
            </a:extLst>
          </p:cNvPr>
          <p:cNvSpPr txBox="1"/>
          <p:nvPr/>
        </p:nvSpPr>
        <p:spPr>
          <a:xfrm>
            <a:off x="209949" y="6434301"/>
            <a:ext cx="8713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Kavukcuoglu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K, Silver D, et al. Human-level control through deep reinforcement learning[J]. nature, 2015, 518(7540): 529-533.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幻灯片编号">
            <a:extLst>
              <a:ext uri="{FF2B5EF4-FFF2-40B4-BE49-F238E27FC236}">
                <a16:creationId xmlns:a16="http://schemas.microsoft.com/office/drawing/2014/main" id="{2B59FA9E-9665-F68D-BEA8-39B8E700DA6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47390" y="6346250"/>
            <a:ext cx="391333" cy="241974"/>
          </a:xfrm>
          <a:prstGeom prst="rect">
            <a:avLst/>
          </a:prstGeom>
        </p:spPr>
        <p:txBody>
          <a:bodyPr/>
          <a:lstStyle/>
          <a:p>
            <a:pPr algn="l"/>
            <a:fld id="{86CB4B4D-7CA3-9044-876B-883B54F8677D}" type="slidenum"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4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DE376C-15B9-AB85-32C4-4580B24300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56" y="301757"/>
            <a:ext cx="2364741" cy="50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6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">
            <a:extLst>
              <a:ext uri="{FF2B5EF4-FFF2-40B4-BE49-F238E27FC236}">
                <a16:creationId xmlns:a16="http://schemas.microsoft.com/office/drawing/2014/main" id="{358117F4-1CE3-FAE4-3580-91597D3770E2}"/>
              </a:ext>
            </a:extLst>
          </p:cNvPr>
          <p:cNvSpPr/>
          <p:nvPr/>
        </p:nvSpPr>
        <p:spPr>
          <a:xfrm>
            <a:off x="105277" y="157017"/>
            <a:ext cx="8933447" cy="6550105"/>
          </a:xfrm>
          <a:prstGeom prst="roundRect">
            <a:avLst>
              <a:gd name="adj" fmla="val 3854"/>
            </a:avLst>
          </a:prstGeom>
          <a:ln w="25400">
            <a:solidFill>
              <a:srgbClr val="55B1FF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8AE18F9-D491-AAFD-D811-90A221D6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60" y="216568"/>
            <a:ext cx="8522984" cy="55702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DQN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教育经历…">
                <a:extLst>
                  <a:ext uri="{FF2B5EF4-FFF2-40B4-BE49-F238E27FC236}">
                    <a16:creationId xmlns:a16="http://schemas.microsoft.com/office/drawing/2014/main" id="{3A96D3C0-D6A1-FEC4-1D2F-79554A8C843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4391" y="891766"/>
                <a:ext cx="8504353" cy="5453801"/>
              </a:xfrm>
              <a:prstGeom prst="rect">
                <a:avLst/>
              </a:prstGeom>
            </p:spPr>
            <p:txBody>
              <a:bodyPr anchor="t" anchorCtr="0">
                <a:noAutofit/>
              </a:bodyPr>
              <a:lstStyle/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训练数据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~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经验回放池</a:t>
                </a:r>
                <a:b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存储智能体每次与环境交互获得的四元组数据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随机采样经验，满足独立假设</a:t>
                </a:r>
                <a:endPara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提高样本效率，经验多次使用</a:t>
                </a:r>
                <a:endPara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时序差分的目标：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b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网络频繁更新 → 目标变化 → 不稳定</a:t>
                </a:r>
                <a:b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双网络结构：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在线网络：计算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，正常梯度下降实时更新参数</a:t>
                </a:r>
                <a:endPara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目标网络：计算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，间断更新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endPara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教育经历…">
                <a:extLst>
                  <a:ext uri="{FF2B5EF4-FFF2-40B4-BE49-F238E27FC236}">
                    <a16:creationId xmlns:a16="http://schemas.microsoft.com/office/drawing/2014/main" id="{3A96D3C0-D6A1-FEC4-1D2F-79554A8C843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4391" y="891766"/>
                <a:ext cx="8504353" cy="5453801"/>
              </a:xfrm>
              <a:prstGeom prst="rect">
                <a:avLst/>
              </a:prstGeom>
              <a:blipFill>
                <a:blip r:embed="rId2"/>
                <a:stretch>
                  <a:fillRect l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F6BDAD0E-A6A2-2243-6C72-624C29AB7DE8}"/>
              </a:ext>
            </a:extLst>
          </p:cNvPr>
          <p:cNvSpPr txBox="1"/>
          <p:nvPr/>
        </p:nvSpPr>
        <p:spPr>
          <a:xfrm>
            <a:off x="209949" y="6434301"/>
            <a:ext cx="8713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Kavukcuoglu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K, Silver D, et al. Human-level control through deep reinforcement learning[J]. nature, 2015, 518(7540): 529-533.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幻灯片编号">
            <a:extLst>
              <a:ext uri="{FF2B5EF4-FFF2-40B4-BE49-F238E27FC236}">
                <a16:creationId xmlns:a16="http://schemas.microsoft.com/office/drawing/2014/main" id="{11EEC674-90BD-7D1A-437A-307AEBC2449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47390" y="6346250"/>
            <a:ext cx="391333" cy="241974"/>
          </a:xfrm>
          <a:prstGeom prst="rect">
            <a:avLst/>
          </a:prstGeom>
        </p:spPr>
        <p:txBody>
          <a:bodyPr/>
          <a:lstStyle/>
          <a:p>
            <a:pPr algn="l"/>
            <a:fld id="{86CB4B4D-7CA3-9044-876B-883B54F8677D}" type="slidenum"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5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1379B7-2031-A06C-3489-A23962D2B6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56" y="301757"/>
            <a:ext cx="2364741" cy="50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">
            <a:extLst>
              <a:ext uri="{FF2B5EF4-FFF2-40B4-BE49-F238E27FC236}">
                <a16:creationId xmlns:a16="http://schemas.microsoft.com/office/drawing/2014/main" id="{358117F4-1CE3-FAE4-3580-91597D3770E2}"/>
              </a:ext>
            </a:extLst>
          </p:cNvPr>
          <p:cNvSpPr/>
          <p:nvPr/>
        </p:nvSpPr>
        <p:spPr>
          <a:xfrm>
            <a:off x="105277" y="157017"/>
            <a:ext cx="8933447" cy="6550105"/>
          </a:xfrm>
          <a:prstGeom prst="roundRect">
            <a:avLst>
              <a:gd name="adj" fmla="val 3854"/>
            </a:avLst>
          </a:prstGeom>
          <a:ln w="25400">
            <a:solidFill>
              <a:srgbClr val="55B1FF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8AE18F9-D491-AAFD-D811-90A221D6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60" y="216568"/>
            <a:ext cx="8522984" cy="55702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DQN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教育经历…">
            <a:extLst>
              <a:ext uri="{FF2B5EF4-FFF2-40B4-BE49-F238E27FC236}">
                <a16:creationId xmlns:a16="http://schemas.microsoft.com/office/drawing/2014/main" id="{3A96D3C0-D6A1-FEC4-1D2F-79554A8C84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4391" y="891766"/>
            <a:ext cx="8504353" cy="5453801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defTabSz="207273">
              <a:lnSpc>
                <a:spcPct val="150000"/>
              </a:lnSpc>
              <a:spcBef>
                <a:spcPts val="211"/>
              </a:spcBef>
              <a:defRPr sz="258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伪代码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037F04-C253-8241-86F2-B09CB92F3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412875"/>
            <a:ext cx="6197919" cy="4705592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EA29C6C2-252B-198D-64A9-A28BD49FD79B}"/>
              </a:ext>
            </a:extLst>
          </p:cNvPr>
          <p:cNvGrpSpPr/>
          <p:nvPr/>
        </p:nvGrpSpPr>
        <p:grpSpPr>
          <a:xfrm>
            <a:off x="866775" y="1609725"/>
            <a:ext cx="4278332" cy="1400175"/>
            <a:chOff x="866775" y="1609725"/>
            <a:chExt cx="4278332" cy="140017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0D114FB-10A9-B34C-733F-F6593571981B}"/>
                </a:ext>
              </a:extLst>
            </p:cNvPr>
            <p:cNvSpPr/>
            <p:nvPr/>
          </p:nvSpPr>
          <p:spPr>
            <a:xfrm>
              <a:off x="866775" y="1609725"/>
              <a:ext cx="3324225" cy="14001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13057C2-73A6-DDB9-0844-26589A024537}"/>
                </a:ext>
              </a:extLst>
            </p:cNvPr>
            <p:cNvSpPr txBox="1"/>
            <p:nvPr/>
          </p:nvSpPr>
          <p:spPr>
            <a:xfrm>
              <a:off x="4191000" y="210975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初始化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CE276B9-C078-B499-4E6E-1CD16D0C4F12}"/>
              </a:ext>
            </a:extLst>
          </p:cNvPr>
          <p:cNvGrpSpPr/>
          <p:nvPr/>
        </p:nvGrpSpPr>
        <p:grpSpPr>
          <a:xfrm>
            <a:off x="1609226" y="3356875"/>
            <a:ext cx="4877518" cy="900141"/>
            <a:chOff x="866776" y="1609726"/>
            <a:chExt cx="3826860" cy="90014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4992809-E213-611B-8A93-92DA7CA6FB1F}"/>
                </a:ext>
              </a:extLst>
            </p:cNvPr>
            <p:cNvSpPr/>
            <p:nvPr/>
          </p:nvSpPr>
          <p:spPr>
            <a:xfrm>
              <a:off x="866776" y="1609726"/>
              <a:ext cx="2675811" cy="900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F2C760F-E61C-E856-900B-AF7764148689}"/>
                </a:ext>
              </a:extLst>
            </p:cNvPr>
            <p:cNvSpPr txBox="1"/>
            <p:nvPr/>
          </p:nvSpPr>
          <p:spPr>
            <a:xfrm>
              <a:off x="3542587" y="1705853"/>
              <a:ext cx="11510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经验回放池</a:t>
              </a:r>
              <a:br>
                <a: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</a:b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积累</a:t>
              </a:r>
              <a:r>
                <a: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&amp;</a:t>
              </a: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更新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418F96B-15BC-08DC-D8F8-670DFF6C2C38}"/>
              </a:ext>
            </a:extLst>
          </p:cNvPr>
          <p:cNvGrpSpPr/>
          <p:nvPr/>
        </p:nvGrpSpPr>
        <p:grpSpPr>
          <a:xfrm>
            <a:off x="1609226" y="4257016"/>
            <a:ext cx="6221237" cy="847008"/>
            <a:chOff x="866775" y="1609726"/>
            <a:chExt cx="6221237" cy="84700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318C8D0-7FC1-5C76-BE18-B91A2F481DCA}"/>
                </a:ext>
              </a:extLst>
            </p:cNvPr>
            <p:cNvSpPr/>
            <p:nvPr/>
          </p:nvSpPr>
          <p:spPr>
            <a:xfrm>
              <a:off x="866775" y="1609726"/>
              <a:ext cx="5010649" cy="847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27A5278-4C24-F0C8-32B9-BC990679AD19}"/>
                </a:ext>
              </a:extLst>
            </p:cNvPr>
            <p:cNvSpPr txBox="1"/>
            <p:nvPr/>
          </p:nvSpPr>
          <p:spPr>
            <a:xfrm>
              <a:off x="5877424" y="1679287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更新</a:t>
              </a:r>
              <a:br>
                <a: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</a:b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在线网络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FD68D55-A1CC-237A-621E-384853A4F673}"/>
              </a:ext>
            </a:extLst>
          </p:cNvPr>
          <p:cNvSpPr txBox="1"/>
          <p:nvPr/>
        </p:nvSpPr>
        <p:spPr>
          <a:xfrm>
            <a:off x="209949" y="6434301"/>
            <a:ext cx="8713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Kavukcuoglu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K, Silver D, et al. Human-level control through deep reinforcement learning[J]. nature, 2015, 518(7540): 529-533.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幻灯片编号">
            <a:extLst>
              <a:ext uri="{FF2B5EF4-FFF2-40B4-BE49-F238E27FC236}">
                <a16:creationId xmlns:a16="http://schemas.microsoft.com/office/drawing/2014/main" id="{90A12F49-915D-C01D-3BDB-7870B2D177D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47390" y="6346250"/>
            <a:ext cx="391333" cy="241974"/>
          </a:xfrm>
          <a:prstGeom prst="rect">
            <a:avLst/>
          </a:prstGeom>
        </p:spPr>
        <p:txBody>
          <a:bodyPr/>
          <a:lstStyle/>
          <a:p>
            <a:pPr algn="l"/>
            <a:fld id="{86CB4B4D-7CA3-9044-876B-883B54F8677D}" type="slidenum"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6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DC42780-3AFC-BA27-B6C8-1D84EDF8DB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56" y="301757"/>
            <a:ext cx="2364741" cy="50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1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">
            <a:extLst>
              <a:ext uri="{FF2B5EF4-FFF2-40B4-BE49-F238E27FC236}">
                <a16:creationId xmlns:a16="http://schemas.microsoft.com/office/drawing/2014/main" id="{358117F4-1CE3-FAE4-3580-91597D3770E2}"/>
              </a:ext>
            </a:extLst>
          </p:cNvPr>
          <p:cNvSpPr/>
          <p:nvPr/>
        </p:nvSpPr>
        <p:spPr>
          <a:xfrm>
            <a:off x="105277" y="157017"/>
            <a:ext cx="8933447" cy="6550105"/>
          </a:xfrm>
          <a:prstGeom prst="roundRect">
            <a:avLst>
              <a:gd name="adj" fmla="val 3854"/>
            </a:avLst>
          </a:prstGeom>
          <a:ln w="25400">
            <a:solidFill>
              <a:srgbClr val="55B1FF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8AE18F9-D491-AAFD-D811-90A221D6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60" y="216568"/>
            <a:ext cx="8522984" cy="55702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Double DQN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教育经历…">
                <a:extLst>
                  <a:ext uri="{FF2B5EF4-FFF2-40B4-BE49-F238E27FC236}">
                    <a16:creationId xmlns:a16="http://schemas.microsoft.com/office/drawing/2014/main" id="{3A96D3C0-D6A1-FEC4-1D2F-79554A8C843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4391" y="891766"/>
                <a:ext cx="8504353" cy="5453801"/>
              </a:xfrm>
              <a:prstGeom prst="rect">
                <a:avLst/>
              </a:prstGeom>
            </p:spPr>
            <p:txBody>
              <a:bodyPr anchor="t" anchorCtr="0">
                <a:noAutofit/>
              </a:bodyPr>
              <a:lstStyle/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传统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DQN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会导致对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值的过高估计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传统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DQN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目标：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b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:b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Double DQN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的优化目标：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即使其中一套神经网络的某个动作存在比较严重的过高估计问题，</a:t>
                </a:r>
                <a:b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由于另一套神经网络的存在，这个动作最终使用的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值不会存在</a:t>
                </a:r>
                <a:b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很大的过高估计问题。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教育经历…">
                <a:extLst>
                  <a:ext uri="{FF2B5EF4-FFF2-40B4-BE49-F238E27FC236}">
                    <a16:creationId xmlns:a16="http://schemas.microsoft.com/office/drawing/2014/main" id="{3A96D3C0-D6A1-FEC4-1D2F-79554A8C843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4391" y="891766"/>
                <a:ext cx="8504353" cy="5453801"/>
              </a:xfrm>
              <a:prstGeom prst="rect">
                <a:avLst/>
              </a:prstGeom>
              <a:blipFill>
                <a:blip r:embed="rId2"/>
                <a:stretch>
                  <a:fillRect l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教育经历…">
                <a:extLst>
                  <a:ext uri="{FF2B5EF4-FFF2-40B4-BE49-F238E27FC236}">
                    <a16:creationId xmlns:a16="http://schemas.microsoft.com/office/drawing/2014/main" id="{70445E46-FE7A-BFAC-5A40-66615F9ACD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267" y="1458404"/>
                <a:ext cx="8229450" cy="2138762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Calibri" panose="020F0502020204030204"/>
                  </a:rPr>
                  <a:t>例子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Calibri" panose="020F0502020204030204"/>
                  </a:rPr>
                  <a:t>:</a:t>
                </a:r>
              </a:p>
              <a:p>
                <a:pPr marL="457200" lvl="1" indent="0" defTabSz="207273">
                  <a:lnSpc>
                    <a:spcPct val="150000"/>
                  </a:lnSpc>
                  <a:spcBef>
                    <a:spcPts val="211"/>
                  </a:spcBef>
                  <a:buNone/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Calibri" panose="020F0502020204030204"/>
                  </a:rPr>
                  <a:t>在状态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Calibri" panose="020F0502020204030204"/>
                      </a:rPr>
                      <m:t>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Calibri" panose="020F0502020204030204"/>
                      </a:rPr>
                      <m:t>′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Calibri" panose="020F0502020204030204"/>
                  </a:rPr>
                  <a:t> 下，所有动作的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Calibri" panose="020F0502020204030204"/>
                      </a:rPr>
                      <m:t>𝑞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Calibri" panose="020F0502020204030204"/>
                  </a:rPr>
                  <a:t> 值均为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Calibri" panose="020F0502020204030204"/>
                  </a:rPr>
                  <a:t>0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Calibri" panose="020F0502020204030204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Calibri" panose="020F0502020204030204"/>
                      </a:rPr>
                      <m:t>𝑞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Calibri" panose="020F0502020204030204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  <a:sym typeface="Calibri" panose="020F0502020204030204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  <a:sym typeface="Calibri" panose="020F0502020204030204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  <a:sym typeface="Calibri" panose="020F0502020204030204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Calibri" panose="020F0502020204030204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  <a:sym typeface="Calibri" panose="020F0502020204030204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  <a:sym typeface="Calibri" panose="020F0502020204030204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  <a:sym typeface="Calibri" panose="020F0502020204030204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Calibri" panose="020F0502020204030204"/>
                      </a:rPr>
                      <m:t>=0, ∀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Calibri" panose="020F0502020204030204"/>
                      </a:rPr>
                      <m:t>𝑖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Calibri" panose="020F0502020204030204"/>
                  </a:rPr>
                  <a:t>，更新目标为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Calibri" panose="020F0502020204030204"/>
                      </a:rPr>
                      <m:t>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Calibri" panose="020F0502020204030204"/>
                      </a:rPr>
                      <m:t>+0</m:t>
                    </m:r>
                  </m:oMath>
                </a14:m>
                <a:endPara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Calibri" panose="020F0502020204030204"/>
                </a:endParaRPr>
              </a:p>
              <a:p>
                <a:pPr marL="457200" lvl="1" indent="0" defTabSz="207273">
                  <a:lnSpc>
                    <a:spcPct val="150000"/>
                  </a:lnSpc>
                  <a:spcBef>
                    <a:spcPts val="211"/>
                  </a:spcBef>
                  <a:buNone/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Calibri" panose="020F0502020204030204"/>
                  </a:rPr>
                  <a:t>由于神经网络的拟合误差，导致 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Calibri" panose="020F0502020204030204"/>
                      </a:rPr>
                      <m:t>∃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Calibri" panose="020F0502020204030204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Calibri" panose="020F0502020204030204"/>
                          </a:rPr>
                          <m:t>𝑎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Calibri" panose="020F0502020204030204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Calibri" panose="020F0502020204030204"/>
                  </a:rPr>
                  <a:t>, s</a:t>
                </a:r>
                <a:r>
                  <a:rPr lang="en-US" altLang="zh-CN" sz="160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Calibri" panose="020F0502020204030204"/>
                  </a:rPr>
                  <a:t>.t.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Calibri" panose="020F0502020204030204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Calibri" panose="020F0502020204030204"/>
                          </a:rPr>
                          <m:t>𝑞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Calibri" panose="020F0502020204030204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Calibri" panose="020F0502020204030204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  <a:sym typeface="Calibri" panose="020F0502020204030204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  <a:sym typeface="Calibri" panose="020F0502020204030204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  <a:sym typeface="Calibri" panose="020F0502020204030204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Calibri" panose="020F0502020204030204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  <a:sym typeface="Calibri" panose="020F0502020204030204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  <a:sym typeface="Calibri" panose="020F0502020204030204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  <a:sym typeface="Calibri" panose="020F0502020204030204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Calibri" panose="020F0502020204030204"/>
                      </a:rPr>
                      <m:t>&gt;0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Calibri" panose="020F0502020204030204"/>
                  </a:rPr>
                  <a:t>，更新目标为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Calibri" panose="020F0502020204030204"/>
                      </a:rPr>
                      <m:t>𝑟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Calibri" panose="020F0502020204030204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Calibri" panose="020F0502020204030204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Calibri" panose="020F0502020204030204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Calibri" panose="020F0502020204030204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Calibri" panose="020F0502020204030204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  <a:sym typeface="Calibri" panose="020F0502020204030204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  <a:sym typeface="Calibri" panose="020F0502020204030204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  <a:sym typeface="Calibri" panose="020F0502020204030204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Calibri" panose="020F0502020204030204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  <a:sym typeface="Calibri" panose="020F0502020204030204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  <a:sym typeface="Calibri" panose="020F0502020204030204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  <a:sym typeface="Calibri" panose="020F0502020204030204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zh-CN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Calibri" panose="020F0502020204030204"/>
                  </a:rPr>
                </a:br>
                <a:r>
                  <a: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Calibri" panose="020F0502020204030204"/>
                  </a:rPr>
                  <a:t>随着在线网络与目标网络的迭代更新，正误差会逐步积累</a:t>
                </a:r>
                <a:endPara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16" name="教育经历…">
                <a:extLst>
                  <a:ext uri="{FF2B5EF4-FFF2-40B4-BE49-F238E27FC236}">
                    <a16:creationId xmlns:a16="http://schemas.microsoft.com/office/drawing/2014/main" id="{70445E46-FE7A-BFAC-5A40-66615F9AC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67" y="1458404"/>
                <a:ext cx="8229450" cy="2138762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9F894AC-AD68-D258-8884-06F71AC2A48A}"/>
                  </a:ext>
                </a:extLst>
              </p:cNvPr>
              <p:cNvSpPr txBox="1"/>
              <p:nvPr/>
            </p:nvSpPr>
            <p:spPr>
              <a:xfrm>
                <a:off x="2333625" y="3786678"/>
                <a:ext cx="54373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9F894AC-AD68-D258-8884-06F71AC2A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25" y="3786678"/>
                <a:ext cx="5437369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4A1C6B81-5156-311F-7E7F-B4A9FE069522}"/>
              </a:ext>
            </a:extLst>
          </p:cNvPr>
          <p:cNvSpPr txBox="1"/>
          <p:nvPr/>
        </p:nvSpPr>
        <p:spPr>
          <a:xfrm>
            <a:off x="209949" y="6253326"/>
            <a:ext cx="8437441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 Hasselt H,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Guez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Silver D. Deep reinforcement learning with double q-learning[C]. Proceedings of the AAAI conference on artificial intelligence. 2016, 30(1).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幻灯片编号">
            <a:extLst>
              <a:ext uri="{FF2B5EF4-FFF2-40B4-BE49-F238E27FC236}">
                <a16:creationId xmlns:a16="http://schemas.microsoft.com/office/drawing/2014/main" id="{B631C636-E1A3-2D01-A4BE-220636AD5A2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47390" y="6346250"/>
            <a:ext cx="391333" cy="241974"/>
          </a:xfrm>
          <a:prstGeom prst="rect">
            <a:avLst/>
          </a:prstGeom>
        </p:spPr>
        <p:txBody>
          <a:bodyPr/>
          <a:lstStyle/>
          <a:p>
            <a:pPr algn="l"/>
            <a:fld id="{86CB4B4D-7CA3-9044-876B-883B54F8677D}" type="slidenum"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7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FB18205-5E89-7C91-F315-A9BA361565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56" y="301757"/>
            <a:ext cx="2364741" cy="50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9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">
            <a:extLst>
              <a:ext uri="{FF2B5EF4-FFF2-40B4-BE49-F238E27FC236}">
                <a16:creationId xmlns:a16="http://schemas.microsoft.com/office/drawing/2014/main" id="{358117F4-1CE3-FAE4-3580-91597D3770E2}"/>
              </a:ext>
            </a:extLst>
          </p:cNvPr>
          <p:cNvSpPr/>
          <p:nvPr/>
        </p:nvSpPr>
        <p:spPr>
          <a:xfrm>
            <a:off x="105277" y="157017"/>
            <a:ext cx="8933447" cy="6550105"/>
          </a:xfrm>
          <a:prstGeom prst="roundRect">
            <a:avLst>
              <a:gd name="adj" fmla="val 3854"/>
            </a:avLst>
          </a:prstGeom>
          <a:ln w="25400">
            <a:solidFill>
              <a:srgbClr val="55B1FF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8AE18F9-D491-AAFD-D811-90A221D6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60" y="216568"/>
            <a:ext cx="8522984" cy="55702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Multi-step DQN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教育经历…">
                <a:extLst>
                  <a:ext uri="{FF2B5EF4-FFF2-40B4-BE49-F238E27FC236}">
                    <a16:creationId xmlns:a16="http://schemas.microsoft.com/office/drawing/2014/main" id="{3A96D3C0-D6A1-FEC4-1D2F-79554A8C843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4391" y="891766"/>
                <a:ext cx="8504353" cy="5453801"/>
              </a:xfrm>
              <a:prstGeom prst="rect">
                <a:avLst/>
              </a:prstGeom>
            </p:spPr>
            <p:txBody>
              <a:bodyPr anchor="t" anchorCtr="0">
                <a:noAutofit/>
              </a:bodyPr>
              <a:lstStyle/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传统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DQN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目标：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defTabSz="207273">
                  <a:lnSpc>
                    <a:spcPct val="150000"/>
                  </a:lnSpc>
                  <a:spcBef>
                    <a:spcPts val="211"/>
                  </a:spcBef>
                  <a:buNone/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Multi-step DQN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目标：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defTabSz="207273">
                  <a:lnSpc>
                    <a:spcPct val="150000"/>
                  </a:lnSpc>
                  <a:spcBef>
                    <a:spcPts val="211"/>
                  </a:spcBef>
                  <a:buNone/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defTabSz="207273">
                  <a:lnSpc>
                    <a:spcPct val="150000"/>
                  </a:lnSpc>
                  <a:spcBef>
                    <a:spcPts val="211"/>
                  </a:spcBef>
                  <a:buNone/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=</m:t>
                      </m:r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教育经历…">
                <a:extLst>
                  <a:ext uri="{FF2B5EF4-FFF2-40B4-BE49-F238E27FC236}">
                    <a16:creationId xmlns:a16="http://schemas.microsoft.com/office/drawing/2014/main" id="{3A96D3C0-D6A1-FEC4-1D2F-79554A8C843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4391" y="891766"/>
                <a:ext cx="8504353" cy="5453801"/>
              </a:xfrm>
              <a:prstGeom prst="rect">
                <a:avLst/>
              </a:prstGeom>
              <a:blipFill>
                <a:blip r:embed="rId2"/>
                <a:stretch>
                  <a:fillRect l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幻灯片编号">
            <a:extLst>
              <a:ext uri="{FF2B5EF4-FFF2-40B4-BE49-F238E27FC236}">
                <a16:creationId xmlns:a16="http://schemas.microsoft.com/office/drawing/2014/main" id="{707787CA-DFCC-9FC7-2819-9C0BD7B2BC3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47390" y="6346250"/>
            <a:ext cx="391333" cy="241974"/>
          </a:xfrm>
          <a:prstGeom prst="rect">
            <a:avLst/>
          </a:prstGeom>
        </p:spPr>
        <p:txBody>
          <a:bodyPr/>
          <a:lstStyle/>
          <a:p>
            <a:pPr algn="l"/>
            <a:fld id="{86CB4B4D-7CA3-9044-876B-883B54F8677D}" type="slidenum"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8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6EBB25-1780-F633-BC44-8415CEF671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56" y="301757"/>
            <a:ext cx="2364741" cy="50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3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">
            <a:extLst>
              <a:ext uri="{FF2B5EF4-FFF2-40B4-BE49-F238E27FC236}">
                <a16:creationId xmlns:a16="http://schemas.microsoft.com/office/drawing/2014/main" id="{358117F4-1CE3-FAE4-3580-91597D3770E2}"/>
              </a:ext>
            </a:extLst>
          </p:cNvPr>
          <p:cNvSpPr/>
          <p:nvPr/>
        </p:nvSpPr>
        <p:spPr>
          <a:xfrm>
            <a:off x="105277" y="157017"/>
            <a:ext cx="8933447" cy="6550105"/>
          </a:xfrm>
          <a:prstGeom prst="roundRect">
            <a:avLst>
              <a:gd name="adj" fmla="val 3854"/>
            </a:avLst>
          </a:prstGeom>
          <a:ln w="25400">
            <a:solidFill>
              <a:srgbClr val="55B1FF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8AE18F9-D491-AAFD-D811-90A221D6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60" y="216568"/>
            <a:ext cx="8522984" cy="55702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 Priority Experience Reply (PER)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教育经历…">
                <a:extLst>
                  <a:ext uri="{FF2B5EF4-FFF2-40B4-BE49-F238E27FC236}">
                    <a16:creationId xmlns:a16="http://schemas.microsoft.com/office/drawing/2014/main" id="{3A96D3C0-D6A1-FEC4-1D2F-79554A8C843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4391" y="891766"/>
                <a:ext cx="8504353" cy="5453801"/>
              </a:xfrm>
              <a:prstGeom prst="rect">
                <a:avLst/>
              </a:prstGeom>
            </p:spPr>
            <p:txBody>
              <a:bodyPr anchor="t" anchorCtr="0">
                <a:noAutofit/>
              </a:bodyPr>
              <a:lstStyle/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经验回放池中数据利用优先级 → 选取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更有价值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的经验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价值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信息量：</a:t>
                </a:r>
                <a:r>
                  <a:rPr lang="en-US" altLang="zh-CN" sz="2000" i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TD_error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}−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根据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贪心选择训练样本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小的经验可能在很长时间内不会被利用，</a:t>
                </a:r>
                <a:r>
                  <a:rPr lang="zh-CN" altLang="en-US" sz="16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效率低</a:t>
                </a:r>
                <a:endPara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loss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下降缓慢时，频繁使用高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的经验导致</a:t>
                </a:r>
                <a:r>
                  <a:rPr lang="zh-CN" altLang="en-US" sz="16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过拟合</a:t>
                </a:r>
                <a:endPara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引入采样概率：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b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分别是第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条经验的采样概率和优先级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比例优先级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防止概率为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</a:p>
              <a:p>
                <a:pPr lvl="1" defTabSz="207273">
                  <a:lnSpc>
                    <a:spcPct val="150000"/>
                  </a:lnSpc>
                  <a:spcBef>
                    <a:spcPts val="211"/>
                  </a:spcBef>
                  <a:defRPr sz="258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排名优先级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𝑟𝑎𝑛𝑘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教育经历…">
                <a:extLst>
                  <a:ext uri="{FF2B5EF4-FFF2-40B4-BE49-F238E27FC236}">
                    <a16:creationId xmlns:a16="http://schemas.microsoft.com/office/drawing/2014/main" id="{3A96D3C0-D6A1-FEC4-1D2F-79554A8C843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4391" y="891766"/>
                <a:ext cx="8504353" cy="5453801"/>
              </a:xfrm>
              <a:prstGeom prst="rect">
                <a:avLst/>
              </a:prstGeom>
              <a:blipFill>
                <a:blip r:embed="rId2"/>
                <a:stretch>
                  <a:fillRect l="-645" b="-10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幻灯片编号">
            <a:extLst>
              <a:ext uri="{FF2B5EF4-FFF2-40B4-BE49-F238E27FC236}">
                <a16:creationId xmlns:a16="http://schemas.microsoft.com/office/drawing/2014/main" id="{D63D7DF0-B628-B41B-07AE-4B45FA25CA8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47390" y="6346250"/>
            <a:ext cx="391333" cy="241974"/>
          </a:xfrm>
          <a:prstGeom prst="rect">
            <a:avLst/>
          </a:prstGeom>
        </p:spPr>
        <p:txBody>
          <a:bodyPr/>
          <a:lstStyle/>
          <a:p>
            <a:pPr algn="l"/>
            <a:fld id="{86CB4B4D-7CA3-9044-876B-883B54F8677D}" type="slidenum"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9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54E3B5-1414-4003-70BA-7DB0E51BD439}"/>
              </a:ext>
            </a:extLst>
          </p:cNvPr>
          <p:cNvSpPr txBox="1"/>
          <p:nvPr/>
        </p:nvSpPr>
        <p:spPr>
          <a:xfrm>
            <a:off x="209949" y="6434301"/>
            <a:ext cx="8713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Schaul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T, Quan J,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Antonoglou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I, et al. Prioritized experience replay[J].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arXiv:1511.05952, 2015.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3F64E2-28A9-2F3E-F4C8-20114553A0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56" y="301757"/>
            <a:ext cx="2364741" cy="50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6977</TotalTime>
  <Words>1970</Words>
  <Application>Microsoft Office PowerPoint</Application>
  <PresentationFormat>全屏显示(4:3)</PresentationFormat>
  <Paragraphs>238</Paragraphs>
  <Slides>23</Slides>
  <Notes>4</Notes>
  <HiddenSlides>3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Adobe 楷体 Std R</vt:lpstr>
      <vt:lpstr>等线</vt:lpstr>
      <vt:lpstr>等线 Light</vt:lpstr>
      <vt:lpstr>微软雅黑</vt:lpstr>
      <vt:lpstr>Arial</vt:lpstr>
      <vt:lpstr>Calibri</vt:lpstr>
      <vt:lpstr>Cambria Math</vt:lpstr>
      <vt:lpstr>Times New Roman</vt:lpstr>
      <vt:lpstr>Office 主题​​</vt:lpstr>
      <vt:lpstr>Rainbow: Combining Improvements in Deep Reinforcement Learning </vt:lpstr>
      <vt:lpstr>Q-learning</vt:lpstr>
      <vt:lpstr>1 DQN</vt:lpstr>
      <vt:lpstr>1 DQN</vt:lpstr>
      <vt:lpstr>1 DQN</vt:lpstr>
      <vt:lpstr>1 DQN</vt:lpstr>
      <vt:lpstr>2 Double DQN</vt:lpstr>
      <vt:lpstr>3 Multi-step DQN</vt:lpstr>
      <vt:lpstr>4 Priority Experience Reply (PER)</vt:lpstr>
      <vt:lpstr>5 Dueling DQN</vt:lpstr>
      <vt:lpstr>5 Dueling DQN</vt:lpstr>
      <vt:lpstr>5 Dueling DQN</vt:lpstr>
      <vt:lpstr>6 Distributional RL</vt:lpstr>
      <vt:lpstr>6 Distributional RL</vt:lpstr>
      <vt:lpstr>6 Distributional RL</vt:lpstr>
      <vt:lpstr>7 Noisy Net</vt:lpstr>
      <vt:lpstr>7 Noisy Net</vt:lpstr>
      <vt:lpstr>8 Rainbow (Integrate all)</vt:lpstr>
      <vt:lpstr>8 Rainbow (Integrate all)</vt:lpstr>
      <vt:lpstr>8 Rainbow (Integrate all)</vt:lpstr>
      <vt:lpstr>1</vt:lpstr>
      <vt:lpstr>2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Rainbow</dc:title>
  <dc:creator>ye fw</dc:creator>
  <cp:lastModifiedBy>ye fw</cp:lastModifiedBy>
  <cp:revision>641</cp:revision>
  <dcterms:created xsi:type="dcterms:W3CDTF">2022-11-17T13:07:03Z</dcterms:created>
  <dcterms:modified xsi:type="dcterms:W3CDTF">2023-05-08T09:09:20Z</dcterms:modified>
</cp:coreProperties>
</file>