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59"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493" y="-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sphere1.png"/>
          <p:cNvPicPr>
            <a:picLocks noChangeAspect="1"/>
          </p:cNvPicPr>
          <p:nvPr/>
        </p:nvPicPr>
        <p:blipFill>
          <a:blip r:embed="rId2" cstate="print"/>
          <a:stretch>
            <a:fillRect/>
          </a:stretch>
        </p:blipFill>
        <p:spPr>
          <a:xfrm>
            <a:off x="6850374" y="0"/>
            <a:ext cx="2293626" cy="6858000"/>
          </a:xfrm>
          <a:prstGeom prst="rect">
            <a:avLst/>
          </a:prstGeom>
        </p:spPr>
      </p:pic>
      <p:sp>
        <p:nvSpPr>
          <p:cNvPr id="3" name="Subtitle 2"/>
          <p:cNvSpPr>
            <a:spLocks noGrp="1"/>
          </p:cNvSpPr>
          <p:nvPr>
            <p:ph type="subTitle" idx="1"/>
          </p:nvPr>
        </p:nvSpPr>
        <p:spPr>
          <a:xfrm>
            <a:off x="2438400" y="3581400"/>
            <a:ext cx="3962400" cy="2133600"/>
          </a:xfrm>
        </p:spPr>
        <p:txBody>
          <a:bodyPr anchor="t">
            <a:normAutofit/>
          </a:bodyPr>
          <a:lstStyle>
            <a:lvl1pPr marL="0" indent="0" algn="r">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Title 15"/>
          <p:cNvSpPr>
            <a:spLocks noGrp="1"/>
          </p:cNvSpPr>
          <p:nvPr>
            <p:ph type="title"/>
          </p:nvPr>
        </p:nvSpPr>
        <p:spPr>
          <a:xfrm>
            <a:off x="2438400" y="1447800"/>
            <a:ext cx="3962400" cy="2133600"/>
          </a:xfrm>
        </p:spPr>
        <p:txBody>
          <a:bodyPr anchor="b"/>
          <a:lstStyle/>
          <a:p>
            <a:r>
              <a:rPr lang="en-US" smtClean="0"/>
              <a:t>Click to edit Master title style</a:t>
            </a:r>
            <a:endParaRPr lang="en-US" dirty="0"/>
          </a:p>
        </p:txBody>
      </p:sp>
      <p:sp>
        <p:nvSpPr>
          <p:cNvPr id="13" name="Date Placeholder 12"/>
          <p:cNvSpPr>
            <a:spLocks noGrp="1"/>
          </p:cNvSpPr>
          <p:nvPr>
            <p:ph type="dt" sz="half" idx="10"/>
          </p:nvPr>
        </p:nvSpPr>
        <p:spPr>
          <a:xfrm>
            <a:off x="3582988" y="6426201"/>
            <a:ext cx="2819399" cy="126999"/>
          </a:xfrm>
        </p:spPr>
        <p:txBody>
          <a:bodyPr/>
          <a:lstStyle/>
          <a:p>
            <a:fld id="{65325814-96C7-4155-9644-6C8353E0F7A6}" type="datetimeFigureOut">
              <a:rPr lang="en-US" smtClean="0"/>
              <a:t>5/13/2015</a:t>
            </a:fld>
            <a:endParaRPr lang="en-US" dirty="0"/>
          </a:p>
        </p:txBody>
      </p:sp>
      <p:sp>
        <p:nvSpPr>
          <p:cNvPr id="14" name="Slide Number Placeholder 13"/>
          <p:cNvSpPr>
            <a:spLocks noGrp="1"/>
          </p:cNvSpPr>
          <p:nvPr>
            <p:ph type="sldNum" sz="quarter" idx="11"/>
          </p:nvPr>
        </p:nvSpPr>
        <p:spPr>
          <a:xfrm>
            <a:off x="6414976" y="6400800"/>
            <a:ext cx="457200" cy="152400"/>
          </a:xfrm>
        </p:spPr>
        <p:txBody>
          <a:bodyPr/>
          <a:lstStyle>
            <a:lvl1pPr algn="r">
              <a:defRPr/>
            </a:lvl1pPr>
          </a:lstStyle>
          <a:p>
            <a:fld id="{D99AD6D2-419A-4A28-BE7C-316F4F2E532F}" type="slidenum">
              <a:rPr lang="en-US" smtClean="0"/>
              <a:t>‹#›</a:t>
            </a:fld>
            <a:endParaRPr lang="en-US" dirty="0"/>
          </a:p>
        </p:txBody>
      </p:sp>
      <p:sp>
        <p:nvSpPr>
          <p:cNvPr id="15" name="Footer Placeholder 14"/>
          <p:cNvSpPr>
            <a:spLocks noGrp="1"/>
          </p:cNvSpPr>
          <p:nvPr>
            <p:ph type="ftr" sz="quarter" idx="12"/>
          </p:nvPr>
        </p:nvSpPr>
        <p:spPr>
          <a:xfrm>
            <a:off x="3581400" y="6296248"/>
            <a:ext cx="2820987" cy="152400"/>
          </a:xfrm>
        </p:spPr>
        <p:txBody>
          <a:bodyPr/>
          <a:lstStyle/>
          <a:p>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65325814-96C7-4155-9644-6C8353E0F7A6}" type="datetimeFigureOut">
              <a:rPr lang="en-US" smtClean="0"/>
              <a:t>5/13/2015</a:t>
            </a:fld>
            <a:endParaRPr lang="en-US" dirty="0"/>
          </a:p>
        </p:txBody>
      </p:sp>
      <p:sp>
        <p:nvSpPr>
          <p:cNvPr id="14" name="Slide Number Placeholder 13"/>
          <p:cNvSpPr>
            <a:spLocks noGrp="1"/>
          </p:cNvSpPr>
          <p:nvPr>
            <p:ph type="sldNum" sz="quarter" idx="11"/>
          </p:nvPr>
        </p:nvSpPr>
        <p:spPr/>
        <p:txBody>
          <a:bodyPr/>
          <a:lstStyle/>
          <a:p>
            <a:fld id="{D99AD6D2-419A-4A28-BE7C-316F4F2E532F}" type="slidenum">
              <a:rPr lang="en-US" smtClean="0"/>
              <a:t>‹#›</a:t>
            </a:fld>
            <a:endParaRPr lang="en-US" dirty="0"/>
          </a:p>
        </p:txBody>
      </p:sp>
      <p:sp>
        <p:nvSpPr>
          <p:cNvPr id="15" name="Footer Placeholder 14"/>
          <p:cNvSpPr>
            <a:spLocks noGrp="1"/>
          </p:cNvSpPr>
          <p:nvPr>
            <p:ph type="ftr" sz="quarter" idx="12"/>
          </p:nvPr>
        </p:nvSpPr>
        <p:spPr/>
        <p:txBody>
          <a:bodyPr/>
          <a:lstStyle/>
          <a:p>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65325814-96C7-4155-9644-6C8353E0F7A6}" type="datetimeFigureOut">
              <a:rPr lang="en-US" smtClean="0"/>
              <a:t>5/13/2015</a:t>
            </a:fld>
            <a:endParaRPr lang="en-US" dirty="0"/>
          </a:p>
        </p:txBody>
      </p:sp>
      <p:sp>
        <p:nvSpPr>
          <p:cNvPr id="14" name="Slide Number Placeholder 13"/>
          <p:cNvSpPr>
            <a:spLocks noGrp="1"/>
          </p:cNvSpPr>
          <p:nvPr>
            <p:ph type="sldNum" sz="quarter" idx="11"/>
          </p:nvPr>
        </p:nvSpPr>
        <p:spPr/>
        <p:txBody>
          <a:bodyPr/>
          <a:lstStyle/>
          <a:p>
            <a:fld id="{D99AD6D2-419A-4A28-BE7C-316F4F2E532F}" type="slidenum">
              <a:rPr lang="en-US" smtClean="0"/>
              <a:t>‹#›</a:t>
            </a:fld>
            <a:endParaRPr lang="en-US" dirty="0"/>
          </a:p>
        </p:txBody>
      </p:sp>
      <p:sp>
        <p:nvSpPr>
          <p:cNvPr id="15" name="Footer Placeholder 14"/>
          <p:cNvSpPr>
            <a:spLocks noGrp="1"/>
          </p:cNvSpPr>
          <p:nvPr>
            <p:ph type="ftr" sz="quarter" idx="12"/>
          </p:nvPr>
        </p:nvSpPr>
        <p:spPr/>
        <p:txBody>
          <a:bodyPr/>
          <a:lstStyle/>
          <a:p>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3657600" cy="5714999"/>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itle 15"/>
          <p:cNvSpPr>
            <a:spLocks noGrp="1"/>
          </p:cNvSpPr>
          <p:nvPr>
            <p:ph type="title"/>
          </p:nvPr>
        </p:nvSpPr>
        <p:spPr/>
        <p:txBody>
          <a:bodyPr/>
          <a:lstStyle/>
          <a:p>
            <a:r>
              <a:rPr lang="en-US" smtClean="0"/>
              <a:t>Click to edit Master title style</a:t>
            </a:r>
            <a:endParaRPr lang="en-US"/>
          </a:p>
        </p:txBody>
      </p:sp>
      <p:sp>
        <p:nvSpPr>
          <p:cNvPr id="10" name="Date Placeholder 9"/>
          <p:cNvSpPr>
            <a:spLocks noGrp="1"/>
          </p:cNvSpPr>
          <p:nvPr>
            <p:ph type="dt" sz="half" idx="10"/>
          </p:nvPr>
        </p:nvSpPr>
        <p:spPr/>
        <p:txBody>
          <a:bodyPr/>
          <a:lstStyle/>
          <a:p>
            <a:fld id="{65325814-96C7-4155-9644-6C8353E0F7A6}" type="datetimeFigureOut">
              <a:rPr lang="en-US" smtClean="0"/>
              <a:t>5/13/2015</a:t>
            </a:fld>
            <a:endParaRPr lang="en-US" dirty="0"/>
          </a:p>
        </p:txBody>
      </p:sp>
      <p:sp>
        <p:nvSpPr>
          <p:cNvPr id="11" name="Slide Number Placeholder 10"/>
          <p:cNvSpPr>
            <a:spLocks noGrp="1"/>
          </p:cNvSpPr>
          <p:nvPr>
            <p:ph type="sldNum" sz="quarter" idx="11"/>
          </p:nvPr>
        </p:nvSpPr>
        <p:spPr/>
        <p:txBody>
          <a:bodyPr/>
          <a:lstStyle/>
          <a:p>
            <a:fld id="{D99AD6D2-419A-4A28-BE7C-316F4F2E532F}" type="slidenum">
              <a:rPr lang="en-US" smtClean="0"/>
              <a:t>‹#›</a:t>
            </a:fld>
            <a:endParaRPr lang="en-US" dirty="0"/>
          </a:p>
        </p:txBody>
      </p:sp>
      <p:sp>
        <p:nvSpPr>
          <p:cNvPr id="12" name="Footer Placeholder 11"/>
          <p:cNvSpPr>
            <a:spLocks noGrp="1"/>
          </p:cNvSpPr>
          <p:nvPr>
            <p:ph type="ftr" sz="quarter" idx="12"/>
          </p:nvPr>
        </p:nvSpPr>
        <p:spPr/>
        <p:txBody>
          <a:bodyPr/>
          <a:lstStyle/>
          <a:p>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sphere1.png"/>
          <p:cNvPicPr>
            <a:picLocks noChangeAspect="1"/>
          </p:cNvPicPr>
          <p:nvPr/>
        </p:nvPicPr>
        <p:blipFill>
          <a:blip r:embed="rId2" cstate="print"/>
          <a:stretch>
            <a:fillRect/>
          </a:stretch>
        </p:blipFill>
        <p:spPr>
          <a:xfrm>
            <a:off x="6858000" y="0"/>
            <a:ext cx="2293626" cy="6858000"/>
          </a:xfrm>
          <a:prstGeom prst="rect">
            <a:avLst/>
          </a:prstGeom>
        </p:spPr>
      </p:pic>
      <p:sp>
        <p:nvSpPr>
          <p:cNvPr id="12" name="Date Placeholder 11"/>
          <p:cNvSpPr>
            <a:spLocks noGrp="1"/>
          </p:cNvSpPr>
          <p:nvPr>
            <p:ph type="dt" sz="half" idx="10"/>
          </p:nvPr>
        </p:nvSpPr>
        <p:spPr>
          <a:xfrm>
            <a:off x="839788" y="6426201"/>
            <a:ext cx="2819399" cy="126999"/>
          </a:xfrm>
        </p:spPr>
        <p:txBody>
          <a:bodyPr/>
          <a:lstStyle/>
          <a:p>
            <a:fld id="{65325814-96C7-4155-9644-6C8353E0F7A6}" type="datetimeFigureOut">
              <a:rPr lang="en-US" smtClean="0"/>
              <a:t>5/13/2015</a:t>
            </a:fld>
            <a:endParaRPr lang="en-US" dirty="0"/>
          </a:p>
        </p:txBody>
      </p:sp>
      <p:sp>
        <p:nvSpPr>
          <p:cNvPr id="13" name="Slide Number Placeholder 12"/>
          <p:cNvSpPr>
            <a:spLocks noGrp="1"/>
          </p:cNvSpPr>
          <p:nvPr>
            <p:ph type="sldNum" sz="quarter" idx="11"/>
          </p:nvPr>
        </p:nvSpPr>
        <p:spPr>
          <a:xfrm>
            <a:off x="4116388" y="6400800"/>
            <a:ext cx="533400" cy="152400"/>
          </a:xfrm>
        </p:spPr>
        <p:txBody>
          <a:bodyPr/>
          <a:lstStyle/>
          <a:p>
            <a:fld id="{D99AD6D2-419A-4A28-BE7C-316F4F2E532F}" type="slidenum">
              <a:rPr lang="en-US" smtClean="0"/>
              <a:t>‹#›</a:t>
            </a:fld>
            <a:endParaRPr lang="en-US" dirty="0"/>
          </a:p>
        </p:txBody>
      </p:sp>
      <p:sp>
        <p:nvSpPr>
          <p:cNvPr id="14" name="Footer Placeholder 13"/>
          <p:cNvSpPr>
            <a:spLocks noGrp="1"/>
          </p:cNvSpPr>
          <p:nvPr>
            <p:ph type="ftr" sz="quarter" idx="12"/>
          </p:nvPr>
        </p:nvSpPr>
        <p:spPr>
          <a:xfrm>
            <a:off x="838200" y="6296248"/>
            <a:ext cx="2820987" cy="152400"/>
          </a:xfrm>
        </p:spPr>
        <p:txBody>
          <a:bodyPr/>
          <a:lstStyle/>
          <a:p>
            <a:endParaRPr lang="en-US" dirty="0"/>
          </a:p>
        </p:txBody>
      </p:sp>
      <p:sp>
        <p:nvSpPr>
          <p:cNvPr id="15" name="Title 14"/>
          <p:cNvSpPr>
            <a:spLocks noGrp="1"/>
          </p:cNvSpPr>
          <p:nvPr>
            <p:ph type="title"/>
          </p:nvPr>
        </p:nvSpPr>
        <p:spPr>
          <a:xfrm>
            <a:off x="457200" y="1828800"/>
            <a:ext cx="3200400" cy="1752600"/>
          </a:xfrm>
        </p:spPr>
        <p:txBody>
          <a:bodyPr anchor="b"/>
          <a:lstStyle/>
          <a:p>
            <a:r>
              <a:rPr lang="en-US" smtClean="0"/>
              <a:t>Click to edit Master title style</a:t>
            </a:r>
            <a:endParaRPr lang="en-US"/>
          </a:p>
        </p:txBody>
      </p:sp>
      <p:sp>
        <p:nvSpPr>
          <p:cNvPr id="3" name="Text Placeholder 2"/>
          <p:cNvSpPr>
            <a:spLocks noGrp="1"/>
          </p:cNvSpPr>
          <p:nvPr>
            <p:ph type="body" sz="quarter" idx="13"/>
          </p:nvPr>
        </p:nvSpPr>
        <p:spPr>
          <a:xfrm>
            <a:off x="457200" y="3578224"/>
            <a:ext cx="3200645" cy="1459767"/>
          </a:xfrm>
        </p:spPr>
        <p:txBody>
          <a:bodyPr anchor="t">
            <a:normAutofit/>
          </a:bodyPr>
          <a:lstStyle>
            <a:lvl1pPr marL="0" indent="0" algn="r" defTabSz="914400" rtl="0" eaLnBrk="1" latinLnBrk="0" hangingPunct="1">
              <a:spcBef>
                <a:spcPct val="20000"/>
              </a:spcBef>
              <a:buClr>
                <a:schemeClr val="tx1">
                  <a:lumMod val="50000"/>
                  <a:lumOff val="50000"/>
                </a:schemeClr>
              </a:buClr>
              <a:buFont typeface="Wingdings" pitchFamily="2" charset="2"/>
              <a:buNone/>
              <a:defRPr lang="en-US" sz="1400" kern="1200" dirty="0" smtClean="0">
                <a:solidFill>
                  <a:schemeClr val="tx2"/>
                </a:solidFill>
                <a:latin typeface="+mn-lt"/>
                <a:ea typeface="+mn-ea"/>
                <a:cs typeface="+mn-cs"/>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4290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 y="4572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9" name="Date Placeholder 8"/>
          <p:cNvSpPr>
            <a:spLocks noGrp="1"/>
          </p:cNvSpPr>
          <p:nvPr>
            <p:ph type="dt" sz="half" idx="10"/>
          </p:nvPr>
        </p:nvSpPr>
        <p:spPr/>
        <p:txBody>
          <a:bodyPr/>
          <a:lstStyle/>
          <a:p>
            <a:fld id="{65325814-96C7-4155-9644-6C8353E0F7A6}" type="datetimeFigureOut">
              <a:rPr lang="en-US" smtClean="0"/>
              <a:t>5/13/2015</a:t>
            </a:fld>
            <a:endParaRPr lang="en-US" dirty="0"/>
          </a:p>
        </p:txBody>
      </p:sp>
      <p:sp>
        <p:nvSpPr>
          <p:cNvPr id="13" name="Slide Number Placeholder 12"/>
          <p:cNvSpPr>
            <a:spLocks noGrp="1"/>
          </p:cNvSpPr>
          <p:nvPr>
            <p:ph type="sldNum" sz="quarter" idx="11"/>
          </p:nvPr>
        </p:nvSpPr>
        <p:spPr/>
        <p:txBody>
          <a:bodyPr/>
          <a:lstStyle/>
          <a:p>
            <a:fld id="{D99AD6D2-419A-4A28-BE7C-316F4F2E532F}" type="slidenum">
              <a:rPr lang="en-US" smtClean="0"/>
              <a:t>‹#›</a:t>
            </a:fld>
            <a:endParaRPr lang="en-US" dirty="0"/>
          </a:p>
        </p:txBody>
      </p:sp>
      <p:sp>
        <p:nvSpPr>
          <p:cNvPr id="14" name="Footer Placeholder 13"/>
          <p:cNvSpPr>
            <a:spLocks noGrp="1"/>
          </p:cNvSpPr>
          <p:nvPr>
            <p:ph type="ftr" sz="quarter" idx="12"/>
          </p:nvPr>
        </p:nvSpPr>
        <p:spPr/>
        <p:txBody>
          <a:bodyPr/>
          <a:lstStyle/>
          <a:p>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75238"/>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675288"/>
            <a:ext cx="3581400" cy="2525112"/>
          </a:xfrm>
        </p:spPr>
        <p:txBody>
          <a:bodyPr anchor="t">
            <a:normAutofit/>
          </a:bodyPr>
          <a:lstStyle>
            <a:lvl1pPr marL="228600" indent="-182880">
              <a:defRPr sz="1400"/>
            </a:lvl1pPr>
            <a:lvl2pPr>
              <a:defRPr sz="1400"/>
            </a:lvl2pPr>
            <a:lvl3pPr>
              <a:defRPr sz="1400"/>
            </a:lvl3pPr>
            <a:lvl4pPr>
              <a:defRPr sz="1400" baseline="0"/>
            </a:lvl4pPr>
            <a:lvl5pPr>
              <a:buFont typeface="Wingdings" pitchFamily="2" charset="2"/>
              <a:buChar char="§"/>
              <a:defRPr sz="1400"/>
            </a:lvl5pPr>
            <a:lvl6pPr>
              <a:buFont typeface="Wingdings" pitchFamily="2" charset="2"/>
              <a:buChar cha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457199" y="3429000"/>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199" y="3840162"/>
            <a:ext cx="3581400" cy="2515198"/>
          </a:xfrm>
        </p:spPr>
        <p:txBody>
          <a:bodyPr anchor="t">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12" name="Date Placeholder 11"/>
          <p:cNvSpPr>
            <a:spLocks noGrp="1"/>
          </p:cNvSpPr>
          <p:nvPr>
            <p:ph type="dt" sz="half" idx="10"/>
          </p:nvPr>
        </p:nvSpPr>
        <p:spPr/>
        <p:txBody>
          <a:bodyPr/>
          <a:lstStyle/>
          <a:p>
            <a:fld id="{65325814-96C7-4155-9644-6C8353E0F7A6}" type="datetimeFigureOut">
              <a:rPr lang="en-US" smtClean="0"/>
              <a:t>5/13/2015</a:t>
            </a:fld>
            <a:endParaRPr lang="en-US" dirty="0"/>
          </a:p>
        </p:txBody>
      </p:sp>
      <p:sp>
        <p:nvSpPr>
          <p:cNvPr id="14" name="Slide Number Placeholder 13"/>
          <p:cNvSpPr>
            <a:spLocks noGrp="1"/>
          </p:cNvSpPr>
          <p:nvPr>
            <p:ph type="sldNum" sz="quarter" idx="11"/>
          </p:nvPr>
        </p:nvSpPr>
        <p:spPr/>
        <p:txBody>
          <a:bodyPr/>
          <a:lstStyle/>
          <a:p>
            <a:fld id="{D99AD6D2-419A-4A28-BE7C-316F4F2E532F}" type="slidenum">
              <a:rPr lang="en-US" smtClean="0"/>
              <a:t>‹#›</a:t>
            </a:fld>
            <a:endParaRPr lang="en-US" dirty="0"/>
          </a:p>
        </p:txBody>
      </p:sp>
      <p:sp>
        <p:nvSpPr>
          <p:cNvPr id="16" name="Footer Placeholder 15"/>
          <p:cNvSpPr>
            <a:spLocks noGrp="1"/>
          </p:cNvSpPr>
          <p:nvPr>
            <p:ph type="ftr" sz="quarter" idx="12"/>
          </p:nvPr>
        </p:nvSpPr>
        <p:spPr/>
        <p:txBody>
          <a:bodyPr/>
          <a:lstStyle/>
          <a:p>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733800" y="457200"/>
            <a:ext cx="3962400" cy="5715000"/>
          </a:xfrm>
        </p:spPr>
        <p:txBody>
          <a:bodyPr/>
          <a:lstStyle/>
          <a:p>
            <a:r>
              <a:rPr lang="en-US" smtClean="0"/>
              <a:t>Click to edit Master title style</a:t>
            </a:r>
            <a:endParaRPr lang="en-US" dirty="0"/>
          </a:p>
        </p:txBody>
      </p:sp>
      <p:sp>
        <p:nvSpPr>
          <p:cNvPr id="9" name="Date Placeholder 8"/>
          <p:cNvSpPr>
            <a:spLocks noGrp="1"/>
          </p:cNvSpPr>
          <p:nvPr>
            <p:ph type="dt" sz="half" idx="10"/>
          </p:nvPr>
        </p:nvSpPr>
        <p:spPr/>
        <p:txBody>
          <a:bodyPr/>
          <a:lstStyle/>
          <a:p>
            <a:fld id="{65325814-96C7-4155-9644-6C8353E0F7A6}" type="datetimeFigureOut">
              <a:rPr lang="en-US" smtClean="0"/>
              <a:t>5/13/2015</a:t>
            </a:fld>
            <a:endParaRPr lang="en-US" dirty="0"/>
          </a:p>
        </p:txBody>
      </p:sp>
      <p:sp>
        <p:nvSpPr>
          <p:cNvPr id="10" name="Slide Number Placeholder 9"/>
          <p:cNvSpPr>
            <a:spLocks noGrp="1"/>
          </p:cNvSpPr>
          <p:nvPr>
            <p:ph type="sldNum" sz="quarter" idx="11"/>
          </p:nvPr>
        </p:nvSpPr>
        <p:spPr/>
        <p:txBody>
          <a:bodyPr/>
          <a:lstStyle/>
          <a:p>
            <a:fld id="{D99AD6D2-419A-4A28-BE7C-316F4F2E532F}" type="slidenum">
              <a:rPr lang="en-US" smtClean="0"/>
              <a:t>‹#›</a:t>
            </a:fld>
            <a:endParaRPr lang="en-US" dirty="0"/>
          </a:p>
        </p:txBody>
      </p:sp>
      <p:sp>
        <p:nvSpPr>
          <p:cNvPr id="11" name="Footer Placeholder 10"/>
          <p:cNvSpPr>
            <a:spLocks noGrp="1"/>
          </p:cNvSpPr>
          <p:nvPr>
            <p:ph type="ftr" sz="quarter" idx="12"/>
          </p:nvPr>
        </p:nvSpPr>
        <p:spPr/>
        <p:txBody>
          <a:bodyPr/>
          <a:lstStyle/>
          <a:p>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65325814-96C7-4155-9644-6C8353E0F7A6}" type="datetimeFigureOut">
              <a:rPr lang="en-US" smtClean="0"/>
              <a:t>5/13/2015</a:t>
            </a:fld>
            <a:endParaRPr lang="en-US" dirty="0"/>
          </a:p>
        </p:txBody>
      </p:sp>
      <p:sp>
        <p:nvSpPr>
          <p:cNvPr id="9" name="Slide Number Placeholder 8"/>
          <p:cNvSpPr>
            <a:spLocks noGrp="1"/>
          </p:cNvSpPr>
          <p:nvPr>
            <p:ph type="sldNum" sz="quarter" idx="11"/>
          </p:nvPr>
        </p:nvSpPr>
        <p:spPr/>
        <p:txBody>
          <a:bodyPr/>
          <a:lstStyle/>
          <a:p>
            <a:fld id="{D99AD6D2-419A-4A28-BE7C-316F4F2E532F}" type="slidenum">
              <a:rPr lang="en-US" smtClean="0"/>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600" y="1676400"/>
            <a:ext cx="2514600" cy="1874837"/>
          </a:xfrm>
        </p:spPr>
        <p:txBody>
          <a:bodyPr anchor="b">
            <a:normAutofit/>
          </a:bodyPr>
          <a:lstStyle>
            <a:lvl1pPr algn="r">
              <a:defRPr sz="2000" b="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304800" y="1676400"/>
            <a:ext cx="4700016" cy="3505200"/>
          </a:xfrm>
        </p:spPr>
        <p:txBody>
          <a:bodyPr>
            <a:normAutofit/>
          </a:bodyPr>
          <a:lstStyle>
            <a:lvl1pPr marL="228600" indent="-182880">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65325814-96C7-4155-9644-6C8353E0F7A6}" type="datetimeFigureOut">
              <a:rPr lang="en-US" smtClean="0"/>
              <a:t>5/13/2015</a:t>
            </a:fld>
            <a:endParaRPr lang="en-US" dirty="0"/>
          </a:p>
        </p:txBody>
      </p:sp>
      <p:sp>
        <p:nvSpPr>
          <p:cNvPr id="16" name="Slide Number Placeholder 15"/>
          <p:cNvSpPr>
            <a:spLocks noGrp="1"/>
          </p:cNvSpPr>
          <p:nvPr>
            <p:ph type="sldNum" sz="quarter" idx="11"/>
          </p:nvPr>
        </p:nvSpPr>
        <p:spPr/>
        <p:txBody>
          <a:bodyPr/>
          <a:lstStyle/>
          <a:p>
            <a:fld id="{D99AD6D2-419A-4A28-BE7C-316F4F2E532F}" type="slidenum">
              <a:rPr lang="en-US" smtClean="0"/>
              <a:t>‹#›</a:t>
            </a:fld>
            <a:endParaRPr lang="en-US" dirty="0"/>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04800" y="1676400"/>
            <a:ext cx="4696967" cy="350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11" name="Title 1"/>
          <p:cNvSpPr>
            <a:spLocks noGrp="1"/>
          </p:cNvSpPr>
          <p:nvPr>
            <p:ph type="title"/>
          </p:nvPr>
        </p:nvSpPr>
        <p:spPr>
          <a:xfrm>
            <a:off x="5181600" y="1676400"/>
            <a:ext cx="2514600" cy="1875972"/>
          </a:xfrm>
        </p:spPr>
        <p:txBody>
          <a:bodyPr anchor="b">
            <a:normAutofit/>
          </a:bodyPr>
          <a:lstStyle>
            <a:lvl1pPr algn="r">
              <a:defRPr sz="2000" b="0">
                <a:effectLst/>
              </a:defRPr>
            </a:lvl1pPr>
          </a:lstStyle>
          <a:p>
            <a:r>
              <a:rPr lang="en-US" smtClean="0"/>
              <a:t>Click to edit Master title style</a:t>
            </a:r>
            <a:endParaRPr lang="en-US" dirty="0"/>
          </a:p>
        </p:txBody>
      </p:sp>
      <p:sp>
        <p:nvSpPr>
          <p:cNvPr id="12"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Date Placeholder 15"/>
          <p:cNvSpPr>
            <a:spLocks noGrp="1"/>
          </p:cNvSpPr>
          <p:nvPr>
            <p:ph type="dt" sz="half" idx="10"/>
          </p:nvPr>
        </p:nvSpPr>
        <p:spPr/>
        <p:txBody>
          <a:bodyPr/>
          <a:lstStyle/>
          <a:p>
            <a:fld id="{65325814-96C7-4155-9644-6C8353E0F7A6}" type="datetimeFigureOut">
              <a:rPr lang="en-US" smtClean="0"/>
              <a:t>5/13/2015</a:t>
            </a:fld>
            <a:endParaRPr lang="en-US" dirty="0"/>
          </a:p>
        </p:txBody>
      </p:sp>
      <p:sp>
        <p:nvSpPr>
          <p:cNvPr id="17" name="Slide Number Placeholder 16"/>
          <p:cNvSpPr>
            <a:spLocks noGrp="1"/>
          </p:cNvSpPr>
          <p:nvPr>
            <p:ph type="sldNum" sz="quarter" idx="11"/>
          </p:nvPr>
        </p:nvSpPr>
        <p:spPr/>
        <p:txBody>
          <a:bodyPr/>
          <a:lstStyle/>
          <a:p>
            <a:fld id="{D99AD6D2-419A-4A28-BE7C-316F4F2E532F}" type="slidenum">
              <a:rPr lang="en-US" smtClean="0"/>
              <a:t>‹#›</a:t>
            </a:fld>
            <a:endParaRPr lang="en-US" dirty="0"/>
          </a:p>
        </p:txBody>
      </p:sp>
      <p:sp>
        <p:nvSpPr>
          <p:cNvPr id="18" name="Footer Placeholder 17"/>
          <p:cNvSpPr>
            <a:spLocks noGrp="1"/>
          </p:cNvSpPr>
          <p:nvPr>
            <p:ph type="ftr" sz="quarter" idx="12"/>
          </p:nvPr>
        </p:nvSpPr>
        <p:spPr/>
        <p:txBody>
          <a:bodyPr/>
          <a:lstStyle/>
          <a:p>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sphere2.png"/>
          <p:cNvPicPr>
            <a:picLocks noChangeAspect="1"/>
          </p:cNvPicPr>
          <p:nvPr/>
        </p:nvPicPr>
        <p:blipFill>
          <a:blip r:embed="rId13" cstate="print"/>
          <a:stretch>
            <a:fillRect/>
          </a:stretch>
        </p:blipFill>
        <p:spPr>
          <a:xfrm>
            <a:off x="8823693" y="0"/>
            <a:ext cx="320307" cy="6858000"/>
          </a:xfrm>
          <a:prstGeom prst="rect">
            <a:avLst/>
          </a:prstGeom>
        </p:spPr>
      </p:pic>
      <p:sp>
        <p:nvSpPr>
          <p:cNvPr id="2" name="Title Placeholder 1"/>
          <p:cNvSpPr>
            <a:spLocks noGrp="1"/>
          </p:cNvSpPr>
          <p:nvPr>
            <p:ph type="title"/>
          </p:nvPr>
        </p:nvSpPr>
        <p:spPr>
          <a:xfrm>
            <a:off x="4876800" y="457200"/>
            <a:ext cx="2819400" cy="571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457200"/>
            <a:ext cx="3657600" cy="57149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7"/>
          <p:cNvSpPr>
            <a:spLocks noGrp="1"/>
          </p:cNvSpPr>
          <p:nvPr>
            <p:ph type="sldNum" sz="quarter" idx="4"/>
          </p:nvPr>
        </p:nvSpPr>
        <p:spPr>
          <a:xfrm>
            <a:off x="7772400" y="6400800"/>
            <a:ext cx="533400" cy="152400"/>
          </a:xfrm>
          <a:prstGeom prst="rect">
            <a:avLst/>
          </a:prstGeom>
        </p:spPr>
        <p:txBody>
          <a:bodyPr vert="horz" lIns="91440" tIns="45720" rIns="91440" bIns="45720" rtlCol="0" anchor="ctr"/>
          <a:lstStyle>
            <a:lvl1pPr algn="ctr">
              <a:defRPr sz="1050">
                <a:solidFill>
                  <a:schemeClr val="tx1">
                    <a:lumMod val="50000"/>
                    <a:lumOff val="50000"/>
                  </a:schemeClr>
                </a:solidFill>
              </a:defRPr>
            </a:lvl1pPr>
          </a:lstStyle>
          <a:p>
            <a:fld id="{D99AD6D2-419A-4A28-BE7C-316F4F2E532F}" type="slidenum">
              <a:rPr lang="en-US" smtClean="0"/>
              <a:t>‹#›</a:t>
            </a:fld>
            <a:endParaRPr lang="en-US" dirty="0"/>
          </a:p>
        </p:txBody>
      </p:sp>
      <p:sp>
        <p:nvSpPr>
          <p:cNvPr id="9" name="Date Placeholder 8"/>
          <p:cNvSpPr>
            <a:spLocks noGrp="1"/>
          </p:cNvSpPr>
          <p:nvPr>
            <p:ph type="dt" sz="half" idx="2"/>
          </p:nvPr>
        </p:nvSpPr>
        <p:spPr>
          <a:xfrm>
            <a:off x="4876801" y="6426201"/>
            <a:ext cx="2819399" cy="126999"/>
          </a:xfrm>
          <a:prstGeom prst="rect">
            <a:avLst/>
          </a:prstGeom>
        </p:spPr>
        <p:txBody>
          <a:bodyPr vert="horz" lIns="91440" tIns="45720" rIns="91440" bIns="45720" rtlCol="0" anchor="ctr"/>
          <a:lstStyle>
            <a:lvl1pPr algn="r">
              <a:defRPr sz="1050">
                <a:solidFill>
                  <a:schemeClr val="tx1">
                    <a:lumMod val="50000"/>
                    <a:lumOff val="50000"/>
                  </a:schemeClr>
                </a:solidFill>
              </a:defRPr>
            </a:lvl1pPr>
          </a:lstStyle>
          <a:p>
            <a:fld id="{65325814-96C7-4155-9644-6C8353E0F7A6}" type="datetimeFigureOut">
              <a:rPr lang="en-US" smtClean="0"/>
              <a:t>5/13/2015</a:t>
            </a:fld>
            <a:endParaRPr lang="en-US" dirty="0"/>
          </a:p>
        </p:txBody>
      </p:sp>
      <p:sp>
        <p:nvSpPr>
          <p:cNvPr id="10" name="Footer Placeholder 9"/>
          <p:cNvSpPr>
            <a:spLocks noGrp="1"/>
          </p:cNvSpPr>
          <p:nvPr>
            <p:ph type="ftr" sz="quarter" idx="3"/>
          </p:nvPr>
        </p:nvSpPr>
        <p:spPr>
          <a:xfrm>
            <a:off x="4875213" y="6296248"/>
            <a:ext cx="2820987" cy="152400"/>
          </a:xfrm>
          <a:prstGeom prst="rect">
            <a:avLst/>
          </a:prstGeom>
        </p:spPr>
        <p:txBody>
          <a:bodyPr vert="horz" lIns="91440" tIns="45720" rIns="91440" bIns="45720" rtlCol="0" anchor="b"/>
          <a:lstStyle>
            <a:lvl1pPr algn="r">
              <a:defRPr sz="1050">
                <a:solidFill>
                  <a:schemeClr val="tx1"/>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eveloper.mozilla.org/en-US/docs/CSS/CSS3"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mozilla.org/en-US/docs/Web/Guide/CSS/Using_CSS_transitions" TargetMode="External"/><Relationship Id="rId2" Type="http://schemas.openxmlformats.org/officeDocument/2006/relationships/hyperlink" Target="http://www.w3schools.com/cssref/css3_pr_transition.asp" TargetMode="External"/><Relationship Id="rId1" Type="http://schemas.openxmlformats.org/officeDocument/2006/relationships/slideLayout" Target="../slideLayouts/slideLayout2.xml"/><Relationship Id="rId6" Type="http://schemas.openxmlformats.org/officeDocument/2006/relationships/hyperlink" Target="http://www.impressivewebs.com/css3-transitions-without-hover/" TargetMode="External"/><Relationship Id="rId5" Type="http://schemas.openxmlformats.org/officeDocument/2006/relationships/hyperlink" Target="http://codepen.io/impressivewebs/pen/zohgt" TargetMode="External"/><Relationship Id="rId4" Type="http://schemas.openxmlformats.org/officeDocument/2006/relationships/hyperlink" Target="https://css-tricks.com/almanac/properties/t/transi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b="1" dirty="0"/>
              <a:t>CSS transitions</a:t>
            </a:r>
            <a:r>
              <a:rPr lang="en-US" dirty="0"/>
              <a:t>, which are part of the </a:t>
            </a:r>
            <a:r>
              <a:rPr lang="en-US" dirty="0">
                <a:hlinkClick r:id="rId2" tooltip="/en-US/docs/CSS/CSS3"/>
              </a:rPr>
              <a:t>CSS3</a:t>
            </a:r>
            <a:r>
              <a:rPr lang="en-US" dirty="0"/>
              <a:t> set of specifications, provide a way to control animation speed when changing CSS properties.</a:t>
            </a:r>
          </a:p>
        </p:txBody>
      </p:sp>
      <p:sp>
        <p:nvSpPr>
          <p:cNvPr id="2" name="Title 1"/>
          <p:cNvSpPr>
            <a:spLocks noGrp="1"/>
          </p:cNvSpPr>
          <p:nvPr>
            <p:ph type="title"/>
          </p:nvPr>
        </p:nvSpPr>
        <p:spPr/>
        <p:txBody>
          <a:bodyPr/>
          <a:lstStyle/>
          <a:p>
            <a:r>
              <a:rPr lang="en-US" dirty="0" smtClean="0"/>
              <a:t>CSS Transitions</a:t>
            </a:r>
            <a:endParaRPr lang="en-US" dirty="0"/>
          </a:p>
        </p:txBody>
      </p:sp>
    </p:spTree>
    <p:extLst>
      <p:ext uri="{BB962C8B-B14F-4D97-AF65-F5344CB8AC3E}">
        <p14:creationId xmlns:p14="http://schemas.microsoft.com/office/powerpoint/2010/main" val="11379987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457200"/>
            <a:ext cx="7315200" cy="492443"/>
          </a:xfrm>
          <a:prstGeom prst="rect">
            <a:avLst/>
          </a:prstGeom>
          <a:noFill/>
        </p:spPr>
        <p:txBody>
          <a:bodyPr wrap="square" rtlCol="0">
            <a:spAutoFit/>
          </a:bodyPr>
          <a:lstStyle/>
          <a:p>
            <a:pPr algn="ctr"/>
            <a:r>
              <a:rPr lang="en-US" sz="2600" dirty="0" smtClean="0">
                <a:latin typeface="Abadi MT Condensed Extra Bold" panose="020B0A06030101010103" pitchFamily="34" charset="0"/>
              </a:rPr>
              <a:t>Resources</a:t>
            </a:r>
            <a:endParaRPr lang="en-US" sz="2600" dirty="0">
              <a:latin typeface="Abadi MT Condensed Extra Bold" panose="020B0A06030101010103" pitchFamily="34" charset="0"/>
            </a:endParaRPr>
          </a:p>
        </p:txBody>
      </p:sp>
      <p:sp>
        <p:nvSpPr>
          <p:cNvPr id="5" name="TextBox 4"/>
          <p:cNvSpPr txBox="1"/>
          <p:nvPr/>
        </p:nvSpPr>
        <p:spPr>
          <a:xfrm>
            <a:off x="723900" y="2133600"/>
            <a:ext cx="7696200" cy="3554819"/>
          </a:xfrm>
          <a:prstGeom prst="rect">
            <a:avLst/>
          </a:prstGeom>
          <a:noFill/>
        </p:spPr>
        <p:txBody>
          <a:bodyPr wrap="square" rtlCol="0">
            <a:spAutoFit/>
          </a:bodyPr>
          <a:lstStyle/>
          <a:p>
            <a:pPr>
              <a:lnSpc>
                <a:spcPct val="250000"/>
              </a:lnSpc>
            </a:pPr>
            <a:r>
              <a:rPr lang="en-US" dirty="0" smtClean="0"/>
              <a:t>W3schools.com </a:t>
            </a:r>
            <a:r>
              <a:rPr lang="en-US" dirty="0" smtClean="0">
                <a:hlinkClick r:id="rId2"/>
              </a:rPr>
              <a:t>CSS Transition</a:t>
            </a:r>
            <a:endParaRPr lang="en-US" dirty="0" smtClean="0"/>
          </a:p>
          <a:p>
            <a:pPr>
              <a:lnSpc>
                <a:spcPct val="250000"/>
              </a:lnSpc>
            </a:pPr>
            <a:r>
              <a:rPr lang="en-US" dirty="0" smtClean="0"/>
              <a:t>Mozilla Developer Network </a:t>
            </a:r>
            <a:r>
              <a:rPr lang="en-US" dirty="0" smtClean="0">
                <a:hlinkClick r:id="rId3"/>
              </a:rPr>
              <a:t>Using </a:t>
            </a:r>
            <a:r>
              <a:rPr lang="en-US" dirty="0" smtClean="0">
                <a:hlinkClick r:id="rId3"/>
              </a:rPr>
              <a:t>css</a:t>
            </a:r>
            <a:r>
              <a:rPr lang="en-US" dirty="0" smtClean="0">
                <a:hlinkClick r:id="rId3"/>
              </a:rPr>
              <a:t> transitions</a:t>
            </a:r>
            <a:endParaRPr lang="en-US" dirty="0" smtClean="0"/>
          </a:p>
          <a:p>
            <a:pPr>
              <a:lnSpc>
                <a:spcPct val="250000"/>
              </a:lnSpc>
            </a:pPr>
            <a:r>
              <a:rPr lang="en-US" dirty="0" smtClean="0"/>
              <a:t>CSS-Tricks </a:t>
            </a:r>
            <a:r>
              <a:rPr lang="en-US" dirty="0" smtClean="0">
                <a:hlinkClick r:id="rId4"/>
              </a:rPr>
              <a:t>Transition Property</a:t>
            </a:r>
            <a:endParaRPr lang="en-US" dirty="0" smtClean="0"/>
          </a:p>
          <a:p>
            <a:pPr>
              <a:lnSpc>
                <a:spcPct val="250000"/>
              </a:lnSpc>
            </a:pPr>
            <a:r>
              <a:rPr lang="en-US" dirty="0" smtClean="0"/>
              <a:t>CSS coding sandbox </a:t>
            </a:r>
            <a:r>
              <a:rPr lang="en-US" dirty="0" smtClean="0">
                <a:hlinkClick r:id="rId5"/>
              </a:rPr>
              <a:t> </a:t>
            </a:r>
            <a:r>
              <a:rPr lang="en-US" dirty="0" smtClean="0">
                <a:hlinkClick r:id="rId5"/>
              </a:rPr>
              <a:t>Codepen</a:t>
            </a:r>
            <a:r>
              <a:rPr lang="en-US" dirty="0" smtClean="0">
                <a:hlinkClick r:id="rId5"/>
              </a:rPr>
              <a:t> Sandbox</a:t>
            </a:r>
            <a:endParaRPr lang="en-US" dirty="0" smtClean="0"/>
          </a:p>
          <a:p>
            <a:pPr>
              <a:lnSpc>
                <a:spcPct val="250000"/>
              </a:lnSpc>
            </a:pPr>
            <a:r>
              <a:rPr lang="en-US" dirty="0" smtClean="0"/>
              <a:t>Transitions Other than Hover </a:t>
            </a:r>
            <a:r>
              <a:rPr lang="en-US" dirty="0" smtClean="0">
                <a:hlinkClick r:id="rId6"/>
              </a:rPr>
              <a:t>impressivewebs.com</a:t>
            </a:r>
            <a:endParaRPr lang="en-US" dirty="0"/>
          </a:p>
        </p:txBody>
      </p:sp>
    </p:spTree>
    <p:extLst>
      <p:ext uri="{BB962C8B-B14F-4D97-AF65-F5344CB8AC3E}">
        <p14:creationId xmlns:p14="http://schemas.microsoft.com/office/powerpoint/2010/main" val="465008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153400" cy="4419599"/>
          </a:xfrm>
        </p:spPr>
        <p:txBody>
          <a:bodyPr anchor="t">
            <a:normAutofit/>
          </a:bodyPr>
          <a:lstStyle/>
          <a:p>
            <a:pPr>
              <a:lnSpc>
                <a:spcPct val="300000"/>
              </a:lnSpc>
            </a:pPr>
            <a:r>
              <a:rPr lang="en-US" sz="2000" dirty="0" smtClean="0">
                <a:latin typeface="Abadi MT Condensed" panose="020B0506030101010103" pitchFamily="34" charset="0"/>
              </a:rPr>
              <a:t>Transition-delay		Shows the delay (in seconds) of the transition effect</a:t>
            </a:r>
          </a:p>
          <a:p>
            <a:pPr>
              <a:lnSpc>
                <a:spcPct val="120000"/>
              </a:lnSpc>
            </a:pPr>
            <a:r>
              <a:rPr lang="en-US" sz="2000" dirty="0" smtClean="0">
                <a:latin typeface="Abadi MT Condensed" panose="020B0506030101010103" pitchFamily="34" charset="0"/>
              </a:rPr>
              <a:t>Transition-duration	Shows how many seconds or milliseconds it takes for 			the transition to complete</a:t>
            </a:r>
          </a:p>
          <a:p>
            <a:pPr>
              <a:lnSpc>
                <a:spcPct val="300000"/>
              </a:lnSpc>
            </a:pPr>
            <a:r>
              <a:rPr lang="en-US" sz="2000" dirty="0" smtClean="0">
                <a:latin typeface="Abadi MT Condensed" panose="020B0506030101010103" pitchFamily="34" charset="0"/>
              </a:rPr>
              <a:t>Transition-property	shows the name of the property that is transitioning</a:t>
            </a:r>
          </a:p>
          <a:p>
            <a:pPr>
              <a:lnSpc>
                <a:spcPct val="300000"/>
              </a:lnSpc>
            </a:pPr>
            <a:r>
              <a:rPr lang="en-US" sz="2000" dirty="0" smtClean="0">
                <a:latin typeface="Abadi MT Condensed" panose="020B0506030101010103" pitchFamily="34" charset="0"/>
              </a:rPr>
              <a:t>Transition-timing-function	The speed curve of the transition effect</a:t>
            </a:r>
            <a:endParaRPr lang="en-US" sz="2000" dirty="0">
              <a:latin typeface="Abadi MT Condensed" panose="020B0506030101010103" pitchFamily="34" charset="0"/>
            </a:endParaRPr>
          </a:p>
        </p:txBody>
      </p:sp>
      <p:sp>
        <p:nvSpPr>
          <p:cNvPr id="4" name="TextBox 3"/>
          <p:cNvSpPr txBox="1"/>
          <p:nvPr/>
        </p:nvSpPr>
        <p:spPr>
          <a:xfrm>
            <a:off x="304800" y="381000"/>
            <a:ext cx="8305800" cy="492443"/>
          </a:xfrm>
          <a:prstGeom prst="rect">
            <a:avLst/>
          </a:prstGeom>
          <a:noFill/>
        </p:spPr>
        <p:txBody>
          <a:bodyPr wrap="square" rtlCol="0">
            <a:spAutoFit/>
          </a:bodyPr>
          <a:lstStyle/>
          <a:p>
            <a:pPr algn="ctr"/>
            <a:r>
              <a:rPr lang="en-US" sz="2600" dirty="0" smtClean="0">
                <a:latin typeface="Abadi MT Condensed Extra Bold" panose="020B0A06030101010103" pitchFamily="34" charset="0"/>
              </a:rPr>
              <a:t>4 Properties of Transition</a:t>
            </a:r>
            <a:endParaRPr lang="en-US" sz="2600" dirty="0">
              <a:latin typeface="Abadi MT Condensed Extra Bold" panose="020B0A06030101010103" pitchFamily="34" charset="0"/>
            </a:endParaRPr>
          </a:p>
        </p:txBody>
      </p:sp>
    </p:spTree>
    <p:extLst>
      <p:ext uri="{BB962C8B-B14F-4D97-AF65-F5344CB8AC3E}">
        <p14:creationId xmlns:p14="http://schemas.microsoft.com/office/powerpoint/2010/main" val="8424623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2667000"/>
            <a:ext cx="2895600" cy="533400"/>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457200" y="1219200"/>
            <a:ext cx="8153400" cy="4800599"/>
          </a:xfrm>
        </p:spPr>
        <p:txBody>
          <a:bodyPr anchor="t">
            <a:normAutofit lnSpcReduction="10000"/>
          </a:bodyPr>
          <a:lstStyle/>
          <a:p>
            <a:pPr marL="0" indent="0">
              <a:lnSpc>
                <a:spcPct val="300000"/>
              </a:lnSpc>
              <a:buNone/>
            </a:pPr>
            <a:r>
              <a:rPr lang="en-US" sz="2000" dirty="0" smtClean="0">
                <a:latin typeface="Abadi MT Condensed" panose="020B0506030101010103" pitchFamily="34" charset="0"/>
              </a:rPr>
              <a:t>The transition property lists the property that is transitioning.</a:t>
            </a:r>
          </a:p>
          <a:p>
            <a:pPr marL="0" indent="0">
              <a:lnSpc>
                <a:spcPct val="150000"/>
              </a:lnSpc>
              <a:buNone/>
            </a:pPr>
            <a:r>
              <a:rPr lang="en-US" sz="2000" dirty="0" smtClean="0">
                <a:latin typeface="Abadi MT Condensed" panose="020B0506030101010103" pitchFamily="34" charset="0"/>
              </a:rPr>
              <a:t>.class {</a:t>
            </a:r>
          </a:p>
          <a:p>
            <a:pPr marL="0" indent="0">
              <a:lnSpc>
                <a:spcPct val="150000"/>
              </a:lnSpc>
              <a:buNone/>
            </a:pPr>
            <a:r>
              <a:rPr lang="en-US" sz="2000" dirty="0" smtClean="0">
                <a:latin typeface="Abadi MT Condensed" panose="020B0506030101010103" pitchFamily="34" charset="0"/>
              </a:rPr>
              <a:t>	transition-property: color;</a:t>
            </a:r>
          </a:p>
          <a:p>
            <a:pPr marL="0" indent="0">
              <a:lnSpc>
                <a:spcPct val="150000"/>
              </a:lnSpc>
              <a:buNone/>
            </a:pPr>
            <a:r>
              <a:rPr lang="en-US" sz="2000" dirty="0" smtClean="0">
                <a:latin typeface="Abadi MT Condensed" panose="020B0506030101010103" pitchFamily="34" charset="0"/>
              </a:rPr>
              <a:t>}</a:t>
            </a:r>
          </a:p>
          <a:p>
            <a:pPr marL="0" indent="0">
              <a:lnSpc>
                <a:spcPct val="150000"/>
              </a:lnSpc>
              <a:buNone/>
            </a:pPr>
            <a:r>
              <a:rPr lang="en-US" sz="2000" dirty="0" smtClean="0">
                <a:latin typeface="Abadi MT Condensed" panose="020B0506030101010103" pitchFamily="34" charset="0"/>
              </a:rPr>
              <a:t>If there is more than one item transitioning, use a comma to separate the properties listed. </a:t>
            </a:r>
          </a:p>
          <a:p>
            <a:pPr marL="0" indent="0">
              <a:lnSpc>
                <a:spcPct val="150000"/>
              </a:lnSpc>
              <a:buNone/>
            </a:pPr>
            <a:r>
              <a:rPr lang="en-US" sz="2000" dirty="0" smtClean="0">
                <a:latin typeface="Abadi MT Condensed" panose="020B0506030101010103" pitchFamily="34" charset="0"/>
              </a:rPr>
              <a:t>Keywords: all, none can be used to pull in all the properties of the class. All is the default. If none is listed, then no properties will transition. </a:t>
            </a:r>
          </a:p>
          <a:p>
            <a:pPr marL="0" indent="0">
              <a:lnSpc>
                <a:spcPct val="150000"/>
              </a:lnSpc>
              <a:buNone/>
            </a:pPr>
            <a:r>
              <a:rPr lang="en-US" sz="2000" dirty="0" smtClean="0"/>
              <a:t>Correct Syntax: Transition-property</a:t>
            </a:r>
            <a:r>
              <a:rPr lang="en-US" sz="2000" dirty="0"/>
              <a:t>: </a:t>
            </a:r>
            <a:r>
              <a:rPr lang="en-US" sz="2000" dirty="0"/>
              <a:t>none|all|</a:t>
            </a:r>
            <a:r>
              <a:rPr lang="en-US" sz="2000" i="1" dirty="0"/>
              <a:t>property</a:t>
            </a:r>
            <a:r>
              <a:rPr lang="en-US" sz="2000" dirty="0"/>
              <a:t>|initial|inherit</a:t>
            </a:r>
            <a:r>
              <a:rPr lang="en-US" sz="2000" dirty="0"/>
              <a:t>;</a:t>
            </a:r>
            <a:endParaRPr lang="en-US" sz="2000" dirty="0">
              <a:latin typeface="Abadi MT Condensed" panose="020B0506030101010103" pitchFamily="34" charset="0"/>
            </a:endParaRPr>
          </a:p>
        </p:txBody>
      </p:sp>
      <p:sp>
        <p:nvSpPr>
          <p:cNvPr id="4" name="TextBox 3"/>
          <p:cNvSpPr txBox="1"/>
          <p:nvPr/>
        </p:nvSpPr>
        <p:spPr>
          <a:xfrm>
            <a:off x="304800" y="381000"/>
            <a:ext cx="8305800" cy="492443"/>
          </a:xfrm>
          <a:prstGeom prst="rect">
            <a:avLst/>
          </a:prstGeom>
          <a:noFill/>
        </p:spPr>
        <p:txBody>
          <a:bodyPr wrap="square" rtlCol="0">
            <a:spAutoFit/>
          </a:bodyPr>
          <a:lstStyle/>
          <a:p>
            <a:pPr algn="ctr"/>
            <a:r>
              <a:rPr lang="en-US" sz="2600" dirty="0" smtClean="0">
                <a:latin typeface="Abadi MT Condensed Extra Bold" panose="020B0A06030101010103" pitchFamily="34" charset="0"/>
              </a:rPr>
              <a:t>Transition Property</a:t>
            </a:r>
            <a:endParaRPr lang="en-US" sz="2600" dirty="0">
              <a:latin typeface="Abadi MT Condensed Extra Bold" panose="020B0A06030101010103" pitchFamily="34" charset="0"/>
            </a:endParaRPr>
          </a:p>
        </p:txBody>
      </p:sp>
    </p:spTree>
    <p:extLst>
      <p:ext uri="{BB962C8B-B14F-4D97-AF65-F5344CB8AC3E}">
        <p14:creationId xmlns:p14="http://schemas.microsoft.com/office/powerpoint/2010/main" val="40770233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2819400"/>
            <a:ext cx="2895600" cy="533400"/>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457200" y="1295400"/>
            <a:ext cx="8153400" cy="4800599"/>
          </a:xfrm>
        </p:spPr>
        <p:txBody>
          <a:bodyPr anchor="t">
            <a:normAutofit/>
          </a:bodyPr>
          <a:lstStyle/>
          <a:p>
            <a:pPr marL="0" indent="0">
              <a:lnSpc>
                <a:spcPct val="300000"/>
              </a:lnSpc>
              <a:buNone/>
            </a:pPr>
            <a:r>
              <a:rPr lang="en-US" sz="2000" dirty="0" smtClean="0">
                <a:latin typeface="Abadi MT Condensed" panose="020B0506030101010103" pitchFamily="34" charset="0"/>
              </a:rPr>
              <a:t>The transition duration tells how long the transition will last. </a:t>
            </a:r>
          </a:p>
          <a:p>
            <a:pPr marL="0" indent="0">
              <a:lnSpc>
                <a:spcPct val="150000"/>
              </a:lnSpc>
              <a:buNone/>
            </a:pPr>
            <a:r>
              <a:rPr lang="en-US" sz="2000" dirty="0" smtClean="0">
                <a:latin typeface="Abadi MT Condensed" panose="020B0506030101010103" pitchFamily="34" charset="0"/>
              </a:rPr>
              <a:t>.class {</a:t>
            </a:r>
          </a:p>
          <a:p>
            <a:pPr marL="0" indent="0">
              <a:lnSpc>
                <a:spcPct val="150000"/>
              </a:lnSpc>
              <a:buNone/>
            </a:pPr>
            <a:r>
              <a:rPr lang="en-US" sz="2000" dirty="0" smtClean="0">
                <a:latin typeface="Abadi MT Condensed" panose="020B0506030101010103" pitchFamily="34" charset="0"/>
              </a:rPr>
              <a:t>	transition-duration: </a:t>
            </a:r>
            <a:r>
              <a:rPr lang="en-US" sz="2000" dirty="0">
                <a:latin typeface="Abadi MT Condensed" panose="020B0506030101010103" pitchFamily="34" charset="0"/>
              </a:rPr>
              <a:t>5</a:t>
            </a:r>
            <a:r>
              <a:rPr lang="en-US" sz="2000" dirty="0" smtClean="0">
                <a:latin typeface="Abadi MT Condensed" panose="020B0506030101010103" pitchFamily="34" charset="0"/>
              </a:rPr>
              <a:t>s;</a:t>
            </a:r>
          </a:p>
          <a:p>
            <a:pPr marL="0" indent="0">
              <a:lnSpc>
                <a:spcPct val="150000"/>
              </a:lnSpc>
              <a:buNone/>
            </a:pPr>
            <a:r>
              <a:rPr lang="en-US" sz="2000" dirty="0" smtClean="0">
                <a:latin typeface="Abadi MT Condensed" panose="020B0506030101010103" pitchFamily="34" charset="0"/>
              </a:rPr>
              <a:t>}</a:t>
            </a:r>
          </a:p>
          <a:p>
            <a:pPr marL="0" indent="0">
              <a:lnSpc>
                <a:spcPct val="150000"/>
              </a:lnSpc>
              <a:buNone/>
            </a:pPr>
            <a:r>
              <a:rPr lang="en-US" sz="2000" dirty="0" smtClean="0"/>
              <a:t>Syntax: </a:t>
            </a:r>
            <a:r>
              <a:rPr lang="en-US" sz="2000" dirty="0"/>
              <a:t>transition-duration: </a:t>
            </a:r>
            <a:r>
              <a:rPr lang="en-US" sz="2000" i="1" dirty="0"/>
              <a:t>time</a:t>
            </a:r>
            <a:r>
              <a:rPr lang="en-US" sz="2000" dirty="0"/>
              <a:t>|initial|inherit</a:t>
            </a:r>
            <a:r>
              <a:rPr lang="en-US" sz="2000" dirty="0" smtClean="0"/>
              <a:t>;</a:t>
            </a:r>
          </a:p>
          <a:p>
            <a:pPr marL="0" indent="0">
              <a:lnSpc>
                <a:spcPct val="150000"/>
              </a:lnSpc>
              <a:buNone/>
            </a:pPr>
            <a:r>
              <a:rPr lang="en-US" sz="2000" dirty="0" smtClean="0">
                <a:latin typeface="Abadi MT Condensed" panose="020B0506030101010103" pitchFamily="34" charset="0"/>
              </a:rPr>
              <a:t>Keywords: initial and inherit keywords can be used. The initial keyword will set the values at the default value. The default for the transition-duration is 0. If inherit is used, it will inherit it from the parent element. </a:t>
            </a:r>
            <a:endParaRPr lang="en-US" sz="2000" dirty="0">
              <a:latin typeface="Abadi MT Condensed" panose="020B0506030101010103" pitchFamily="34" charset="0"/>
            </a:endParaRPr>
          </a:p>
        </p:txBody>
      </p:sp>
      <p:sp>
        <p:nvSpPr>
          <p:cNvPr id="4" name="TextBox 3"/>
          <p:cNvSpPr txBox="1"/>
          <p:nvPr/>
        </p:nvSpPr>
        <p:spPr>
          <a:xfrm>
            <a:off x="304800" y="381000"/>
            <a:ext cx="8305800" cy="492443"/>
          </a:xfrm>
          <a:prstGeom prst="rect">
            <a:avLst/>
          </a:prstGeom>
          <a:noFill/>
        </p:spPr>
        <p:txBody>
          <a:bodyPr wrap="square" rtlCol="0">
            <a:spAutoFit/>
          </a:bodyPr>
          <a:lstStyle/>
          <a:p>
            <a:pPr algn="ctr"/>
            <a:r>
              <a:rPr lang="en-US" sz="2600" dirty="0" smtClean="0">
                <a:latin typeface="Abadi MT Condensed Extra Bold" panose="020B0A06030101010103" pitchFamily="34" charset="0"/>
              </a:rPr>
              <a:t>Transition Duration</a:t>
            </a:r>
            <a:endParaRPr lang="en-US" sz="2600" dirty="0">
              <a:latin typeface="Abadi MT Condensed Extra Bold" panose="020B0A06030101010103" pitchFamily="34" charset="0"/>
            </a:endParaRPr>
          </a:p>
        </p:txBody>
      </p:sp>
    </p:spTree>
    <p:extLst>
      <p:ext uri="{BB962C8B-B14F-4D97-AF65-F5344CB8AC3E}">
        <p14:creationId xmlns:p14="http://schemas.microsoft.com/office/powerpoint/2010/main" val="21097876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2819400"/>
            <a:ext cx="2895600" cy="533400"/>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457200" y="1295400"/>
            <a:ext cx="8153400" cy="4800599"/>
          </a:xfrm>
        </p:spPr>
        <p:txBody>
          <a:bodyPr anchor="t">
            <a:normAutofit/>
          </a:bodyPr>
          <a:lstStyle/>
          <a:p>
            <a:pPr marL="0" indent="0">
              <a:lnSpc>
                <a:spcPct val="300000"/>
              </a:lnSpc>
              <a:buNone/>
            </a:pPr>
            <a:r>
              <a:rPr lang="en-US" sz="2000" dirty="0" smtClean="0">
                <a:latin typeface="Abadi MT Condensed" panose="020B0506030101010103" pitchFamily="34" charset="0"/>
              </a:rPr>
              <a:t>The transition delay </a:t>
            </a:r>
            <a:r>
              <a:rPr lang="en-US" sz="2000" dirty="0">
                <a:latin typeface="Abadi MT Condensed" panose="020B0506030101010103" pitchFamily="34" charset="0"/>
              </a:rPr>
              <a:t>t</a:t>
            </a:r>
            <a:r>
              <a:rPr lang="en-US" sz="2000" dirty="0" smtClean="0">
                <a:latin typeface="Abadi MT Condensed" panose="020B0506030101010103" pitchFamily="34" charset="0"/>
              </a:rPr>
              <a:t>ells when the changes will start on the transition.</a:t>
            </a:r>
          </a:p>
          <a:p>
            <a:pPr marL="0" indent="0">
              <a:lnSpc>
                <a:spcPct val="150000"/>
              </a:lnSpc>
              <a:buNone/>
            </a:pPr>
            <a:r>
              <a:rPr lang="en-US" sz="2000" dirty="0" smtClean="0">
                <a:latin typeface="Abadi MT Condensed" panose="020B0506030101010103" pitchFamily="34" charset="0"/>
              </a:rPr>
              <a:t>.class {</a:t>
            </a:r>
          </a:p>
          <a:p>
            <a:pPr marL="0" indent="0">
              <a:lnSpc>
                <a:spcPct val="150000"/>
              </a:lnSpc>
              <a:buNone/>
            </a:pPr>
            <a:r>
              <a:rPr lang="en-US" sz="2000" dirty="0" smtClean="0">
                <a:latin typeface="Abadi MT Condensed" panose="020B0506030101010103" pitchFamily="34" charset="0"/>
              </a:rPr>
              <a:t>	transition-delay: 2s;</a:t>
            </a:r>
          </a:p>
          <a:p>
            <a:pPr marL="0" indent="0">
              <a:lnSpc>
                <a:spcPct val="150000"/>
              </a:lnSpc>
              <a:buNone/>
            </a:pPr>
            <a:r>
              <a:rPr lang="en-US" sz="2000" dirty="0" smtClean="0">
                <a:latin typeface="Abadi MT Condensed" panose="020B0506030101010103" pitchFamily="34" charset="0"/>
              </a:rPr>
              <a:t>}</a:t>
            </a:r>
          </a:p>
          <a:p>
            <a:pPr marL="0" indent="0">
              <a:lnSpc>
                <a:spcPct val="150000"/>
              </a:lnSpc>
              <a:buNone/>
            </a:pPr>
            <a:r>
              <a:rPr lang="en-US" sz="2000" dirty="0" smtClean="0"/>
              <a:t>Syntax: transition-delay</a:t>
            </a:r>
            <a:r>
              <a:rPr lang="en-US" sz="2000" dirty="0"/>
              <a:t>: </a:t>
            </a:r>
            <a:r>
              <a:rPr lang="en-US" sz="2000" i="1" dirty="0"/>
              <a:t>time</a:t>
            </a:r>
            <a:r>
              <a:rPr lang="en-US" sz="2000" dirty="0"/>
              <a:t>|initial|inherit</a:t>
            </a:r>
            <a:r>
              <a:rPr lang="en-US" sz="2000" dirty="0" smtClean="0"/>
              <a:t>;</a:t>
            </a:r>
          </a:p>
          <a:p>
            <a:pPr marL="0" indent="0">
              <a:lnSpc>
                <a:spcPct val="150000"/>
              </a:lnSpc>
              <a:buNone/>
            </a:pPr>
            <a:r>
              <a:rPr lang="en-US" sz="2000" dirty="0" smtClean="0">
                <a:latin typeface="Abadi MT Condensed" panose="020B0506030101010103" pitchFamily="34" charset="0"/>
              </a:rPr>
              <a:t>Keywords: initial and inherit keywords can be used. The initial keyword will set the values at the default value. The default for the transition-delay is 0. If inherit is used, it will inherit it from the parent element. </a:t>
            </a:r>
            <a:endParaRPr lang="en-US" sz="2000" dirty="0">
              <a:latin typeface="Abadi MT Condensed" panose="020B0506030101010103" pitchFamily="34" charset="0"/>
            </a:endParaRPr>
          </a:p>
        </p:txBody>
      </p:sp>
      <p:sp>
        <p:nvSpPr>
          <p:cNvPr id="4" name="TextBox 3"/>
          <p:cNvSpPr txBox="1"/>
          <p:nvPr/>
        </p:nvSpPr>
        <p:spPr>
          <a:xfrm>
            <a:off x="304800" y="381000"/>
            <a:ext cx="8305800" cy="492443"/>
          </a:xfrm>
          <a:prstGeom prst="rect">
            <a:avLst/>
          </a:prstGeom>
          <a:noFill/>
        </p:spPr>
        <p:txBody>
          <a:bodyPr wrap="square" rtlCol="0">
            <a:spAutoFit/>
          </a:bodyPr>
          <a:lstStyle/>
          <a:p>
            <a:pPr algn="ctr"/>
            <a:r>
              <a:rPr lang="en-US" sz="2600" dirty="0" smtClean="0">
                <a:latin typeface="Abadi MT Condensed Extra Bold" panose="020B0A06030101010103" pitchFamily="34" charset="0"/>
              </a:rPr>
              <a:t>Transition Delay</a:t>
            </a:r>
            <a:endParaRPr lang="en-US" sz="2600" dirty="0">
              <a:latin typeface="Abadi MT Condensed Extra Bold" panose="020B0A06030101010103" pitchFamily="34" charset="0"/>
            </a:endParaRPr>
          </a:p>
        </p:txBody>
      </p:sp>
    </p:spTree>
    <p:extLst>
      <p:ext uri="{BB962C8B-B14F-4D97-AF65-F5344CB8AC3E}">
        <p14:creationId xmlns:p14="http://schemas.microsoft.com/office/powerpoint/2010/main" val="8472777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4800600"/>
            <a:ext cx="2895600" cy="533400"/>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33400" y="1447800"/>
            <a:ext cx="7239000" cy="2209800"/>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533400" y="914400"/>
            <a:ext cx="8153400" cy="5867400"/>
          </a:xfrm>
        </p:spPr>
        <p:txBody>
          <a:bodyPr anchor="t">
            <a:noAutofit/>
          </a:bodyPr>
          <a:lstStyle/>
          <a:p>
            <a:pPr marL="0" indent="0">
              <a:lnSpc>
                <a:spcPct val="150000"/>
              </a:lnSpc>
              <a:buNone/>
            </a:pPr>
            <a:r>
              <a:rPr lang="en-US" sz="1500" dirty="0" smtClean="0">
                <a:latin typeface="Abadi MT Condensed" panose="020B0506030101010103" pitchFamily="34" charset="0"/>
              </a:rPr>
              <a:t>The transition timing function tells the speed curve of the transition effect. </a:t>
            </a:r>
          </a:p>
          <a:p>
            <a:pPr marL="0" indent="0">
              <a:lnSpc>
                <a:spcPct val="150000"/>
              </a:lnSpc>
              <a:buNone/>
            </a:pPr>
            <a:r>
              <a:rPr lang="en-US" sz="1500" dirty="0" smtClean="0">
                <a:latin typeface="Abadi MT Condensed" panose="020B0506030101010103" pitchFamily="34" charset="0"/>
              </a:rPr>
              <a:t>Ease: a transition with a slow start, fast middle and slow end.</a:t>
            </a:r>
          </a:p>
          <a:p>
            <a:pPr marL="0" indent="0">
              <a:lnSpc>
                <a:spcPct val="150000"/>
              </a:lnSpc>
              <a:buNone/>
            </a:pPr>
            <a:r>
              <a:rPr lang="en-US" sz="1500" dirty="0" smtClean="0">
                <a:latin typeface="Abadi MT Condensed" panose="020B0506030101010103" pitchFamily="34" charset="0"/>
              </a:rPr>
              <a:t>Linear: a transition with the same speed from start to end.</a:t>
            </a:r>
          </a:p>
          <a:p>
            <a:pPr marL="0" indent="0">
              <a:lnSpc>
                <a:spcPct val="150000"/>
              </a:lnSpc>
              <a:buNone/>
            </a:pPr>
            <a:r>
              <a:rPr lang="en-US" sz="1500" dirty="0" smtClean="0">
                <a:latin typeface="Abadi MT Condensed" panose="020B0506030101010103" pitchFamily="34" charset="0"/>
              </a:rPr>
              <a:t>Ease-in: a transition with a slow start.</a:t>
            </a:r>
          </a:p>
          <a:p>
            <a:pPr marL="0" indent="0">
              <a:lnSpc>
                <a:spcPct val="150000"/>
              </a:lnSpc>
              <a:buNone/>
            </a:pPr>
            <a:r>
              <a:rPr lang="en-US" sz="1500" dirty="0" smtClean="0">
                <a:latin typeface="Abadi MT Condensed" panose="020B0506030101010103" pitchFamily="34" charset="0"/>
              </a:rPr>
              <a:t>Ease out: a transition with a slow end.</a:t>
            </a:r>
          </a:p>
          <a:p>
            <a:pPr marL="0" indent="0">
              <a:lnSpc>
                <a:spcPct val="150000"/>
              </a:lnSpc>
              <a:buNone/>
            </a:pPr>
            <a:r>
              <a:rPr lang="en-US" sz="1500" dirty="0" smtClean="0">
                <a:latin typeface="Abadi MT Condensed" panose="020B0506030101010103" pitchFamily="34" charset="0"/>
              </a:rPr>
              <a:t>Ease-in-out: a transition with a slow start and end.</a:t>
            </a:r>
          </a:p>
          <a:p>
            <a:pPr marL="0" indent="0">
              <a:lnSpc>
                <a:spcPct val="150000"/>
              </a:lnSpc>
              <a:buNone/>
            </a:pPr>
            <a:r>
              <a:rPr lang="en-US" sz="1500" dirty="0" smtClean="0">
                <a:latin typeface="Abadi MT Condensed" panose="020B0506030101010103" pitchFamily="34" charset="0"/>
              </a:rPr>
              <a:t>Cubic </a:t>
            </a:r>
            <a:r>
              <a:rPr lang="en-US" sz="1500" dirty="0" smtClean="0">
                <a:latin typeface="Abadi MT Condensed" panose="020B0506030101010103" pitchFamily="34" charset="0"/>
              </a:rPr>
              <a:t>bezier</a:t>
            </a:r>
            <a:r>
              <a:rPr lang="en-US" sz="1500" dirty="0" smtClean="0">
                <a:latin typeface="Abadi MT Condensed" panose="020B0506030101010103" pitchFamily="34" charset="0"/>
              </a:rPr>
              <a:t>: You can define your own values from 0 to 1. You must separate the values with a comma. </a:t>
            </a:r>
          </a:p>
          <a:p>
            <a:pPr marL="0" indent="0">
              <a:lnSpc>
                <a:spcPct val="150000"/>
              </a:lnSpc>
              <a:buNone/>
            </a:pPr>
            <a:r>
              <a:rPr lang="en-US" sz="1500" dirty="0" smtClean="0"/>
              <a:t>Syntax: transition-timing-function</a:t>
            </a:r>
            <a:r>
              <a:rPr lang="en-US" sz="1500" dirty="0"/>
              <a:t>: </a:t>
            </a:r>
            <a:r>
              <a:rPr lang="en-US" sz="1500" dirty="0"/>
              <a:t>ease|linear|ease-in|ease-out|ease-in-out|cubic-bezier</a:t>
            </a:r>
            <a:r>
              <a:rPr lang="en-US" sz="1500" dirty="0"/>
              <a:t>()|</a:t>
            </a:r>
            <a:r>
              <a:rPr lang="en-US" sz="1500" dirty="0"/>
              <a:t>initial|inherit</a:t>
            </a:r>
            <a:r>
              <a:rPr lang="en-US" sz="1500" dirty="0"/>
              <a:t>;</a:t>
            </a:r>
            <a:endParaRPr lang="en-US" sz="1500" dirty="0" smtClean="0">
              <a:latin typeface="Abadi MT Condensed" panose="020B0506030101010103" pitchFamily="34" charset="0"/>
            </a:endParaRPr>
          </a:p>
          <a:p>
            <a:pPr marL="0" indent="0">
              <a:lnSpc>
                <a:spcPct val="150000"/>
              </a:lnSpc>
              <a:buNone/>
            </a:pPr>
            <a:r>
              <a:rPr lang="en-US" sz="1500" dirty="0" smtClean="0">
                <a:latin typeface="Abadi MT Condensed" panose="020B0506030101010103" pitchFamily="34" charset="0"/>
              </a:rPr>
              <a:t>.class {</a:t>
            </a:r>
          </a:p>
          <a:p>
            <a:pPr marL="0" indent="0">
              <a:lnSpc>
                <a:spcPct val="150000"/>
              </a:lnSpc>
              <a:buNone/>
            </a:pPr>
            <a:r>
              <a:rPr lang="en-US" sz="1500" dirty="0" smtClean="0">
                <a:latin typeface="Abadi MT Condensed" panose="020B0506030101010103" pitchFamily="34" charset="0"/>
              </a:rPr>
              <a:t>	transition-timing-function: linear;</a:t>
            </a:r>
          </a:p>
          <a:p>
            <a:pPr marL="0" indent="0">
              <a:lnSpc>
                <a:spcPct val="150000"/>
              </a:lnSpc>
              <a:buNone/>
            </a:pPr>
            <a:r>
              <a:rPr lang="en-US" sz="1500" dirty="0" smtClean="0">
                <a:latin typeface="Abadi MT Condensed" panose="020B0506030101010103" pitchFamily="34" charset="0"/>
              </a:rPr>
              <a:t>}</a:t>
            </a:r>
          </a:p>
          <a:p>
            <a:pPr marL="0" indent="0">
              <a:lnSpc>
                <a:spcPct val="150000"/>
              </a:lnSpc>
              <a:buNone/>
            </a:pPr>
            <a:endParaRPr lang="en-US" sz="1500" dirty="0" smtClean="0">
              <a:latin typeface="Abadi MT Condensed" panose="020B0506030101010103" pitchFamily="34" charset="0"/>
            </a:endParaRPr>
          </a:p>
          <a:p>
            <a:pPr marL="0" indent="0">
              <a:lnSpc>
                <a:spcPct val="150000"/>
              </a:lnSpc>
              <a:buNone/>
            </a:pPr>
            <a:r>
              <a:rPr lang="en-US" sz="1500" dirty="0" smtClean="0">
                <a:latin typeface="Abadi MT Condensed" panose="020B0506030101010103" pitchFamily="34" charset="0"/>
              </a:rPr>
              <a:t>Keywords: initial and inherit keywords can be used. The initial keyword will set the property at the default value. The default for the transition-delay is 0. If inherit is used, it will inherit it from the parent element. </a:t>
            </a:r>
            <a:endParaRPr lang="en-US" sz="1500" dirty="0">
              <a:latin typeface="Abadi MT Condensed" panose="020B0506030101010103" pitchFamily="34" charset="0"/>
            </a:endParaRPr>
          </a:p>
        </p:txBody>
      </p:sp>
      <p:sp>
        <p:nvSpPr>
          <p:cNvPr id="4" name="TextBox 3"/>
          <p:cNvSpPr txBox="1"/>
          <p:nvPr/>
        </p:nvSpPr>
        <p:spPr>
          <a:xfrm>
            <a:off x="304800" y="381000"/>
            <a:ext cx="8305800" cy="492443"/>
          </a:xfrm>
          <a:prstGeom prst="rect">
            <a:avLst/>
          </a:prstGeom>
          <a:noFill/>
        </p:spPr>
        <p:txBody>
          <a:bodyPr wrap="square" rtlCol="0">
            <a:spAutoFit/>
          </a:bodyPr>
          <a:lstStyle/>
          <a:p>
            <a:pPr algn="ctr"/>
            <a:r>
              <a:rPr lang="en-US" sz="2600" dirty="0" smtClean="0">
                <a:latin typeface="Abadi MT Condensed Extra Bold" panose="020B0A06030101010103" pitchFamily="34" charset="0"/>
              </a:rPr>
              <a:t>Transition Timing Function</a:t>
            </a:r>
            <a:endParaRPr lang="en-US" sz="2600" dirty="0">
              <a:latin typeface="Abadi MT Condensed Extra Bold" panose="020B0A06030101010103" pitchFamily="34" charset="0"/>
            </a:endParaRPr>
          </a:p>
        </p:txBody>
      </p:sp>
    </p:spTree>
    <p:extLst>
      <p:ext uri="{BB962C8B-B14F-4D97-AF65-F5344CB8AC3E}">
        <p14:creationId xmlns:p14="http://schemas.microsoft.com/office/powerpoint/2010/main" val="6875036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2133600"/>
            <a:ext cx="7239000" cy="1219200"/>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533400" y="914400"/>
            <a:ext cx="8153400" cy="5867400"/>
          </a:xfrm>
        </p:spPr>
        <p:txBody>
          <a:bodyPr anchor="t">
            <a:noAutofit/>
          </a:bodyPr>
          <a:lstStyle/>
          <a:p>
            <a:pPr marL="0" indent="0">
              <a:lnSpc>
                <a:spcPct val="150000"/>
              </a:lnSpc>
              <a:buNone/>
            </a:pPr>
            <a:r>
              <a:rPr lang="en-US" sz="1500" dirty="0" smtClean="0">
                <a:latin typeface="Abadi MT Condensed" panose="020B0506030101010103" pitchFamily="34" charset="0"/>
              </a:rPr>
              <a:t>All of the properties of a transition can be compiled together in one shorthand statement.</a:t>
            </a:r>
          </a:p>
          <a:p>
            <a:pPr marL="0" indent="0">
              <a:lnSpc>
                <a:spcPct val="150000"/>
              </a:lnSpc>
              <a:buNone/>
            </a:pPr>
            <a:r>
              <a:rPr lang="en-US" sz="1500" dirty="0" smtClean="0">
                <a:latin typeface="Abadi MT Condensed" panose="020B0506030101010103" pitchFamily="34" charset="0"/>
              </a:rPr>
              <a:t>Syntax: </a:t>
            </a:r>
            <a:r>
              <a:rPr lang="en-US" sz="1600" dirty="0">
                <a:latin typeface="Abadi MT Condensed" panose="020B0506030101010103" pitchFamily="34" charset="0"/>
              </a:rPr>
              <a:t>transition: </a:t>
            </a:r>
            <a:r>
              <a:rPr lang="en-US" sz="1600" i="1" dirty="0" smtClean="0">
                <a:latin typeface="Abadi MT Condensed" panose="020B0506030101010103" pitchFamily="34" charset="0"/>
              </a:rPr>
              <a:t>property </a:t>
            </a:r>
            <a:r>
              <a:rPr lang="en-US" sz="1600" i="1" dirty="0">
                <a:latin typeface="Abadi MT Condensed" panose="020B0506030101010103" pitchFamily="34" charset="0"/>
              </a:rPr>
              <a:t>duration timing-function </a:t>
            </a:r>
            <a:r>
              <a:rPr lang="en-US" sz="1600" i="1" dirty="0">
                <a:latin typeface="Abadi MT Condensed" panose="020B0506030101010103" pitchFamily="34" charset="0"/>
              </a:rPr>
              <a:t>delay</a:t>
            </a:r>
            <a:r>
              <a:rPr lang="en-US" sz="1600" dirty="0">
                <a:latin typeface="Abadi MT Condensed" panose="020B0506030101010103" pitchFamily="34" charset="0"/>
              </a:rPr>
              <a:t>|initial|inherit</a:t>
            </a:r>
            <a:r>
              <a:rPr lang="en-US" sz="1600" dirty="0" smtClean="0">
                <a:latin typeface="Abadi MT Condensed" panose="020B0506030101010103" pitchFamily="34" charset="0"/>
              </a:rPr>
              <a:t>;</a:t>
            </a:r>
          </a:p>
          <a:p>
            <a:pPr marL="0" indent="0">
              <a:lnSpc>
                <a:spcPct val="150000"/>
              </a:lnSpc>
              <a:buNone/>
            </a:pPr>
            <a:endParaRPr lang="en-US" sz="1600" dirty="0">
              <a:latin typeface="Abadi MT Condensed" panose="020B0506030101010103" pitchFamily="34" charset="0"/>
            </a:endParaRPr>
          </a:p>
          <a:p>
            <a:pPr marL="0" indent="0">
              <a:lnSpc>
                <a:spcPct val="150000"/>
              </a:lnSpc>
              <a:buNone/>
            </a:pPr>
            <a:r>
              <a:rPr lang="en-US" sz="1600" dirty="0" smtClean="0">
                <a:latin typeface="Abadi MT Condensed" panose="020B0506030101010103" pitchFamily="34" charset="0"/>
              </a:rPr>
              <a:t>.class {</a:t>
            </a:r>
          </a:p>
          <a:p>
            <a:pPr marL="0" indent="0">
              <a:lnSpc>
                <a:spcPct val="150000"/>
              </a:lnSpc>
              <a:buNone/>
            </a:pPr>
            <a:r>
              <a:rPr lang="en-US" sz="1600" dirty="0">
                <a:latin typeface="Abadi MT Condensed" panose="020B0506030101010103" pitchFamily="34" charset="0"/>
              </a:rPr>
              <a:t>	</a:t>
            </a:r>
            <a:r>
              <a:rPr lang="en-US" sz="1600" dirty="0" smtClean="0">
                <a:latin typeface="Abadi MT Condensed" panose="020B0506030101010103" pitchFamily="34" charset="0"/>
              </a:rPr>
              <a:t>transition: color 2s linear 1s;</a:t>
            </a:r>
          </a:p>
          <a:p>
            <a:pPr marL="0" indent="0">
              <a:lnSpc>
                <a:spcPct val="150000"/>
              </a:lnSpc>
              <a:buNone/>
            </a:pPr>
            <a:r>
              <a:rPr lang="en-US" sz="1500" dirty="0" smtClean="0">
                <a:latin typeface="Abadi MT Condensed" panose="020B0506030101010103" pitchFamily="34" charset="0"/>
              </a:rPr>
              <a:t>}</a:t>
            </a:r>
          </a:p>
          <a:p>
            <a:pPr marL="0" indent="0">
              <a:lnSpc>
                <a:spcPct val="150000"/>
              </a:lnSpc>
              <a:buNone/>
            </a:pPr>
            <a:r>
              <a:rPr lang="en-US" sz="1500" dirty="0" smtClean="0">
                <a:latin typeface="Abadi MT Condensed" panose="020B0506030101010103" pitchFamily="34" charset="0"/>
              </a:rPr>
              <a:t>The order does not matter unless you list a delay. If a delay is listed, the duration must be listed first for the browser to detect. </a:t>
            </a:r>
          </a:p>
          <a:p>
            <a:pPr marL="0" indent="0">
              <a:lnSpc>
                <a:spcPct val="150000"/>
              </a:lnSpc>
              <a:buNone/>
            </a:pPr>
            <a:endParaRPr lang="en-US" sz="1500" dirty="0" smtClean="0">
              <a:latin typeface="Abadi MT Condensed" panose="020B0506030101010103" pitchFamily="34" charset="0"/>
            </a:endParaRPr>
          </a:p>
          <a:p>
            <a:pPr marL="0" indent="0">
              <a:lnSpc>
                <a:spcPct val="150000"/>
              </a:lnSpc>
              <a:buNone/>
            </a:pPr>
            <a:r>
              <a:rPr lang="en-US" sz="1500" dirty="0" smtClean="0">
                <a:latin typeface="Abadi MT Condensed" panose="020B0506030101010103" pitchFamily="34" charset="0"/>
              </a:rPr>
              <a:t>Element vs. hover:</a:t>
            </a:r>
          </a:p>
          <a:p>
            <a:pPr marL="0" indent="0">
              <a:lnSpc>
                <a:spcPct val="150000"/>
              </a:lnSpc>
              <a:buNone/>
            </a:pPr>
            <a:r>
              <a:rPr lang="en-US" sz="1500" dirty="0" smtClean="0">
                <a:latin typeface="Abadi MT Condensed" panose="020B0506030101010103" pitchFamily="34" charset="0"/>
              </a:rPr>
              <a:t>Element: If you put the transition in the element, then it will transition both before and after the hover because the transition is part of the element.</a:t>
            </a:r>
          </a:p>
          <a:p>
            <a:pPr marL="0" indent="0">
              <a:lnSpc>
                <a:spcPct val="150000"/>
              </a:lnSpc>
              <a:buNone/>
            </a:pPr>
            <a:r>
              <a:rPr lang="en-US" sz="1500" dirty="0" smtClean="0">
                <a:latin typeface="Abadi MT Condensed" panose="020B0506030101010103" pitchFamily="34" charset="0"/>
              </a:rPr>
              <a:t>Hover: If you put the transition in the hover, as soon as you stop hovering, the element will automatically return to the way it was before the hover. Thus, there is no transition out of the hover. </a:t>
            </a:r>
            <a:endParaRPr lang="en-US" sz="1500" dirty="0">
              <a:latin typeface="Abadi MT Condensed" panose="020B0506030101010103" pitchFamily="34" charset="0"/>
            </a:endParaRPr>
          </a:p>
          <a:p>
            <a:pPr marL="0" indent="0">
              <a:lnSpc>
                <a:spcPct val="150000"/>
              </a:lnSpc>
              <a:buNone/>
            </a:pPr>
            <a:endParaRPr lang="en-US" sz="1500" dirty="0">
              <a:latin typeface="Abadi MT Condensed" panose="020B0506030101010103" pitchFamily="34" charset="0"/>
            </a:endParaRPr>
          </a:p>
        </p:txBody>
      </p:sp>
      <p:sp>
        <p:nvSpPr>
          <p:cNvPr id="4" name="TextBox 3"/>
          <p:cNvSpPr txBox="1"/>
          <p:nvPr/>
        </p:nvSpPr>
        <p:spPr>
          <a:xfrm>
            <a:off x="304800" y="381000"/>
            <a:ext cx="8305800" cy="492443"/>
          </a:xfrm>
          <a:prstGeom prst="rect">
            <a:avLst/>
          </a:prstGeom>
          <a:noFill/>
        </p:spPr>
        <p:txBody>
          <a:bodyPr wrap="square" rtlCol="0">
            <a:spAutoFit/>
          </a:bodyPr>
          <a:lstStyle/>
          <a:p>
            <a:pPr algn="ctr"/>
            <a:r>
              <a:rPr lang="en-US" sz="2600" dirty="0" smtClean="0">
                <a:latin typeface="Abadi MT Condensed Extra Bold" panose="020B0A06030101010103" pitchFamily="34" charset="0"/>
              </a:rPr>
              <a:t>CSS Transition</a:t>
            </a:r>
            <a:endParaRPr lang="en-US" sz="2600" dirty="0">
              <a:latin typeface="Abadi MT Condensed Extra Bold" panose="020B0A06030101010103" pitchFamily="34" charset="0"/>
            </a:endParaRPr>
          </a:p>
        </p:txBody>
      </p:sp>
    </p:spTree>
    <p:extLst>
      <p:ext uri="{BB962C8B-B14F-4D97-AF65-F5344CB8AC3E}">
        <p14:creationId xmlns:p14="http://schemas.microsoft.com/office/powerpoint/2010/main" val="9064920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2057400"/>
            <a:ext cx="7239000" cy="2590800"/>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457200" y="900580"/>
            <a:ext cx="8153400" cy="5867400"/>
          </a:xfrm>
        </p:spPr>
        <p:txBody>
          <a:bodyPr anchor="t">
            <a:noAutofit/>
          </a:bodyPr>
          <a:lstStyle/>
          <a:p>
            <a:pPr marL="0" indent="0">
              <a:lnSpc>
                <a:spcPct val="150000"/>
              </a:lnSpc>
              <a:buNone/>
            </a:pPr>
            <a:r>
              <a:rPr lang="en-US" sz="1500" dirty="0" smtClean="0">
                <a:latin typeface="Abadi MT Condensed" panose="020B0506030101010103" pitchFamily="34" charset="0"/>
              </a:rPr>
              <a:t>The newest browsers to for Firefox, Chrome, Opera, Internet Explorer and Safari. To get full browser support of older browsers, you must use the following </a:t>
            </a:r>
            <a:r>
              <a:rPr lang="en-US" sz="1500" dirty="0" smtClean="0">
                <a:latin typeface="Abadi MT Condensed" panose="020B0506030101010103" pitchFamily="34" charset="0"/>
              </a:rPr>
              <a:t>webkits</a:t>
            </a:r>
            <a:r>
              <a:rPr lang="en-US" sz="1500" dirty="0" smtClean="0">
                <a:latin typeface="Abadi MT Condensed" panose="020B0506030101010103" pitchFamily="34" charset="0"/>
              </a:rPr>
              <a:t>. </a:t>
            </a:r>
          </a:p>
          <a:p>
            <a:pPr marL="0" indent="0">
              <a:lnSpc>
                <a:spcPct val="150000"/>
              </a:lnSpc>
              <a:buNone/>
            </a:pPr>
            <a:endParaRPr lang="en-US" sz="1500" dirty="0">
              <a:latin typeface="Abadi MT Condensed" panose="020B0506030101010103" pitchFamily="34" charset="0"/>
            </a:endParaRPr>
          </a:p>
          <a:p>
            <a:pPr marL="0" indent="0">
              <a:lnSpc>
                <a:spcPct val="150000"/>
              </a:lnSpc>
              <a:buNone/>
            </a:pPr>
            <a:r>
              <a:rPr lang="en-US" sz="1600" dirty="0" smtClean="0">
                <a:latin typeface="Abadi MT Condensed" panose="020B0506030101010103" pitchFamily="34" charset="0"/>
              </a:rPr>
              <a:t>.class </a:t>
            </a:r>
            <a:r>
              <a:rPr lang="en-US" sz="1600" dirty="0">
                <a:latin typeface="Abadi MT Condensed" panose="020B0506030101010103" pitchFamily="34" charset="0"/>
              </a:rPr>
              <a:t>{ </a:t>
            </a:r>
            <a:endParaRPr lang="en-US" sz="1600" dirty="0" smtClean="0">
              <a:latin typeface="Abadi MT Condensed" panose="020B0506030101010103" pitchFamily="34" charset="0"/>
            </a:endParaRPr>
          </a:p>
          <a:p>
            <a:pPr marL="0" indent="0">
              <a:lnSpc>
                <a:spcPct val="150000"/>
              </a:lnSpc>
              <a:buNone/>
            </a:pPr>
            <a:r>
              <a:rPr lang="en-US" sz="1600" dirty="0" smtClean="0">
                <a:latin typeface="Abadi MT Condensed" panose="020B0506030101010103" pitchFamily="34" charset="0"/>
              </a:rPr>
              <a:t>-</a:t>
            </a:r>
            <a:r>
              <a:rPr lang="en-US" sz="1600" dirty="0">
                <a:latin typeface="Abadi MT Condensed" panose="020B0506030101010103" pitchFamily="34" charset="0"/>
              </a:rPr>
              <a:t>webkit</a:t>
            </a:r>
            <a:r>
              <a:rPr lang="en-US" sz="1600" dirty="0">
                <a:latin typeface="Abadi MT Condensed" panose="020B0506030101010103" pitchFamily="34" charset="0"/>
              </a:rPr>
              <a:t>-transition: </a:t>
            </a:r>
            <a:r>
              <a:rPr lang="en-US" sz="1600" dirty="0" smtClean="0">
                <a:latin typeface="Abadi MT Condensed" panose="020B0506030101010103" pitchFamily="34" charset="0"/>
              </a:rPr>
              <a:t>color </a:t>
            </a:r>
            <a:r>
              <a:rPr lang="en-US" sz="1600" dirty="0">
                <a:latin typeface="Abadi MT Condensed" panose="020B0506030101010103" pitchFamily="34" charset="0"/>
              </a:rPr>
              <a:t>500ms </a:t>
            </a:r>
            <a:r>
              <a:rPr lang="en-US" sz="1600" dirty="0" smtClean="0">
                <a:latin typeface="Abadi MT Condensed" panose="020B0506030101010103" pitchFamily="34" charset="0"/>
              </a:rPr>
              <a:t>ease-in </a:t>
            </a:r>
            <a:r>
              <a:rPr lang="en-US" sz="1600" dirty="0">
                <a:latin typeface="Abadi MT Condensed" panose="020B0506030101010103" pitchFamily="34" charset="0"/>
              </a:rPr>
              <a:t>4</a:t>
            </a:r>
            <a:r>
              <a:rPr lang="en-US" sz="1600" dirty="0" smtClean="0">
                <a:latin typeface="Abadi MT Condensed" panose="020B0506030101010103" pitchFamily="34" charset="0"/>
              </a:rPr>
              <a:t>s</a:t>
            </a:r>
            <a:r>
              <a:rPr lang="en-US" sz="1600" dirty="0">
                <a:latin typeface="Abadi MT Condensed" panose="020B0506030101010103" pitchFamily="34" charset="0"/>
              </a:rPr>
              <a:t>; </a:t>
            </a:r>
            <a:endParaRPr lang="en-US" sz="1600" dirty="0" smtClean="0">
              <a:latin typeface="Abadi MT Condensed" panose="020B0506030101010103" pitchFamily="34" charset="0"/>
            </a:endParaRPr>
          </a:p>
          <a:p>
            <a:pPr marL="0" indent="0">
              <a:lnSpc>
                <a:spcPct val="150000"/>
              </a:lnSpc>
              <a:buNone/>
            </a:pPr>
            <a:r>
              <a:rPr lang="en-US" sz="1600" dirty="0" smtClean="0">
                <a:latin typeface="Abadi MT Condensed" panose="020B0506030101010103" pitchFamily="34" charset="0"/>
              </a:rPr>
              <a:t>-</a:t>
            </a:r>
            <a:r>
              <a:rPr lang="en-US" sz="1600" dirty="0">
                <a:latin typeface="Abadi MT Condensed" panose="020B0506030101010103" pitchFamily="34" charset="0"/>
              </a:rPr>
              <a:t>moz</a:t>
            </a:r>
            <a:r>
              <a:rPr lang="en-US" sz="1600" dirty="0">
                <a:latin typeface="Abadi MT Condensed" panose="020B0506030101010103" pitchFamily="34" charset="0"/>
              </a:rPr>
              <a:t>-transition: </a:t>
            </a:r>
            <a:r>
              <a:rPr lang="en-US" sz="1600" dirty="0" smtClean="0">
                <a:latin typeface="Abadi MT Condensed" panose="020B0506030101010103" pitchFamily="34" charset="0"/>
              </a:rPr>
              <a:t>color </a:t>
            </a:r>
            <a:r>
              <a:rPr lang="en-US" sz="1600" dirty="0">
                <a:latin typeface="Abadi MT Condensed" panose="020B0506030101010103" pitchFamily="34" charset="0"/>
              </a:rPr>
              <a:t>500ms </a:t>
            </a:r>
            <a:r>
              <a:rPr lang="en-US" sz="1600" dirty="0" smtClean="0">
                <a:latin typeface="Abadi MT Condensed" panose="020B0506030101010103" pitchFamily="34" charset="0"/>
              </a:rPr>
              <a:t>ease-in </a:t>
            </a:r>
            <a:r>
              <a:rPr lang="en-US" sz="1600" dirty="0">
                <a:latin typeface="Abadi MT Condensed" panose="020B0506030101010103" pitchFamily="34" charset="0"/>
              </a:rPr>
              <a:t>4</a:t>
            </a:r>
            <a:r>
              <a:rPr lang="en-US" sz="1600" dirty="0" smtClean="0">
                <a:latin typeface="Abadi MT Condensed" panose="020B0506030101010103" pitchFamily="34" charset="0"/>
              </a:rPr>
              <a:t>s</a:t>
            </a:r>
            <a:r>
              <a:rPr lang="en-US" sz="1600" dirty="0">
                <a:latin typeface="Abadi MT Condensed" panose="020B0506030101010103" pitchFamily="34" charset="0"/>
              </a:rPr>
              <a:t>; </a:t>
            </a:r>
            <a:endParaRPr lang="en-US" sz="1600" dirty="0" smtClean="0">
              <a:latin typeface="Abadi MT Condensed" panose="020B0506030101010103" pitchFamily="34" charset="0"/>
            </a:endParaRPr>
          </a:p>
          <a:p>
            <a:pPr marL="0" indent="0">
              <a:lnSpc>
                <a:spcPct val="150000"/>
              </a:lnSpc>
              <a:buNone/>
            </a:pPr>
            <a:r>
              <a:rPr lang="en-US" sz="1600" dirty="0" smtClean="0">
                <a:latin typeface="Abadi MT Condensed" panose="020B0506030101010103" pitchFamily="34" charset="0"/>
              </a:rPr>
              <a:t>-</a:t>
            </a:r>
            <a:r>
              <a:rPr lang="en-US" sz="1600" dirty="0">
                <a:latin typeface="Abadi MT Condensed" panose="020B0506030101010103" pitchFamily="34" charset="0"/>
              </a:rPr>
              <a:t>o-transition: </a:t>
            </a:r>
            <a:r>
              <a:rPr lang="en-US" sz="1600" dirty="0" smtClean="0">
                <a:latin typeface="Abadi MT Condensed" panose="020B0506030101010103" pitchFamily="34" charset="0"/>
              </a:rPr>
              <a:t>color </a:t>
            </a:r>
            <a:r>
              <a:rPr lang="en-US" sz="1600" dirty="0">
                <a:latin typeface="Abadi MT Condensed" panose="020B0506030101010103" pitchFamily="34" charset="0"/>
              </a:rPr>
              <a:t>500ms </a:t>
            </a:r>
            <a:r>
              <a:rPr lang="en-US" sz="1600" dirty="0" smtClean="0">
                <a:latin typeface="Abadi MT Condensed" panose="020B0506030101010103" pitchFamily="34" charset="0"/>
              </a:rPr>
              <a:t>ease-in </a:t>
            </a:r>
            <a:r>
              <a:rPr lang="en-US" sz="1600" dirty="0">
                <a:latin typeface="Abadi MT Condensed" panose="020B0506030101010103" pitchFamily="34" charset="0"/>
              </a:rPr>
              <a:t>4</a:t>
            </a:r>
            <a:r>
              <a:rPr lang="en-US" sz="1600" dirty="0" smtClean="0">
                <a:latin typeface="Abadi MT Condensed" panose="020B0506030101010103" pitchFamily="34" charset="0"/>
              </a:rPr>
              <a:t>s</a:t>
            </a:r>
            <a:r>
              <a:rPr lang="en-US" sz="1600" dirty="0">
                <a:latin typeface="Abadi MT Condensed" panose="020B0506030101010103" pitchFamily="34" charset="0"/>
              </a:rPr>
              <a:t>; </a:t>
            </a:r>
            <a:endParaRPr lang="en-US" sz="1600" dirty="0" smtClean="0">
              <a:latin typeface="Abadi MT Condensed" panose="020B0506030101010103" pitchFamily="34" charset="0"/>
            </a:endParaRPr>
          </a:p>
          <a:p>
            <a:pPr marL="0" indent="0">
              <a:lnSpc>
                <a:spcPct val="150000"/>
              </a:lnSpc>
              <a:buNone/>
            </a:pPr>
            <a:r>
              <a:rPr lang="en-US" sz="1600" dirty="0" smtClean="0">
                <a:latin typeface="Abadi MT Condensed" panose="020B0506030101010103" pitchFamily="34" charset="0"/>
              </a:rPr>
              <a:t>transition</a:t>
            </a:r>
            <a:r>
              <a:rPr lang="en-US" sz="1600" dirty="0">
                <a:latin typeface="Abadi MT Condensed" panose="020B0506030101010103" pitchFamily="34" charset="0"/>
              </a:rPr>
              <a:t>: </a:t>
            </a:r>
            <a:r>
              <a:rPr lang="en-US" sz="1600" dirty="0" smtClean="0">
                <a:latin typeface="Abadi MT Condensed" panose="020B0506030101010103" pitchFamily="34" charset="0"/>
              </a:rPr>
              <a:t>color </a:t>
            </a:r>
            <a:r>
              <a:rPr lang="en-US" sz="1600" dirty="0">
                <a:latin typeface="Abadi MT Condensed" panose="020B0506030101010103" pitchFamily="34" charset="0"/>
              </a:rPr>
              <a:t>500ms </a:t>
            </a:r>
            <a:r>
              <a:rPr lang="en-US" sz="1600" dirty="0" smtClean="0">
                <a:latin typeface="Abadi MT Condensed" panose="020B0506030101010103" pitchFamily="34" charset="0"/>
              </a:rPr>
              <a:t>ease-in </a:t>
            </a:r>
            <a:r>
              <a:rPr lang="en-US" sz="1600" dirty="0">
                <a:latin typeface="Abadi MT Condensed" panose="020B0506030101010103" pitchFamily="34" charset="0"/>
              </a:rPr>
              <a:t>4</a:t>
            </a:r>
            <a:r>
              <a:rPr lang="en-US" sz="1600" dirty="0" smtClean="0">
                <a:latin typeface="Abadi MT Condensed" panose="020B0506030101010103" pitchFamily="34" charset="0"/>
              </a:rPr>
              <a:t>s</a:t>
            </a:r>
            <a:r>
              <a:rPr lang="en-US" sz="1600" dirty="0">
                <a:latin typeface="Abadi MT Condensed" panose="020B0506030101010103" pitchFamily="34" charset="0"/>
              </a:rPr>
              <a:t>; </a:t>
            </a:r>
            <a:endParaRPr lang="en-US" sz="1600" dirty="0" smtClean="0">
              <a:latin typeface="Abadi MT Condensed" panose="020B0506030101010103" pitchFamily="34" charset="0"/>
            </a:endParaRPr>
          </a:p>
          <a:p>
            <a:pPr marL="0" indent="0">
              <a:lnSpc>
                <a:spcPct val="150000"/>
              </a:lnSpc>
              <a:buNone/>
            </a:pPr>
            <a:r>
              <a:rPr lang="en-US" sz="1600" dirty="0" smtClean="0">
                <a:latin typeface="Abadi MT Condensed" panose="020B0506030101010103" pitchFamily="34" charset="0"/>
              </a:rPr>
              <a:t>}</a:t>
            </a:r>
            <a:endParaRPr lang="en-US" sz="1500" dirty="0">
              <a:latin typeface="Abadi MT Condensed" panose="020B0506030101010103" pitchFamily="34" charset="0"/>
            </a:endParaRPr>
          </a:p>
        </p:txBody>
      </p:sp>
      <p:sp>
        <p:nvSpPr>
          <p:cNvPr id="4" name="TextBox 3"/>
          <p:cNvSpPr txBox="1"/>
          <p:nvPr/>
        </p:nvSpPr>
        <p:spPr>
          <a:xfrm>
            <a:off x="304800" y="381000"/>
            <a:ext cx="8305800" cy="492443"/>
          </a:xfrm>
          <a:prstGeom prst="rect">
            <a:avLst/>
          </a:prstGeom>
          <a:noFill/>
        </p:spPr>
        <p:txBody>
          <a:bodyPr wrap="square" rtlCol="0">
            <a:spAutoFit/>
          </a:bodyPr>
          <a:lstStyle/>
          <a:p>
            <a:pPr algn="ctr"/>
            <a:r>
              <a:rPr lang="en-US" sz="2600" dirty="0" smtClean="0">
                <a:latin typeface="Abadi MT Condensed Extra Bold" panose="020B0A06030101010103" pitchFamily="34" charset="0"/>
              </a:rPr>
              <a:t>Browser Support</a:t>
            </a:r>
            <a:endParaRPr lang="en-US" sz="2600" dirty="0">
              <a:latin typeface="Abadi MT Condensed Extra Bold" panose="020B0A06030101010103" pitchFamily="34" charset="0"/>
            </a:endParaRPr>
          </a:p>
        </p:txBody>
      </p:sp>
    </p:spTree>
    <p:extLst>
      <p:ext uri="{BB962C8B-B14F-4D97-AF65-F5344CB8AC3E}">
        <p14:creationId xmlns:p14="http://schemas.microsoft.com/office/powerpoint/2010/main" val="39162290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41986"/>
            <a:ext cx="8153400" cy="5867400"/>
          </a:xfrm>
        </p:spPr>
        <p:txBody>
          <a:bodyPr anchor="t">
            <a:noAutofit/>
          </a:bodyPr>
          <a:lstStyle/>
          <a:p>
            <a:pPr marL="0" indent="0">
              <a:lnSpc>
                <a:spcPct val="150000"/>
              </a:lnSpc>
              <a:buNone/>
            </a:pPr>
            <a:r>
              <a:rPr lang="en-US" sz="1300" dirty="0" smtClean="0">
                <a:latin typeface="Abadi MT Condensed" panose="020B0506030101010103" pitchFamily="34" charset="0"/>
              </a:rPr>
              <a:t>This code  will start you out with a pink box. When you hover over it, it will wait 2s seconds before transitioning. Then it will rotate 180 degrees, grow by 300 pixels and turn blue. It will take 1 second to transition. When you stop hovering, it will wait 2 seconds then rotate back 180 degrees, shrink by 300 pixels and return to the original color of pink.</a:t>
            </a:r>
          </a:p>
          <a:p>
            <a:pPr marL="0" indent="0">
              <a:lnSpc>
                <a:spcPct val="150000"/>
              </a:lnSpc>
              <a:buNone/>
            </a:pPr>
            <a:r>
              <a:rPr lang="en-US" sz="1500" dirty="0" smtClean="0">
                <a:latin typeface="Abadi MT Condensed Extra Bold" panose="020B0A06030101010103" pitchFamily="34" charset="0"/>
              </a:rPr>
              <a:t>Html</a:t>
            </a:r>
          </a:p>
          <a:p>
            <a:pPr marL="0" indent="0">
              <a:lnSpc>
                <a:spcPct val="150000"/>
              </a:lnSpc>
              <a:buNone/>
            </a:pPr>
            <a:r>
              <a:rPr lang="en-US" sz="1200" dirty="0">
                <a:latin typeface="Abadi MT Condensed Extra Bold" panose="020B0A06030101010103" pitchFamily="34" charset="0"/>
              </a:rPr>
              <a:t>&lt;div class="box"&gt;&lt;/div&gt; </a:t>
            </a:r>
            <a:endParaRPr lang="en-US" sz="1200" dirty="0" smtClean="0">
              <a:latin typeface="Abadi MT Condensed Extra Bold" panose="020B0A06030101010103" pitchFamily="34" charset="0"/>
            </a:endParaRPr>
          </a:p>
          <a:p>
            <a:pPr marL="0" indent="0">
              <a:lnSpc>
                <a:spcPct val="150000"/>
              </a:lnSpc>
              <a:buNone/>
            </a:pPr>
            <a:r>
              <a:rPr lang="en-US" sz="1500" dirty="0" smtClean="0">
                <a:latin typeface="Abadi MT Condensed Extra Bold" panose="020B0A06030101010103" pitchFamily="34" charset="0"/>
              </a:rPr>
              <a:t>CSS</a:t>
            </a:r>
            <a:endParaRPr lang="en-US" sz="1500" dirty="0">
              <a:latin typeface="Abadi MT Condensed Extra Bold" panose="020B0A06030101010103" pitchFamily="34" charset="0"/>
            </a:endParaRPr>
          </a:p>
          <a:p>
            <a:pPr marL="0" indent="0">
              <a:buNone/>
            </a:pPr>
            <a:r>
              <a:rPr lang="en-US" sz="1200" dirty="0">
                <a:latin typeface="Abadi MT Condensed Extra Bold" panose="020B0A06030101010103" pitchFamily="34" charset="0"/>
              </a:rPr>
              <a:t>.box { </a:t>
            </a:r>
          </a:p>
          <a:p>
            <a:pPr marL="0" indent="0">
              <a:buNone/>
            </a:pPr>
            <a:r>
              <a:rPr lang="en-US" sz="1200" dirty="0">
                <a:latin typeface="Abadi MT Condensed Extra Bold" panose="020B0A06030101010103" pitchFamily="34" charset="0"/>
              </a:rPr>
              <a:t>width: 200px;</a:t>
            </a:r>
          </a:p>
          <a:p>
            <a:pPr marL="0" indent="0">
              <a:buNone/>
            </a:pPr>
            <a:r>
              <a:rPr lang="en-US" sz="1200" dirty="0">
                <a:latin typeface="Abadi MT Condensed Extra Bold" panose="020B0A06030101010103" pitchFamily="34" charset="0"/>
              </a:rPr>
              <a:t>height: 200px;</a:t>
            </a:r>
          </a:p>
          <a:p>
            <a:pPr marL="0" indent="0">
              <a:buNone/>
            </a:pPr>
            <a:r>
              <a:rPr lang="en-US" sz="1200" dirty="0">
                <a:latin typeface="Abadi MT Condensed Extra Bold" panose="020B0A06030101010103" pitchFamily="34" charset="0"/>
              </a:rPr>
              <a:t>background-color: </a:t>
            </a:r>
            <a:r>
              <a:rPr lang="en-US" sz="1200" dirty="0" smtClean="0">
                <a:latin typeface="Abadi MT Condensed Extra Bold" panose="020B0A06030101010103" pitchFamily="34" charset="0"/>
              </a:rPr>
              <a:t>pink;</a:t>
            </a:r>
          </a:p>
          <a:p>
            <a:pPr marL="0" indent="0">
              <a:buNone/>
            </a:pPr>
            <a:r>
              <a:rPr lang="en-US" sz="1200" dirty="0" smtClean="0">
                <a:latin typeface="Abadi MT Condensed Extra Bold" panose="020B0A06030101010103" pitchFamily="34" charset="0"/>
              </a:rPr>
              <a:t>margin</a:t>
            </a:r>
            <a:r>
              <a:rPr lang="en-US" sz="1200" dirty="0">
                <a:latin typeface="Abadi MT Condensed Extra Bold" panose="020B0A06030101010103" pitchFamily="34" charset="0"/>
              </a:rPr>
              <a:t>: 50px auto;</a:t>
            </a:r>
          </a:p>
          <a:p>
            <a:pPr marL="0" indent="0">
              <a:buNone/>
            </a:pPr>
            <a:r>
              <a:rPr lang="en-US" sz="1200" dirty="0">
                <a:latin typeface="Abadi MT Condensed Extra Bold" panose="020B0A06030101010103" pitchFamily="34" charset="0"/>
              </a:rPr>
              <a:t>transition: all 2s ease 1s;</a:t>
            </a:r>
          </a:p>
          <a:p>
            <a:pPr marL="0" indent="0">
              <a:buNone/>
            </a:pPr>
            <a:r>
              <a:rPr lang="en-US" sz="1200" dirty="0">
                <a:latin typeface="Abadi MT Condensed Extra Bold" panose="020B0A06030101010103" pitchFamily="34" charset="0"/>
              </a:rPr>
              <a:t>}</a:t>
            </a:r>
          </a:p>
          <a:p>
            <a:pPr marL="0" indent="0">
              <a:buNone/>
            </a:pPr>
            <a:endParaRPr lang="en-US" sz="1200" dirty="0">
              <a:latin typeface="Abadi MT Condensed Extra Bold" panose="020B0A06030101010103" pitchFamily="34" charset="0"/>
            </a:endParaRPr>
          </a:p>
          <a:p>
            <a:pPr marL="0" indent="0">
              <a:buNone/>
            </a:pPr>
            <a:r>
              <a:rPr lang="en-US" sz="1200" dirty="0">
                <a:latin typeface="Abadi MT Condensed Extra Bold" panose="020B0A06030101010103" pitchFamily="34" charset="0"/>
              </a:rPr>
              <a:t>.</a:t>
            </a:r>
            <a:r>
              <a:rPr lang="en-US" sz="1200" dirty="0">
                <a:latin typeface="Abadi MT Condensed Extra Bold" panose="020B0A06030101010103" pitchFamily="34" charset="0"/>
              </a:rPr>
              <a:t>box:hover</a:t>
            </a:r>
            <a:r>
              <a:rPr lang="en-US" sz="1200" dirty="0">
                <a:latin typeface="Abadi MT Condensed Extra Bold" panose="020B0A06030101010103" pitchFamily="34" charset="0"/>
              </a:rPr>
              <a:t> {</a:t>
            </a:r>
          </a:p>
          <a:p>
            <a:pPr marL="0" indent="0">
              <a:buNone/>
            </a:pPr>
            <a:r>
              <a:rPr lang="en-US" sz="1200" dirty="0">
                <a:latin typeface="Abadi MT Condensed Extra Bold" panose="020B0A06030101010103" pitchFamily="34" charset="0"/>
              </a:rPr>
              <a:t>width:500px;</a:t>
            </a:r>
          </a:p>
          <a:p>
            <a:pPr marL="0" indent="0">
              <a:buNone/>
            </a:pPr>
            <a:r>
              <a:rPr lang="en-US" sz="1200" dirty="0">
                <a:latin typeface="Abadi MT Condensed Extra Bold" panose="020B0A06030101010103" pitchFamily="34" charset="0"/>
              </a:rPr>
              <a:t>height:500px;</a:t>
            </a:r>
          </a:p>
          <a:p>
            <a:pPr marL="0" indent="0">
              <a:buNone/>
            </a:pPr>
            <a:r>
              <a:rPr lang="en-US" sz="1200" dirty="0" smtClean="0">
                <a:latin typeface="Abadi MT Condensed Extra Bold" panose="020B0A06030101010103" pitchFamily="34" charset="0"/>
              </a:rPr>
              <a:t>background-color: blue;</a:t>
            </a:r>
            <a:endParaRPr lang="en-US" sz="1200" dirty="0">
              <a:latin typeface="Abadi MT Condensed Extra Bold" panose="020B0A06030101010103" pitchFamily="34" charset="0"/>
            </a:endParaRPr>
          </a:p>
          <a:p>
            <a:pPr marL="0" indent="0">
              <a:buNone/>
            </a:pPr>
            <a:r>
              <a:rPr lang="en-US" sz="1200" dirty="0">
                <a:latin typeface="Abadi MT Condensed Extra Bold" panose="020B0A06030101010103" pitchFamily="34" charset="0"/>
              </a:rPr>
              <a:t>transform: rotate(180deg);</a:t>
            </a:r>
          </a:p>
          <a:p>
            <a:pPr marL="0" indent="0">
              <a:buNone/>
            </a:pPr>
            <a:r>
              <a:rPr lang="en-US" sz="1200" dirty="0">
                <a:latin typeface="Abadi MT Condensed Extra Bold" panose="020B0A06030101010103" pitchFamily="34" charset="0"/>
              </a:rPr>
              <a:t>}</a:t>
            </a:r>
          </a:p>
        </p:txBody>
      </p:sp>
      <p:sp>
        <p:nvSpPr>
          <p:cNvPr id="4" name="TextBox 3"/>
          <p:cNvSpPr txBox="1"/>
          <p:nvPr/>
        </p:nvSpPr>
        <p:spPr>
          <a:xfrm>
            <a:off x="381000" y="152400"/>
            <a:ext cx="8305800" cy="492443"/>
          </a:xfrm>
          <a:prstGeom prst="rect">
            <a:avLst/>
          </a:prstGeom>
          <a:noFill/>
        </p:spPr>
        <p:txBody>
          <a:bodyPr wrap="square" rtlCol="0">
            <a:spAutoFit/>
          </a:bodyPr>
          <a:lstStyle/>
          <a:p>
            <a:pPr algn="ctr"/>
            <a:r>
              <a:rPr lang="en-US" sz="2600" dirty="0" smtClean="0">
                <a:latin typeface="Abadi MT Condensed Extra Bold" panose="020B0A06030101010103" pitchFamily="34" charset="0"/>
              </a:rPr>
              <a:t>Example Code</a:t>
            </a:r>
            <a:endParaRPr lang="en-US" sz="2600" dirty="0">
              <a:latin typeface="Abadi MT Condensed Extra Bold" panose="020B0A06030101010103" pitchFamily="34" charset="0"/>
            </a:endParaRPr>
          </a:p>
        </p:txBody>
      </p:sp>
    </p:spTree>
    <p:extLst>
      <p:ext uri="{BB962C8B-B14F-4D97-AF65-F5344CB8AC3E}">
        <p14:creationId xmlns:p14="http://schemas.microsoft.com/office/powerpoint/2010/main" val="31178948"/>
      </p:ext>
    </p:extLst>
  </p:cSld>
  <p:clrMapOvr>
    <a:masterClrMapping/>
  </p:clrMapOvr>
  <p:timing>
    <p:tnLst>
      <p:par>
        <p:cTn id="1" dur="indefinite" restart="never" nodeType="tmRoot"/>
      </p:par>
    </p:tnLst>
  </p:timing>
</p:sld>
</file>

<file path=ppt/theme/theme1.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453</TotalTime>
  <Words>419</Words>
  <Application>Microsoft Office PowerPoint</Application>
  <PresentationFormat>On-screen Show (4:3)</PresentationFormat>
  <Paragraphs>89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Composite</vt:lpstr>
      <vt:lpstr>CSS Transitions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Transitions</dc:title>
  <dc:creator>Nisha Williams</dc:creator>
  <cp:lastModifiedBy>Nisha Williams</cp:lastModifiedBy>
  <cp:revision>18</cp:revision>
  <dcterms:created xsi:type="dcterms:W3CDTF">2015-05-12T20:09:36Z</dcterms:created>
  <dcterms:modified xsi:type="dcterms:W3CDTF">2015-05-13T22:50:35Z</dcterms:modified>
</cp:coreProperties>
</file>