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262" r:id="rId4"/>
    <p:sldId id="263" r:id="rId5"/>
    <p:sldId id="264"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3" d="100"/>
          <a:sy n="93" d="100"/>
        </p:scale>
        <p:origin x="1206"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National_Football_League"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leadinglearner.me/2015/12/13/the-data-conclusion-confusion/comment-page-1/" TargetMode="External"/><Relationship Id="rId7" Type="http://schemas.openxmlformats.org/officeDocument/2006/relationships/hyperlink" Target="https://creativecommons.org/licenses/by-sa/3.0/"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en.wikipedia.org/wiki/National_Football_League" TargetMode="External"/><Relationship Id="rId5" Type="http://schemas.openxmlformats.org/officeDocument/2006/relationships/image" Target="../media/image5.png"/><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6249-7EFD-4658-9987-044A162CE88E}"/>
              </a:ext>
            </a:extLst>
          </p:cNvPr>
          <p:cNvSpPr>
            <a:spLocks noGrp="1"/>
          </p:cNvSpPr>
          <p:nvPr>
            <p:ph type="ctrTitle"/>
          </p:nvPr>
        </p:nvSpPr>
        <p:spPr/>
        <p:txBody>
          <a:bodyPr/>
          <a:lstStyle/>
          <a:p>
            <a:r>
              <a:rPr lang="en-US" dirty="0"/>
              <a:t>PREDICTING NFL Play calls for optimum success</a:t>
            </a:r>
          </a:p>
        </p:txBody>
      </p:sp>
      <p:sp>
        <p:nvSpPr>
          <p:cNvPr id="3" name="Subtitle 2">
            <a:extLst>
              <a:ext uri="{FF2B5EF4-FFF2-40B4-BE49-F238E27FC236}">
                <a16:creationId xmlns:a16="http://schemas.microsoft.com/office/drawing/2014/main" id="{F23CA9BE-FD8B-4473-8E3D-B8265594C8D4}"/>
              </a:ext>
            </a:extLst>
          </p:cNvPr>
          <p:cNvSpPr>
            <a:spLocks noGrp="1"/>
          </p:cNvSpPr>
          <p:nvPr>
            <p:ph type="subTitle" idx="1"/>
          </p:nvPr>
        </p:nvSpPr>
        <p:spPr>
          <a:xfrm>
            <a:off x="1051560" y="4742046"/>
            <a:ext cx="7891272" cy="1069848"/>
          </a:xfrm>
        </p:spPr>
        <p:txBody>
          <a:bodyPr/>
          <a:lstStyle/>
          <a:p>
            <a:r>
              <a:rPr lang="en-US" dirty="0"/>
              <a:t>Williams Anosike</a:t>
            </a:r>
          </a:p>
          <a:p>
            <a:r>
              <a:rPr lang="en-US" dirty="0"/>
              <a:t>DATA 06</a:t>
            </a:r>
          </a:p>
        </p:txBody>
      </p:sp>
      <p:pic>
        <p:nvPicPr>
          <p:cNvPr id="5" name="Picture 4" descr="A close up of a sign&#10;&#10;Description automatically generated">
            <a:extLst>
              <a:ext uri="{FF2B5EF4-FFF2-40B4-BE49-F238E27FC236}">
                <a16:creationId xmlns:a16="http://schemas.microsoft.com/office/drawing/2014/main" id="{1072177F-E5CF-40E9-97F8-133D24331D4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48066" y="4742046"/>
            <a:ext cx="1892969" cy="2173401"/>
          </a:xfrm>
          <a:prstGeom prst="rect">
            <a:avLst/>
          </a:prstGeom>
        </p:spPr>
      </p:pic>
      <p:sp>
        <p:nvSpPr>
          <p:cNvPr id="6" name="TextBox 5">
            <a:extLst>
              <a:ext uri="{FF2B5EF4-FFF2-40B4-BE49-F238E27FC236}">
                <a16:creationId xmlns:a16="http://schemas.microsoft.com/office/drawing/2014/main" id="{F4789EF8-9309-4A23-8FA3-8E1A346C9F64}"/>
              </a:ext>
            </a:extLst>
          </p:cNvPr>
          <p:cNvSpPr txBox="1"/>
          <p:nvPr/>
        </p:nvSpPr>
        <p:spPr>
          <a:xfrm>
            <a:off x="6954252" y="6858001"/>
            <a:ext cx="2286783" cy="369332"/>
          </a:xfrm>
          <a:prstGeom prst="rect">
            <a:avLst/>
          </a:prstGeom>
          <a:noFill/>
        </p:spPr>
        <p:txBody>
          <a:bodyPr wrap="square" rtlCol="0">
            <a:spAutoFit/>
          </a:bodyPr>
          <a:lstStyle/>
          <a:p>
            <a:r>
              <a:rPr lang="en-US" sz="900">
                <a:hlinkClick r:id="rId3" tooltip="https://en.wikipedia.org/wiki/National_Football_League"/>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4425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C70B-817C-4603-942B-032DB5B021A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77E2DB0-4082-472E-BCA5-BD38D90205EC}"/>
              </a:ext>
            </a:extLst>
          </p:cNvPr>
          <p:cNvSpPr>
            <a:spLocks noGrp="1"/>
          </p:cNvSpPr>
          <p:nvPr>
            <p:ph idx="1"/>
          </p:nvPr>
        </p:nvSpPr>
        <p:spPr/>
        <p:txBody>
          <a:bodyPr/>
          <a:lstStyle/>
          <a:p>
            <a:r>
              <a:rPr lang="en-US" dirty="0"/>
              <a:t>The dataset contains all the regular season plays from the 2009-2018 NFL seasons. The dataset has 449,372 rows and 100 columns. Each play is broken down into great detail containing information on: game situation, players involved, results, and advanced metrics such as expected point and win probability values. </a:t>
            </a:r>
          </a:p>
          <a:p>
            <a:r>
              <a:rPr lang="en-US" dirty="0"/>
              <a:t>Compiled using an R package, nflscrapR which uses an API maintained by the NFL to scrape, clean, parse, and output clean datasets at the individual play, player, game, and season levels.</a:t>
            </a:r>
          </a:p>
        </p:txBody>
      </p:sp>
      <p:pic>
        <p:nvPicPr>
          <p:cNvPr id="5" name="Picture 4" descr="A close up of a sign&#10;&#10;Description automatically generated">
            <a:extLst>
              <a:ext uri="{FF2B5EF4-FFF2-40B4-BE49-F238E27FC236}">
                <a16:creationId xmlns:a16="http://schemas.microsoft.com/office/drawing/2014/main" id="{C5D3F1B7-4D26-4520-B37D-147FE93F172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10338" y="232610"/>
            <a:ext cx="2743200" cy="1764632"/>
          </a:xfrm>
          <a:prstGeom prst="rect">
            <a:avLst/>
          </a:prstGeom>
        </p:spPr>
      </p:pic>
      <p:sp>
        <p:nvSpPr>
          <p:cNvPr id="6" name="TextBox 5">
            <a:extLst>
              <a:ext uri="{FF2B5EF4-FFF2-40B4-BE49-F238E27FC236}">
                <a16:creationId xmlns:a16="http://schemas.microsoft.com/office/drawing/2014/main" id="{413A7325-8B63-4B2E-906C-3501F5D151C5}"/>
              </a:ext>
            </a:extLst>
          </p:cNvPr>
          <p:cNvSpPr txBox="1"/>
          <p:nvPr/>
        </p:nvSpPr>
        <p:spPr>
          <a:xfrm>
            <a:off x="7700211" y="6858000"/>
            <a:ext cx="2743200" cy="4572000"/>
          </a:xfrm>
          <a:prstGeom prst="rect">
            <a:avLst/>
          </a:prstGeom>
          <a:noFill/>
        </p:spPr>
        <p:txBody>
          <a:bodyPr wrap="square" rtlCol="0">
            <a:spAutoFit/>
          </a:bodyPr>
          <a:lstStyle/>
          <a:p>
            <a:r>
              <a:rPr lang="en-US" sz="900">
                <a:hlinkClick r:id="rId3" tooltip="https://leadinglearner.me/2015/12/13/the-data-conclusion-confusion/comment-page-1/"/>
              </a:rPr>
              <a:t>This Photo</a:t>
            </a:r>
            <a:r>
              <a:rPr lang="en-US" sz="900"/>
              <a:t> by Unknown Author is licensed under </a:t>
            </a:r>
            <a:r>
              <a:rPr lang="en-US" sz="900">
                <a:hlinkClick r:id="rId4" tooltip="https://creativecommons.org/licenses/by-nc-nd/3.0/"/>
              </a:rPr>
              <a:t>CC BY-NC-ND</a:t>
            </a:r>
            <a:endParaRPr lang="en-US" sz="900"/>
          </a:p>
        </p:txBody>
      </p:sp>
      <p:pic>
        <p:nvPicPr>
          <p:cNvPr id="7" name="Picture 6" descr="A close up of a sign&#10;&#10;Description automatically generated">
            <a:extLst>
              <a:ext uri="{FF2B5EF4-FFF2-40B4-BE49-F238E27FC236}">
                <a16:creationId xmlns:a16="http://schemas.microsoft.com/office/drawing/2014/main" id="{9B325214-A060-4BD0-B87A-A61DDCA20ED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348066" y="4940968"/>
            <a:ext cx="1892969" cy="1974479"/>
          </a:xfrm>
          <a:prstGeom prst="rect">
            <a:avLst/>
          </a:prstGeom>
        </p:spPr>
      </p:pic>
      <p:sp>
        <p:nvSpPr>
          <p:cNvPr id="8" name="TextBox 7">
            <a:extLst>
              <a:ext uri="{FF2B5EF4-FFF2-40B4-BE49-F238E27FC236}">
                <a16:creationId xmlns:a16="http://schemas.microsoft.com/office/drawing/2014/main" id="{5632F8FD-A353-4C9B-A437-3E52AE8E27B8}"/>
              </a:ext>
            </a:extLst>
          </p:cNvPr>
          <p:cNvSpPr txBox="1"/>
          <p:nvPr/>
        </p:nvSpPr>
        <p:spPr>
          <a:xfrm>
            <a:off x="6954252" y="6858001"/>
            <a:ext cx="2286783" cy="369332"/>
          </a:xfrm>
          <a:prstGeom prst="rect">
            <a:avLst/>
          </a:prstGeom>
          <a:noFill/>
        </p:spPr>
        <p:txBody>
          <a:bodyPr wrap="square" rtlCol="0">
            <a:spAutoFit/>
          </a:bodyPr>
          <a:lstStyle/>
          <a:p>
            <a:r>
              <a:rPr lang="en-US" sz="900">
                <a:hlinkClick r:id="rId6" tooltip="https://en.wikipedia.org/wiki/National_Football_League"/>
              </a:rPr>
              <a:t>This Photo</a:t>
            </a:r>
            <a:r>
              <a:rPr lang="en-US" sz="900"/>
              <a:t> by Unknown Author is licensed under </a:t>
            </a:r>
            <a:r>
              <a:rPr lang="en-US" sz="900">
                <a:hlinkClick r:id="rId7" tooltip="https://creativecommons.org/licenses/by-sa/3.0/"/>
              </a:rPr>
              <a:t>CC BY-SA</a:t>
            </a:r>
            <a:endParaRPr lang="en-US" sz="900"/>
          </a:p>
        </p:txBody>
      </p:sp>
    </p:spTree>
    <p:extLst>
      <p:ext uri="{BB962C8B-B14F-4D97-AF65-F5344CB8AC3E}">
        <p14:creationId xmlns:p14="http://schemas.microsoft.com/office/powerpoint/2010/main" val="325083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1B84-42DB-4AAA-8CB1-AB6991D2C0F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D2D63E6-CE08-44FE-AD62-25CA7868EF36}"/>
              </a:ext>
            </a:extLst>
          </p:cNvPr>
          <p:cNvSpPr>
            <a:spLocks noGrp="1"/>
          </p:cNvSpPr>
          <p:nvPr>
            <p:ph idx="1"/>
          </p:nvPr>
        </p:nvSpPr>
        <p:spPr/>
        <p:txBody>
          <a:bodyPr/>
          <a:lstStyle/>
          <a:p>
            <a:r>
              <a:rPr lang="en-US" dirty="0"/>
              <a:t>In this PowerPoint, I’ll talk about the first steps taken in building a viable model for our dataset.</a:t>
            </a:r>
          </a:p>
          <a:p>
            <a:r>
              <a:rPr lang="en-US" dirty="0"/>
              <a:t>First, I will talk about the data cleaning and filtering I completed.</a:t>
            </a:r>
          </a:p>
          <a:p>
            <a:r>
              <a:rPr lang="en-US" dirty="0"/>
              <a:t>Then, I’ll discuss the Exploratory Data Analyses I have done to get a better sense of the data and what insights we can take away.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648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F27F-6D88-44D5-BA5E-5EA7D1846189}"/>
              </a:ext>
            </a:extLst>
          </p:cNvPr>
          <p:cNvSpPr>
            <a:spLocks noGrp="1"/>
          </p:cNvSpPr>
          <p:nvPr>
            <p:ph type="title"/>
          </p:nvPr>
        </p:nvSpPr>
        <p:spPr/>
        <p:txBody>
          <a:bodyPr/>
          <a:lstStyle/>
          <a:p>
            <a:r>
              <a:rPr lang="en-US" dirty="0"/>
              <a:t>DATA EXTRACTION/LOADING</a:t>
            </a:r>
          </a:p>
        </p:txBody>
      </p:sp>
      <p:sp>
        <p:nvSpPr>
          <p:cNvPr id="3" name="Content Placeholder 2">
            <a:extLst>
              <a:ext uri="{FF2B5EF4-FFF2-40B4-BE49-F238E27FC236}">
                <a16:creationId xmlns:a16="http://schemas.microsoft.com/office/drawing/2014/main" id="{528D106B-ED59-4EA6-9019-EB6919EE3723}"/>
              </a:ext>
            </a:extLst>
          </p:cNvPr>
          <p:cNvSpPr>
            <a:spLocks noGrp="1"/>
          </p:cNvSpPr>
          <p:nvPr>
            <p:ph sz="half" idx="1"/>
          </p:nvPr>
        </p:nvSpPr>
        <p:spPr/>
        <p:txBody>
          <a:bodyPr/>
          <a:lstStyle/>
          <a:p>
            <a:r>
              <a:rPr lang="en-US" dirty="0"/>
              <a:t>By far the easiest part of the project so far; I simply downloaded the zipped dataset from Kaggle.</a:t>
            </a:r>
          </a:p>
          <a:p>
            <a:r>
              <a:rPr lang="en-US" dirty="0"/>
              <a:t>I then unzipped and extracted the content into my DATA606 folder.</a:t>
            </a:r>
          </a:p>
          <a:p>
            <a:endParaRPr lang="en-US" dirty="0"/>
          </a:p>
          <a:p>
            <a:endParaRPr lang="en-US" dirty="0"/>
          </a:p>
        </p:txBody>
      </p:sp>
      <p:pic>
        <p:nvPicPr>
          <p:cNvPr id="6" name="Content Placeholder 5" descr="A close up of a piece of paper&#10;&#10;Description automatically generated">
            <a:extLst>
              <a:ext uri="{FF2B5EF4-FFF2-40B4-BE49-F238E27FC236}">
                <a16:creationId xmlns:a16="http://schemas.microsoft.com/office/drawing/2014/main" id="{0BC1A5C5-682E-4DE1-9542-887A8B45B1E3}"/>
              </a:ext>
            </a:extLst>
          </p:cNvPr>
          <p:cNvPicPr>
            <a:picLocks noGrp="1" noChangeAspect="1"/>
          </p:cNvPicPr>
          <p:nvPr>
            <p:ph sz="half" idx="2"/>
          </p:nvPr>
        </p:nvPicPr>
        <p:blipFill>
          <a:blip r:embed="rId2"/>
          <a:stretch>
            <a:fillRect/>
          </a:stretch>
        </p:blipFill>
        <p:spPr>
          <a:xfrm>
            <a:off x="6367273" y="2194560"/>
            <a:ext cx="5072977" cy="3218032"/>
          </a:xfrm>
        </p:spPr>
      </p:pic>
    </p:spTree>
    <p:extLst>
      <p:ext uri="{BB962C8B-B14F-4D97-AF65-F5344CB8AC3E}">
        <p14:creationId xmlns:p14="http://schemas.microsoft.com/office/powerpoint/2010/main" val="216405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D4E8-CDCC-4016-84D8-730747317063}"/>
              </a:ext>
            </a:extLst>
          </p:cNvPr>
          <p:cNvSpPr>
            <a:spLocks noGrp="1"/>
          </p:cNvSpPr>
          <p:nvPr>
            <p:ph type="title"/>
          </p:nvPr>
        </p:nvSpPr>
        <p:spPr/>
        <p:txBody>
          <a:bodyPr/>
          <a:lstStyle/>
          <a:p>
            <a:r>
              <a:rPr lang="en-US" dirty="0"/>
              <a:t>DATA CLEANING &amp; FILTERING</a:t>
            </a:r>
          </a:p>
        </p:txBody>
      </p:sp>
      <p:sp>
        <p:nvSpPr>
          <p:cNvPr id="4" name="Content Placeholder 3">
            <a:extLst>
              <a:ext uri="{FF2B5EF4-FFF2-40B4-BE49-F238E27FC236}">
                <a16:creationId xmlns:a16="http://schemas.microsoft.com/office/drawing/2014/main" id="{0FA18B06-2A2D-407C-A0CB-B3F3FB7FD05B}"/>
              </a:ext>
            </a:extLst>
          </p:cNvPr>
          <p:cNvSpPr>
            <a:spLocks noGrp="1"/>
          </p:cNvSpPr>
          <p:nvPr>
            <p:ph sz="half" idx="1"/>
          </p:nvPr>
        </p:nvSpPr>
        <p:spPr/>
        <p:txBody>
          <a:bodyPr/>
          <a:lstStyle/>
          <a:p>
            <a:r>
              <a:rPr lang="en-US" dirty="0"/>
              <a:t>Here I removed columns I deemed unnecessary and filtered on the columns I needed for my model.</a:t>
            </a:r>
          </a:p>
          <a:p>
            <a:r>
              <a:rPr lang="en-US" dirty="0"/>
              <a:t>I also filled out NA values to make my model even more accurate.</a:t>
            </a:r>
          </a:p>
        </p:txBody>
      </p:sp>
      <p:pic>
        <p:nvPicPr>
          <p:cNvPr id="7" name="Content Placeholder 6" descr="A screenshot of a social media post&#10;&#10;Description automatically generated">
            <a:extLst>
              <a:ext uri="{FF2B5EF4-FFF2-40B4-BE49-F238E27FC236}">
                <a16:creationId xmlns:a16="http://schemas.microsoft.com/office/drawing/2014/main" id="{6CD567EC-D244-450C-80B7-F99CAF9CAD42}"/>
              </a:ext>
            </a:extLst>
          </p:cNvPr>
          <p:cNvPicPr>
            <a:picLocks noGrp="1" noChangeAspect="1"/>
          </p:cNvPicPr>
          <p:nvPr>
            <p:ph sz="half" idx="2"/>
          </p:nvPr>
        </p:nvPicPr>
        <p:blipFill>
          <a:blip r:embed="rId2"/>
          <a:stretch>
            <a:fillRect/>
          </a:stretch>
        </p:blipFill>
        <p:spPr>
          <a:xfrm>
            <a:off x="6364288" y="2671282"/>
            <a:ext cx="4754562" cy="2527442"/>
          </a:xfrm>
        </p:spPr>
      </p:pic>
    </p:spTree>
    <p:extLst>
      <p:ext uri="{BB962C8B-B14F-4D97-AF65-F5344CB8AC3E}">
        <p14:creationId xmlns:p14="http://schemas.microsoft.com/office/powerpoint/2010/main" val="185376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A587-823F-4996-9F74-638246FB47DA}"/>
              </a:ext>
            </a:extLst>
          </p:cNvPr>
          <p:cNvSpPr>
            <a:spLocks noGrp="1"/>
          </p:cNvSpPr>
          <p:nvPr>
            <p:ph type="title"/>
          </p:nvPr>
        </p:nvSpPr>
        <p:spPr/>
        <p:txBody>
          <a:bodyPr/>
          <a:lstStyle/>
          <a:p>
            <a:r>
              <a:rPr lang="en-US" dirty="0"/>
              <a:t>EXPLORATORY DATA ANALYSIS (EDA)</a:t>
            </a:r>
          </a:p>
        </p:txBody>
      </p:sp>
      <p:sp>
        <p:nvSpPr>
          <p:cNvPr id="4" name="Content Placeholder 3">
            <a:extLst>
              <a:ext uri="{FF2B5EF4-FFF2-40B4-BE49-F238E27FC236}">
                <a16:creationId xmlns:a16="http://schemas.microsoft.com/office/drawing/2014/main" id="{00AFAD5A-CB99-4012-B411-EA1EFA42FFC7}"/>
              </a:ext>
            </a:extLst>
          </p:cNvPr>
          <p:cNvSpPr>
            <a:spLocks noGrp="1"/>
          </p:cNvSpPr>
          <p:nvPr>
            <p:ph sz="half" idx="1"/>
          </p:nvPr>
        </p:nvSpPr>
        <p:spPr/>
        <p:txBody>
          <a:bodyPr>
            <a:normAutofit fontScale="92500" lnSpcReduction="10000"/>
          </a:bodyPr>
          <a:lstStyle/>
          <a:p>
            <a:r>
              <a:rPr lang="en-US" dirty="0"/>
              <a:t>Wanted to see a league-wide view of the pass vs rush attempts.</a:t>
            </a:r>
          </a:p>
          <a:p>
            <a:r>
              <a:rPr lang="en-US" dirty="0"/>
              <a:t>As we can see, it seems that passing plays are more prominent in all categories.</a:t>
            </a:r>
          </a:p>
          <a:p>
            <a:r>
              <a:rPr lang="en-US" dirty="0"/>
              <a:t>One important distinction here is that the 2nd and 4th quarters see a spike in the amount of passing attempts, but the rushing attempts remains constant across the quarters. </a:t>
            </a:r>
          </a:p>
          <a:p>
            <a:r>
              <a:rPr lang="en-US" dirty="0"/>
              <a:t>This is most likely due to teams trying to score before the possession changes in the 2nd half or to win at the end of the game due to the expiring clock.</a:t>
            </a:r>
          </a:p>
        </p:txBody>
      </p:sp>
      <p:pic>
        <p:nvPicPr>
          <p:cNvPr id="7" name="Content Placeholder 6" descr="A screenshot of a cell phone&#10;&#10;Description automatically generated">
            <a:extLst>
              <a:ext uri="{FF2B5EF4-FFF2-40B4-BE49-F238E27FC236}">
                <a16:creationId xmlns:a16="http://schemas.microsoft.com/office/drawing/2014/main" id="{8D310A0A-0028-4F92-B5B3-0F54E5A7B49A}"/>
              </a:ext>
            </a:extLst>
          </p:cNvPr>
          <p:cNvPicPr>
            <a:picLocks noGrp="1" noChangeAspect="1"/>
          </p:cNvPicPr>
          <p:nvPr>
            <p:ph sz="half" idx="2"/>
          </p:nvPr>
        </p:nvPicPr>
        <p:blipFill>
          <a:blip r:embed="rId2"/>
          <a:stretch>
            <a:fillRect/>
          </a:stretch>
        </p:blipFill>
        <p:spPr>
          <a:xfrm>
            <a:off x="6364288" y="1952090"/>
            <a:ext cx="5142768" cy="3977640"/>
          </a:xfrm>
        </p:spPr>
      </p:pic>
    </p:spTree>
    <p:extLst>
      <p:ext uri="{BB962C8B-B14F-4D97-AF65-F5344CB8AC3E}">
        <p14:creationId xmlns:p14="http://schemas.microsoft.com/office/powerpoint/2010/main" val="324367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AF8C-F5E9-4653-A980-5FB48B89BD7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EF688D3C-A917-44F2-A2A3-44936761B4E1}"/>
              </a:ext>
            </a:extLst>
          </p:cNvPr>
          <p:cNvSpPr>
            <a:spLocks noGrp="1"/>
          </p:cNvSpPr>
          <p:nvPr>
            <p:ph sz="half" idx="1"/>
          </p:nvPr>
        </p:nvSpPr>
        <p:spPr/>
        <p:txBody>
          <a:bodyPr/>
          <a:lstStyle/>
          <a:p>
            <a:r>
              <a:rPr lang="en-US" dirty="0"/>
              <a:t>Then, I analyzed pass vs rush attempts per down around the NFL. </a:t>
            </a:r>
          </a:p>
          <a:p>
            <a:r>
              <a:rPr lang="en-US" dirty="0"/>
              <a:t>Here we see results we may expect. On 1</a:t>
            </a:r>
            <a:r>
              <a:rPr lang="en-US" baseline="30000" dirty="0"/>
              <a:t>st</a:t>
            </a:r>
            <a:r>
              <a:rPr lang="en-US" dirty="0"/>
              <a:t> down, many teams often start out their drives with runs to open up their playbook.</a:t>
            </a:r>
          </a:p>
          <a:p>
            <a:r>
              <a:rPr lang="en-US" dirty="0"/>
              <a:t>On 3</a:t>
            </a:r>
            <a:r>
              <a:rPr lang="en-US" baseline="30000" dirty="0"/>
              <a:t>rd</a:t>
            </a:r>
            <a:r>
              <a:rPr lang="en-US" dirty="0"/>
              <a:t> down, where the average yards to go was 4.6 yards from 2009-2018; it is realistic to see teams passing it more often in this situation.</a:t>
            </a:r>
          </a:p>
          <a:p>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94773F69-E503-45E1-91FA-C554EAFB4019}"/>
              </a:ext>
            </a:extLst>
          </p:cNvPr>
          <p:cNvPicPr>
            <a:picLocks noGrp="1" noChangeAspect="1"/>
          </p:cNvPicPr>
          <p:nvPr>
            <p:ph sz="half" idx="2"/>
          </p:nvPr>
        </p:nvPicPr>
        <p:blipFill>
          <a:blip r:embed="rId2"/>
          <a:stretch>
            <a:fillRect/>
          </a:stretch>
        </p:blipFill>
        <p:spPr>
          <a:xfrm>
            <a:off x="6364288" y="2194560"/>
            <a:ext cx="4754562" cy="3815822"/>
          </a:xfrm>
        </p:spPr>
      </p:pic>
    </p:spTree>
    <p:extLst>
      <p:ext uri="{BB962C8B-B14F-4D97-AF65-F5344CB8AC3E}">
        <p14:creationId xmlns:p14="http://schemas.microsoft.com/office/powerpoint/2010/main" val="352059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11B0-1A30-45E4-89F5-1A9735A52B6D}"/>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89F94CA-FC8D-490A-B795-C8CE90E8CE9C}"/>
              </a:ext>
            </a:extLst>
          </p:cNvPr>
          <p:cNvSpPr>
            <a:spLocks noGrp="1"/>
          </p:cNvSpPr>
          <p:nvPr>
            <p:ph sz="half" idx="1"/>
          </p:nvPr>
        </p:nvSpPr>
        <p:spPr/>
        <p:txBody>
          <a:bodyPr/>
          <a:lstStyle/>
          <a:p>
            <a:r>
              <a:rPr lang="en-US" dirty="0"/>
              <a:t>Next, I specifically analyzed the passing vs rushing attempts for specific teams. (Did this for the Cowboys, Eagles &amp; Giants)</a:t>
            </a:r>
          </a:p>
          <a:p>
            <a:r>
              <a:rPr lang="en-US" dirty="0"/>
              <a:t>I then looked closer into the passing attempts and grouped them by their location and down.</a:t>
            </a:r>
          </a:p>
        </p:txBody>
      </p:sp>
      <p:pic>
        <p:nvPicPr>
          <p:cNvPr id="6" name="Content Placeholder 5" descr="A screenshot of a cell phone&#10;&#10;Description automatically generated">
            <a:extLst>
              <a:ext uri="{FF2B5EF4-FFF2-40B4-BE49-F238E27FC236}">
                <a16:creationId xmlns:a16="http://schemas.microsoft.com/office/drawing/2014/main" id="{D85DDE2C-5E9A-4200-A2F0-250924EFC416}"/>
              </a:ext>
            </a:extLst>
          </p:cNvPr>
          <p:cNvPicPr>
            <a:picLocks noGrp="1" noChangeAspect="1"/>
          </p:cNvPicPr>
          <p:nvPr>
            <p:ph sz="half" idx="2"/>
          </p:nvPr>
        </p:nvPicPr>
        <p:blipFill>
          <a:blip r:embed="rId2"/>
          <a:stretch>
            <a:fillRect/>
          </a:stretch>
        </p:blipFill>
        <p:spPr>
          <a:xfrm>
            <a:off x="6364288" y="2093976"/>
            <a:ext cx="5266058" cy="3494612"/>
          </a:xfrm>
        </p:spPr>
      </p:pic>
    </p:spTree>
    <p:extLst>
      <p:ext uri="{BB962C8B-B14F-4D97-AF65-F5344CB8AC3E}">
        <p14:creationId xmlns:p14="http://schemas.microsoft.com/office/powerpoint/2010/main" val="4021858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{9C7E8D4C-C553-483C-BA83-D8E0DA72D7DE}tf03090434</Template>
  <TotalTime>326</TotalTime>
  <Words>495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Rockwell</vt:lpstr>
      <vt:lpstr>Rockwell Condensed</vt:lpstr>
      <vt:lpstr>Wingdings</vt:lpstr>
      <vt:lpstr>Wood Type</vt:lpstr>
      <vt:lpstr>PREDICTING NFL Play calls for optimum success</vt:lpstr>
      <vt:lpstr>Dataset</vt:lpstr>
      <vt:lpstr>OUTLINE</vt:lpstr>
      <vt:lpstr>DATA EXTRACTION/LOADING</vt:lpstr>
      <vt:lpstr>DATA CLEANING &amp; FILTERING</vt:lpstr>
      <vt:lpstr>EXPLORATORY DATA ANALYSIS (EDA)</vt:lpstr>
      <vt:lpstr>EXPLORATORY DATA ANALYSIS (EDA)</vt:lpstr>
      <vt:lpstr>EXPLORATORY DATA ANALYSIS (EDA)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NFL Play calls for optimum success</dc:title>
  <dc:creator>Williams Anosike</dc:creator>
  <cp:lastModifiedBy>Williams Anosike</cp:lastModifiedBy>
  <cp:revision>16</cp:revision>
  <dcterms:created xsi:type="dcterms:W3CDTF">2020-02-08T06:54:48Z</dcterms:created>
  <dcterms:modified xsi:type="dcterms:W3CDTF">2020-03-01T19:22:16Z</dcterms:modified>
</cp:coreProperties>
</file>