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137939" y="368300"/>
            <a:ext cx="10464801" cy="3302000"/>
          </a:xfrm>
          <a:prstGeom prst="rect">
            <a:avLst/>
          </a:prstGeom>
        </p:spPr>
        <p:txBody>
          <a:bodyPr/>
          <a:lstStyle/>
          <a:p>
            <a:pPr/>
            <a:r>
              <a:t>本次分享的目标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3048000" y="4369916"/>
            <a:ext cx="10302280" cy="2105968"/>
          </a:xfrm>
          <a:prstGeom prst="rect">
            <a:avLst/>
          </a:prstGeom>
        </p:spPr>
        <p:txBody>
          <a:bodyPr/>
          <a:lstStyle/>
          <a:p>
            <a:pPr marL="276577" indent="-276577" algn="l" defTabSz="408940">
              <a:buSzPct val="75000"/>
              <a:buChar char="•"/>
              <a:defRPr sz="3709"/>
            </a:pPr>
            <a:r>
              <a:t>了解RPC侧边栏的机制</a:t>
            </a:r>
          </a:p>
          <a:p>
            <a:pPr marL="276577" indent="-276577" algn="l" defTabSz="408940">
              <a:buSzPct val="75000"/>
              <a:buChar char="•"/>
              <a:defRPr sz="3709"/>
            </a:pPr>
            <a:r>
              <a:t>了解Android接入RPC侧边栏的注意点</a:t>
            </a:r>
          </a:p>
          <a:p>
            <a:pPr marL="276577" indent="-276577" algn="l" defTabSz="408940">
              <a:buSzPct val="75000"/>
              <a:buChar char="•"/>
              <a:defRPr sz="3709"/>
            </a:pPr>
            <a:r>
              <a:t>了解LibRpcService的封装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952500" y="258233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5900"/>
            </a:lvl1pPr>
          </a:lstStyle>
          <a:p>
            <a:pPr/>
            <a:r>
              <a:t>侧边栏基本模型</a:t>
            </a:r>
          </a:p>
        </p:txBody>
      </p:sp>
      <p:sp>
        <p:nvSpPr>
          <p:cNvPr id="123" name="Shape 123"/>
          <p:cNvSpPr/>
          <p:nvPr/>
        </p:nvSpPr>
        <p:spPr>
          <a:xfrm>
            <a:off x="1714500" y="6675966"/>
            <a:ext cx="1109980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23333" indent="-423333" algn="l">
              <a:lnSpc>
                <a:spcPct val="150000"/>
              </a:lnSpc>
              <a:buSzPct val="100000"/>
              <a:buAutoNum type="arabicPeriod" startAt="1"/>
              <a:defRPr sz="2400"/>
            </a:pPr>
            <a:r>
              <a:t>AppScene相当于会话的概念，用于隔离各App发过来的请求</a:t>
            </a:r>
          </a:p>
          <a:p>
            <a:pPr marL="423333" indent="-423333" algn="l">
              <a:lnSpc>
                <a:spcPct val="150000"/>
              </a:lnSpc>
              <a:buSzPct val="100000"/>
              <a:buAutoNum type="arabicPeriod" startAt="1"/>
              <a:defRPr sz="2400"/>
            </a:pPr>
            <a:r>
              <a:t>侧边栏维护一个或多个AppScene的栈，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栈顶是当前活动的会话</a:t>
            </a:r>
          </a:p>
          <a:p>
            <a:pPr marL="423333" indent="-423333" algn="l">
              <a:lnSpc>
                <a:spcPct val="150000"/>
              </a:lnSpc>
              <a:buSzPct val="100000"/>
              <a:buAutoNum type="arabicPeriod" startAt="1"/>
              <a:defRPr sz="2400"/>
            </a:pPr>
            <a:r>
              <a:t>一个App可以创建多个会话，取决于App自身需求</a:t>
            </a:r>
          </a:p>
        </p:txBody>
      </p:sp>
      <p:grpSp>
        <p:nvGrpSpPr>
          <p:cNvPr id="144" name="Group 144"/>
          <p:cNvGrpSpPr/>
          <p:nvPr/>
        </p:nvGrpSpPr>
        <p:grpSpPr>
          <a:xfrm>
            <a:off x="3109877" y="2404797"/>
            <a:ext cx="5531979" cy="3741739"/>
            <a:chOff x="0" y="0"/>
            <a:chExt cx="5531977" cy="3741737"/>
          </a:xfrm>
        </p:grpSpPr>
        <p:grpSp>
          <p:nvGrpSpPr>
            <p:cNvPr id="141" name="Group 141"/>
            <p:cNvGrpSpPr/>
            <p:nvPr/>
          </p:nvGrpSpPr>
          <p:grpSpPr>
            <a:xfrm>
              <a:off x="0" y="0"/>
              <a:ext cx="5531978" cy="3741738"/>
              <a:chOff x="0" y="0"/>
              <a:chExt cx="5531977" cy="3741737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0" y="730250"/>
                <a:ext cx="2558712" cy="3011488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8135" y="1467891"/>
                <a:ext cx="2542441" cy="1"/>
              </a:xfrm>
              <a:prstGeom prst="lin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8135" y="2235993"/>
                <a:ext cx="2542441" cy="1"/>
              </a:xfrm>
              <a:prstGeom prst="lin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8135" y="3004095"/>
                <a:ext cx="2542441" cy="1"/>
              </a:xfrm>
              <a:prstGeom prst="lin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1187111" y="1670049"/>
                <a:ext cx="1270001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1700"/>
                </a:lvl1pPr>
              </a:lstStyle>
              <a:p>
                <a:pPr/>
                <a:r>
                  <a:t>AppScene1</a:t>
                </a: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1187111" y="2418365"/>
                <a:ext cx="1270001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1700"/>
                </a:lvl1pPr>
              </a:lstStyle>
              <a:p>
                <a:pPr/>
                <a:r>
                  <a:t>AppScene2</a:t>
                </a:r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1187111" y="3155949"/>
                <a:ext cx="1270001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1700"/>
                </a:lvl1pPr>
              </a:lstStyle>
              <a:p>
                <a:pPr/>
                <a:r>
                  <a:t>AppScene3</a:t>
                </a:r>
              </a:p>
            </p:txBody>
          </p:sp>
          <p:grpSp>
            <p:nvGrpSpPr>
              <p:cNvPr id="133" name="Group 133"/>
              <p:cNvGrpSpPr/>
              <p:nvPr/>
            </p:nvGrpSpPr>
            <p:grpSpPr>
              <a:xfrm>
                <a:off x="2601623" y="2101850"/>
                <a:ext cx="2930355" cy="594931"/>
                <a:chOff x="0" y="0"/>
                <a:chExt cx="2930354" cy="594930"/>
              </a:xfrm>
            </p:grpSpPr>
            <p:sp>
              <p:nvSpPr>
                <p:cNvPr id="131" name="Shape 131"/>
                <p:cNvSpPr/>
                <p:nvPr/>
              </p:nvSpPr>
              <p:spPr>
                <a:xfrm>
                  <a:off x="1960683" y="0"/>
                  <a:ext cx="969672" cy="495301"/>
                </a:xfrm>
                <a:prstGeom prst="rect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2400"/>
                  </a:lvl1pPr>
                </a:lstStyle>
                <a:p>
                  <a:pPr/>
                  <a:r>
                    <a:t>App 2</a:t>
                  </a:r>
                </a:p>
              </p:txBody>
            </p:sp>
            <p:sp>
              <p:nvSpPr>
                <p:cNvPr id="132" name="Shape 132"/>
                <p:cNvSpPr/>
                <p:nvPr/>
              </p:nvSpPr>
              <p:spPr>
                <a:xfrm flipH="1">
                  <a:off x="0" y="336158"/>
                  <a:ext cx="2043956" cy="258773"/>
                </a:xfrm>
                <a:prstGeom prst="line">
                  <a:avLst/>
                </a:prstGeom>
                <a:noFill/>
                <a:ln w="38100" cap="rnd">
                  <a:solidFill>
                    <a:srgbClr val="000000"/>
                  </a:solidFill>
                  <a:custDash>
                    <a:ds d="100000" sp="200000"/>
                  </a:custDash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</a:p>
              </p:txBody>
            </p:sp>
          </p:grpSp>
          <p:grpSp>
            <p:nvGrpSpPr>
              <p:cNvPr id="136" name="Group 136"/>
              <p:cNvGrpSpPr/>
              <p:nvPr/>
            </p:nvGrpSpPr>
            <p:grpSpPr>
              <a:xfrm>
                <a:off x="2579565" y="726108"/>
                <a:ext cx="2584113" cy="1180716"/>
                <a:chOff x="0" y="0"/>
                <a:chExt cx="2584111" cy="1180714"/>
              </a:xfrm>
            </p:grpSpPr>
            <p:sp>
              <p:nvSpPr>
                <p:cNvPr id="134" name="Shape 134"/>
                <p:cNvSpPr/>
                <p:nvPr/>
              </p:nvSpPr>
              <p:spPr>
                <a:xfrm>
                  <a:off x="1614440" y="0"/>
                  <a:ext cx="969672" cy="495301"/>
                </a:xfrm>
                <a:prstGeom prst="rect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2400"/>
                  </a:lvl1pPr>
                </a:lstStyle>
                <a:p>
                  <a:pPr/>
                  <a:r>
                    <a:t>App 1</a:t>
                  </a:r>
                </a:p>
              </p:txBody>
            </p:sp>
            <p:sp>
              <p:nvSpPr>
                <p:cNvPr id="135" name="Shape 135"/>
                <p:cNvSpPr/>
                <p:nvPr/>
              </p:nvSpPr>
              <p:spPr>
                <a:xfrm flipH="1">
                  <a:off x="-1" y="344065"/>
                  <a:ext cx="1754170" cy="836650"/>
                </a:xfrm>
                <a:prstGeom prst="line">
                  <a:avLst/>
                </a:prstGeom>
                <a:noFill/>
                <a:ln w="38100" cap="rnd">
                  <a:solidFill>
                    <a:srgbClr val="000000"/>
                  </a:solidFill>
                  <a:custDash>
                    <a:ds d="100000" sp="200000"/>
                  </a:custDash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</a:p>
              </p:txBody>
            </p:sp>
          </p:grpSp>
          <p:sp>
            <p:nvSpPr>
              <p:cNvPr id="137" name="Shape 137"/>
              <p:cNvSpPr/>
              <p:nvPr/>
            </p:nvSpPr>
            <p:spPr>
              <a:xfrm>
                <a:off x="752305" y="-1"/>
                <a:ext cx="1054101" cy="546101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侧边栏</a:t>
                </a: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18711" y="1650999"/>
                <a:ext cx="1270001" cy="393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1900"/>
                </a:lvl1pPr>
              </a:lstStyle>
              <a:p>
                <a:pPr/>
                <a:r>
                  <a:t>Menu1</a:t>
                </a: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18711" y="2399315"/>
                <a:ext cx="1270001" cy="393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1900"/>
                </a:lvl1pPr>
              </a:lstStyle>
              <a:p>
                <a:pPr/>
                <a:r>
                  <a:t>Menu2</a:t>
                </a: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18711" y="3136899"/>
                <a:ext cx="1270001" cy="393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1900"/>
                </a:lvl1pPr>
              </a:lstStyle>
              <a:p>
                <a:pPr/>
                <a:r>
                  <a:t>Menu3</a:t>
                </a:r>
              </a:p>
            </p:txBody>
          </p:sp>
        </p:grpSp>
        <p:sp>
          <p:nvSpPr>
            <p:cNvPr id="142" name="Shape 142"/>
            <p:cNvSpPr/>
            <p:nvPr/>
          </p:nvSpPr>
          <p:spPr>
            <a:xfrm>
              <a:off x="3174661" y="2560902"/>
              <a:ext cx="8001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rpc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3174661" y="1547018"/>
              <a:ext cx="8001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rpc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为什么引入会话机制</a:t>
            </a:r>
          </a:p>
        </p:txBody>
      </p:sp>
      <p:sp>
        <p:nvSpPr>
          <p:cNvPr id="147" name="Shape 147"/>
          <p:cNvSpPr/>
          <p:nvPr/>
        </p:nvSpPr>
        <p:spPr>
          <a:xfrm>
            <a:off x="1773766" y="3213099"/>
            <a:ext cx="1109980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679097" indent="-679097" algn="l">
              <a:buSzPct val="75000"/>
              <a:buChar char="•"/>
              <a:defRPr sz="5500"/>
            </a:pPr>
            <a:r>
              <a:t>时序问题</a:t>
            </a:r>
          </a:p>
          <a:p>
            <a:pPr marL="679097" indent="-679097" algn="l">
              <a:buSzPct val="75000"/>
              <a:buChar char="•"/>
              <a:defRPr sz="5500"/>
            </a:pPr>
            <a:r>
              <a:t>请求间相互影响的问题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952500" y="393699"/>
            <a:ext cx="11099800" cy="1146970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pPr/>
            <a:r>
              <a:t>时序问题</a:t>
            </a:r>
          </a:p>
        </p:txBody>
      </p:sp>
      <p:sp>
        <p:nvSpPr>
          <p:cNvPr id="150" name="Shape 150"/>
          <p:cNvSpPr/>
          <p:nvPr/>
        </p:nvSpPr>
        <p:spPr>
          <a:xfrm>
            <a:off x="1250297" y="6862233"/>
            <a:ext cx="1109980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327152">
              <a:defRPr sz="1624"/>
            </a:pPr>
            <a:r>
              <a:t>ActivityA 启动 ActivityB，两者都需要hide侧边栏，由于AB都存在退出前台的可能性，所以需要在onStop时show侧边栏。</a:t>
            </a:r>
          </a:p>
          <a:p>
            <a:pPr algn="l" defTabSz="327152">
              <a:defRPr sz="1624"/>
            </a:pPr>
          </a:p>
          <a:p>
            <a:pPr algn="l" defTabSz="327152">
              <a:defRPr sz="1624"/>
            </a:pPr>
            <a:r>
              <a:t>如图，Activity各自的callback之间是没有次序的。B:hide可能先于A:show执行，这样会导致B隐藏侧边栏后A将其显示出来，达不到B隐藏侧边栏的效果。当前已经是ActivityB，但受到了ActivityA的影响。</a:t>
            </a:r>
          </a:p>
          <a:p>
            <a:pPr algn="l" defTabSz="327152">
              <a:defRPr sz="1624"/>
            </a:pPr>
          </a:p>
          <a:p>
            <a:pPr algn="l" defTabSz="327152">
              <a:defRPr b="1" sz="1624">
                <a:latin typeface="Helvetica"/>
                <a:ea typeface="Helvetica"/>
                <a:cs typeface="Helvetica"/>
                <a:sym typeface="Helvetica"/>
              </a:defRPr>
            </a:pPr>
            <a:r>
              <a:t>所以引入AppScene会话机制，使得AB之间的请求互不影响。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当A:show的时候，控制的是A的会话，而当前生效的会话是B的会话。</a:t>
            </a:r>
          </a:p>
        </p:txBody>
      </p:sp>
      <p:grpSp>
        <p:nvGrpSpPr>
          <p:cNvPr id="168" name="Group 168"/>
          <p:cNvGrpSpPr/>
          <p:nvPr/>
        </p:nvGrpSpPr>
        <p:grpSpPr>
          <a:xfrm>
            <a:off x="7973822" y="2444749"/>
            <a:ext cx="4760881" cy="3220182"/>
            <a:chOff x="0" y="0"/>
            <a:chExt cx="4760879" cy="3220180"/>
          </a:xfrm>
        </p:grpSpPr>
        <p:sp>
          <p:nvSpPr>
            <p:cNvPr id="151" name="Shape 151"/>
            <p:cNvSpPr/>
            <p:nvPr/>
          </p:nvSpPr>
          <p:spPr>
            <a:xfrm>
              <a:off x="0" y="628461"/>
              <a:ext cx="2202055" cy="2591720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52" name="Shape 152"/>
            <p:cNvSpPr/>
            <p:nvPr/>
          </p:nvSpPr>
          <p:spPr>
            <a:xfrm>
              <a:off x="7001" y="1263283"/>
              <a:ext cx="2188052" cy="1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53" name="Shape 153"/>
            <p:cNvSpPr/>
            <p:nvPr/>
          </p:nvSpPr>
          <p:spPr>
            <a:xfrm>
              <a:off x="7001" y="1924320"/>
              <a:ext cx="2188052" cy="1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7001" y="2585357"/>
              <a:ext cx="2188052" cy="1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021640" y="1437263"/>
              <a:ext cx="1092977" cy="30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100"/>
              </a:lvl1pPr>
            </a:lstStyle>
            <a:p>
              <a:pPr/>
              <a:r>
                <a:t>AppScene1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1021640" y="2081271"/>
              <a:ext cx="1092977" cy="306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100"/>
              </a:lvl1pPr>
            </a:lstStyle>
            <a:p>
              <a:pPr/>
              <a:r>
                <a:t>AppScene2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1021640" y="2716045"/>
              <a:ext cx="1092977" cy="30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200"/>
              </a:lvl1pPr>
            </a:lstStyle>
            <a:p>
              <a:pPr/>
              <a:r>
                <a:t>AppScene3</a:t>
              </a:r>
            </a:p>
          </p:txBody>
        </p:sp>
        <p:grpSp>
          <p:nvGrpSpPr>
            <p:cNvPr id="160" name="Group 160"/>
            <p:cNvGrpSpPr/>
            <p:nvPr/>
          </p:nvGrpSpPr>
          <p:grpSpPr>
            <a:xfrm>
              <a:off x="2238985" y="1808875"/>
              <a:ext cx="2521895" cy="512005"/>
              <a:chOff x="0" y="0"/>
              <a:chExt cx="2521894" cy="512004"/>
            </a:xfrm>
          </p:grpSpPr>
          <p:sp>
            <p:nvSpPr>
              <p:cNvPr id="158" name="Shape 158"/>
              <p:cNvSpPr/>
              <p:nvPr/>
            </p:nvSpPr>
            <p:spPr>
              <a:xfrm>
                <a:off x="1687385" y="0"/>
                <a:ext cx="834510" cy="426261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/>
                </a:lvl1pPr>
              </a:lstStyle>
              <a:p>
                <a:pPr/>
                <a:r>
                  <a:t>Activity 2</a:t>
                </a:r>
              </a:p>
            </p:txBody>
          </p:sp>
          <p:sp>
            <p:nvSpPr>
              <p:cNvPr id="159" name="Shape 159"/>
              <p:cNvSpPr/>
              <p:nvPr/>
            </p:nvSpPr>
            <p:spPr>
              <a:xfrm flipH="1">
                <a:off x="0" y="289301"/>
                <a:ext cx="1759051" cy="222704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custDash>
                  <a:ds d="1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</p:grpSp>
        <p:grpSp>
          <p:nvGrpSpPr>
            <p:cNvPr id="163" name="Group 163"/>
            <p:cNvGrpSpPr/>
            <p:nvPr/>
          </p:nvGrpSpPr>
          <p:grpSpPr>
            <a:xfrm>
              <a:off x="2220002" y="624896"/>
              <a:ext cx="2223915" cy="1016137"/>
              <a:chOff x="0" y="0"/>
              <a:chExt cx="2223914" cy="1016135"/>
            </a:xfrm>
          </p:grpSpPr>
          <p:sp>
            <p:nvSpPr>
              <p:cNvPr id="161" name="Shape 161"/>
              <p:cNvSpPr/>
              <p:nvPr/>
            </p:nvSpPr>
            <p:spPr>
              <a:xfrm>
                <a:off x="1389405" y="0"/>
                <a:ext cx="834510" cy="426261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/>
                </a:lvl1pPr>
              </a:lstStyle>
              <a:p>
                <a:pPr/>
                <a:r>
                  <a:t>Activity 1</a:t>
                </a:r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0" y="296106"/>
                <a:ext cx="1509657" cy="72003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custDash>
                  <a:ds d="1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</p:grpSp>
        <p:sp>
          <p:nvSpPr>
            <p:cNvPr id="164" name="Shape 164"/>
            <p:cNvSpPr/>
            <p:nvPr/>
          </p:nvSpPr>
          <p:spPr>
            <a:xfrm>
              <a:off x="647442" y="-1"/>
              <a:ext cx="907171" cy="469981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侧边栏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6102" y="1420868"/>
              <a:ext cx="1092977" cy="33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/>
              </a:lvl1pPr>
            </a:lstStyle>
            <a:p>
              <a:pPr/>
              <a:r>
                <a:t>Menu1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16102" y="2064877"/>
              <a:ext cx="1092977" cy="33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/>
              </a:lvl1pPr>
            </a:lstStyle>
            <a:p>
              <a:pPr/>
              <a:r>
                <a:t>Menu2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16102" y="2699650"/>
              <a:ext cx="1092977" cy="33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/>
              </a:lvl1pPr>
            </a:lstStyle>
            <a:p>
              <a:pPr/>
              <a:r>
                <a:t>Menu3</a:t>
              </a:r>
            </a:p>
          </p:txBody>
        </p:sp>
      </p:grpSp>
      <p:pic>
        <p:nvPicPr>
          <p:cNvPr id="16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481" y="1717758"/>
            <a:ext cx="7055586" cy="4967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1274233" y="173566"/>
            <a:ext cx="10167607" cy="1040078"/>
          </a:xfrm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/>
            <a:r>
              <a:t>Android接入Rpc及注意点</a:t>
            </a:r>
          </a:p>
        </p:txBody>
      </p:sp>
      <p:sp>
        <p:nvSpPr>
          <p:cNvPr id="172" name="Shape 172"/>
          <p:cNvSpPr/>
          <p:nvPr/>
        </p:nvSpPr>
        <p:spPr>
          <a:xfrm>
            <a:off x="1200279" y="1193799"/>
            <a:ext cx="10902760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300"/>
            </a:pPr>
            <a:r>
              <a:t>      SideSlipSDKManager.with(this.getApplication(), new SideSlipSDKManager.RPCReadyCallback() {</a:t>
            </a:r>
          </a:p>
          <a:p>
            <a:pPr algn="l">
              <a:defRPr sz="1300"/>
            </a:pPr>
            <a:r>
              <a:t>            @Override</a:t>
            </a:r>
          </a:p>
          <a:p>
            <a:pPr algn="l">
              <a:defRPr sz="1300"/>
            </a:pPr>
            <a:r>
              <a:t>            public void onRPCReady(SideSlipSDKManager.SDKBuilder sdkBuilder) {</a:t>
            </a:r>
          </a:p>
          <a:p>
            <a:pPr algn="l">
              <a:defRPr sz="1300"/>
            </a:pPr>
            <a:r>
              <a:t>                KLog.i(TAG, "onRPCReady");</a:t>
            </a:r>
          </a:p>
          <a:p>
            <a:pPr algn="l">
              <a:defRPr sz="1300"/>
            </a:pPr>
            <a:r>
              <a:t>                manager = sdkBuilder.setDeviceType(ClientType.HOST).setForce(false).build();</a:t>
            </a:r>
          </a:p>
          <a:p>
            <a:pPr algn="l">
              <a:defRPr sz="1300"/>
            </a:pPr>
            <a:r>
              <a:t>                testSceneManager();</a:t>
            </a:r>
          </a:p>
          <a:p>
            <a:pPr algn="l">
              <a:defRPr sz="1300"/>
            </a:pPr>
            <a:r>
              <a:t>            }</a:t>
            </a:r>
          </a:p>
          <a:p>
            <a:pPr algn="l">
              <a:defRPr sz="1300"/>
            </a:pPr>
            <a:r>
              <a:t>     })</a:t>
            </a:r>
          </a:p>
          <a:p>
            <a:pPr algn="l">
              <a:defRPr sz="1300"/>
            </a:pPr>
          </a:p>
          <a:p>
            <a:pPr algn="l">
              <a:defRPr sz="1300"/>
            </a:pPr>
          </a:p>
          <a:p>
            <a:pPr algn="l">
              <a:defRPr sz="1300"/>
            </a:pPr>
            <a:r>
              <a:t>   private void testSceneManager() {</a:t>
            </a:r>
          </a:p>
          <a:p>
            <a:pPr algn="l">
              <a:defRPr sz="1300"/>
            </a:pPr>
            <a:r>
              <a:t>        manager.getServiceManager().bindToolbarSceneService(new ServiceManager.ServiceConnection&lt;IAppToolManagerProxy&lt;AppScene&gt;&gt;() {</a:t>
            </a:r>
          </a:p>
          <a:p>
            <a:pPr algn="l">
              <a:defRPr sz="1300"/>
            </a:pPr>
            <a:r>
              <a:t>            @Override</a:t>
            </a:r>
          </a:p>
          <a:p>
            <a:pPr algn="l">
              <a:defRPr sz="1300"/>
            </a:pPr>
            <a:r>
              <a:t>            public void onConnected(String serviceName, IAppToolManagerProxy&lt;AppScene&gt; proxy) {</a:t>
            </a:r>
          </a:p>
          <a:p>
            <a:pPr algn="l">
              <a:defRPr sz="1300"/>
            </a:pPr>
            <a:r>
              <a:t>                AppScene appScene = proxy.createAppScene();</a:t>
            </a:r>
          </a:p>
          <a:p>
            <a:pPr algn="l">
              <a:defRPr sz="1300"/>
            </a:pPr>
            <a:r>
              <a:t>                addItem(proxy, appScene);</a:t>
            </a:r>
          </a:p>
          <a:p>
            <a:pPr algn="l">
              <a:defRPr sz="1300"/>
            </a:pPr>
            <a:r>
              <a:t>                addItem(proxy, appScene);</a:t>
            </a:r>
          </a:p>
          <a:p>
            <a:pPr algn="l">
              <a:defRPr sz="1300"/>
            </a:pPr>
            <a:r>
              <a:t>                addItem(proxy, appScene);</a:t>
            </a:r>
          </a:p>
          <a:p>
            <a:pPr algn="l">
              <a:defRPr sz="1300"/>
            </a:pPr>
            <a:r>
              <a:t>                addItem(proxy, appScene);</a:t>
            </a:r>
          </a:p>
          <a:p>
            <a:pPr algn="l">
              <a:defRPr sz="1300"/>
            </a:pPr>
            <a:r>
              <a:t>            }</a:t>
            </a:r>
          </a:p>
          <a:p>
            <a:pPr algn="l">
              <a:defRPr sz="1300"/>
            </a:pPr>
          </a:p>
          <a:p>
            <a:pPr algn="l">
              <a:defRPr sz="1300"/>
            </a:pPr>
            <a:r>
              <a:t>            @Override</a:t>
            </a:r>
          </a:p>
          <a:p>
            <a:pPr algn="l">
              <a:defRPr sz="1300"/>
            </a:pPr>
            <a:r>
              <a:t>            public void onDisConnected(String serviceName) {</a:t>
            </a:r>
          </a:p>
          <a:p>
            <a:pPr algn="l">
              <a:defRPr sz="1300"/>
            </a:pPr>
            <a:r>
              <a:t>                KLog.d(TAG, serviceName + " onDisConnected");</a:t>
            </a:r>
          </a:p>
          <a:p>
            <a:pPr algn="l">
              <a:defRPr sz="1300"/>
            </a:pPr>
            <a:r>
              <a:t>            }</a:t>
            </a:r>
          </a:p>
          <a:p>
            <a:pPr algn="l">
              <a:defRPr sz="1300"/>
            </a:pPr>
            <a:r>
              <a:t>        });</a:t>
            </a:r>
          </a:p>
          <a:p>
            <a:pPr algn="l">
              <a:defRPr sz="1300"/>
            </a:pPr>
            <a:r>
              <a:t>    }</a:t>
            </a:r>
          </a:p>
        </p:txBody>
      </p:sp>
      <p:sp>
        <p:nvSpPr>
          <p:cNvPr id="173" name="Shape 173"/>
          <p:cNvSpPr/>
          <p:nvPr/>
        </p:nvSpPr>
        <p:spPr>
          <a:xfrm>
            <a:off x="952499" y="6999022"/>
            <a:ext cx="1109980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06399" indent="-406399" algn="l" defTabSz="280415">
              <a:buSzPct val="100000"/>
              <a:buAutoNum type="arabicPeriod" startAt="1"/>
              <a:defRPr sz="2304"/>
            </a:pPr>
            <a:r>
              <a:t>如图代码，访问Rpc接口前，要先判断Rpc连接是否有效</a:t>
            </a:r>
          </a:p>
          <a:p>
            <a:pPr marL="406399" indent="-406399" algn="l" defTabSz="280415">
              <a:buSzPct val="100000"/>
              <a:buAutoNum type="arabicPeriod" startAt="1"/>
              <a:defRPr sz="2304"/>
            </a:pPr>
            <a:r>
              <a:t>AppScene的会话管理，一般以Activity为一个会话 （如上页）</a:t>
            </a:r>
          </a:p>
          <a:p>
            <a:pPr marL="406399" indent="-406399" algn="l" defTabSz="280415">
              <a:buSzPct val="100000"/>
              <a:buAutoNum type="arabicPeriod" startAt="1"/>
              <a:defRPr sz="2304" u="sng"/>
            </a:pPr>
            <a:r>
              <a:t>事件回调注意解绑，以免内存泄漏（比如每个Activity销毁时）</a:t>
            </a:r>
          </a:p>
          <a:p>
            <a:pPr marL="406399" indent="-406399" algn="l" defTabSz="280415">
              <a:buSzPct val="100000"/>
              <a:buAutoNum type="arabicPeriod" startAt="1"/>
              <a:defRPr sz="2304" u="sng"/>
            </a:pPr>
            <a:r>
              <a:t>App切换到前台恢复菜单（会话），切换到后台销毁菜单（会话）</a:t>
            </a:r>
          </a:p>
          <a:p>
            <a:pPr marL="406399" indent="-406399" algn="l" defTabSz="280415">
              <a:buSzPct val="100000"/>
              <a:buAutoNum type="arabicPeriod" startAt="1"/>
              <a:defRPr sz="2304" u="sng"/>
            </a:pPr>
            <a:r>
              <a:t>Rpc断开重连，菜单恢复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715433" y="71966"/>
            <a:ext cx="11099801" cy="1470357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回顾Rpc接口</a:t>
            </a:r>
          </a:p>
        </p:txBody>
      </p:sp>
      <p:pic>
        <p:nvPicPr>
          <p:cNvPr id="17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4105" y="1293303"/>
            <a:ext cx="6082387" cy="2670925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/>
        </p:nvSpPr>
        <p:spPr>
          <a:xfrm>
            <a:off x="1328605" y="7192433"/>
            <a:ext cx="10652390" cy="1942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233679">
              <a:defRPr sz="2280"/>
            </a:pPr>
            <a:r>
              <a:t>缺点：</a:t>
            </a:r>
          </a:p>
          <a:p>
            <a:pPr marL="402166" indent="-402166" algn="l" defTabSz="233679">
              <a:buSzPct val="100000"/>
              <a:buAutoNum type="arabicPeriod" startAt="1"/>
              <a:defRPr sz="2280"/>
            </a:pPr>
            <a:r>
              <a:t>Rpc的管理混杂在App里面，增加了App复杂度，降低了App的稳定性。</a:t>
            </a:r>
          </a:p>
          <a:p>
            <a:pPr marL="402166" indent="-402166" algn="l" defTabSz="233679">
              <a:buSzPct val="100000"/>
              <a:buAutoNum type="arabicPeriod" startAt="1"/>
              <a:defRPr sz="2280"/>
            </a:pPr>
            <a:r>
              <a:t>App除了关心业务逻辑外，还需要考虑Rpc的种种情况，包括断线／重连等。</a:t>
            </a:r>
          </a:p>
          <a:p>
            <a:pPr marL="402166" indent="-402166" algn="l" defTabSz="233679">
              <a:buSzPct val="100000"/>
              <a:buAutoNum type="arabicPeriod" startAt="1"/>
              <a:defRPr sz="2280" u="sng"/>
            </a:pPr>
            <a:r>
              <a:t>模型不对，操作侧边栏菜单，为什么需要关心Rpc的连接？</a:t>
            </a:r>
          </a:p>
          <a:p>
            <a:pPr defTabSz="233679">
              <a:defRPr sz="2280"/>
            </a:pPr>
          </a:p>
        </p:txBody>
      </p:sp>
      <p:sp>
        <p:nvSpPr>
          <p:cNvPr id="178" name="Shape 178"/>
          <p:cNvSpPr/>
          <p:nvPr/>
        </p:nvSpPr>
        <p:spPr>
          <a:xfrm>
            <a:off x="2050180" y="3733799"/>
            <a:ext cx="9553690" cy="373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100"/>
            </a:pPr>
            <a:r>
              <a:t>      SideSlipSDKManager.with(this.getApplication(), new SideSlipSDKManager.RPCReadyCallback() {</a:t>
            </a:r>
          </a:p>
          <a:p>
            <a:pPr algn="l">
              <a:defRPr sz="1100"/>
            </a:pPr>
            <a:r>
              <a:t>            @Override</a:t>
            </a:r>
          </a:p>
          <a:p>
            <a:pPr algn="l">
              <a:defRPr sz="1100"/>
            </a:pPr>
            <a:r>
              <a:t>            public void onRPCReady(SideSlipSDKManager.SDKBuilder sdkBuilder) {</a:t>
            </a:r>
          </a:p>
          <a:p>
            <a:pPr algn="l">
              <a:defRPr sz="1100"/>
            </a:pPr>
            <a:r>
              <a:t>                manager = sdkBuilder.setDeviceType(ClientType.HOST).setForce(false).build();</a:t>
            </a:r>
          </a:p>
          <a:p>
            <a:pPr algn="l">
              <a:defRPr sz="1100"/>
            </a:pPr>
            <a:r>
              <a:t>                manager.getServiceManager().bindToolbarSceneService(new ServiceManager.ServiceConnection&lt;IAppToolManagerProxy&lt;AppScene&gt;&gt;() {</a:t>
            </a:r>
          </a:p>
          <a:p>
            <a:pPr lvl="2" algn="l">
              <a:defRPr sz="1100"/>
            </a:pPr>
            <a:r>
              <a:t>            @Override</a:t>
            </a:r>
          </a:p>
          <a:p>
            <a:pPr lvl="2" algn="l">
              <a:defRPr sz="1100"/>
            </a:pPr>
            <a:r>
              <a:t>            public void onConnected(String serviceName, IAppToolManagerProxy&lt;AppScene&gt; proxy) {</a:t>
            </a:r>
          </a:p>
          <a:p>
            <a:pPr lvl="2" algn="l">
              <a:defRPr sz="1100"/>
            </a:pPr>
            <a:r>
              <a:t>                AppScene appScene = proxy.createAppScene();</a:t>
            </a:r>
          </a:p>
          <a:p>
            <a:pPr lvl="2" algn="l">
              <a:defRPr sz="1100"/>
            </a:pPr>
            <a:r>
              <a:t>                addItem(proxy, appScene);</a:t>
            </a:r>
          </a:p>
          <a:p>
            <a:pPr lvl="2" algn="l">
              <a:defRPr sz="1100"/>
            </a:pPr>
            <a:r>
              <a:t>                addItem(proxy, appScene);</a:t>
            </a:r>
          </a:p>
          <a:p>
            <a:pPr lvl="2" algn="l">
              <a:defRPr sz="1100"/>
            </a:pPr>
            <a:r>
              <a:t>                addItem(proxy, appScene);</a:t>
            </a:r>
          </a:p>
          <a:p>
            <a:pPr lvl="2" algn="l">
              <a:defRPr sz="1100"/>
            </a:pPr>
            <a:r>
              <a:t>                addItem(proxy, appScene);</a:t>
            </a:r>
          </a:p>
          <a:p>
            <a:pPr lvl="2" algn="l">
              <a:defRPr sz="1100"/>
            </a:pPr>
            <a:r>
              <a:t>            }</a:t>
            </a:r>
          </a:p>
          <a:p>
            <a:pPr lvl="2" algn="l">
              <a:defRPr sz="1100"/>
            </a:pPr>
          </a:p>
          <a:p>
            <a:pPr lvl="2" algn="l">
              <a:defRPr sz="1100"/>
            </a:pPr>
            <a:r>
              <a:t>            @Override</a:t>
            </a:r>
          </a:p>
          <a:p>
            <a:pPr lvl="2" algn="l">
              <a:defRPr sz="1100"/>
            </a:pPr>
            <a:r>
              <a:t>            public void onDisConnected(String serviceName) {</a:t>
            </a:r>
          </a:p>
          <a:p>
            <a:pPr lvl="2" algn="l">
              <a:defRPr sz="1100"/>
            </a:pPr>
            <a:r>
              <a:t>                KLog.d(TAG, serviceName + " onDisConnected");</a:t>
            </a:r>
          </a:p>
          <a:p>
            <a:pPr lvl="2" algn="l">
              <a:defRPr sz="1100"/>
            </a:pPr>
            <a:r>
              <a:t>            }</a:t>
            </a:r>
          </a:p>
          <a:p>
            <a:pPr lvl="2" algn="l">
              <a:defRPr sz="1100"/>
            </a:pPr>
            <a:r>
              <a:t>        });</a:t>
            </a:r>
          </a:p>
          <a:p>
            <a:pPr algn="l">
              <a:defRPr sz="1100"/>
            </a:pPr>
            <a:r>
              <a:t>            }</a:t>
            </a:r>
          </a:p>
          <a:p>
            <a:pPr algn="l">
              <a:defRPr sz="1100"/>
            </a:pPr>
            <a:r>
              <a:t>    })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为什么引入LibRpcService</a:t>
            </a:r>
          </a:p>
        </p:txBody>
      </p:sp>
      <p:sp>
        <p:nvSpPr>
          <p:cNvPr id="181" name="Shape 181"/>
          <p:cNvSpPr/>
          <p:nvPr/>
        </p:nvSpPr>
        <p:spPr>
          <a:xfrm>
            <a:off x="1096433" y="3314700"/>
            <a:ext cx="1109980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682448" indent="-682448" algn="l" defTabSz="426466">
              <a:buSzPct val="100000"/>
              <a:buAutoNum type="arabicPeriod" startAt="1"/>
              <a:defRPr sz="3869"/>
            </a:pPr>
            <a:r>
              <a:t>简化应用层使用</a:t>
            </a:r>
          </a:p>
          <a:p>
            <a:pPr marL="682448" indent="-682448" algn="l" defTabSz="426466">
              <a:buSzPct val="100000"/>
              <a:buAutoNum type="arabicPeriod" startAt="1"/>
              <a:defRPr sz="3869"/>
            </a:pPr>
            <a:r>
              <a:t>隐藏Rpc连接细节</a:t>
            </a:r>
          </a:p>
          <a:p>
            <a:pPr marL="682448" indent="-682448" algn="l" defTabSz="426466">
              <a:buSzPct val="100000"/>
              <a:buAutoNum type="arabicPeriod" startAt="1"/>
              <a:defRPr sz="3869"/>
            </a:pPr>
            <a:r>
              <a:t>更合理的模型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LibRpcService模型</a:t>
            </a:r>
          </a:p>
        </p:txBody>
      </p:sp>
      <p:pic>
        <p:nvPicPr>
          <p:cNvPr id="18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939" y="2075973"/>
            <a:ext cx="9510922" cy="350227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1294738" y="5617633"/>
            <a:ext cx="10652390" cy="3502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233679">
              <a:defRPr sz="2280"/>
            </a:pPr>
          </a:p>
          <a:p>
            <a:pPr marL="402166" indent="-402166" algn="l" defTabSz="233679">
              <a:buSzPct val="100000"/>
              <a:buAutoNum type="arabicPeriod" startAt="1"/>
              <a:defRPr sz="2280"/>
            </a:pPr>
            <a:r>
              <a:t>Rpc的管理被剥离到LibRpcService里面，App无需关心。</a:t>
            </a:r>
          </a:p>
          <a:p>
            <a:pPr marL="402166" indent="-402166" algn="l" defTabSz="233679">
              <a:buSzPct val="100000"/>
              <a:buAutoNum type="arabicPeriod" startAt="1"/>
              <a:defRPr sz="2280"/>
            </a:pPr>
            <a:r>
              <a:t>Rpc的种种情况，包括断线／重连等等都被封装到库里面，降低App接入成本。</a:t>
            </a:r>
          </a:p>
          <a:p>
            <a:pPr marL="402166" indent="-402166" algn="l" defTabSz="233679">
              <a:buSzPct val="100000"/>
              <a:buAutoNum type="arabicPeriod" startAt="1"/>
              <a:defRPr sz="2280"/>
            </a:pPr>
            <a:r>
              <a:t>将对侧边栏菜单的管理抽象成Menu，App通过操作Menu来操作侧边栏，使用面向对象的思想简化操作。</a:t>
            </a:r>
          </a:p>
          <a:p>
            <a:pPr marL="402166" indent="-402166" algn="l" defTabSz="233679">
              <a:buSzPct val="100000"/>
              <a:buAutoNum type="arabicPeriod" startAt="1"/>
              <a:defRPr sz="2280"/>
            </a:pPr>
            <a:r>
              <a:t>App操作侧边栏就好像操作本地Menu一样，库会在Rpc断开／重连的时候同步菜单到侧边栏，隐藏了Rpc的存在。</a:t>
            </a:r>
          </a:p>
          <a:p>
            <a:pPr marL="402166" indent="-402166" algn="l" defTabSz="233679">
              <a:buSzPct val="100000"/>
              <a:buAutoNum type="arabicPeriod" startAt="1"/>
              <a:defRPr sz="2280"/>
            </a:pPr>
          </a:p>
          <a:p>
            <a:pPr marL="402166" indent="-402166" algn="l" defTabSz="233679">
              <a:buSzPct val="100000"/>
              <a:buAutoNum type="arabicPeriod" startAt="6"/>
              <a:defRPr sz="2280"/>
            </a:pPr>
          </a:p>
          <a:p>
            <a:pPr defTabSz="233679">
              <a:defRPr sz="228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88" name="Shape 188"/>
          <p:cNvSpPr/>
          <p:nvPr/>
        </p:nvSpPr>
        <p:spPr>
          <a:xfrm>
            <a:off x="1605305" y="2307166"/>
            <a:ext cx="10086264" cy="41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900"/>
            </a:pPr>
            <a:r>
              <a:t>// load svg icons</a:t>
            </a:r>
          </a:p>
          <a:p>
            <a:pPr algn="l">
              <a:defRPr sz="1900"/>
            </a:pPr>
            <a:r>
              <a:t>Resources.getInstance().init(this, “icons");</a:t>
            </a:r>
          </a:p>
          <a:p>
            <a:pPr algn="l">
              <a:defRPr sz="1900"/>
            </a:pPr>
          </a:p>
          <a:p>
            <a:pPr algn="l">
              <a:defRPr sz="1900"/>
            </a:pPr>
            <a:r>
              <a:t>// init LibRpcService</a:t>
            </a:r>
          </a:p>
          <a:p>
            <a:pPr algn="l">
              <a:defRPr sz="1900"/>
            </a:pPr>
            <a:r>
              <a:t>RpcService.getInstance().init(this, ClientType.MODULE);</a:t>
            </a:r>
          </a:p>
          <a:p>
            <a:pPr algn="l">
              <a:defRPr sz="1900"/>
            </a:pPr>
          </a:p>
          <a:p>
            <a:pPr algn="l">
              <a:defRPr sz="1900"/>
            </a:pPr>
            <a:r>
              <a:t>// create a sidebar menu</a:t>
            </a:r>
          </a:p>
          <a:p>
            <a:pPr algn="l">
              <a:defRPr sz="1900"/>
            </a:pPr>
            <a:r>
              <a:t>final SidebarMenu sidebarMenu = new SidebarMenu();</a:t>
            </a:r>
          </a:p>
          <a:p>
            <a:pPr algn="l">
              <a:defRPr sz="1900"/>
            </a:pPr>
            <a:r>
              <a:t>sidebarMenu.addItem(MenuUtil.createSidebarItem(IItem.TRIGGER, R.style.btn_pen_color));</a:t>
            </a:r>
          </a:p>
          <a:p>
            <a:pPr algn="l">
              <a:defRPr sz="1900"/>
            </a:pPr>
            <a:r>
              <a:t>sidebarMenu.addItem(MenuUtil.createSidebarItem(IItem.TRIGGER, R.style.btn_manual));</a:t>
            </a:r>
          </a:p>
          <a:p>
            <a:pPr algn="l">
              <a:defRPr sz="1900"/>
            </a:pPr>
            <a:r>
              <a:t>sidebarMenu.setOnClickListener(mOnItemClickListener);</a:t>
            </a:r>
          </a:p>
          <a:p>
            <a:pPr algn="l">
              <a:defRPr sz="1900"/>
            </a:pPr>
          </a:p>
          <a:p>
            <a:pPr algn="l">
              <a:defRPr sz="1900"/>
            </a:pPr>
            <a:r>
              <a:t>// set to sidebar</a:t>
            </a:r>
          </a:p>
          <a:p>
            <a:pPr algn="l">
              <a:defRPr sz="1900"/>
            </a:pPr>
            <a:r>
              <a:t>RpcService.getInstance().getAppMenuService().setMenu(markSidebarMenu);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