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Fira Sans Extra Condensed Medium"/>
      <p:regular r:id="rId11"/>
      <p:bold r:id="rId12"/>
      <p:italic r:id="rId13"/>
      <p:boldItalic r:id="rId14"/>
    </p:embeddedFont>
    <p:embeddedFont>
      <p:font typeface="Fira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Medium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FiraSans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FiraSans-italic.fntdata"/><Relationship Id="rId16" Type="http://schemas.openxmlformats.org/officeDocument/2006/relationships/font" Target="fonts/Fira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Sans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a0e40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a0e40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sz="52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2834125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383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383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3440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86900" y="13440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383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383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11447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7200" y="2783450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8498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41553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83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5750" y="1143550"/>
            <a:ext cx="4609800" cy="18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*La HISTORIA DE LA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MATEMÁTICA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*</a:t>
            </a:r>
            <a:endParaRPr b="1" sz="90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-30125" y="-1363300"/>
            <a:ext cx="10573812" cy="7792191"/>
            <a:chOff x="-30125" y="-1363300"/>
            <a:chExt cx="10573812" cy="7792191"/>
          </a:xfrm>
        </p:grpSpPr>
        <p:sp>
          <p:nvSpPr>
            <p:cNvPr id="56" name="Google Shape;56;p13"/>
            <p:cNvSpPr/>
            <p:nvPr/>
          </p:nvSpPr>
          <p:spPr>
            <a:xfrm rot="-3353307">
              <a:off x="6423258" y="2308463"/>
              <a:ext cx="3449857" cy="3449857"/>
            </a:xfrm>
            <a:prstGeom prst="ellipse">
              <a:avLst/>
            </a:prstGeom>
            <a:solidFill>
              <a:srgbClr val="9A1F40"/>
            </a:solidFill>
            <a:ln cap="flat" cmpd="sng" w="1524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1996196">
              <a:off x="6423257" y="2308546"/>
              <a:ext cx="3449607" cy="3449607"/>
            </a:xfrm>
            <a:prstGeom prst="arc">
              <a:avLst>
                <a:gd fmla="val 16200000" name="adj1"/>
                <a:gd fmla="val 5361786" name="adj2"/>
              </a:avLst>
            </a:prstGeom>
            <a:solidFill>
              <a:srgbClr val="B13053"/>
            </a:solidFill>
            <a:ln cap="flat" cmpd="sng" w="1524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3353064">
              <a:off x="6926870" y="-888551"/>
              <a:ext cx="2442301" cy="2442301"/>
            </a:xfrm>
            <a:prstGeom prst="ellipse">
              <a:avLst/>
            </a:prstGeom>
            <a:solidFill>
              <a:srgbClr val="5BCAC4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1996107">
              <a:off x="6926593" y="-888745"/>
              <a:ext cx="2442383" cy="2442219"/>
            </a:xfrm>
            <a:prstGeom prst="arc">
              <a:avLst>
                <a:gd fmla="val 16200000" name="adj1"/>
                <a:gd fmla="val 5361786" name="adj2"/>
              </a:avLst>
            </a:prstGeom>
            <a:solidFill>
              <a:srgbClr val="75D6D1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8140750" y="1713800"/>
              <a:ext cx="0" cy="5952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61" name="Google Shape;61;p13"/>
            <p:cNvSpPr/>
            <p:nvPr/>
          </p:nvSpPr>
          <p:spPr>
            <a:xfrm rot="-8753735">
              <a:off x="4266611" y="3362618"/>
              <a:ext cx="1369175" cy="1369175"/>
            </a:xfrm>
            <a:prstGeom prst="ellipse">
              <a:avLst/>
            </a:prstGeom>
            <a:solidFill>
              <a:srgbClr val="5BCAC4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7395706">
              <a:off x="4266932" y="3362783"/>
              <a:ext cx="1369094" cy="1369094"/>
            </a:xfrm>
            <a:prstGeom prst="arc">
              <a:avLst>
                <a:gd fmla="val 16200000" name="adj1"/>
                <a:gd fmla="val 5361786" name="adj2"/>
              </a:avLst>
            </a:prstGeom>
            <a:solidFill>
              <a:srgbClr val="75D6D1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3"/>
            <p:cNvCxnSpPr/>
            <p:nvPr/>
          </p:nvCxnSpPr>
          <p:spPr>
            <a:xfrm rot="10800000">
              <a:off x="5697646" y="4051583"/>
              <a:ext cx="754500" cy="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13"/>
            <p:cNvCxnSpPr/>
            <p:nvPr/>
          </p:nvCxnSpPr>
          <p:spPr>
            <a:xfrm rot="10800000">
              <a:off x="2861250" y="4051575"/>
              <a:ext cx="1425000" cy="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65" name="Google Shape;65;p13"/>
            <p:cNvSpPr/>
            <p:nvPr/>
          </p:nvSpPr>
          <p:spPr>
            <a:xfrm rot="-8753828">
              <a:off x="5005085" y="1244971"/>
              <a:ext cx="1027858" cy="1027858"/>
            </a:xfrm>
            <a:prstGeom prst="ellipse">
              <a:avLst/>
            </a:prstGeom>
            <a:solidFill>
              <a:srgbClr val="9A1F40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-7396362">
              <a:off x="5005092" y="1244791"/>
              <a:ext cx="1028025" cy="1028025"/>
            </a:xfrm>
            <a:prstGeom prst="arc">
              <a:avLst>
                <a:gd fmla="val 16200000" name="adj1"/>
                <a:gd fmla="val 5361786" name="adj2"/>
              </a:avLst>
            </a:prstGeom>
            <a:solidFill>
              <a:srgbClr val="B13053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rot="10800000">
              <a:off x="6114275" y="2196900"/>
              <a:ext cx="749400" cy="5622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68" name="Google Shape;68;p13"/>
            <p:cNvSpPr/>
            <p:nvPr/>
          </p:nvSpPr>
          <p:spPr>
            <a:xfrm rot="-8753828">
              <a:off x="1633610" y="3537646"/>
              <a:ext cx="1027858" cy="1027858"/>
            </a:xfrm>
            <a:prstGeom prst="ellipse">
              <a:avLst/>
            </a:prstGeom>
            <a:solidFill>
              <a:srgbClr val="9A1F40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7396362">
              <a:off x="1633617" y="3537466"/>
              <a:ext cx="1028025" cy="1028025"/>
            </a:xfrm>
            <a:prstGeom prst="arc">
              <a:avLst>
                <a:gd fmla="val 16200000" name="adj1"/>
                <a:gd fmla="val 5361786" name="adj2"/>
              </a:avLst>
            </a:prstGeom>
            <a:solidFill>
              <a:srgbClr val="B13053"/>
            </a:solidFill>
            <a:ln cap="flat" cmpd="sng" w="1143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3"/>
            <p:cNvCxnSpPr/>
            <p:nvPr/>
          </p:nvCxnSpPr>
          <p:spPr>
            <a:xfrm rot="10800000">
              <a:off x="-30125" y="4051575"/>
              <a:ext cx="1699200" cy="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oval"/>
            </a:ln>
          </p:spPr>
        </p:cxnSp>
      </p:grp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151" y="2957355"/>
            <a:ext cx="1932850" cy="21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4152000" y="862725"/>
            <a:ext cx="840000" cy="3213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7575" y="1928175"/>
            <a:ext cx="1657500" cy="1058400"/>
          </a:xfrm>
          <a:prstGeom prst="round2DiagRect">
            <a:avLst>
              <a:gd fmla="val 15885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3603665" y="142121"/>
            <a:ext cx="1932847" cy="461560"/>
            <a:chOff x="3786900" y="137375"/>
            <a:chExt cx="1570200" cy="602850"/>
          </a:xfrm>
        </p:grpSpPr>
        <p:sp>
          <p:nvSpPr>
            <p:cNvPr id="80" name="Google Shape;80;p14"/>
            <p:cNvSpPr/>
            <p:nvPr/>
          </p:nvSpPr>
          <p:spPr>
            <a:xfrm>
              <a:off x="3786900" y="137375"/>
              <a:ext cx="1570200" cy="5358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E25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885900" y="197525"/>
              <a:ext cx="13722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mic Sans MS"/>
                  <a:ea typeface="Comic Sans MS"/>
                  <a:cs typeface="Comic Sans MS"/>
                  <a:sym typeface="Comic Sans MS"/>
                </a:rPr>
                <a:t>Las </a:t>
              </a:r>
              <a:r>
                <a:rPr lang="en" sz="1500">
                  <a:latin typeface="Comic Sans MS"/>
                  <a:ea typeface="Comic Sans MS"/>
                  <a:cs typeface="Comic Sans MS"/>
                  <a:sym typeface="Comic Sans MS"/>
                </a:rPr>
                <a:t>Matemáticas</a:t>
              </a:r>
              <a:endParaRPr sz="15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82" name="Google Shape;82;p14"/>
          <p:cNvCxnSpPr/>
          <p:nvPr/>
        </p:nvCxnSpPr>
        <p:spPr>
          <a:xfrm rot="10800000">
            <a:off x="4571775" y="555050"/>
            <a:ext cx="0" cy="307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1170575" y="876225"/>
            <a:ext cx="840000" cy="3213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788100" y="1843426"/>
            <a:ext cx="1487100" cy="954300"/>
          </a:xfrm>
          <a:prstGeom prst="round2DiagRect">
            <a:avLst>
              <a:gd fmla="val 15725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188450" y="833475"/>
            <a:ext cx="8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pueden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 flipH="1" rot="10800000">
            <a:off x="1590575" y="715425"/>
            <a:ext cx="5950500" cy="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1337700" y="833475"/>
            <a:ext cx="5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4"/>
          <p:cNvCxnSpPr>
            <a:stCxn id="87" idx="0"/>
            <a:endCxn id="87" idx="0"/>
          </p:cNvCxnSpPr>
          <p:nvPr/>
        </p:nvCxnSpPr>
        <p:spPr>
          <a:xfrm>
            <a:off x="1590900" y="8334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87" idx="0"/>
            <a:endCxn id="87" idx="0"/>
          </p:cNvCxnSpPr>
          <p:nvPr/>
        </p:nvCxnSpPr>
        <p:spPr>
          <a:xfrm>
            <a:off x="1590900" y="8334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 flipH="1">
            <a:off x="1590750" y="712275"/>
            <a:ext cx="300" cy="163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>
            <a:off x="7111650" y="876225"/>
            <a:ext cx="840000" cy="3213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 flipH="1">
            <a:off x="7531500" y="721725"/>
            <a:ext cx="300" cy="163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754175" y="1382925"/>
            <a:ext cx="1672800" cy="3213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B130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54175" y="1352025"/>
            <a:ext cx="18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 lenguaje muy poderoso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4"/>
          <p:cNvCxnSpPr>
            <a:stCxn id="87" idx="2"/>
            <a:endCxn id="93" idx="3"/>
          </p:cNvCxnSpPr>
          <p:nvPr/>
        </p:nvCxnSpPr>
        <p:spPr>
          <a:xfrm flipH="1">
            <a:off x="1590600" y="1202775"/>
            <a:ext cx="300" cy="18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flipH="1">
            <a:off x="4570350" y="1184188"/>
            <a:ext cx="2700" cy="251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" name="Google Shape;97;p14"/>
          <p:cNvGrpSpPr/>
          <p:nvPr/>
        </p:nvGrpSpPr>
        <p:grpSpPr>
          <a:xfrm>
            <a:off x="2840825" y="1540275"/>
            <a:ext cx="1467900" cy="800400"/>
            <a:chOff x="3217275" y="2490375"/>
            <a:chExt cx="1467900" cy="800400"/>
          </a:xfrm>
        </p:grpSpPr>
        <p:sp>
          <p:nvSpPr>
            <p:cNvPr id="98" name="Google Shape;98;p14"/>
            <p:cNvSpPr/>
            <p:nvPr/>
          </p:nvSpPr>
          <p:spPr>
            <a:xfrm>
              <a:off x="3217275" y="2585925"/>
              <a:ext cx="1467900" cy="6555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B13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348975" y="2490375"/>
              <a:ext cx="1336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Explicar o proponer explicaciones para las fuerzas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históricas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" name="Google Shape;100;p14"/>
          <p:cNvCxnSpPr/>
          <p:nvPr/>
        </p:nvCxnSpPr>
        <p:spPr>
          <a:xfrm>
            <a:off x="1590900" y="1726050"/>
            <a:ext cx="3300" cy="196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7299900" y="852225"/>
            <a:ext cx="5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Nos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789913" y="1352025"/>
            <a:ext cx="1665375" cy="360900"/>
            <a:chOff x="6849925" y="1352025"/>
            <a:chExt cx="1665375" cy="360900"/>
          </a:xfrm>
        </p:grpSpPr>
        <p:sp>
          <p:nvSpPr>
            <p:cNvPr id="103" name="Google Shape;103;p14"/>
            <p:cNvSpPr/>
            <p:nvPr/>
          </p:nvSpPr>
          <p:spPr>
            <a:xfrm>
              <a:off x="6849925" y="1374225"/>
              <a:ext cx="1401900" cy="3387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B13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970900" y="1352025"/>
              <a:ext cx="1544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Hacen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comprender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6788075" y="1843425"/>
            <a:ext cx="150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*La Fisica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*La Biologia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*La Economia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*La Ciencias Humanas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*La Historia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4"/>
          <p:cNvCxnSpPr>
            <a:stCxn id="105" idx="0"/>
            <a:endCxn id="105" idx="0"/>
          </p:cNvCxnSpPr>
          <p:nvPr/>
        </p:nvCxnSpPr>
        <p:spPr>
          <a:xfrm>
            <a:off x="7542125" y="184342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flipH="1">
            <a:off x="7552500" y="1197525"/>
            <a:ext cx="1200" cy="17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552950" y="1713975"/>
            <a:ext cx="300" cy="128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3742950" y="1432575"/>
            <a:ext cx="1657500" cy="4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4722575" y="1612725"/>
            <a:ext cx="1467900" cy="5787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B130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4814450" y="1612725"/>
            <a:ext cx="14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Hacer un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matemático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muy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rápido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flipH="1">
            <a:off x="3750525" y="1431575"/>
            <a:ext cx="2100" cy="21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 flipH="1">
            <a:off x="5401825" y="1429175"/>
            <a:ext cx="4800" cy="189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4"/>
          <p:cNvSpPr/>
          <p:nvPr/>
        </p:nvSpPr>
        <p:spPr>
          <a:xfrm>
            <a:off x="4784425" y="2298975"/>
            <a:ext cx="1383300" cy="735000"/>
          </a:xfrm>
          <a:prstGeom prst="round2DiagRect">
            <a:avLst>
              <a:gd fmla="val 25734" name="adj1"/>
              <a:gd fmla="val 0" name="adj2"/>
            </a:avLst>
          </a:prstGeom>
          <a:solidFill>
            <a:srgbClr val="75D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774463" y="2266275"/>
            <a:ext cx="14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*Conviene para descubrir nuestras tendencias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históricas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y culturales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5404375" y="2191425"/>
            <a:ext cx="600" cy="107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/>
        </p:nvSpPr>
        <p:spPr>
          <a:xfrm>
            <a:off x="681275" y="1884375"/>
            <a:ext cx="1745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*Unen una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característica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muy conocida de la mente humana a un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patrón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histórico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de largo plazo , que abarca varios siglos y a todos los continentes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61850" y="3207975"/>
            <a:ext cx="1661400" cy="800400"/>
            <a:chOff x="681275" y="3465150"/>
            <a:chExt cx="1661400" cy="800400"/>
          </a:xfrm>
        </p:grpSpPr>
        <p:sp>
          <p:nvSpPr>
            <p:cNvPr id="119" name="Google Shape;119;p14"/>
            <p:cNvSpPr/>
            <p:nvPr/>
          </p:nvSpPr>
          <p:spPr>
            <a:xfrm>
              <a:off x="681275" y="3465150"/>
              <a:ext cx="1487100" cy="800400"/>
            </a:xfrm>
            <a:prstGeom prst="round2DiagRect">
              <a:avLst>
                <a:gd fmla="val 15725" name="adj1"/>
                <a:gd fmla="val 0" name="adj2"/>
              </a:avLst>
            </a:prstGeom>
            <a:solidFill>
              <a:srgbClr val="75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685175" y="3531675"/>
              <a:ext cx="1657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Es y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será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una herramienta muy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eficaz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para el futuro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4"/>
          <p:cNvCxnSpPr/>
          <p:nvPr/>
        </p:nvCxnSpPr>
        <p:spPr>
          <a:xfrm flipH="1">
            <a:off x="1493100" y="2986575"/>
            <a:ext cx="2100" cy="21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ept 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