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5.xml" ContentType="application/vnd.openxmlformats-officedocument.presentationml.notesSlide+xml"/>
  <Override PartName="/ppt/tags/tag31.xml" ContentType="application/vnd.openxmlformats-officedocument.presentationml.tags+xml"/>
  <Override PartName="/ppt/notesSlides/notesSlide26.xml" ContentType="application/vnd.openxmlformats-officedocument.presentationml.notesSlide+xml"/>
  <Override PartName="/ppt/tags/tag32.xml" ContentType="application/vnd.openxmlformats-officedocument.presentationml.tags+xml"/>
  <Override PartName="/ppt/notesSlides/notesSlide27.xml" ContentType="application/vnd.openxmlformats-officedocument.presentationml.notesSlide+xml"/>
  <Override PartName="/ppt/tags/tag33.xml" ContentType="application/vnd.openxmlformats-officedocument.presentationml.tags+xml"/>
  <Override PartName="/ppt/notesSlides/notesSlide28.xml" ContentType="application/vnd.openxmlformats-officedocument.presentationml.notesSlide+xml"/>
  <Override PartName="/ppt/tags/tag34.xml" ContentType="application/vnd.openxmlformats-officedocument.presentationml.tags+xml"/>
  <Override PartName="/ppt/notesSlides/notesSlide29.xml" ContentType="application/vnd.openxmlformats-officedocument.presentationml.notesSlide+xml"/>
  <Override PartName="/ppt/tags/tag3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5.xml" ContentType="application/vnd.openxmlformats-officedocument.presentationml.notesSlide+xml"/>
  <Override PartName="/ppt/tags/tag42.xml" ContentType="application/vnd.openxmlformats-officedocument.presentationml.tags+xml"/>
  <Override PartName="/ppt/notesSlides/notesSlide3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9.xml" ContentType="application/vnd.openxmlformats-officedocument.presentationml.notesSlide+xml"/>
  <Override PartName="/ppt/tags/tag49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459" r:id="rId2"/>
    <p:sldId id="460" r:id="rId3"/>
    <p:sldId id="462" r:id="rId4"/>
    <p:sldId id="463" r:id="rId5"/>
    <p:sldId id="464" r:id="rId6"/>
    <p:sldId id="465" r:id="rId7"/>
    <p:sldId id="860" r:id="rId8"/>
    <p:sldId id="917" r:id="rId9"/>
    <p:sldId id="918" r:id="rId10"/>
    <p:sldId id="828" r:id="rId11"/>
    <p:sldId id="776" r:id="rId12"/>
    <p:sldId id="919" r:id="rId13"/>
    <p:sldId id="920" r:id="rId14"/>
    <p:sldId id="864" r:id="rId15"/>
    <p:sldId id="713" r:id="rId16"/>
    <p:sldId id="535" r:id="rId17"/>
    <p:sldId id="923" r:id="rId18"/>
    <p:sldId id="924" r:id="rId19"/>
    <p:sldId id="925" r:id="rId20"/>
    <p:sldId id="926" r:id="rId21"/>
    <p:sldId id="927" r:id="rId22"/>
    <p:sldId id="928" r:id="rId23"/>
    <p:sldId id="929" r:id="rId24"/>
    <p:sldId id="930" r:id="rId25"/>
    <p:sldId id="931" r:id="rId26"/>
    <p:sldId id="932" r:id="rId27"/>
    <p:sldId id="865" r:id="rId28"/>
    <p:sldId id="933" r:id="rId29"/>
    <p:sldId id="934" r:id="rId30"/>
    <p:sldId id="935" r:id="rId31"/>
    <p:sldId id="936" r:id="rId32"/>
    <p:sldId id="937" r:id="rId33"/>
    <p:sldId id="938" r:id="rId34"/>
    <p:sldId id="939" r:id="rId35"/>
    <p:sldId id="940" r:id="rId36"/>
    <p:sldId id="941" r:id="rId37"/>
    <p:sldId id="942" r:id="rId38"/>
    <p:sldId id="943" r:id="rId39"/>
    <p:sldId id="944" r:id="rId40"/>
    <p:sldId id="544" r:id="rId41"/>
    <p:sldId id="531" r:id="rId42"/>
    <p:sldId id="532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95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67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47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4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68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42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46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0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6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88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74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8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98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54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17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85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46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7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38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4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109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45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16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68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87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12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1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334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4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2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7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0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689441" y="2904330"/>
            <a:ext cx="743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10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章  初识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 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MVC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框架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4663440" y="3860695"/>
            <a:ext cx="539476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企业级应用开发教程（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8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453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有哪些主要特点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5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25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9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06090"/>
            <a:ext cx="9390960" cy="25374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框架的后续产品，可以方便地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框架所提供的其他功能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使用简单，很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容易设计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出干净简洁的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支持各种请求资源的映射策略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具有非常灵活的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数据验证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格式化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数据绑定机制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，能使用任何对象进行数据绑定，不必实现特定框架的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778531"/>
            <a:ext cx="9865885" cy="298827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21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4303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0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25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9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17520"/>
            <a:ext cx="9390960" cy="171450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支持国际化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，可以根据用户区域显示多国语言。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支持多种视图技术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。它支持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Velocity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FreeMarker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等视图技术。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灵活性强，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易扩展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209367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607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199622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3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7967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，能够实现入门程序的编写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4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975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接下来本节将通过一个简单的入门程序演示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的使用。该程序要求在浏览器发起请求，由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接收请求并响应，具体实现步骤如下。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创建项目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中，创建一个名称为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chapter10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Maven Web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5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6D0315-3ABC-834C-BA1E-8D09DC85ADBB}"/>
              </a:ext>
            </a:extLst>
          </p:cNvPr>
          <p:cNvSpPr txBox="1"/>
          <p:nvPr/>
        </p:nvSpPr>
        <p:spPr>
          <a:xfrm>
            <a:off x="2434590" y="4892040"/>
            <a:ext cx="7360920" cy="8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需要注意的是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如果默认创建的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Maven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项目中没有自动生成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webapp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文件夹，可以在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中进行设置，具体的设置操作如下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28252B-56AB-7D4C-B7D9-80888899F0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97380" y="2531745"/>
            <a:ext cx="2710180" cy="21374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94C29C-2008-1D4E-81F6-9A762E436587}"/>
              </a:ext>
            </a:extLst>
          </p:cNvPr>
          <p:cNvSpPr txBox="1"/>
          <p:nvPr/>
        </p:nvSpPr>
        <p:spPr>
          <a:xfrm>
            <a:off x="4766310" y="2440305"/>
            <a:ext cx="5783580" cy="226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下面的</a:t>
            </a:r>
            <a:r>
              <a:rPr lang="zh-CN" altLang="en-US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步骤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6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中，“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Web resource directory path: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”输入框中可以设置项目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webapp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文件夹的路径。将路径中项目名称后的路径修改为“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\main\webapp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”，然后单击“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OK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”按钮完成项目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webapp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文件夹路径的设置。单击“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OK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”按钮系统会回到</a:t>
            </a:r>
            <a:r>
              <a:rPr lang="zh-CN" altLang="en-US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步骤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4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所示的设置界面，在</a:t>
            </a:r>
            <a:r>
              <a:rPr lang="zh-CN" altLang="en-US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步骤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4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中单击右下角“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OK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”按钮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2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5064" y="2598678"/>
            <a:ext cx="1640384" cy="515997"/>
            <a:chOff x="55064" y="2141478"/>
            <a:chExt cx="1640384" cy="515997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5506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0" y="327203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38567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工具栏中的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Project Structure...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”选项，弹出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Project Structure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7824DD1-E15D-9E4D-93F4-5F3A8F0C381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52010" y="2962592"/>
            <a:ext cx="4373880" cy="292163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1DF5AEBF-4C4E-4F4B-9CBC-4079E0B92727}"/>
              </a:ext>
            </a:extLst>
          </p:cNvPr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9E5EDA-8910-3F4F-8994-556E546F8625}"/>
              </a:ext>
            </a:extLst>
          </p:cNvPr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6878484-4B01-D249-A661-0CEE8E74F6D3}"/>
              </a:ext>
            </a:extLst>
          </p:cNvPr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>
            <a:extLst>
              <a:ext uri="{FF2B5EF4-FFF2-40B4-BE49-F238E27FC236}">
                <a16:creationId xmlns:a16="http://schemas.microsoft.com/office/drawing/2014/main" id="{1AE140D2-1F74-3F44-B1F5-593583D966D5}"/>
              </a:ext>
            </a:extLst>
          </p:cNvPr>
          <p:cNvSpPr txBox="1"/>
          <p:nvPr/>
        </p:nvSpPr>
        <p:spPr>
          <a:xfrm>
            <a:off x="1724" y="4454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>
            <a:extLst>
              <a:ext uri="{FF2B5EF4-FFF2-40B4-BE49-F238E27FC236}">
                <a16:creationId xmlns:a16="http://schemas.microsoft.com/office/drawing/2014/main" id="{FA3B1C08-52F9-7246-AE58-DBB279CF104B}"/>
              </a:ext>
            </a:extLst>
          </p:cNvPr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>
            <a:extLst>
              <a:ext uri="{FF2B5EF4-FFF2-40B4-BE49-F238E27FC236}">
                <a16:creationId xmlns:a16="http://schemas.microsoft.com/office/drawing/2014/main" id="{E137B73B-3CE9-744B-8965-0C2B88ACAE2E}"/>
              </a:ext>
            </a:extLst>
          </p:cNvPr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89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7150" y="2625843"/>
            <a:ext cx="1638298" cy="1117482"/>
            <a:chOff x="57150" y="2168643"/>
            <a:chExt cx="1638298" cy="1117482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27701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1" y="324917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38567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Modules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中，单击界面上方的“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”图标，弹出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下拉菜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F5AEBF-4C4E-4F4B-9CBC-4079E0B92727}"/>
              </a:ext>
            </a:extLst>
          </p:cNvPr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9E5EDA-8910-3F4F-8994-556E546F8625}"/>
              </a:ext>
            </a:extLst>
          </p:cNvPr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6878484-4B01-D249-A661-0CEE8E74F6D3}"/>
              </a:ext>
            </a:extLst>
          </p:cNvPr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>
            <a:extLst>
              <a:ext uri="{FF2B5EF4-FFF2-40B4-BE49-F238E27FC236}">
                <a16:creationId xmlns:a16="http://schemas.microsoft.com/office/drawing/2014/main" id="{1AE140D2-1F74-3F44-B1F5-593583D966D5}"/>
              </a:ext>
            </a:extLst>
          </p:cNvPr>
          <p:cNvSpPr txBox="1"/>
          <p:nvPr/>
        </p:nvSpPr>
        <p:spPr>
          <a:xfrm>
            <a:off x="1724" y="4454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>
            <a:extLst>
              <a:ext uri="{FF2B5EF4-FFF2-40B4-BE49-F238E27FC236}">
                <a16:creationId xmlns:a16="http://schemas.microsoft.com/office/drawing/2014/main" id="{FA3B1C08-52F9-7246-AE58-DBB279CF104B}"/>
              </a:ext>
            </a:extLst>
          </p:cNvPr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>
            <a:extLst>
              <a:ext uri="{FF2B5EF4-FFF2-40B4-BE49-F238E27FC236}">
                <a16:creationId xmlns:a16="http://schemas.microsoft.com/office/drawing/2014/main" id="{E137B73B-3CE9-744B-8965-0C2B88ACAE2E}"/>
              </a:ext>
            </a:extLst>
          </p:cNvPr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6404C63-4194-A44E-959B-933098A003A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70767" y="2885122"/>
            <a:ext cx="3913505" cy="3442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0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7150" y="2625843"/>
            <a:ext cx="1638298" cy="1711842"/>
            <a:chOff x="57150" y="2168643"/>
            <a:chExt cx="1638298" cy="1711842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336448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1" y="326060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38453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Modules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中，单击界面上方的“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”图标，弹出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下拉菜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F5AEBF-4C4E-4F4B-9CBC-4079E0B92727}"/>
              </a:ext>
            </a:extLst>
          </p:cNvPr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9E5EDA-8910-3F4F-8994-556E546F8625}"/>
              </a:ext>
            </a:extLst>
          </p:cNvPr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6878484-4B01-D249-A661-0CEE8E74F6D3}"/>
              </a:ext>
            </a:extLst>
          </p:cNvPr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>
            <a:extLst>
              <a:ext uri="{FF2B5EF4-FFF2-40B4-BE49-F238E27FC236}">
                <a16:creationId xmlns:a16="http://schemas.microsoft.com/office/drawing/2014/main" id="{1AE140D2-1F74-3F44-B1F5-593583D966D5}"/>
              </a:ext>
            </a:extLst>
          </p:cNvPr>
          <p:cNvSpPr txBox="1"/>
          <p:nvPr/>
        </p:nvSpPr>
        <p:spPr>
          <a:xfrm>
            <a:off x="1724" y="4454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>
            <a:extLst>
              <a:ext uri="{FF2B5EF4-FFF2-40B4-BE49-F238E27FC236}">
                <a16:creationId xmlns:a16="http://schemas.microsoft.com/office/drawing/2014/main" id="{FA3B1C08-52F9-7246-AE58-DBB279CF104B}"/>
              </a:ext>
            </a:extLst>
          </p:cNvPr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>
            <a:extLst>
              <a:ext uri="{FF2B5EF4-FFF2-40B4-BE49-F238E27FC236}">
                <a16:creationId xmlns:a16="http://schemas.microsoft.com/office/drawing/2014/main" id="{E137B73B-3CE9-744B-8965-0C2B88ACAE2E}"/>
              </a:ext>
            </a:extLst>
          </p:cNvPr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80068A2-E630-4346-8BC8-A156A36B0F9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42167" y="2770822"/>
            <a:ext cx="3913505" cy="3442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5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7150" y="2625843"/>
            <a:ext cx="1638298" cy="2317632"/>
            <a:chOff x="57150" y="2168643"/>
            <a:chExt cx="1638298" cy="2317632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39702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1" y="326060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38453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拉菜单中，单击“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”选项进入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Module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的设置界面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F5AEBF-4C4E-4F4B-9CBC-4079E0B92727}"/>
              </a:ext>
            </a:extLst>
          </p:cNvPr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9E5EDA-8910-3F4F-8994-556E546F8625}"/>
              </a:ext>
            </a:extLst>
          </p:cNvPr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6878484-4B01-D249-A661-0CEE8E74F6D3}"/>
              </a:ext>
            </a:extLst>
          </p:cNvPr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>
            <a:extLst>
              <a:ext uri="{FF2B5EF4-FFF2-40B4-BE49-F238E27FC236}">
                <a16:creationId xmlns:a16="http://schemas.microsoft.com/office/drawing/2014/main" id="{1AE140D2-1F74-3F44-B1F5-593583D966D5}"/>
              </a:ext>
            </a:extLst>
          </p:cNvPr>
          <p:cNvSpPr txBox="1"/>
          <p:nvPr/>
        </p:nvSpPr>
        <p:spPr>
          <a:xfrm>
            <a:off x="1724" y="444350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文本框 34">
            <a:extLst>
              <a:ext uri="{FF2B5EF4-FFF2-40B4-BE49-F238E27FC236}">
                <a16:creationId xmlns:a16="http://schemas.microsoft.com/office/drawing/2014/main" id="{FA3B1C08-52F9-7246-AE58-DBB279CF104B}"/>
              </a:ext>
            </a:extLst>
          </p:cNvPr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>
            <a:extLst>
              <a:ext uri="{FF2B5EF4-FFF2-40B4-BE49-F238E27FC236}">
                <a16:creationId xmlns:a16="http://schemas.microsoft.com/office/drawing/2014/main" id="{E137B73B-3CE9-744B-8965-0C2B88ACAE2E}"/>
              </a:ext>
            </a:extLst>
          </p:cNvPr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E0ECDFD-82E2-414A-9F22-02CF8DC15BF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14252" y="2704147"/>
            <a:ext cx="4186555" cy="3187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1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及其特点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入门程序的编写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4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的工作原理及执行流程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3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7150" y="2625843"/>
            <a:ext cx="1638298" cy="2900562"/>
            <a:chOff x="57150" y="2168643"/>
            <a:chExt cx="1638298" cy="2900562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455320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1" y="326060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38453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Module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的设置界面中，单击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Deployment Descriptors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右侧铅笔图样的编辑按钮，弹出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Deployment Descriptors Location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F5AEBF-4C4E-4F4B-9CBC-4079E0B92727}"/>
              </a:ext>
            </a:extLst>
          </p:cNvPr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9E5EDA-8910-3F4F-8994-556E546F8625}"/>
              </a:ext>
            </a:extLst>
          </p:cNvPr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6878484-4B01-D249-A661-0CEE8E74F6D3}"/>
              </a:ext>
            </a:extLst>
          </p:cNvPr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>
            <a:extLst>
              <a:ext uri="{FF2B5EF4-FFF2-40B4-BE49-F238E27FC236}">
                <a16:creationId xmlns:a16="http://schemas.microsoft.com/office/drawing/2014/main" id="{1AE140D2-1F74-3F44-B1F5-593583D966D5}"/>
              </a:ext>
            </a:extLst>
          </p:cNvPr>
          <p:cNvSpPr txBox="1"/>
          <p:nvPr/>
        </p:nvSpPr>
        <p:spPr>
          <a:xfrm>
            <a:off x="1724" y="444350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>
            <a:extLst>
              <a:ext uri="{FF2B5EF4-FFF2-40B4-BE49-F238E27FC236}">
                <a16:creationId xmlns:a16="http://schemas.microsoft.com/office/drawing/2014/main" id="{FA3B1C08-52F9-7246-AE58-DBB279CF104B}"/>
              </a:ext>
            </a:extLst>
          </p:cNvPr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文本框 34">
            <a:extLst>
              <a:ext uri="{FF2B5EF4-FFF2-40B4-BE49-F238E27FC236}">
                <a16:creationId xmlns:a16="http://schemas.microsoft.com/office/drawing/2014/main" id="{E137B73B-3CE9-744B-8965-0C2B88ACAE2E}"/>
              </a:ext>
            </a:extLst>
          </p:cNvPr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282E088-25A5-B345-BC10-98B0551ECA2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30737" y="3387407"/>
            <a:ext cx="4364666" cy="18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8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4362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02726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52132" y="1120208"/>
            <a:ext cx="3874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手动设置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webapp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7150" y="2625843"/>
            <a:ext cx="1638298" cy="3460632"/>
            <a:chOff x="57150" y="2168643"/>
            <a:chExt cx="1638298" cy="3460632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51132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7792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1" y="3260603"/>
            <a:ext cx="156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38453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263232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Deployment Descriptors Location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对话框中，“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Module Deployment Descriptor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: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”输入框中可以设置项目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文件的路径。将路径中项目名称后的路径修改为“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\main\webapp\WEB-INF\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”，然后单击“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”按钮完成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的路径的设置。单击“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”按钮系统会回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所示的设置界面，在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Resource Directories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右侧铅笔图样的编辑按钮，弹出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 Resource Directory 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话框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F5AEBF-4C4E-4F4B-9CBC-4079E0B92727}"/>
              </a:ext>
            </a:extLst>
          </p:cNvPr>
          <p:cNvSpPr/>
          <p:nvPr/>
        </p:nvSpPr>
        <p:spPr>
          <a:xfrm>
            <a:off x="1734230" y="462543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9E5EDA-8910-3F4F-8994-556E546F8625}"/>
              </a:ext>
            </a:extLst>
          </p:cNvPr>
          <p:cNvSpPr/>
          <p:nvPr/>
        </p:nvSpPr>
        <p:spPr>
          <a:xfrm>
            <a:off x="1738040" y="52121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6878484-4B01-D249-A661-0CEE8E74F6D3}"/>
              </a:ext>
            </a:extLst>
          </p:cNvPr>
          <p:cNvSpPr/>
          <p:nvPr/>
        </p:nvSpPr>
        <p:spPr>
          <a:xfrm>
            <a:off x="1730420" y="577605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34">
            <a:extLst>
              <a:ext uri="{FF2B5EF4-FFF2-40B4-BE49-F238E27FC236}">
                <a16:creationId xmlns:a16="http://schemas.microsoft.com/office/drawing/2014/main" id="{1AE140D2-1F74-3F44-B1F5-593583D966D5}"/>
              </a:ext>
            </a:extLst>
          </p:cNvPr>
          <p:cNvSpPr txBox="1"/>
          <p:nvPr/>
        </p:nvSpPr>
        <p:spPr>
          <a:xfrm>
            <a:off x="1724" y="444350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文本框 34">
            <a:extLst>
              <a:ext uri="{FF2B5EF4-FFF2-40B4-BE49-F238E27FC236}">
                <a16:creationId xmlns:a16="http://schemas.microsoft.com/office/drawing/2014/main" id="{FA3B1C08-52F9-7246-AE58-DBB279CF104B}"/>
              </a:ext>
            </a:extLst>
          </p:cNvPr>
          <p:cNvSpPr txBox="1"/>
          <p:nvPr/>
        </p:nvSpPr>
        <p:spPr>
          <a:xfrm>
            <a:off x="1724" y="503786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5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0" name="文本框 34">
            <a:extLst>
              <a:ext uri="{FF2B5EF4-FFF2-40B4-BE49-F238E27FC236}">
                <a16:creationId xmlns:a16="http://schemas.microsoft.com/office/drawing/2014/main" id="{E137B73B-3CE9-744B-8965-0C2B88ACAE2E}"/>
              </a:ext>
            </a:extLst>
          </p:cNvPr>
          <p:cNvSpPr txBox="1"/>
          <p:nvPr/>
        </p:nvSpPr>
        <p:spPr>
          <a:xfrm>
            <a:off x="1724" y="559793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A022573-1FFD-7143-8A89-65C73D542A9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76799" y="4605654"/>
            <a:ext cx="3714357" cy="1380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引入</a:t>
            </a: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Maven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依赖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项目创建完成后，为保障项目的正常运行，需要导入项目所需的依赖到项目的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文件中。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377440"/>
            <a:ext cx="7332167" cy="29746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92199" y="2354498"/>
            <a:ext cx="6463282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&lt;!–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这里只展示了其中一个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JAR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--&gt;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&lt;!--Spring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核心类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--&gt;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&lt;dependency&gt;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&lt;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groupId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org.springframework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groupId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&lt;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artifactId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&gt;spring-context&lt;/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artifactId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&lt;version&gt;5.2.8.RELEASE&lt;/version&gt;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&lt;/dependency&gt;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DDA3EE-A7D7-D248-A757-A5268EDD4451}"/>
              </a:ext>
            </a:extLst>
          </p:cNvPr>
          <p:cNvSpPr txBox="1"/>
          <p:nvPr/>
        </p:nvSpPr>
        <p:spPr>
          <a:xfrm>
            <a:off x="2486203" y="5383530"/>
            <a:ext cx="7332167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需要注意的是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要在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中使用插件运行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Maven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项目，除了需要在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文件中配置对应的插件外，还需要在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中进行项目运行的相关配置。具体配置步骤如下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1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中使用插件运行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43634" y="2598678"/>
            <a:ext cx="1651814" cy="515997"/>
            <a:chOff x="43634" y="2141478"/>
            <a:chExt cx="1651814" cy="515997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4363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0" y="35577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44625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工具栏中的“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Run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Edit Configurations...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”选项，弹出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Run/Debug Configurations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35D9F8C-7339-244F-953E-B79491E0F4A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46294" y="3232150"/>
            <a:ext cx="4200517" cy="2379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06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中使用插件运行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7150" y="2625843"/>
            <a:ext cx="1638298" cy="1460382"/>
            <a:chOff x="57150" y="2168643"/>
            <a:chExt cx="1638298" cy="1460382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31130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6649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0" y="359207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44625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Run/Debug Configurations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对话框中，单击左上角的“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”按钮，弹出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 New Configurations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菜单列表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508B15F-FD64-1F47-BC50-C288DF7D86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95252" y="2623820"/>
            <a:ext cx="4064635" cy="3736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2499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>
            <a:extLst>
              <a:ext uri="{FF2B5EF4-FFF2-40B4-BE49-F238E27FC236}">
                <a16:creationId xmlns:a16="http://schemas.microsoft.com/office/drawing/2014/main" id="{6B2EEE94-8009-D440-85F8-33718EC82743}"/>
              </a:ext>
            </a:extLst>
          </p:cNvPr>
          <p:cNvCxnSpPr>
            <a:cxnSpLocks/>
          </p:cNvCxnSpPr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FB640-6E9F-CC43-B835-692D3640F1F0}"/>
              </a:ext>
            </a:extLst>
          </p:cNvPr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99D9A-888F-6E44-87B0-4C47EAEC6706}"/>
              </a:ext>
            </a:extLst>
          </p:cNvPr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101218-DEF9-C14C-9A38-FAABC158B7AE}"/>
              </a:ext>
            </a:extLst>
          </p:cNvPr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2979AF33-A0E0-F54C-8314-2A2760889E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中使用插件运行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6F020B-408F-4048-85B1-90D45349454B}"/>
              </a:ext>
            </a:extLst>
          </p:cNvPr>
          <p:cNvGrpSpPr/>
          <p:nvPr/>
        </p:nvGrpSpPr>
        <p:grpSpPr>
          <a:xfrm>
            <a:off x="57150" y="2625843"/>
            <a:ext cx="1638298" cy="2374782"/>
            <a:chOff x="57150" y="2168643"/>
            <a:chExt cx="1638298" cy="2374782"/>
          </a:xfrm>
        </p:grpSpPr>
        <p:sp>
          <p:nvSpPr>
            <p:cNvPr id="18" name="箭头: 五边形 31">
              <a:extLst>
                <a:ext uri="{FF2B5EF4-FFF2-40B4-BE49-F238E27FC236}">
                  <a16:creationId xmlns:a16="http://schemas.microsoft.com/office/drawing/2014/main" id="{31B439B6-CA2A-8C4B-8828-55AD9022A8C8}"/>
                </a:ext>
              </a:extLst>
            </p:cNvPr>
            <p:cNvSpPr/>
            <p:nvPr/>
          </p:nvSpPr>
          <p:spPr>
            <a:xfrm>
              <a:off x="57150" y="40274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>
              <a:extLst>
                <a:ext uri="{FF2B5EF4-FFF2-40B4-BE49-F238E27FC236}">
                  <a16:creationId xmlns:a16="http://schemas.microsoft.com/office/drawing/2014/main" id="{233D060C-A7DB-DC40-A03F-0B361E432D1E}"/>
                </a:ext>
              </a:extLst>
            </p:cNvPr>
            <p:cNvSpPr txBox="1"/>
            <p:nvPr/>
          </p:nvSpPr>
          <p:spPr>
            <a:xfrm>
              <a:off x="6649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>
            <a:extLst>
              <a:ext uri="{FF2B5EF4-FFF2-40B4-BE49-F238E27FC236}">
                <a16:creationId xmlns:a16="http://schemas.microsoft.com/office/drawing/2014/main" id="{D675013B-DE0C-3540-B3CC-54189747E01B}"/>
              </a:ext>
            </a:extLst>
          </p:cNvPr>
          <p:cNvSpPr txBox="1"/>
          <p:nvPr/>
        </p:nvSpPr>
        <p:spPr>
          <a:xfrm>
            <a:off x="0" y="358064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>
            <a:extLst>
              <a:ext uri="{FF2B5EF4-FFF2-40B4-BE49-F238E27FC236}">
                <a16:creationId xmlns:a16="http://schemas.microsoft.com/office/drawing/2014/main" id="{2B54A72F-F646-5947-BCEC-C7BF5E1E99FD}"/>
              </a:ext>
            </a:extLst>
          </p:cNvPr>
          <p:cNvSpPr txBox="1"/>
          <p:nvPr/>
        </p:nvSpPr>
        <p:spPr>
          <a:xfrm>
            <a:off x="-2086" y="450827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 New Configurations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菜单列表中，单击左侧菜单中的“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Maven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”选项，进入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Maven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指令的配置界面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1FEFA8-62BE-9C45-B3F7-E85808FD353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22507" y="2998787"/>
            <a:ext cx="4078605" cy="2712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76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配置前端控制器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通过前端控制器拦截客户端的请求并进行转发，因此在使用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时，配置前端控制器是必不可少的一步。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的前端控制器也是一个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，可以在项目的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文件中进行配置。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268073"/>
            <a:ext cx="7332167" cy="43229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019" y="2148758"/>
            <a:ext cx="6876488" cy="448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&lt;servlet&gt;</a:t>
            </a:r>
            <a:r>
              <a:rPr lang="zh-CN" altLang="en-US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&lt;servlet-name&gt;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DispatcherServlet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&lt;/servlet-name&gt;</a:t>
            </a: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&lt;servlet-class&gt;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org.springframework.web.servlet.DispatcherServlet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&lt;/servlet-class&gt;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&lt;!--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配置初始化参数，读取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的配置文件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--&gt;&lt;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-param&gt;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&lt;param-name&gt;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contextConfigLocation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&lt;/param-name&gt;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&lt;param-value&gt;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classpath:spring-mvc.xml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&lt;/param-value&gt;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-param&gt;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&lt;load-on-startup&gt;1&lt;/load-on-startup&gt;	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&lt;/servlet&gt;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&lt;servlet-mapping&gt;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&lt;servlet-name&gt;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DispatcherServlet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&lt;/servlet-name&gt;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-pattern&gt;/&lt;/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-pattern&gt;	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&lt;/servlet-mapping&gt;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6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配置处理器映射信息和视图解析器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resources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文件夹下创建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的配置文件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spring-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mvc.xml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，用于配置处理器映射信息和视图解析器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893" y="2379911"/>
            <a:ext cx="7720787" cy="37421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23518" y="2343068"/>
            <a:ext cx="7983472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&lt;!-- 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要扫描的包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--&gt;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context:component-scan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basepackage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com.itheima.controller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&lt;!-- 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配置视图解析器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--&gt;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 class=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"org.springframework.web.servlet.view.InternalResourceViewResolver"&gt;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&lt;property name="prefix" value="/WEB-INF/pages/"/&gt;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&lt;property name="suffix" value=".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jsp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"/&gt;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&lt;/bean&gt;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64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创建处理器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目录下创建一个路径为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的包。在包中创建处理器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类，用于处理客户端的请求并指定响应时转跳的页面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893" y="2322761"/>
            <a:ext cx="7720787" cy="40746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52168" y="2274488"/>
            <a:ext cx="7983472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//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设置当前类为处理器类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设定当前方法的访问映射地址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设置当前方法返回值类型为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String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，用于指定请求完成后跳转的页面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访问到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!");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设定具体跳转的页面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return "success";	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24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创建视图（</a:t>
            </a: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View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）页面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Web-INF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文件夹下创建名称为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page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的文件夹，并在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page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文件夹下创建名称为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success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jsp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文件，用于对客户端请求进行处理后的视图展示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893" y="2985701"/>
            <a:ext cx="7720787" cy="21209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52168" y="2948858"/>
            <a:ext cx="798347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&lt;html&gt;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&lt;body&gt;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&lt;h2&gt;Spring MVC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!&lt;/h2&gt;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&lt;/body&gt;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&lt;/html&gt;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96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404064"/>
            <a:ext cx="10152454" cy="330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中，讲解了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架构模型采用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JavaBean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技术实现了页面显示、流程控制和业务逻辑的分离。但是，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架构模型将流程控制等通用逻辑以硬编码的方式实现，每次进行新的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应用程序开发时，都需要重新编写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分析代码，以及流程控制等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层通用逻辑代码。为了解决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架构模型在实践中存在的问题，一些基于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架构基础发展起来的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应用框架应运而生。其中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框架就是目前最主流的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应用框架之一，本章将开启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框架的学习之路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4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启动项目，测试应用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项目启动成功后，在浏览器中对处理器进行请求访问，访问地址为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http://localhost:8080/chapter10/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，访问后，控制台打印信息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访问到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FirstController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!”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，并且浏览器跳转到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success.jsp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页面中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 descr="10-9">
            <a:extLst>
              <a:ext uri="{FF2B5EF4-FFF2-40B4-BE49-F238E27FC236}">
                <a16:creationId xmlns:a16="http://schemas.microsoft.com/office/drawing/2014/main" id="{80C845AA-B6B3-F84C-9F29-20F81DF672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96092" y="2597467"/>
            <a:ext cx="3599815" cy="8401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EAE69C-7C6B-484C-B13B-5CC12D1CB1F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58080" y="3618230"/>
            <a:ext cx="2275840" cy="279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0F634E-DAC7-304F-9683-F74EDC5A0DF3}"/>
              </a:ext>
            </a:extLst>
          </p:cNvPr>
          <p:cNvSpPr txBox="1"/>
          <p:nvPr/>
        </p:nvSpPr>
        <p:spPr>
          <a:xfrm>
            <a:off x="7315200" y="4709160"/>
            <a:ext cx="264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项目最终目录和文件组成</a:t>
            </a:r>
          </a:p>
        </p:txBody>
      </p:sp>
    </p:spTree>
    <p:extLst>
      <p:ext uri="{BB962C8B-B14F-4D97-AF65-F5344CB8AC3E}">
        <p14:creationId xmlns:p14="http://schemas.microsoft.com/office/powerpoint/2010/main" val="534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199622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7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7967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0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9367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51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处理器映射器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83279"/>
            <a:ext cx="9087451" cy="13716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处理器映射器可以理解为一个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URL,Hanlder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负责根据用户请求的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找到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提供了不同的映射器来实现不同的映射方式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980774"/>
            <a:ext cx="9658732" cy="21200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156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47673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9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9367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51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处理器适配器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83279"/>
            <a:ext cx="9087451" cy="13716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处理器适配器作用是根据处理器映射器找到的处理器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Handler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信息，去执行相关的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。不同的处理器映射器映射出来的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对象是不一样的，不同的映射由不同的适配器来负责解析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980774"/>
            <a:ext cx="9658732" cy="21200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156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47673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00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9367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51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视图解析器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566159"/>
            <a:ext cx="9087451" cy="9829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视图解析器进行视图解析，首先将逻辑视图名解析成物理视图名，即具体的页面地址，再生成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视图对象返回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980774"/>
            <a:ext cx="9658732" cy="21200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156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47673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32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765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73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1853C7-A2B2-D845-9791-1B2EE8AE2A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48012" y="2400617"/>
            <a:ext cx="5961698" cy="3360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1481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执行流程详细介绍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37509"/>
            <a:ext cx="9087451" cy="25831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）用户通过浏览器向服务器发送请求，请求会被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拦截到请求后，会调用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（处理器映射器）。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）处理器映射器根据请求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找到具体的处理器，生成处理器对象及处理器拦截器（如果有则生成）一并返回给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会通过返回信息选择合适的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（处理器适配器）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720340"/>
            <a:ext cx="9658732" cy="30464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64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54303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93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1481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执行流程详细介绍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37509"/>
            <a:ext cx="9087451" cy="25831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会调用并执行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（处理器），这里的处理器指的就是程序中编写的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类，也被称之为后端控制器。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执行完成后，会返回一个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ModelAndView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对象，该对象中会包含视图名或包含模型和视图名。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ModelAndView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对象返回给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前端控制器请求视图解析器根据逻辑视图名解析真正的视图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720340"/>
            <a:ext cx="9658732" cy="30464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64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54303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324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1481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70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执行流程详细介绍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37509"/>
            <a:ext cx="9087451" cy="25831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ViewResolver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解析后，会向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中返回具体的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（视图）。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进行渲染（即将模型数据填充至视图中）。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）前端控制器向用户响应结果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在上述执行过程中，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ViewResolver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对象的工作是在框架内部执行的，开发人员只需要配置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中的业务处理并在视图中（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）中展示相应信息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720340"/>
            <a:ext cx="9658732" cy="304646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64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80721" y="54303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2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7702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9720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2756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5484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介绍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8038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入门程序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0592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工作原理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300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>
            <a:extLst>
              <a:ext uri="{FF2B5EF4-FFF2-40B4-BE49-F238E27FC236}">
                <a16:creationId xmlns:a16="http://schemas.microsoft.com/office/drawing/2014/main" id="{3E690F46-0F81-DF46-8ADA-2A3C2E49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17F3FD-94AF-2B4A-9E1F-B833AB3E5B86}"/>
              </a:ext>
            </a:extLst>
          </p:cNvPr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>
            <a:extLst>
              <a:ext uri="{FF2B5EF4-FFF2-40B4-BE49-F238E27FC236}">
                <a16:creationId xmlns:a16="http://schemas.microsoft.com/office/drawing/2014/main" id="{5F4243C4-CA97-894A-B527-6F7A04CC304A}"/>
              </a:ext>
            </a:extLst>
          </p:cNvPr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Spring4.0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默认加载项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C3D85D-0E27-FC43-AEC5-EFB5ED00FBB9}"/>
              </a:ext>
            </a:extLst>
          </p:cNvPr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C677D5-2832-FF45-972E-A66CEAE11A0E}"/>
              </a:ext>
            </a:extLst>
          </p:cNvPr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662940"/>
            <a:ext cx="9142101" cy="21948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在老版本的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中，配置文件内必须要配置处理器映射器、处理器适配器和视图解析器，但在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Spring4.0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以后，如果不配置处理器映射器、处理器适配器和视图解析器，框架会加载内部默认的配置完成相应的工作。如果想显式并快捷地配置处理器映射器和处理器适配器，也可以在配置文件中使用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mvc:annotation-driven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/&gt;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元素来实现，该元素会自动注册处理器映射器和处理器适配器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03055" y="2439917"/>
            <a:ext cx="9794240" cy="26355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75198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440640"/>
            <a:ext cx="9504297" cy="21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的基础知识进行了整体介绍。首先对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框架进行了简单的介绍；然后讲解了一个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入门程序的编写；最后通过入门程序对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的工作原理进行了详细讲解。通过本章的学习，读者能够了解什么是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的优点，掌握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入门程序的编写，并能够熟悉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框架的工作流程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2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3269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9996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在三层架构中的位置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4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5479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17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83229"/>
            <a:ext cx="9087451" cy="17830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开发中，系统经典的三层架构包括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表现层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业务层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持久层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。三层架构中，每一层各司其职，表现层（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层）负责接收客户端请求，并向客户端响应结果；业务层（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层）负责业务逻辑处理，和项目需求息息相关；持久层（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层）负责和数据库交互，对数据库表进行增删改查。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46051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110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245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在三层架构中的位置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DBBE8A-B084-2A46-9B30-2E0F0220E1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08961" y="2583180"/>
            <a:ext cx="6013132" cy="2903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966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2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在表现层的作用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60369"/>
            <a:ext cx="9087451" cy="22059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作用于三层架构中的表现层，用于接收客户端的请求并进行响应。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包含了控制器和视图，控制器接收到客户端的请求后对请求数据进行解析和封装，接着将请求交给业务层处理。业务层会对请求进行处理，最后将处理结果返回给表现层。表现层接收到业务层的处理结果后，再由视图对处理结果进行渲染，渲染完成后响应给客户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640330"/>
            <a:ext cx="9658732" cy="27889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5842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0988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85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5980</TotalTime>
  <Words>2806</Words>
  <Application>Microsoft Macintosh PowerPoint</Application>
  <PresentationFormat>宽屏</PresentationFormat>
  <Paragraphs>280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等线</vt:lpstr>
      <vt:lpstr>等线 Light</vt:lpstr>
      <vt:lpstr>Microsoft YaHei</vt:lpstr>
      <vt:lpstr>Microsoft YaHei</vt:lpstr>
      <vt:lpstr>Source Han Sans K Bold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Microsoft Office User</cp:lastModifiedBy>
  <cp:revision>1788</cp:revision>
  <dcterms:created xsi:type="dcterms:W3CDTF">2020-11-25T06:00:05Z</dcterms:created>
  <dcterms:modified xsi:type="dcterms:W3CDTF">2021-06-02T06:00:16Z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