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7.xml" ContentType="application/vnd.openxmlformats-officedocument.presentationml.tags+xml"/>
  <Override PartName="/ppt/notesSlides/notesSlide2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43.xml" ContentType="application/vnd.openxmlformats-officedocument.presentationml.notesSlide+xml"/>
  <Override PartName="/ppt/tags/tag51.xml" ContentType="application/vnd.openxmlformats-officedocument.presentationml.tags+xml"/>
  <Override PartName="/ppt/notesSlides/notesSlide4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46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4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48.xml" ContentType="application/vnd.openxmlformats-officedocument.presentationml.notesSlide+xml"/>
  <Override PartName="/ppt/tags/tag60.xml" ContentType="application/vnd.openxmlformats-officedocument.presentationml.tags+xml"/>
  <Override PartName="/ppt/notesSlides/notesSlide49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459" r:id="rId2"/>
    <p:sldId id="460" r:id="rId3"/>
    <p:sldId id="462" r:id="rId4"/>
    <p:sldId id="463" r:id="rId5"/>
    <p:sldId id="464" r:id="rId6"/>
    <p:sldId id="465" r:id="rId7"/>
    <p:sldId id="860" r:id="rId8"/>
    <p:sldId id="945" r:id="rId9"/>
    <p:sldId id="948" r:id="rId10"/>
    <p:sldId id="949" r:id="rId11"/>
    <p:sldId id="950" r:id="rId12"/>
    <p:sldId id="947" r:id="rId13"/>
    <p:sldId id="951" r:id="rId14"/>
    <p:sldId id="828" r:id="rId15"/>
    <p:sldId id="958" r:id="rId16"/>
    <p:sldId id="959" r:id="rId17"/>
    <p:sldId id="960" r:id="rId18"/>
    <p:sldId id="962" r:id="rId19"/>
    <p:sldId id="961" r:id="rId20"/>
    <p:sldId id="963" r:id="rId21"/>
    <p:sldId id="776" r:id="rId22"/>
    <p:sldId id="952" r:id="rId23"/>
    <p:sldId id="953" r:id="rId24"/>
    <p:sldId id="954" r:id="rId25"/>
    <p:sldId id="955" r:id="rId26"/>
    <p:sldId id="956" r:id="rId27"/>
    <p:sldId id="957" r:id="rId28"/>
    <p:sldId id="964" r:id="rId29"/>
    <p:sldId id="861" r:id="rId30"/>
    <p:sldId id="965" r:id="rId31"/>
    <p:sldId id="966" r:id="rId32"/>
    <p:sldId id="967" r:id="rId33"/>
    <p:sldId id="968" r:id="rId34"/>
    <p:sldId id="971" r:id="rId35"/>
    <p:sldId id="972" r:id="rId36"/>
    <p:sldId id="973" r:id="rId37"/>
    <p:sldId id="974" r:id="rId38"/>
    <p:sldId id="864" r:id="rId39"/>
    <p:sldId id="975" r:id="rId40"/>
    <p:sldId id="976" r:id="rId41"/>
    <p:sldId id="977" r:id="rId42"/>
    <p:sldId id="978" r:id="rId43"/>
    <p:sldId id="979" r:id="rId44"/>
    <p:sldId id="980" r:id="rId45"/>
    <p:sldId id="981" r:id="rId46"/>
    <p:sldId id="982" r:id="rId47"/>
    <p:sldId id="983" r:id="rId48"/>
    <p:sldId id="984" r:id="rId49"/>
    <p:sldId id="985" r:id="rId50"/>
    <p:sldId id="986" r:id="rId51"/>
    <p:sldId id="531" r:id="rId52"/>
    <p:sldId id="532" r:id="rId53"/>
  </p:sldIdLst>
  <p:sldSz cx="12192000" cy="6858000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4857"/>
  </p:normalViewPr>
  <p:slideViewPr>
    <p:cSldViewPr snapToGrid="0" snapToObjects="1">
      <p:cViewPr varScale="1">
        <p:scale>
          <a:sx n="112" d="100"/>
          <a:sy n="112" d="100"/>
        </p:scale>
        <p:origin x="32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35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1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95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945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29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95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5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89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2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65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5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511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67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97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18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47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557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80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09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041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3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978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34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55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051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4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01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119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679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6686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5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99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476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505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599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383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416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59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3217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497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18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534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4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1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20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5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0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5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0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5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6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689441" y="2298540"/>
            <a:ext cx="7437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11</a:t>
            </a:r>
            <a:r>
              <a:rPr lang="zh-CN" altLang="en-US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Spring</a:t>
            </a:r>
            <a:r>
              <a:rPr lang="zh-CN" altLang="en-US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 </a:t>
            </a:r>
            <a:r>
              <a:rPr lang="en-US" altLang="zh-CN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MVC</a:t>
            </a:r>
            <a:r>
              <a:rPr lang="zh-CN" altLang="en-US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的核心类</a:t>
            </a:r>
            <a:r>
              <a:rPr lang="en-US" altLang="zh-CN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		</a:t>
            </a:r>
            <a:r>
              <a:rPr lang="zh-CN" altLang="en-US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和注解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4663440" y="3860695"/>
            <a:ext cx="5394767" cy="4302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企业级应用开发教程（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8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975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配置映射的</a:t>
            </a:r>
            <a:r>
              <a:rPr lang="en-US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URL</a:t>
            </a: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路径：</a:t>
            </a:r>
            <a:endParaRPr lang="en-US" altLang="zh-CN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3091033"/>
            <a:ext cx="7332167" cy="22010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019" y="3291758"/>
            <a:ext cx="6876488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&lt;servlet-mapping&gt;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&lt;servlet-name&gt;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DispatcherServlet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&lt;/servlet-name&gt;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-pattern&gt;/&lt;/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-pattern&gt;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&lt;/servlet-mapping&gt;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DispatcherServlet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69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03004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DispatcherServlet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>
            <a:extLst>
              <a:ext uri="{FF2B5EF4-FFF2-40B4-BE49-F238E27FC236}">
                <a16:creationId xmlns:a16="http://schemas.microsoft.com/office/drawing/2014/main" id="{3E690F46-0F81-DF46-8ADA-2A3C2E49B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F17F3FD-94AF-2B4A-9E1F-B833AB3E5B86}"/>
              </a:ext>
            </a:extLst>
          </p:cNvPr>
          <p:cNvSpPr/>
          <p:nvPr/>
        </p:nvSpPr>
        <p:spPr>
          <a:xfrm>
            <a:off x="1813596" y="1112004"/>
            <a:ext cx="4083906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>
            <a:extLst>
              <a:ext uri="{FF2B5EF4-FFF2-40B4-BE49-F238E27FC236}">
                <a16:creationId xmlns:a16="http://schemas.microsoft.com/office/drawing/2014/main" id="{5F4243C4-CA97-894A-B527-6F7A04CC304A}"/>
              </a:ext>
            </a:extLst>
          </p:cNvPr>
          <p:cNvSpPr txBox="1"/>
          <p:nvPr/>
        </p:nvSpPr>
        <p:spPr>
          <a:xfrm>
            <a:off x="1868140" y="1211041"/>
            <a:ext cx="386972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&lt;load-on-startup&gt;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元素取值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C3D85D-0E27-FC43-AEC5-EFB5ED00FBB9}"/>
              </a:ext>
            </a:extLst>
          </p:cNvPr>
          <p:cNvSpPr/>
          <p:nvPr/>
        </p:nvSpPr>
        <p:spPr>
          <a:xfrm>
            <a:off x="600210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C677D5-2832-FF45-972E-A66CEAE11A0E}"/>
              </a:ext>
            </a:extLst>
          </p:cNvPr>
          <p:cNvSpPr/>
          <p:nvPr/>
        </p:nvSpPr>
        <p:spPr>
          <a:xfrm>
            <a:off x="618983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725774" y="2662940"/>
            <a:ext cx="9142101" cy="29840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&lt;load-on-startup&gt;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取值分为三种情况：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&lt;load-on-startup&gt;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元素的值为正整数或者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，表示在项目启动时就加载并初始化这个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，值越小，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的优先级越高，就越先被加载；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&lt;load-on-startup&gt;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元素的值为负数或者没有设置，则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会在被请求时加载和初始化；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如果&lt;load-on-startup&gt;元素的值为1，表明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会在项目启动时加载并初始化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03055" y="2439917"/>
            <a:ext cx="9794240" cy="344281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554065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3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52911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8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WEB-INF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文件夹下默认配置文件命名规则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DispatcherServlet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868929"/>
            <a:ext cx="9087451" cy="24688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如果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没有通过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init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-param&gt;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元素指定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初始化时要加载的文件，则应用程序会去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WEB-INF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文件夹下寻找并加载默认配置文件，默认配置文件的名称规则如下所示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[servlet-name]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指的是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&lt;servlet-name&gt;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元素的值；“-servlet.xml”是配置文件名的固定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拼接。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5" y="2640330"/>
            <a:ext cx="9658732" cy="299993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5842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293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97F2BA-5679-D24D-9273-E1046F553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893" y="4137660"/>
            <a:ext cx="7720787" cy="4703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1B35B3-7F9D-3645-BD7D-21BA81C5C23C}"/>
              </a:ext>
            </a:extLst>
          </p:cNvPr>
          <p:cNvSpPr txBox="1"/>
          <p:nvPr/>
        </p:nvSpPr>
        <p:spPr>
          <a:xfrm>
            <a:off x="3406140" y="4091940"/>
            <a:ext cx="498348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[servlet-name]-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servlet.xml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518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@Controller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102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0453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  @Controller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注解，能够在程序中熟练运用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59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14227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757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注解作用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86250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  @Controller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83230"/>
            <a:ext cx="9390960" cy="254889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框架中，传统的处理器类需要直接或间接地实现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接口，这种方式需要在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配置文件中定义请求和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的映射关系。当后台需要处理的请求较多时，使用传统的处理器类会比较繁琐，且灵活性低，对此，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注解。使用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注解，只需要将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注解标注在普通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类上，然后通过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的扫描机制找到标注了该注解的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类就成为了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的处理器类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731770"/>
            <a:ext cx="9865885" cy="303503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5280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4417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17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549685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501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注解的处理器类示例代码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  @Controller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97F2BA-5679-D24D-9273-E1046F553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893" y="2581028"/>
            <a:ext cx="7720787" cy="339241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1B35B3-7F9D-3645-BD7D-21BA81C5C23C}"/>
              </a:ext>
            </a:extLst>
          </p:cNvPr>
          <p:cNvSpPr txBox="1"/>
          <p:nvPr/>
        </p:nvSpPr>
        <p:spPr>
          <a:xfrm>
            <a:off x="3406140" y="2571750"/>
            <a:ext cx="4983480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org.springframework.stereotype.Controller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...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60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549685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501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配置文件的类包扫描配置信息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  @Controller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97F2BA-5679-D24D-9273-E1046F553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893" y="2581027"/>
            <a:ext cx="7720787" cy="40100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1B35B3-7F9D-3645-BD7D-21BA81C5C23C}"/>
              </a:ext>
            </a:extLst>
          </p:cNvPr>
          <p:cNvSpPr txBox="1"/>
          <p:nvPr/>
        </p:nvSpPr>
        <p:spPr>
          <a:xfrm>
            <a:off x="2423160" y="2503170"/>
            <a:ext cx="7589520" cy="411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&lt;beans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xmlns:context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/schema/context"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-instance"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/schema/beans/spring-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beans.xsd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/schema/context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/schema/context/spring-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context.xsd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&lt;!--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配置要扫描的类包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&lt;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context:component-scan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base-package="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com.itheima.controller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"/&gt;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......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43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4737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111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扫描配置文件范围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86250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  @Controller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200400"/>
            <a:ext cx="9390960" cy="21648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被加载时，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会自动扫描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com.itheima.controller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类包及其子包下的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类。如果被扫描的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类中带有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等注解，则把这些类注册为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并存放在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与传统的处理器类实现方式相比，使用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注解的方式显然更加简单和灵活。因此，在实际开发中通常使用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注解来定义处理器类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983231"/>
            <a:ext cx="9865885" cy="254889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156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86461" y="52017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7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7436506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@</a:t>
            </a:r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163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388029"/>
            <a:ext cx="7294833" cy="687918"/>
            <a:chOff x="978872" y="1800499"/>
            <a:chExt cx="5471124" cy="515938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499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MVC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核心类的作用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258107"/>
            <a:ext cx="7249419" cy="685801"/>
            <a:chOff x="978872" y="2570437"/>
            <a:chExt cx="5437064" cy="514351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8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@Controller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注解的使用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126068"/>
            <a:ext cx="7249419" cy="687920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@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RequestMapping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注解的使用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FAC95A5-3584-5341-BB32-D202127D6135}"/>
              </a:ext>
            </a:extLst>
          </p:cNvPr>
          <p:cNvGrpSpPr/>
          <p:nvPr/>
        </p:nvGrpSpPr>
        <p:grpSpPr>
          <a:xfrm>
            <a:off x="2570958" y="5009988"/>
            <a:ext cx="7249419" cy="687920"/>
            <a:chOff x="978872" y="3338787"/>
            <a:chExt cx="5437064" cy="515940"/>
          </a:xfrm>
        </p:grpSpPr>
        <p:sp>
          <p:nvSpPr>
            <p:cNvPr id="13" name="Pentagon 6">
              <a:extLst>
                <a:ext uri="{FF2B5EF4-FFF2-40B4-BE49-F238E27FC236}">
                  <a16:creationId xmlns:a16="http://schemas.microsoft.com/office/drawing/2014/main" id="{DED77240-8EFE-3046-A913-14886FC7FABA}"/>
                </a:ext>
              </a:extLst>
            </p:cNvPr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请求的映射方式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MH_Others_1">
              <a:extLst>
                <a:ext uri="{FF2B5EF4-FFF2-40B4-BE49-F238E27FC236}">
                  <a16:creationId xmlns:a16="http://schemas.microsoft.com/office/drawing/2014/main" id="{3701FFDA-33E7-C741-8896-7DF448E1CEAA}"/>
                </a:ext>
              </a:extLst>
            </p:cNvPr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3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573702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注解的使用，能够在程序中熟练运用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635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01095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注解作用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862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14700"/>
            <a:ext cx="9390960" cy="140645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注解用于建立请求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（处理器）之间的映射关系，该注解可以标注在方法上和类上。下面分别对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注解的这两种使用方式进行介绍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961411"/>
            <a:ext cx="9865885" cy="204492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8928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6759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20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2451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方式一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标注在方法上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8284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14700"/>
            <a:ext cx="9390960" cy="140645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注解标注在方法上时，该方法就成了一个可以处理客户端请求的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（处理器），它会在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接收到对应的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请求时被执行。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在浏览器中对应的访问地址，由项目访问路径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+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处理方法的映射路径共同组成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961411"/>
            <a:ext cx="9865885" cy="204492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8928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6759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491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接下来通过一个案例演示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RequestMapping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注解标注在方法上的使用。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chapter11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\main\java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目录下创建类包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com.itheima.controller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，并在类包下创建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FirstController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类。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FirstController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类中创建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sayHello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方法，用来处理客户端请求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462383"/>
            <a:ext cx="7332167" cy="36784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019" y="2411648"/>
            <a:ext cx="6876488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org.springframework.stereotype.Controller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org.springframework.web.bind.annotation.RequestMapping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(value="/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("hello Spring MVC");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7255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31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启动项目，在浏览器中访问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http://localhost:8080/chapter11/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firstController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，控制台打印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输出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信息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2795019" y="4389038"/>
            <a:ext cx="6876488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由运行结果可知，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方法被成功执行，说明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注解标注在方法上时，成功建立了请求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和处理请求方法之间的对应关系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9313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15AA860-19F1-A747-9B0F-E7449869DE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0" y="2832100"/>
            <a:ext cx="4904740" cy="104267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7853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2451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标注在类上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6684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166110"/>
            <a:ext cx="9390960" cy="218313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注解标注在类上时，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属性值相当于本处理器类的命名空间，即访问该处理器类下的任意处理器都需要带上这个命名空间。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标注在类上时，其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属性值作为请求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的第一级访问目录。当处理器类和处理器都使用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注解指定了对应的映射路径，处理器在浏览器中的访问地址，由项目访问路径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+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处理器类的映射路径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+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处理器的映射路径共同组成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811780"/>
            <a:ext cx="9865885" cy="282848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442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3160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682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接下来通过一个案例演示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RequestMapping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注解标注在类上的使用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462383"/>
            <a:ext cx="7332167" cy="36784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019" y="2411648"/>
            <a:ext cx="6876488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org.springframework.stereotype.Controller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org.springframework.web.bind.annotation.RequestMapping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(value="/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springMVC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(value="/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("hello Spring MVC");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	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6227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6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启动项目，在浏览器中访问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http://localhost:8080/chapter11/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springMVC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firstController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，控制台打印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输出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信息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2795019" y="4389038"/>
            <a:ext cx="6876488" cy="129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由运行结果可知，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方法被成功执行，说明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注解标注在类上时，成功建立了请求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和处理请求类之间的对应关系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6684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10C400-2446-D34C-88EA-130B4A62B81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0" y="2846070"/>
            <a:ext cx="4884420" cy="107442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661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577131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注解的属性，能够在程序中熟练运用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注解中的属性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87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8" y="1091196"/>
            <a:ext cx="418390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90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注解的属性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9656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454E65B-A0C4-4B41-888D-0CEF66DFE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96399"/>
              </p:ext>
            </p:extLst>
          </p:nvPr>
        </p:nvGraphicFramePr>
        <p:xfrm>
          <a:off x="1760220" y="2031177"/>
          <a:ext cx="8561071" cy="4323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551">
                  <a:extLst>
                    <a:ext uri="{9D8B030D-6E8A-4147-A177-3AD203B41FA5}">
                      <a16:colId xmlns:a16="http://schemas.microsoft.com/office/drawing/2014/main" val="3309905311"/>
                    </a:ext>
                  </a:extLst>
                </a:gridCol>
              </a:tblGrid>
              <a:tr h="2836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属性名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可选属性，用于为映射地址指定别名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0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可选属性，也是默认属性，用于指定请求的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method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RequestMethod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[]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可选属性，用于指定该方法可以处理哪种类型的请求方式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52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params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可选属性，用于指定客户端请求中参数的值，必须包含哪些参数的值，才可以通过其标注的方法处理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52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headers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可选属性，用于指定客户端请求中，必须包含哪些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header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的值，才可以通过其标注的方法处理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339611"/>
                  </a:ext>
                </a:extLst>
              </a:tr>
              <a:tr h="36452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consumes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可选属性，用于指定处理请求的提交内容类型（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491716"/>
                  </a:ext>
                </a:extLst>
              </a:tr>
              <a:tr h="36452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produces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可选属性，用于指定返回的内容类型，仅当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请求头中的（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Accept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）类型中包含该指定类型才返回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51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19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426924"/>
            <a:ext cx="10152454" cy="19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推出以来，注解已成为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知识体系不可缺少的一部分。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2.5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之后也新增了基于注解的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形式。基于注解的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文件配置，极大地提高了开发效率。本章将对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的核心类和注解进行详细地讲解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45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10239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70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属性的两种映射路径标注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90847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868929"/>
            <a:ext cx="9087451" cy="24688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注解的默认属性。当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注解显式使用的唯一属性时，可以省略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的属性名。例如，下面两种映射路径标注的含义相同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640330"/>
            <a:ext cx="9658732" cy="299993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5842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293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97F2BA-5679-D24D-9273-E1046F553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893" y="4194809"/>
            <a:ext cx="7720787" cy="108014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1B35B3-7F9D-3645-BD7D-21BA81C5C23C}"/>
              </a:ext>
            </a:extLst>
          </p:cNvPr>
          <p:cNvSpPr txBox="1"/>
          <p:nvPr/>
        </p:nvSpPr>
        <p:spPr>
          <a:xfrm>
            <a:off x="3406140" y="4263390"/>
            <a:ext cx="498348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(value="/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92758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80592" y="9800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value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属性时，可以指定映射单个的请求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URL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，也可以将多个请求映射到一个方法上。在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value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属性中添加一个带有请求路径的列表，就可以将这个请求列表中的路径都映射到对应的方法上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645264"/>
            <a:ext cx="7332167" cy="30034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019" y="2605958"/>
            <a:ext cx="6876488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AuthController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//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设定当前方法的访问映射地址列表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@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(value = {"/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addUser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","/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deleteUser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"})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public void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checkAuth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增删操作校验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6227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44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8059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启动项目，在浏览器中访问地址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http://localhost:8080/chapter11/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addUser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，控制台打印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输出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信息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6227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BE58A3-9BCF-8A47-BF16-27B8581776A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14880"/>
            <a:ext cx="4876800" cy="736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1">
            <a:extLst>
              <a:ext uri="{FF2B5EF4-FFF2-40B4-BE49-F238E27FC236}">
                <a16:creationId xmlns:a16="http://schemas.microsoft.com/office/drawing/2014/main" id="{60F3261E-3F0B-E047-8069-DC7631AD979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72972" y="357849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在浏览器中访问地址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http://localhost:8080/chapter11/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deleteUser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，控制台打印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输出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信息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3DD860-1FE4-3A4C-9679-A51E8EB4ACC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810760"/>
            <a:ext cx="4876800" cy="7112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5803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8395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70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属性限定处理器映射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90847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94710"/>
            <a:ext cx="9087451" cy="98250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属性可以对处理器映射的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请求方式进行限定。当请求的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和处理器映射成功，但请求方式和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属性指定的属性值不匹配，处理器也不能正常处理请求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968264"/>
            <a:ext cx="9658732" cy="17751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042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4130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479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接下来通过一个案例演示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method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属性中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HTTP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请求类型的声明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148840"/>
            <a:ext cx="7332167" cy="43549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20749" y="2057318"/>
            <a:ext cx="6876488" cy="448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("/method")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MethodController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只展示了 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处理请求方式为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GET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的请求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get()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@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(method =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RequestMethod.GET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)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void get()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RequestMethod.GET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");	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处理请求方式为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DELETE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的请求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delete()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处理请求方式为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POST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的请求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post()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处理请求方式为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的请求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put()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...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6227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66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启动项目后，在客户端依次以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GET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方式、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DELETE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方式、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POST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方式和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方式请求访问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http://localhost:8080/chapter11/method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时，程序会分别执行文件中的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get()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方法、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delete()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方法、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post()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方法和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put()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控制台打印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输出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信息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6227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F24843-70BF-B64E-81A2-C30E550DFF9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90" y="3131820"/>
            <a:ext cx="5287010" cy="142875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339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719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33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有多个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请求类型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90847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94609"/>
            <a:ext cx="9087451" cy="328041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如果需要同时支持多个请求方式，则需要将请求方式列表存放在英文大括号中，以数组的形式给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属性赋值，并且多个请求方式之间用英文逗号分隔，示例代码如下所示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331720"/>
            <a:ext cx="9658732" cy="38176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641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8303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97F2BA-5679-D24D-9273-E1046F553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893" y="3920489"/>
            <a:ext cx="7720787" cy="18954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1B35B3-7F9D-3645-BD7D-21BA81C5C23C}"/>
              </a:ext>
            </a:extLst>
          </p:cNvPr>
          <p:cNvSpPr txBox="1"/>
          <p:nvPr/>
        </p:nvSpPr>
        <p:spPr>
          <a:xfrm>
            <a:off x="2423160" y="3886200"/>
            <a:ext cx="7720786" cy="189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 = "/method",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 = 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RequestMethod.GET,RequestMethod.POST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getAndPost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RequestMethod.GET+RequestMethod.POST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62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62233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228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属性值的定义方式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90847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94609"/>
            <a:ext cx="9087451" cy="328041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params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属性中定义的值可以将请求映射的定位范围缩小。当客户端进行请求时，如果请求参数的值等于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params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属性定义的值，可以正常执行所映射到的方法，否则映射到的方法不执行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331720"/>
            <a:ext cx="9658732" cy="38176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641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8303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97F2BA-5679-D24D-9273-E1046F553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893" y="3920489"/>
            <a:ext cx="7720787" cy="18954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1B35B3-7F9D-3645-BD7D-21BA81C5C23C}"/>
              </a:ext>
            </a:extLst>
          </p:cNvPr>
          <p:cNvSpPr txBox="1"/>
          <p:nvPr/>
        </p:nvSpPr>
        <p:spPr>
          <a:xfrm>
            <a:off x="2423160" y="3886200"/>
            <a:ext cx="7720786" cy="189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ParamsController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 = 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params",params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"id=1")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(String id)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("id="+id);	}}</a:t>
            </a:r>
          </a:p>
        </p:txBody>
      </p:sp>
    </p:spTree>
    <p:extLst>
      <p:ext uri="{BB962C8B-B14F-4D97-AF65-F5344CB8AC3E}">
        <p14:creationId xmlns:p14="http://schemas.microsoft.com/office/powerpoint/2010/main" val="275250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2681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请求映射方式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，能够熟练运用三种请求映射方式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49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97082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47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请求映射方式的分类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48989"/>
            <a:ext cx="9087451" cy="174879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基于注解风格的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注解指定请求映射的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路径映射常用的方式有基于请求方式的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路径映射、基于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路径映射和基于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路径映射。接下来分别对这三种请求映射方式进行详细讲解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968264"/>
            <a:ext cx="9658732" cy="249527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042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1331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54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7702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59720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2756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54846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DispatcherServlet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58038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@Controller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0592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@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RequestMapping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注解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4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0681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67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基于请求方式的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路径映射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48989"/>
            <a:ext cx="9087451" cy="174879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上一节中学习到可以使用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属性，来限定当前方法匹配哪种类型的请求方式。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除了可以使用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注解来限定客户端的请求方式之外，从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4.3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版本开始，还可以使用组合注解完成客户端请求方式的限定。组合注解简化了常用的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请求方式的映射，并且更好的表达了被注解方法的语义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968264"/>
            <a:ext cx="9658732" cy="249527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042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1331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198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1765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67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组合注解 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3604951" y="3223259"/>
            <a:ext cx="5161860" cy="213467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方式的请求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PostMapping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方式的请求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PutMapping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PUT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方式的请求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DeleteMapping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DELETE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方式的请求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PatchMapping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PATCH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方式的请求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968264"/>
            <a:ext cx="9658732" cy="26720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042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293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02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62233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228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GetMapping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用法示例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4510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0319"/>
            <a:ext cx="9087451" cy="328041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接下来以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为例讲解组合注解的用法，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(method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RequestMethod.GET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的缩写，使用组合注解替代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注解，可以省略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属性，从而简化代码。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用法示例代码如下所示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331720"/>
            <a:ext cx="9658732" cy="38176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641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8303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97F2BA-5679-D24D-9273-E1046F553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893" y="4263390"/>
            <a:ext cx="7720787" cy="154832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1B35B3-7F9D-3645-BD7D-21BA81C5C23C}"/>
              </a:ext>
            </a:extLst>
          </p:cNvPr>
          <p:cNvSpPr txBox="1"/>
          <p:nvPr/>
        </p:nvSpPr>
        <p:spPr>
          <a:xfrm>
            <a:off x="3577590" y="4149090"/>
            <a:ext cx="772078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GetMapping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(value="/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...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6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0681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67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路径映射 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48989"/>
            <a:ext cx="9087451" cy="174879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支持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路径映射， 所谓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风格其实就是一种通配符风格，可以在处理器映射路径中使用通配符对访问的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路径进行关联。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风格的通配符有以下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，分别是：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?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匹配任何单字符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*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或者任意数量的字符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**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或者多级目录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968264"/>
            <a:ext cx="9658732" cy="249527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042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1331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48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364519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26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风格通配符的路径匹配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1995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454E65B-A0C4-4B41-888D-0CEF66DFE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9714"/>
              </p:ext>
            </p:extLst>
          </p:nvPr>
        </p:nvGraphicFramePr>
        <p:xfrm>
          <a:off x="1760220" y="2031177"/>
          <a:ext cx="8561071" cy="4428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551">
                  <a:extLst>
                    <a:ext uri="{9D8B030D-6E8A-4147-A177-3AD203B41FA5}">
                      <a16:colId xmlns:a16="http://schemas.microsoft.com/office/drawing/2014/main" val="3309905311"/>
                    </a:ext>
                  </a:extLst>
                </a:gridCol>
              </a:tblGrid>
              <a:tr h="2836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通配符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路径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通配符匹配说明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/ant1?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匹配项目根路径下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/ant1[anyone]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路径，其中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[anyone]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可以是任意单字符，即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/ant1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后有且只有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个字符。如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/ant12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/ant1a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0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/ant2/*.do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匹配项目根路径下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/ant2/[any].do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路径，其中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[any]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可以是任意数量的字符。如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/ant2/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findAll.do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/ant2/.do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/*/ant3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匹配项目根路径下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/[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onemore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]/ant3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路径，其中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onemore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可以是数量多于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个的任意字符。如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/a/ant3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findAll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/ant3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，但是字符数量不能为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个，并且目录层数必须一致，如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//ant3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findAll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/a/ant3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52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/**/ant4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匹配项目根路径下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/[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anypath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]/ant4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路径，其中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anypath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可以是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或者多层的目录。如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/ant4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/a/ant4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/a/b/ant4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52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/ant5/**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匹配项目根路径下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/ant5/[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anypath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路径，其中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anypath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可以是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或者多层的目录。如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/ant5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/ant5/a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/ant5/a/b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33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59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0681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67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映射路径使用多个通配符情况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166109"/>
            <a:ext cx="9087451" cy="216027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当映射路径中同时使用多个通配符时，会有通配符冲突的情况。当多个通配符冲突时，路径会遵守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最长匹配原则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has more characters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）去匹配通配符，如果一个请求路径同时满足两个或多个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风格的映射路径匹配规则，那么请求路径最终会匹配满足规则字符最多的路径。例如，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/ant/a/path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同时满足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/**/path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/ant/*/path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匹配规则，但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/ant/path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最终会匹配“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/ant/*/path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”路径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811780"/>
            <a:ext cx="9658732" cy="28284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556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30460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149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4910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130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路径映射 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154679"/>
            <a:ext cx="9087451" cy="218313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是按照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风格访问网络资源，简单说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就是把请求参数变成请求路径的一种风格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Representational State Transfer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）是一种网络资源的访问风格，规范对了网络资源的访问方式。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所访问的网络资源可以是一段文本、一首歌曲、一种服务，总之是一个具体的存在。每个网络资源都有一个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指向它， 要获取这个资源，访问它的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URI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就可以，因此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URI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即为每一个资源的独一无二的标识符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800350"/>
            <a:ext cx="9658732" cy="28399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3281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3160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735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558829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514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传统风格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风格访问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4510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0319"/>
            <a:ext cx="9087451" cy="328041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传统风格访问的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格式如下所示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而采用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风格后，其访问的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格式如下所示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不使用动词形式的路径，例如，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findUserById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表示查询用户，是一个动词，而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user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表示用户，为名词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331720"/>
            <a:ext cx="9658732" cy="38176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641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8303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97F2BA-5679-D24D-9273-E1046F553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893" y="3063240"/>
            <a:ext cx="7720787" cy="7543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1B35B3-7F9D-3645-BD7D-21BA81C5C23C}"/>
              </a:ext>
            </a:extLst>
          </p:cNvPr>
          <p:cNvSpPr txBox="1"/>
          <p:nvPr/>
        </p:nvSpPr>
        <p:spPr>
          <a:xfrm>
            <a:off x="3577590" y="3200400"/>
            <a:ext cx="772078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http://.../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findUserById?id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=1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3F8E632-94F1-DD45-B1D0-08A0F2459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133" y="4312920"/>
            <a:ext cx="7720787" cy="75437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C284C3D-C5E0-9A4B-B026-9F607F78F4AA}"/>
              </a:ext>
            </a:extLst>
          </p:cNvPr>
          <p:cNvSpPr txBox="1"/>
          <p:nvPr/>
        </p:nvSpPr>
        <p:spPr>
          <a:xfrm>
            <a:off x="3581400" y="4450080"/>
            <a:ext cx="7720786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http://.../user/id/1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3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8623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45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风格的基本请求操作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06089"/>
            <a:ext cx="9087451" cy="26121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请求中，通过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POST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PUT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DELETE 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个动词对应四种基本请求操作，具体如下所示。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用于获取资源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用于新建资源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PUT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用于更新资源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DELETE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用于删除资源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694986"/>
            <a:ext cx="9658732" cy="31686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299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53320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454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8" y="1091196"/>
            <a:ext cx="43767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98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风格四种请求的约定方式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1995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454E65B-A0C4-4B41-888D-0CEF66DFE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92302"/>
              </p:ext>
            </p:extLst>
          </p:nvPr>
        </p:nvGraphicFramePr>
        <p:xfrm>
          <a:off x="1760220" y="2808417"/>
          <a:ext cx="8561071" cy="2234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1">
                  <a:extLst>
                    <a:ext uri="{9D8B030D-6E8A-4147-A177-3AD203B41FA5}">
                      <a16:colId xmlns:a16="http://schemas.microsoft.com/office/drawing/2014/main" val="3309905311"/>
                    </a:ext>
                  </a:extLst>
                </a:gridCol>
              </a:tblGrid>
              <a:tr h="2836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路径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请求方式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39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http://localhost:8080/chapter11/user/1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 GET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获得参数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进行查询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user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0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http://localhost:8080/chapter11/user/1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 DELETE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获得参数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进行删除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user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ttp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://localhost:8080/chapter11/user/1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 PUT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获得参数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进行更新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user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52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http://localhost:8080/chapter11/user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 POST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新增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user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24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DispatcherServlet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val="232696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39373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03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风格的优势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474720"/>
            <a:ext cx="9087451" cy="140011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约定不是规范，约定是可以打破，所以称为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风格，而不是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规范。使用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风格的优势在于路径的书写比较简便，并且通过地址无法得知做的是何种操作，可以隐藏资源的访问行为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3097530"/>
            <a:ext cx="9658732" cy="203562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30299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8016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67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440640"/>
            <a:ext cx="9504297" cy="173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的核心类及相关注解的使用进行了讲解。首先介绍了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核心类的作用和配置；然后介绍了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注解的使用；最后讲解了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注解的相关知识。通过本章的学习，读者能够了解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核心类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的作用，并掌握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12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38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9996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DispatcherServlet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核心类的作用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4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3594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873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DispatcherServlet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83229"/>
            <a:ext cx="9087451" cy="17830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的核心类，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的流程控制中心，也称为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的前端控制器，它可以拦截客户端的请求。拦截客户端请求之后，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会根据具体规则将请求交给其他组件处理。所有请求都要经过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进行转发处理，这样就降低了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组件之间的耦合性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5" y="2640330"/>
            <a:ext cx="9658732" cy="246051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5842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7788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28527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856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案例编写说明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DispatcherServlet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83229"/>
            <a:ext cx="9087451" cy="17830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的本质是一个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，可以在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文件中完成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的配置和映射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参考第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章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入门程序，在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中创建一个名称为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chapter11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Maven 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项目。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，如无特殊说明，本章的所有案例都将在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chapter11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项目中开发和运行。项目创建完成之后，在项目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文件中配置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5" y="2640330"/>
            <a:ext cx="9658732" cy="246051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5842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7788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491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975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web.xml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中对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DispatcherServlet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的配置分为两个方面。一是配置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MVC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的前端控制器，二是配置映射的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URL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路径。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</a:t>
            </a:r>
            <a:r>
              <a:rPr lang="en-US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MVC</a:t>
            </a: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的前端控制器：</a:t>
            </a:r>
            <a:endParaRPr lang="zh-CN" altLang="zh-CN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199493"/>
            <a:ext cx="7332167" cy="43157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019" y="2080178"/>
            <a:ext cx="6876488" cy="448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&lt;servlet&gt;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&lt;servlet-name&gt;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&lt;/servlet-name&gt;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&lt;servlet-class&gt;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org.springframework.web.servlet.DispatcherServlet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&lt;/servlet-class&gt;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配置初始化参数，用于读取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的配置文件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-param&gt;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&lt;param-name&gt;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contextConfigLocation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&lt;/param-name&gt;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&lt;param-value&gt;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classpath:spring-mvc.xml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&lt;/param-value&gt;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-param&gt;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应用加载时创建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 &lt;load-on-startup&gt;1&lt;/load-on-startup&gt;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&lt;/servlet&gt;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DispatcherServlet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32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6328</TotalTime>
  <Words>4122</Words>
  <Application>Microsoft Macintosh PowerPoint</Application>
  <PresentationFormat>宽屏</PresentationFormat>
  <Paragraphs>388</Paragraphs>
  <Slides>52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等线</vt:lpstr>
      <vt:lpstr>等线 Light</vt:lpstr>
      <vt:lpstr>Microsoft YaHei</vt:lpstr>
      <vt:lpstr>Microsoft YaHei</vt:lpstr>
      <vt:lpstr>Source Han Sans K Bold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Microsoft Office User</cp:lastModifiedBy>
  <cp:revision>1976</cp:revision>
  <dcterms:created xsi:type="dcterms:W3CDTF">2020-11-25T06:00:05Z</dcterms:created>
  <dcterms:modified xsi:type="dcterms:W3CDTF">2021-06-02T05:55:54Z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