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14.xml" ContentType="application/vnd.openxmlformats-officedocument.presentationml.notesSlide+xml"/>
  <Override PartName="/ppt/tags/tag9.xml" ContentType="application/vnd.openxmlformats-officedocument.presentationml.tags+xml"/>
  <Override PartName="/ppt/notesSlides/notesSlide15.xml" ContentType="application/vnd.openxmlformats-officedocument.presentationml.notesSlide+xml"/>
  <Override PartName="/ppt/tags/tag10.xml" ContentType="application/vnd.openxmlformats-officedocument.presentationml.tags+xml"/>
  <Override PartName="/ppt/notesSlides/notesSlide16.xml" ContentType="application/vnd.openxmlformats-officedocument.presentationml.notesSlide+xml"/>
  <Override PartName="/ppt/tags/tag11.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9.xml" ContentType="application/vnd.openxmlformats-officedocument.presentationml.notesSlide+xml"/>
  <Override PartName="/ppt/tags/tag14.xml" ContentType="application/vnd.openxmlformats-officedocument.presentationml.tags+xml"/>
  <Override PartName="/ppt/notesSlides/notesSlide20.xml" ContentType="application/vnd.openxmlformats-officedocument.presentationml.notesSlide+xml"/>
  <Override PartName="/ppt/tags/tag15.xml" ContentType="application/vnd.openxmlformats-officedocument.presentationml.tags+xml"/>
  <Override PartName="/ppt/notesSlides/notesSlide21.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22.xml" ContentType="application/vnd.openxmlformats-officedocument.presentationml.notesSlide+xml"/>
  <Override PartName="/ppt/tags/tag18.xml" ContentType="application/vnd.openxmlformats-officedocument.presentationml.tags+xml"/>
  <Override PartName="/ppt/notesSlides/notesSlide23.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2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2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2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ppt/tags/tag33.xml" ContentType="application/vnd.openxmlformats-officedocument.presentationml.tags+xml"/>
  <Override PartName="/ppt/notesSlides/notesSlide33.xml" ContentType="application/vnd.openxmlformats-officedocument.presentationml.notesSlide+xml"/>
  <Override PartName="/ppt/tags/tag34.xml" ContentType="application/vnd.openxmlformats-officedocument.presentationml.tags+xml"/>
  <Override PartName="/ppt/notesSlides/notesSlide34.xml" ContentType="application/vnd.openxmlformats-officedocument.presentationml.notesSlide+xml"/>
  <Override PartName="/ppt/tags/tag35.xml" ContentType="application/vnd.openxmlformats-officedocument.presentationml.tags+xml"/>
  <Override PartName="/ppt/notesSlides/notesSlide35.xml" ContentType="application/vnd.openxmlformats-officedocument.presentationml.notesSlide+xml"/>
  <Override PartName="/ppt/tags/tag36.xml" ContentType="application/vnd.openxmlformats-officedocument.presentationml.tags+xml"/>
  <Override PartName="/ppt/notesSlides/notesSlide36.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38.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39.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42.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43.xml" ContentType="application/vnd.openxmlformats-officedocument.presentationml.notesSlide+xml"/>
  <Override PartName="/ppt/tags/tag49.xml" ContentType="application/vnd.openxmlformats-officedocument.presentationml.tags+xml"/>
  <Override PartName="/ppt/notesSlides/notesSlide44.xml" ContentType="application/vnd.openxmlformats-officedocument.presentationml.notesSlide+xml"/>
  <Override PartName="/ppt/tags/tag50.xml" ContentType="application/vnd.openxmlformats-officedocument.presentationml.tags+xml"/>
  <Override PartName="/ppt/notesSlides/notesSlide45.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46.xml" ContentType="application/vnd.openxmlformats-officedocument.presentationml.notesSlide+xml"/>
  <Override PartName="/ppt/tags/tag53.xml" ContentType="application/vnd.openxmlformats-officedocument.presentationml.tags+xml"/>
  <Override PartName="/ppt/notesSlides/notesSlide47.xml" ContentType="application/vnd.openxmlformats-officedocument.presentationml.notesSlide+xml"/>
  <Override PartName="/ppt/tags/tag54.xml" ContentType="application/vnd.openxmlformats-officedocument.presentationml.tags+xml"/>
  <Override PartName="/ppt/notesSlides/notesSlide48.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49.xml" ContentType="application/vnd.openxmlformats-officedocument.presentationml.notesSlide+xml"/>
  <Override PartName="/ppt/tags/tag57.xml" ContentType="application/vnd.openxmlformats-officedocument.presentationml.tags+xml"/>
  <Override PartName="/ppt/notesSlides/notesSlide50.xml" ContentType="application/vnd.openxmlformats-officedocument.presentationml.notesSlide+xml"/>
  <Override PartName="/ppt/tags/tag58.xml" ContentType="application/vnd.openxmlformats-officedocument.presentationml.tags+xml"/>
  <Override PartName="/ppt/notesSlides/notesSlide51.xml" ContentType="application/vnd.openxmlformats-officedocument.presentationml.notesSlide+xml"/>
  <Override PartName="/ppt/tags/tag59.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55.xml" ContentType="application/vnd.openxmlformats-officedocument.presentationml.notesSlide+xml"/>
  <Override PartName="/ppt/tags/tag62.xml" ContentType="application/vnd.openxmlformats-officedocument.presentationml.tags+xml"/>
  <Override PartName="/ppt/notesSlides/notesSlide56.xml" ContentType="application/vnd.openxmlformats-officedocument.presentationml.notesSlide+xml"/>
  <Override PartName="/ppt/tags/tag63.xml" ContentType="application/vnd.openxmlformats-officedocument.presentationml.tags+xml"/>
  <Override PartName="/ppt/notesSlides/notesSlide57.xml" ContentType="application/vnd.openxmlformats-officedocument.presentationml.notesSlide+xml"/>
  <Override PartName="/ppt/tags/tag64.xml" ContentType="application/vnd.openxmlformats-officedocument.presentationml.tags+xml"/>
  <Override PartName="/ppt/notesSlides/notesSlide58.xml" ContentType="application/vnd.openxmlformats-officedocument.presentationml.notesSlide+xml"/>
  <Override PartName="/ppt/tags/tag65.xml" ContentType="application/vnd.openxmlformats-officedocument.presentationml.tags+xml"/>
  <Override PartName="/ppt/notesSlides/notesSlide59.xml" ContentType="application/vnd.openxmlformats-officedocument.presentationml.notesSlide+xml"/>
  <Override PartName="/ppt/tags/tag66.xml" ContentType="application/vnd.openxmlformats-officedocument.presentationml.tags+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62.xml" ContentType="application/vnd.openxmlformats-officedocument.presentationml.notesSlide+xml"/>
  <Override PartName="/ppt/tags/tag69.xml" ContentType="application/vnd.openxmlformats-officedocument.presentationml.tags+xml"/>
  <Override PartName="/ppt/notesSlides/notesSlide63.xml" ContentType="application/vnd.openxmlformats-officedocument.presentationml.notesSlide+xml"/>
  <Override PartName="/ppt/tags/tag70.xml" ContentType="application/vnd.openxmlformats-officedocument.presentationml.tags+xml"/>
  <Override PartName="/ppt/notesSlides/notesSlide64.xml" ContentType="application/vnd.openxmlformats-officedocument.presentationml.notesSlide+xml"/>
  <Override PartName="/ppt/tags/tag71.xml" ContentType="application/vnd.openxmlformats-officedocument.presentationml.tag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notesSlides/notesSlide67.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notesSlides/notesSlide68.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notesSlides/notesSlide69.xml" ContentType="application/vnd.openxmlformats-officedocument.presentationml.notesSlide+xml"/>
  <Override PartName="/ppt/tags/tag78.xml" ContentType="application/vnd.openxmlformats-officedocument.presentationml.tags+xml"/>
  <Override PartName="/ppt/notesSlides/notesSlide70.xml" ContentType="application/vnd.openxmlformats-officedocument.presentationml.notesSlide+xml"/>
  <Override PartName="/ppt/tags/tag79.xml" ContentType="application/vnd.openxmlformats-officedocument.presentationml.tags+xml"/>
  <Override PartName="/ppt/notesSlides/notesSlide71.xml" ContentType="application/vnd.openxmlformats-officedocument.presentationml.notesSlide+xml"/>
  <Override PartName="/ppt/tags/tag80.xml" ContentType="application/vnd.openxmlformats-officedocument.presentationml.tags+xml"/>
  <Override PartName="/ppt/notesSlides/notesSlide72.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notesSlides/notesSlide73.xml" ContentType="application/vnd.openxmlformats-officedocument.presentationml.notesSlide+xml"/>
  <Override PartName="/ppt/tags/tag83.xml" ContentType="application/vnd.openxmlformats-officedocument.presentationml.tags+xml"/>
  <Override PartName="/ppt/notesSlides/notesSlide74.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notesSlides/notesSlide75.xml" ContentType="application/vnd.openxmlformats-officedocument.presentationml.notesSlide+xml"/>
  <Override PartName="/ppt/tags/tag86.xml" ContentType="application/vnd.openxmlformats-officedocument.presentationml.tags+xml"/>
  <Override PartName="/ppt/notesSlides/notesSlide76.xml" ContentType="application/vnd.openxmlformats-officedocument.presentationml.notesSlide+xml"/>
  <Override PartName="/ppt/tags/tag87.xml" ContentType="application/vnd.openxmlformats-officedocument.presentationml.tags+xml"/>
  <Override PartName="/ppt/notesSlides/notesSlide77.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notesSlides/notesSlide78.xml" ContentType="application/vnd.openxmlformats-officedocument.presentationml.notesSlide+xml"/>
  <Override PartName="/ppt/tags/tag90.xml" ContentType="application/vnd.openxmlformats-officedocument.presentationml.tags+xml"/>
  <Override PartName="/ppt/notesSlides/notesSlide79.xml" ContentType="application/vnd.openxmlformats-officedocument.presentationml.notesSlide+xml"/>
  <Override PartName="/ppt/tags/tag91.xml" ContentType="application/vnd.openxmlformats-officedocument.presentationml.tags+xml"/>
  <Override PartName="/ppt/notesSlides/notesSlide80.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notesSlides/notesSlide81.xml" ContentType="application/vnd.openxmlformats-officedocument.presentationml.notesSlide+xml"/>
  <Override PartName="/ppt/tags/tag94.xml" ContentType="application/vnd.openxmlformats-officedocument.presentationml.tags+xml"/>
  <Override PartName="/ppt/notesSlides/notesSlide82.xml" ContentType="application/vnd.openxmlformats-officedocument.presentationml.notesSlide+xml"/>
  <Override PartName="/ppt/tags/tag95.xml" ContentType="application/vnd.openxmlformats-officedocument.presentationml.tags+xml"/>
  <Override PartName="/ppt/notesSlides/notesSlide83.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notesSlides/notesSlide84.xml" ContentType="application/vnd.openxmlformats-officedocument.presentationml.notesSlide+xml"/>
  <Override PartName="/ppt/tags/tag98.xml" ContentType="application/vnd.openxmlformats-officedocument.presentationml.tags+xml"/>
  <Override PartName="/ppt/notesSlides/notesSlide85.xml" ContentType="application/vnd.openxmlformats-officedocument.presentationml.notesSlide+xml"/>
  <Override PartName="/ppt/tags/tag99.xml" ContentType="application/vnd.openxmlformats-officedocument.presentationml.tags+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notesSlides/notesSlide88.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notesSlides/notesSlide89.xml" ContentType="application/vnd.openxmlformats-officedocument.presentationml.notesSlide+xml"/>
  <Override PartName="/ppt/tags/tag104.xml" ContentType="application/vnd.openxmlformats-officedocument.presentationml.tags+xml"/>
  <Override PartName="/ppt/notesSlides/notesSlide90.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notesSlides/notesSlide91.xml" ContentType="application/vnd.openxmlformats-officedocument.presentationml.notesSlide+xml"/>
  <Override PartName="/ppt/tags/tag107.xml" ContentType="application/vnd.openxmlformats-officedocument.presentationml.tags+xml"/>
  <Override PartName="/ppt/notesSlides/notesSlide92.xml" ContentType="application/vnd.openxmlformats-officedocument.presentationml.notesSlide+xml"/>
  <Override PartName="/ppt/tags/tag108.xml" ContentType="application/vnd.openxmlformats-officedocument.presentationml.tags+xml"/>
  <Override PartName="/ppt/notesSlides/notesSlide93.xml" ContentType="application/vnd.openxmlformats-officedocument.presentationml.notesSlide+xml"/>
  <Override PartName="/ppt/tags/tag109.xml" ContentType="application/vnd.openxmlformats-officedocument.presentationml.tags+xml"/>
  <Override PartName="/ppt/notesSlides/notesSlide94.xml" ContentType="application/vnd.openxmlformats-officedocument.presentationml.notesSlide+xml"/>
  <Override PartName="/ppt/tags/tag110.xml" ContentType="application/vnd.openxmlformats-officedocument.presentationml.tags+xml"/>
  <Override PartName="/ppt/notesSlides/notesSlide95.xml" ContentType="application/vnd.openxmlformats-officedocument.presentationml.notesSlide+xml"/>
  <Override PartName="/ppt/tags/tag111.xml" ContentType="application/vnd.openxmlformats-officedocument.presentationml.tags+xml"/>
  <Override PartName="/ppt/notesSlides/notesSlide96.xml" ContentType="application/vnd.openxmlformats-officedocument.presentationml.notesSlide+xml"/>
  <Override PartName="/ppt/tags/tag112.xml" ContentType="application/vnd.openxmlformats-officedocument.presentationml.tags+xml"/>
  <Override PartName="/ppt/notesSlides/notesSlide97.xml" ContentType="application/vnd.openxmlformats-officedocument.presentationml.notesSlide+xml"/>
  <Override PartName="/ppt/tags/tag113.xml" ContentType="application/vnd.openxmlformats-officedocument.presentationml.tags+xml"/>
  <Override PartName="/ppt/notesSlides/notesSlide98.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notesSlides/notesSlide99.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notesSlides/notesSlide100.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notesSlides/notesSlide101.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notesSlides/notesSlide105.xml" ContentType="application/vnd.openxmlformats-officedocument.presentationml.notesSlide+xml"/>
  <Override PartName="/ppt/tags/tag124.xml" ContentType="application/vnd.openxmlformats-officedocument.presentationml.tags+xml"/>
  <Override PartName="/ppt/notesSlides/notesSlide106.xml" ContentType="application/vnd.openxmlformats-officedocument.presentationml.notesSlide+xml"/>
  <Override PartName="/ppt/tags/tag125.xml" ContentType="application/vnd.openxmlformats-officedocument.presentationml.tags+xml"/>
  <Override PartName="/ppt/notesSlides/notesSlide107.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notesSlides/notesSlide108.xml" ContentType="application/vnd.openxmlformats-officedocument.presentationml.notesSlide+xml"/>
  <Override PartName="/ppt/tags/tag128.xml" ContentType="application/vnd.openxmlformats-officedocument.presentationml.tags+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notesSlides/notesSlide111.xml" ContentType="application/vnd.openxmlformats-officedocument.presentationml.notesSlide+xml"/>
  <Override PartName="/ppt/tags/tag131.xml" ContentType="application/vnd.openxmlformats-officedocument.presentationml.tags+xml"/>
  <Override PartName="/ppt/tags/tag132.xml" ContentType="application/vnd.openxmlformats-officedocument.presentationml.tags+xml"/>
  <Override PartName="/ppt/notesSlides/notesSlide112.xml" ContentType="application/vnd.openxmlformats-officedocument.presentationml.notesSlide+xml"/>
  <Override PartName="/ppt/tags/tag133.xml" ContentType="application/vnd.openxmlformats-officedocument.presentationml.tags+xml"/>
  <Override PartName="/ppt/notesSlides/notesSlide113.xml" ContentType="application/vnd.openxmlformats-officedocument.presentationml.notesSlide+xml"/>
  <Override PartName="/ppt/tags/tag134.xml" ContentType="application/vnd.openxmlformats-officedocument.presentationml.tags+xml"/>
  <Override PartName="/ppt/tags/tag135.xml" ContentType="application/vnd.openxmlformats-officedocument.presentationml.tags+xml"/>
  <Override PartName="/ppt/notesSlides/notesSlide114.xml" ContentType="application/vnd.openxmlformats-officedocument.presentationml.notesSlide+xml"/>
  <Override PartName="/ppt/tags/tag136.xml" ContentType="application/vnd.openxmlformats-officedocument.presentationml.tags+xml"/>
  <Override PartName="/ppt/notesSlides/notesSlide115.xml" ContentType="application/vnd.openxmlformats-officedocument.presentationml.notesSlide+xml"/>
  <Override PartName="/ppt/tags/tag137.xml" ContentType="application/vnd.openxmlformats-officedocument.presentationml.tags+xml"/>
  <Override PartName="/ppt/notesSlides/notesSlide116.xml" ContentType="application/vnd.openxmlformats-officedocument.presentationml.notesSlide+xml"/>
  <Override PartName="/ppt/tags/tag138.xml" ContentType="application/vnd.openxmlformats-officedocument.presentationml.tags+xml"/>
  <Override PartName="/ppt/notesSlides/notesSlide117.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notesSlides/notesSlide118.xml" ContentType="application/vnd.openxmlformats-officedocument.presentationml.notesSlide+xml"/>
  <Override PartName="/ppt/tags/tag141.xml" ContentType="application/vnd.openxmlformats-officedocument.presentationml.tags+xml"/>
  <Override PartName="/ppt/notesSlides/notesSlide119.xml" ContentType="application/vnd.openxmlformats-officedocument.presentationml.notesSlide+xml"/>
  <Override PartName="/ppt/tags/tag142.xml" ContentType="application/vnd.openxmlformats-officedocument.presentationml.tags+xml"/>
  <Override PartName="/ppt/notesSlides/notesSlide120.xml" ContentType="application/vnd.openxmlformats-officedocument.presentationml.notesSlide+xml"/>
  <Override PartName="/ppt/tags/tag143.xml" ContentType="application/vnd.openxmlformats-officedocument.presentationml.tags+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tags/tag144.xml" ContentType="application/vnd.openxmlformats-officedocument.presentationml.tags+xml"/>
  <Override PartName="/ppt/tags/tag145.xml" ContentType="application/vnd.openxmlformats-officedocument.presentationml.tags+xml"/>
  <Override PartName="/ppt/notesSlides/notesSlide123.xml" ContentType="application/vnd.openxmlformats-officedocument.presentationml.notesSlide+xml"/>
  <Override PartName="/ppt/tags/tag146.xml" ContentType="application/vnd.openxmlformats-officedocument.presentationml.tags+xml"/>
  <Override PartName="/ppt/notesSlides/notesSlide124.xml" ContentType="application/vnd.openxmlformats-officedocument.presentationml.notesSlide+xml"/>
  <Override PartName="/ppt/tags/tag147.xml" ContentType="application/vnd.openxmlformats-officedocument.presentationml.tags+xml"/>
  <Override PartName="/ppt/tags/tag148.xml" ContentType="application/vnd.openxmlformats-officedocument.presentationml.tags+xml"/>
  <Override PartName="/ppt/notesSlides/notesSlide125.xml" ContentType="application/vnd.openxmlformats-officedocument.presentationml.notesSlide+xml"/>
  <Override PartName="/ppt/tags/tag149.xml" ContentType="application/vnd.openxmlformats-officedocument.presentationml.tags+xml"/>
  <Override PartName="/ppt/notesSlides/notesSlide126.xml" ContentType="application/vnd.openxmlformats-officedocument.presentationml.notesSlide+xml"/>
  <Override PartName="/ppt/tags/tag150.xml" ContentType="application/vnd.openxmlformats-officedocument.presentationml.tags+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tags/tag151.xml" ContentType="application/vnd.openxmlformats-officedocument.presentationml.tags+xml"/>
  <Override PartName="/ppt/notesSlides/notesSlide130.xml" ContentType="application/vnd.openxmlformats-officedocument.presentationml.notesSlide+xml"/>
  <Override PartName="/ppt/tags/tag152.xml" ContentType="application/vnd.openxmlformats-officedocument.presentationml.tags+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tags/tag153.xml" ContentType="application/vnd.openxmlformats-officedocument.presentationml.tags+xml"/>
  <Override PartName="/ppt/tags/tag154.xml" ContentType="application/vnd.openxmlformats-officedocument.presentationml.tags+xml"/>
  <Override PartName="/ppt/notesSlides/notesSlide133.xml" ContentType="application/vnd.openxmlformats-officedocument.presentationml.notesSlide+xml"/>
  <Override PartName="/ppt/tags/tag155.xml" ContentType="application/vnd.openxmlformats-officedocument.presentationml.tags+xml"/>
  <Override PartName="/ppt/notesSlides/notesSlide134.xml" ContentType="application/vnd.openxmlformats-officedocument.presentationml.notesSlide+xml"/>
  <Override PartName="/ppt/tags/tag156.xml" ContentType="application/vnd.openxmlformats-officedocument.presentationml.tags+xml"/>
  <Override PartName="/ppt/tags/tag157.xml" ContentType="application/vnd.openxmlformats-officedocument.presentationml.tags+xml"/>
  <Override PartName="/ppt/notesSlides/notesSlide135.xml" ContentType="application/vnd.openxmlformats-officedocument.presentationml.notesSlide+xml"/>
  <Override PartName="/ppt/tags/tag158.xml" ContentType="application/vnd.openxmlformats-officedocument.presentationml.tags+xml"/>
  <Override PartName="/ppt/tags/tag159.xml" ContentType="application/vnd.openxmlformats-officedocument.presentationml.tags+xml"/>
  <Override PartName="/ppt/notesSlides/notesSlide136.xml" ContentType="application/vnd.openxmlformats-officedocument.presentationml.notesSlide+xml"/>
  <Override PartName="/ppt/tags/tag160.xml" ContentType="application/vnd.openxmlformats-officedocument.presentationml.tags+xml"/>
  <Override PartName="/ppt/tags/tag161.xml" ContentType="application/vnd.openxmlformats-officedocument.presentationml.tags+xml"/>
  <Override PartName="/ppt/notesSlides/notesSlide137.xml" ContentType="application/vnd.openxmlformats-officedocument.presentationml.notesSlide+xml"/>
  <Override PartName="/ppt/tags/tag162.xml" ContentType="application/vnd.openxmlformats-officedocument.presentationml.tags+xml"/>
  <Override PartName="/ppt/notesSlides/notesSlide138.xml" ContentType="application/vnd.openxmlformats-officedocument.presentationml.notesSlide+xml"/>
  <Override PartName="/ppt/tags/tag163.xml" ContentType="application/vnd.openxmlformats-officedocument.presentationml.tags+xml"/>
  <Override PartName="/ppt/notesSlides/notesSlide139.xml" ContentType="application/vnd.openxmlformats-officedocument.presentationml.notesSlide+xml"/>
  <Override PartName="/ppt/tags/tag164.xml" ContentType="application/vnd.openxmlformats-officedocument.presentationml.tags+xml"/>
  <Override PartName="/ppt/notesSlides/notesSlide140.xml" ContentType="application/vnd.openxmlformats-officedocument.presentationml.notesSlide+xml"/>
  <Override PartName="/ppt/notesSlides/notesSlide1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4"/>
  </p:notesMasterIdLst>
  <p:sldIdLst>
    <p:sldId id="459" r:id="rId2"/>
    <p:sldId id="460" r:id="rId3"/>
    <p:sldId id="987" r:id="rId4"/>
    <p:sldId id="462" r:id="rId5"/>
    <p:sldId id="463" r:id="rId6"/>
    <p:sldId id="988" r:id="rId7"/>
    <p:sldId id="464" r:id="rId8"/>
    <p:sldId id="465" r:id="rId9"/>
    <p:sldId id="860" r:id="rId10"/>
    <p:sldId id="989" r:id="rId11"/>
    <p:sldId id="990" r:id="rId12"/>
    <p:sldId id="992" r:id="rId13"/>
    <p:sldId id="991" r:id="rId14"/>
    <p:sldId id="993" r:id="rId15"/>
    <p:sldId id="948" r:id="rId16"/>
    <p:sldId id="949" r:id="rId17"/>
    <p:sldId id="994" r:id="rId18"/>
    <p:sldId id="995" r:id="rId19"/>
    <p:sldId id="996" r:id="rId20"/>
    <p:sldId id="997" r:id="rId21"/>
    <p:sldId id="998" r:id="rId22"/>
    <p:sldId id="1000" r:id="rId23"/>
    <p:sldId id="999" r:id="rId24"/>
    <p:sldId id="947" r:id="rId25"/>
    <p:sldId id="1001" r:id="rId26"/>
    <p:sldId id="1002" r:id="rId27"/>
    <p:sldId id="1003" r:id="rId28"/>
    <p:sldId id="1004" r:id="rId29"/>
    <p:sldId id="958" r:id="rId30"/>
    <p:sldId id="1005" r:id="rId31"/>
    <p:sldId id="1006" r:id="rId32"/>
    <p:sldId id="1007" r:id="rId33"/>
    <p:sldId id="1008" r:id="rId34"/>
    <p:sldId id="950" r:id="rId35"/>
    <p:sldId id="1010" r:id="rId36"/>
    <p:sldId id="1011" r:id="rId37"/>
    <p:sldId id="1012" r:id="rId38"/>
    <p:sldId id="1013" r:id="rId39"/>
    <p:sldId id="1014" r:id="rId40"/>
    <p:sldId id="1015" r:id="rId41"/>
    <p:sldId id="1016" r:id="rId42"/>
    <p:sldId id="1017" r:id="rId43"/>
    <p:sldId id="1018" r:id="rId44"/>
    <p:sldId id="1019" r:id="rId45"/>
    <p:sldId id="1020" r:id="rId46"/>
    <p:sldId id="1021" r:id="rId47"/>
    <p:sldId id="1022" r:id="rId48"/>
    <p:sldId id="1023" r:id="rId49"/>
    <p:sldId id="1024" r:id="rId50"/>
    <p:sldId id="1025" r:id="rId51"/>
    <p:sldId id="1026" r:id="rId52"/>
    <p:sldId id="1027" r:id="rId53"/>
    <p:sldId id="1028" r:id="rId54"/>
    <p:sldId id="1029" r:id="rId55"/>
    <p:sldId id="1030" r:id="rId56"/>
    <p:sldId id="1031" r:id="rId57"/>
    <p:sldId id="1032" r:id="rId58"/>
    <p:sldId id="1033" r:id="rId59"/>
    <p:sldId id="1034" r:id="rId60"/>
    <p:sldId id="1035" r:id="rId61"/>
    <p:sldId id="1036" r:id="rId62"/>
    <p:sldId id="1037" r:id="rId63"/>
    <p:sldId id="1038" r:id="rId64"/>
    <p:sldId id="1039" r:id="rId65"/>
    <p:sldId id="1040" r:id="rId66"/>
    <p:sldId id="1041" r:id="rId67"/>
    <p:sldId id="1042" r:id="rId68"/>
    <p:sldId id="1043" r:id="rId69"/>
    <p:sldId id="1044" r:id="rId70"/>
    <p:sldId id="1045" r:id="rId71"/>
    <p:sldId id="1046" r:id="rId72"/>
    <p:sldId id="1047" r:id="rId73"/>
    <p:sldId id="1048" r:id="rId74"/>
    <p:sldId id="1049" r:id="rId75"/>
    <p:sldId id="1050" r:id="rId76"/>
    <p:sldId id="1051" r:id="rId77"/>
    <p:sldId id="1052" r:id="rId78"/>
    <p:sldId id="1053" r:id="rId79"/>
    <p:sldId id="1054" r:id="rId80"/>
    <p:sldId id="1055" r:id="rId81"/>
    <p:sldId id="1056" r:id="rId82"/>
    <p:sldId id="1057" r:id="rId83"/>
    <p:sldId id="1058" r:id="rId84"/>
    <p:sldId id="1059" r:id="rId85"/>
    <p:sldId id="1060" r:id="rId86"/>
    <p:sldId id="1061" r:id="rId87"/>
    <p:sldId id="1062" r:id="rId88"/>
    <p:sldId id="1063" r:id="rId89"/>
    <p:sldId id="1064" r:id="rId90"/>
    <p:sldId id="1065" r:id="rId91"/>
    <p:sldId id="1066" r:id="rId92"/>
    <p:sldId id="1067" r:id="rId93"/>
    <p:sldId id="1068" r:id="rId94"/>
    <p:sldId id="1069" r:id="rId95"/>
    <p:sldId id="1070" r:id="rId96"/>
    <p:sldId id="1071" r:id="rId97"/>
    <p:sldId id="1072" r:id="rId98"/>
    <p:sldId id="1073" r:id="rId99"/>
    <p:sldId id="1074" r:id="rId100"/>
    <p:sldId id="1075" r:id="rId101"/>
    <p:sldId id="1076" r:id="rId102"/>
    <p:sldId id="1077" r:id="rId103"/>
    <p:sldId id="1078" r:id="rId104"/>
    <p:sldId id="1079" r:id="rId105"/>
    <p:sldId id="1080" r:id="rId106"/>
    <p:sldId id="1081" r:id="rId107"/>
    <p:sldId id="1082" r:id="rId108"/>
    <p:sldId id="1083" r:id="rId109"/>
    <p:sldId id="1084" r:id="rId110"/>
    <p:sldId id="1085" r:id="rId111"/>
    <p:sldId id="1086" r:id="rId112"/>
    <p:sldId id="1087" r:id="rId113"/>
    <p:sldId id="1088" r:id="rId114"/>
    <p:sldId id="1089" r:id="rId115"/>
    <p:sldId id="1090" r:id="rId116"/>
    <p:sldId id="1091" r:id="rId117"/>
    <p:sldId id="1092" r:id="rId118"/>
    <p:sldId id="1093" r:id="rId119"/>
    <p:sldId id="1094" r:id="rId120"/>
    <p:sldId id="1095" r:id="rId121"/>
    <p:sldId id="1096" r:id="rId122"/>
    <p:sldId id="1097" r:id="rId123"/>
    <p:sldId id="1098" r:id="rId124"/>
    <p:sldId id="1099" r:id="rId125"/>
    <p:sldId id="1100" r:id="rId126"/>
    <p:sldId id="1101" r:id="rId127"/>
    <p:sldId id="1102" r:id="rId128"/>
    <p:sldId id="1103" r:id="rId129"/>
    <p:sldId id="1104" r:id="rId130"/>
    <p:sldId id="1105" r:id="rId131"/>
    <p:sldId id="1106" r:id="rId132"/>
    <p:sldId id="1107" r:id="rId133"/>
    <p:sldId id="1108" r:id="rId134"/>
    <p:sldId id="1109" r:id="rId135"/>
    <p:sldId id="1110" r:id="rId136"/>
    <p:sldId id="1111" r:id="rId137"/>
    <p:sldId id="1112" r:id="rId138"/>
    <p:sldId id="1113" r:id="rId139"/>
    <p:sldId id="1114" r:id="rId140"/>
    <p:sldId id="1115" r:id="rId141"/>
    <p:sldId id="531" r:id="rId142"/>
    <p:sldId id="532" r:id="rId143"/>
  </p:sldIdLst>
  <p:sldSz cx="12192000" cy="6858000"/>
  <p:notesSz cx="6858000" cy="9144000"/>
  <p:custDataLst>
    <p:tags r:id="rId1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320" autoAdjust="0"/>
    <p:restoredTop sz="94857"/>
  </p:normalViewPr>
  <p:slideViewPr>
    <p:cSldViewPr snapToGrid="0" snapToObjects="1">
      <p:cViewPr varScale="1">
        <p:scale>
          <a:sx n="107" d="100"/>
          <a:sy n="107" d="100"/>
        </p:scale>
        <p:origin x="256"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tableStyles" Target="tableStyle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notesMaster" Target="notesMasters/notesMaster1.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E150F-0196-F444-8870-EA447953DA30}" type="datetimeFigureOut">
              <a:rPr kumimoji="1" lang="zh-CN" altLang="en-US" smtClean="0"/>
              <a:t>2021/6/8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C2EF1E-9A17-3443-B981-F6B06733D919}" type="slidenum">
              <a:rPr kumimoji="1" lang="zh-CN" altLang="en-US" smtClean="0"/>
              <a:t>‹#›</a:t>
            </a:fld>
            <a:endParaRPr kumimoji="1" lang="zh-CN" altLang="en-US"/>
          </a:p>
        </p:txBody>
      </p:sp>
    </p:spTree>
    <p:extLst>
      <p:ext uri="{BB962C8B-B14F-4D97-AF65-F5344CB8AC3E}">
        <p14:creationId xmlns:p14="http://schemas.microsoft.com/office/powerpoint/2010/main" val="2361359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337027687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100</a:t>
            </a:fld>
            <a:endParaRPr lang="zh-CN" altLang="en-US"/>
          </a:p>
        </p:txBody>
      </p:sp>
    </p:spTree>
    <p:extLst>
      <p:ext uri="{BB962C8B-B14F-4D97-AF65-F5344CB8AC3E}">
        <p14:creationId xmlns:p14="http://schemas.microsoft.com/office/powerpoint/2010/main" val="157568314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101</a:t>
            </a:fld>
            <a:endParaRPr lang="zh-CN" altLang="en-US"/>
          </a:p>
        </p:txBody>
      </p:sp>
    </p:spTree>
    <p:extLst>
      <p:ext uri="{BB962C8B-B14F-4D97-AF65-F5344CB8AC3E}">
        <p14:creationId xmlns:p14="http://schemas.microsoft.com/office/powerpoint/2010/main" val="38724189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102</a:t>
            </a:fld>
            <a:endParaRPr lang="zh-CN" altLang="en-US"/>
          </a:p>
        </p:txBody>
      </p:sp>
    </p:spTree>
    <p:extLst>
      <p:ext uri="{BB962C8B-B14F-4D97-AF65-F5344CB8AC3E}">
        <p14:creationId xmlns:p14="http://schemas.microsoft.com/office/powerpoint/2010/main" val="41835456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103</a:t>
            </a:fld>
            <a:endParaRPr lang="zh-CN" altLang="en-US"/>
          </a:p>
        </p:txBody>
      </p:sp>
    </p:spTree>
    <p:extLst>
      <p:ext uri="{BB962C8B-B14F-4D97-AF65-F5344CB8AC3E}">
        <p14:creationId xmlns:p14="http://schemas.microsoft.com/office/powerpoint/2010/main" val="23379955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104</a:t>
            </a:fld>
            <a:endParaRPr lang="zh-CN" altLang="en-US"/>
          </a:p>
        </p:txBody>
      </p:sp>
    </p:spTree>
    <p:extLst>
      <p:ext uri="{BB962C8B-B14F-4D97-AF65-F5344CB8AC3E}">
        <p14:creationId xmlns:p14="http://schemas.microsoft.com/office/powerpoint/2010/main" val="296168617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105</a:t>
            </a:fld>
            <a:endParaRPr lang="zh-CN" altLang="en-US"/>
          </a:p>
        </p:txBody>
      </p:sp>
    </p:spTree>
    <p:extLst>
      <p:ext uri="{BB962C8B-B14F-4D97-AF65-F5344CB8AC3E}">
        <p14:creationId xmlns:p14="http://schemas.microsoft.com/office/powerpoint/2010/main" val="83360021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106</a:t>
            </a:fld>
            <a:endParaRPr lang="zh-CN" altLang="en-US"/>
          </a:p>
        </p:txBody>
      </p:sp>
    </p:spTree>
    <p:extLst>
      <p:ext uri="{BB962C8B-B14F-4D97-AF65-F5344CB8AC3E}">
        <p14:creationId xmlns:p14="http://schemas.microsoft.com/office/powerpoint/2010/main" val="172978208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107</a:t>
            </a:fld>
            <a:endParaRPr lang="zh-CN" altLang="en-US"/>
          </a:p>
        </p:txBody>
      </p:sp>
    </p:spTree>
    <p:extLst>
      <p:ext uri="{BB962C8B-B14F-4D97-AF65-F5344CB8AC3E}">
        <p14:creationId xmlns:p14="http://schemas.microsoft.com/office/powerpoint/2010/main" val="329768940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108</a:t>
            </a:fld>
            <a:endParaRPr lang="zh-CN" altLang="en-US"/>
          </a:p>
        </p:txBody>
      </p:sp>
    </p:spTree>
    <p:extLst>
      <p:ext uri="{BB962C8B-B14F-4D97-AF65-F5344CB8AC3E}">
        <p14:creationId xmlns:p14="http://schemas.microsoft.com/office/powerpoint/2010/main" val="83520255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109</a:t>
            </a:fld>
            <a:endParaRPr lang="zh-CN" altLang="en-US"/>
          </a:p>
        </p:txBody>
      </p:sp>
    </p:spTree>
    <p:extLst>
      <p:ext uri="{BB962C8B-B14F-4D97-AF65-F5344CB8AC3E}">
        <p14:creationId xmlns:p14="http://schemas.microsoft.com/office/powerpoint/2010/main" val="4143078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103664171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110</a:t>
            </a:fld>
            <a:endParaRPr lang="zh-CN" altLang="en-US"/>
          </a:p>
        </p:txBody>
      </p:sp>
    </p:spTree>
    <p:extLst>
      <p:ext uri="{BB962C8B-B14F-4D97-AF65-F5344CB8AC3E}">
        <p14:creationId xmlns:p14="http://schemas.microsoft.com/office/powerpoint/2010/main" val="391102131"/>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111</a:t>
            </a:fld>
            <a:endParaRPr lang="zh-CN" altLang="en-US"/>
          </a:p>
        </p:txBody>
      </p:sp>
    </p:spTree>
    <p:extLst>
      <p:ext uri="{BB962C8B-B14F-4D97-AF65-F5344CB8AC3E}">
        <p14:creationId xmlns:p14="http://schemas.microsoft.com/office/powerpoint/2010/main" val="310872994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112</a:t>
            </a:fld>
            <a:endParaRPr lang="zh-CN" altLang="en-US"/>
          </a:p>
        </p:txBody>
      </p:sp>
    </p:spTree>
    <p:extLst>
      <p:ext uri="{BB962C8B-B14F-4D97-AF65-F5344CB8AC3E}">
        <p14:creationId xmlns:p14="http://schemas.microsoft.com/office/powerpoint/2010/main" val="239129955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113</a:t>
            </a:fld>
            <a:endParaRPr lang="zh-CN" altLang="en-US"/>
          </a:p>
        </p:txBody>
      </p:sp>
    </p:spTree>
    <p:extLst>
      <p:ext uri="{BB962C8B-B14F-4D97-AF65-F5344CB8AC3E}">
        <p14:creationId xmlns:p14="http://schemas.microsoft.com/office/powerpoint/2010/main" val="1642192019"/>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114</a:t>
            </a:fld>
            <a:endParaRPr lang="zh-CN" altLang="en-US"/>
          </a:p>
        </p:txBody>
      </p:sp>
    </p:spTree>
    <p:extLst>
      <p:ext uri="{BB962C8B-B14F-4D97-AF65-F5344CB8AC3E}">
        <p14:creationId xmlns:p14="http://schemas.microsoft.com/office/powerpoint/2010/main" val="2440473934"/>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115</a:t>
            </a:fld>
            <a:endParaRPr lang="zh-CN" altLang="en-US"/>
          </a:p>
        </p:txBody>
      </p:sp>
    </p:spTree>
    <p:extLst>
      <p:ext uri="{BB962C8B-B14F-4D97-AF65-F5344CB8AC3E}">
        <p14:creationId xmlns:p14="http://schemas.microsoft.com/office/powerpoint/2010/main" val="515423440"/>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116</a:t>
            </a:fld>
            <a:endParaRPr lang="zh-CN" altLang="en-US"/>
          </a:p>
        </p:txBody>
      </p:sp>
    </p:spTree>
    <p:extLst>
      <p:ext uri="{BB962C8B-B14F-4D97-AF65-F5344CB8AC3E}">
        <p14:creationId xmlns:p14="http://schemas.microsoft.com/office/powerpoint/2010/main" val="276631619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117</a:t>
            </a:fld>
            <a:endParaRPr lang="zh-CN" altLang="en-US"/>
          </a:p>
        </p:txBody>
      </p:sp>
    </p:spTree>
    <p:extLst>
      <p:ext uri="{BB962C8B-B14F-4D97-AF65-F5344CB8AC3E}">
        <p14:creationId xmlns:p14="http://schemas.microsoft.com/office/powerpoint/2010/main" val="162881602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118</a:t>
            </a:fld>
            <a:endParaRPr lang="zh-CN" altLang="en-US"/>
          </a:p>
        </p:txBody>
      </p:sp>
    </p:spTree>
    <p:extLst>
      <p:ext uri="{BB962C8B-B14F-4D97-AF65-F5344CB8AC3E}">
        <p14:creationId xmlns:p14="http://schemas.microsoft.com/office/powerpoint/2010/main" val="2360329771"/>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119</a:t>
            </a:fld>
            <a:endParaRPr lang="zh-CN" altLang="en-US"/>
          </a:p>
        </p:txBody>
      </p:sp>
    </p:spTree>
    <p:extLst>
      <p:ext uri="{BB962C8B-B14F-4D97-AF65-F5344CB8AC3E}">
        <p14:creationId xmlns:p14="http://schemas.microsoft.com/office/powerpoint/2010/main" val="1771587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191243383"/>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120</a:t>
            </a:fld>
            <a:endParaRPr lang="zh-CN" altLang="en-US"/>
          </a:p>
        </p:txBody>
      </p:sp>
    </p:spTree>
    <p:extLst>
      <p:ext uri="{BB962C8B-B14F-4D97-AF65-F5344CB8AC3E}">
        <p14:creationId xmlns:p14="http://schemas.microsoft.com/office/powerpoint/2010/main" val="164651882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121</a:t>
            </a:fld>
            <a:endParaRPr lang="zh-CN" altLang="en-US"/>
          </a:p>
        </p:txBody>
      </p:sp>
    </p:spTree>
    <p:extLst>
      <p:ext uri="{BB962C8B-B14F-4D97-AF65-F5344CB8AC3E}">
        <p14:creationId xmlns:p14="http://schemas.microsoft.com/office/powerpoint/2010/main" val="647592610"/>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122</a:t>
            </a:fld>
            <a:endParaRPr lang="zh-CN" altLang="en-US"/>
          </a:p>
        </p:txBody>
      </p:sp>
    </p:spTree>
    <p:extLst>
      <p:ext uri="{BB962C8B-B14F-4D97-AF65-F5344CB8AC3E}">
        <p14:creationId xmlns:p14="http://schemas.microsoft.com/office/powerpoint/2010/main" val="4026163279"/>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123</a:t>
            </a:fld>
            <a:endParaRPr lang="zh-CN" altLang="en-US"/>
          </a:p>
        </p:txBody>
      </p:sp>
    </p:spTree>
    <p:extLst>
      <p:ext uri="{BB962C8B-B14F-4D97-AF65-F5344CB8AC3E}">
        <p14:creationId xmlns:p14="http://schemas.microsoft.com/office/powerpoint/2010/main" val="2056859772"/>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124</a:t>
            </a:fld>
            <a:endParaRPr lang="zh-CN" altLang="en-US"/>
          </a:p>
        </p:txBody>
      </p:sp>
    </p:spTree>
    <p:extLst>
      <p:ext uri="{BB962C8B-B14F-4D97-AF65-F5344CB8AC3E}">
        <p14:creationId xmlns:p14="http://schemas.microsoft.com/office/powerpoint/2010/main" val="566034457"/>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125</a:t>
            </a:fld>
            <a:endParaRPr lang="zh-CN" altLang="en-US"/>
          </a:p>
        </p:txBody>
      </p:sp>
    </p:spTree>
    <p:extLst>
      <p:ext uri="{BB962C8B-B14F-4D97-AF65-F5344CB8AC3E}">
        <p14:creationId xmlns:p14="http://schemas.microsoft.com/office/powerpoint/2010/main" val="4259290699"/>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126</a:t>
            </a:fld>
            <a:endParaRPr lang="zh-CN" altLang="en-US"/>
          </a:p>
        </p:txBody>
      </p:sp>
    </p:spTree>
    <p:extLst>
      <p:ext uri="{BB962C8B-B14F-4D97-AF65-F5344CB8AC3E}">
        <p14:creationId xmlns:p14="http://schemas.microsoft.com/office/powerpoint/2010/main" val="894674242"/>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127</a:t>
            </a:fld>
            <a:endParaRPr lang="zh-CN" altLang="en-US"/>
          </a:p>
        </p:txBody>
      </p:sp>
    </p:spTree>
    <p:extLst>
      <p:ext uri="{BB962C8B-B14F-4D97-AF65-F5344CB8AC3E}">
        <p14:creationId xmlns:p14="http://schemas.microsoft.com/office/powerpoint/2010/main" val="127065540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128</a:t>
            </a:fld>
            <a:endParaRPr lang="zh-CN" altLang="en-US"/>
          </a:p>
        </p:txBody>
      </p:sp>
    </p:spTree>
    <p:extLst>
      <p:ext uri="{BB962C8B-B14F-4D97-AF65-F5344CB8AC3E}">
        <p14:creationId xmlns:p14="http://schemas.microsoft.com/office/powerpoint/2010/main" val="3673867102"/>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129</a:t>
            </a:fld>
            <a:endParaRPr lang="zh-CN" altLang="en-US"/>
          </a:p>
        </p:txBody>
      </p:sp>
    </p:spTree>
    <p:extLst>
      <p:ext uri="{BB962C8B-B14F-4D97-AF65-F5344CB8AC3E}">
        <p14:creationId xmlns:p14="http://schemas.microsoft.com/office/powerpoint/2010/main" val="4005857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3269173587"/>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130</a:t>
            </a:fld>
            <a:endParaRPr lang="zh-CN" altLang="en-US"/>
          </a:p>
        </p:txBody>
      </p:sp>
    </p:spTree>
    <p:extLst>
      <p:ext uri="{BB962C8B-B14F-4D97-AF65-F5344CB8AC3E}">
        <p14:creationId xmlns:p14="http://schemas.microsoft.com/office/powerpoint/2010/main" val="477386541"/>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131</a:t>
            </a:fld>
            <a:endParaRPr lang="zh-CN" altLang="en-US"/>
          </a:p>
        </p:txBody>
      </p:sp>
    </p:spTree>
    <p:extLst>
      <p:ext uri="{BB962C8B-B14F-4D97-AF65-F5344CB8AC3E}">
        <p14:creationId xmlns:p14="http://schemas.microsoft.com/office/powerpoint/2010/main" val="2329756375"/>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132</a:t>
            </a:fld>
            <a:endParaRPr lang="zh-CN" altLang="en-US"/>
          </a:p>
        </p:txBody>
      </p:sp>
    </p:spTree>
    <p:extLst>
      <p:ext uri="{BB962C8B-B14F-4D97-AF65-F5344CB8AC3E}">
        <p14:creationId xmlns:p14="http://schemas.microsoft.com/office/powerpoint/2010/main" val="3466352834"/>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133</a:t>
            </a:fld>
            <a:endParaRPr lang="zh-CN" altLang="en-US"/>
          </a:p>
        </p:txBody>
      </p:sp>
    </p:spTree>
    <p:extLst>
      <p:ext uri="{BB962C8B-B14F-4D97-AF65-F5344CB8AC3E}">
        <p14:creationId xmlns:p14="http://schemas.microsoft.com/office/powerpoint/2010/main" val="3836391720"/>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134</a:t>
            </a:fld>
            <a:endParaRPr lang="zh-CN" altLang="en-US"/>
          </a:p>
        </p:txBody>
      </p:sp>
    </p:spTree>
    <p:extLst>
      <p:ext uri="{BB962C8B-B14F-4D97-AF65-F5344CB8AC3E}">
        <p14:creationId xmlns:p14="http://schemas.microsoft.com/office/powerpoint/2010/main" val="2550147466"/>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135</a:t>
            </a:fld>
            <a:endParaRPr lang="zh-CN" altLang="en-US"/>
          </a:p>
        </p:txBody>
      </p:sp>
    </p:spTree>
    <p:extLst>
      <p:ext uri="{BB962C8B-B14F-4D97-AF65-F5344CB8AC3E}">
        <p14:creationId xmlns:p14="http://schemas.microsoft.com/office/powerpoint/2010/main" val="4181202035"/>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136</a:t>
            </a:fld>
            <a:endParaRPr lang="zh-CN" altLang="en-US"/>
          </a:p>
        </p:txBody>
      </p:sp>
    </p:spTree>
    <p:extLst>
      <p:ext uri="{BB962C8B-B14F-4D97-AF65-F5344CB8AC3E}">
        <p14:creationId xmlns:p14="http://schemas.microsoft.com/office/powerpoint/2010/main" val="4205497571"/>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137</a:t>
            </a:fld>
            <a:endParaRPr lang="zh-CN" altLang="en-US"/>
          </a:p>
        </p:txBody>
      </p:sp>
    </p:spTree>
    <p:extLst>
      <p:ext uri="{BB962C8B-B14F-4D97-AF65-F5344CB8AC3E}">
        <p14:creationId xmlns:p14="http://schemas.microsoft.com/office/powerpoint/2010/main" val="1837378123"/>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138</a:t>
            </a:fld>
            <a:endParaRPr lang="zh-CN" altLang="en-US"/>
          </a:p>
        </p:txBody>
      </p:sp>
    </p:spTree>
    <p:extLst>
      <p:ext uri="{BB962C8B-B14F-4D97-AF65-F5344CB8AC3E}">
        <p14:creationId xmlns:p14="http://schemas.microsoft.com/office/powerpoint/2010/main" val="3448462265"/>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139</a:t>
            </a:fld>
            <a:endParaRPr lang="zh-CN" altLang="en-US"/>
          </a:p>
        </p:txBody>
      </p:sp>
    </p:spTree>
    <p:extLst>
      <p:ext uri="{BB962C8B-B14F-4D97-AF65-F5344CB8AC3E}">
        <p14:creationId xmlns:p14="http://schemas.microsoft.com/office/powerpoint/2010/main" val="2094265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1764909498"/>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140</a:t>
            </a:fld>
            <a:endParaRPr lang="zh-CN" altLang="en-US"/>
          </a:p>
        </p:txBody>
      </p:sp>
    </p:spTree>
    <p:extLst>
      <p:ext uri="{BB962C8B-B14F-4D97-AF65-F5344CB8AC3E}">
        <p14:creationId xmlns:p14="http://schemas.microsoft.com/office/powerpoint/2010/main" val="589348561"/>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142</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3703205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extLst>
      <p:ext uri="{BB962C8B-B14F-4D97-AF65-F5344CB8AC3E}">
        <p14:creationId xmlns:p14="http://schemas.microsoft.com/office/powerpoint/2010/main" val="21427199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extLst>
      <p:ext uri="{BB962C8B-B14F-4D97-AF65-F5344CB8AC3E}">
        <p14:creationId xmlns:p14="http://schemas.microsoft.com/office/powerpoint/2010/main" val="38335778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extLst>
      <p:ext uri="{BB962C8B-B14F-4D97-AF65-F5344CB8AC3E}">
        <p14:creationId xmlns:p14="http://schemas.microsoft.com/office/powerpoint/2010/main" val="1919685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extLst>
      <p:ext uri="{BB962C8B-B14F-4D97-AF65-F5344CB8AC3E}">
        <p14:creationId xmlns:p14="http://schemas.microsoft.com/office/powerpoint/2010/main" val="4236852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extLst>
      <p:ext uri="{BB962C8B-B14F-4D97-AF65-F5344CB8AC3E}">
        <p14:creationId xmlns:p14="http://schemas.microsoft.com/office/powerpoint/2010/main" val="26776080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extLst>
      <p:ext uri="{BB962C8B-B14F-4D97-AF65-F5344CB8AC3E}">
        <p14:creationId xmlns:p14="http://schemas.microsoft.com/office/powerpoint/2010/main" val="41467247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extLst>
      <p:ext uri="{BB962C8B-B14F-4D97-AF65-F5344CB8AC3E}">
        <p14:creationId xmlns:p14="http://schemas.microsoft.com/office/powerpoint/2010/main" val="32953434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extLst>
      <p:ext uri="{BB962C8B-B14F-4D97-AF65-F5344CB8AC3E}">
        <p14:creationId xmlns:p14="http://schemas.microsoft.com/office/powerpoint/2010/main" val="1281147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extLst>
      <p:ext uri="{BB962C8B-B14F-4D97-AF65-F5344CB8AC3E}">
        <p14:creationId xmlns:p14="http://schemas.microsoft.com/office/powerpoint/2010/main" val="38079456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extLst>
      <p:ext uri="{BB962C8B-B14F-4D97-AF65-F5344CB8AC3E}">
        <p14:creationId xmlns:p14="http://schemas.microsoft.com/office/powerpoint/2010/main" val="30377082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extLst>
      <p:ext uri="{BB962C8B-B14F-4D97-AF65-F5344CB8AC3E}">
        <p14:creationId xmlns:p14="http://schemas.microsoft.com/office/powerpoint/2010/main" val="7096703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extLst>
      <p:ext uri="{BB962C8B-B14F-4D97-AF65-F5344CB8AC3E}">
        <p14:creationId xmlns:p14="http://schemas.microsoft.com/office/powerpoint/2010/main" val="39962869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extLst>
      <p:ext uri="{BB962C8B-B14F-4D97-AF65-F5344CB8AC3E}">
        <p14:creationId xmlns:p14="http://schemas.microsoft.com/office/powerpoint/2010/main" val="13335614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extLst>
      <p:ext uri="{BB962C8B-B14F-4D97-AF65-F5344CB8AC3E}">
        <p14:creationId xmlns:p14="http://schemas.microsoft.com/office/powerpoint/2010/main" val="369345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extLst>
      <p:ext uri="{BB962C8B-B14F-4D97-AF65-F5344CB8AC3E}">
        <p14:creationId xmlns:p14="http://schemas.microsoft.com/office/powerpoint/2010/main" val="2292693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extLst>
      <p:ext uri="{BB962C8B-B14F-4D97-AF65-F5344CB8AC3E}">
        <p14:creationId xmlns:p14="http://schemas.microsoft.com/office/powerpoint/2010/main" val="11625195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extLst>
      <p:ext uri="{BB962C8B-B14F-4D97-AF65-F5344CB8AC3E}">
        <p14:creationId xmlns:p14="http://schemas.microsoft.com/office/powerpoint/2010/main" val="22916753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extLst>
      <p:ext uri="{BB962C8B-B14F-4D97-AF65-F5344CB8AC3E}">
        <p14:creationId xmlns:p14="http://schemas.microsoft.com/office/powerpoint/2010/main" val="15181568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extLst>
      <p:ext uri="{BB962C8B-B14F-4D97-AF65-F5344CB8AC3E}">
        <p14:creationId xmlns:p14="http://schemas.microsoft.com/office/powerpoint/2010/main" val="36800170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extLst>
      <p:ext uri="{BB962C8B-B14F-4D97-AF65-F5344CB8AC3E}">
        <p14:creationId xmlns:p14="http://schemas.microsoft.com/office/powerpoint/2010/main" val="25486612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extLst>
      <p:ext uri="{BB962C8B-B14F-4D97-AF65-F5344CB8AC3E}">
        <p14:creationId xmlns:p14="http://schemas.microsoft.com/office/powerpoint/2010/main" val="34500895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extLst>
      <p:ext uri="{BB962C8B-B14F-4D97-AF65-F5344CB8AC3E}">
        <p14:creationId xmlns:p14="http://schemas.microsoft.com/office/powerpoint/2010/main" val="4293808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extLst>
      <p:ext uri="{BB962C8B-B14F-4D97-AF65-F5344CB8AC3E}">
        <p14:creationId xmlns:p14="http://schemas.microsoft.com/office/powerpoint/2010/main" val="2492481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extLst>
      <p:ext uri="{BB962C8B-B14F-4D97-AF65-F5344CB8AC3E}">
        <p14:creationId xmlns:p14="http://schemas.microsoft.com/office/powerpoint/2010/main" val="6336780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extLst>
      <p:ext uri="{BB962C8B-B14F-4D97-AF65-F5344CB8AC3E}">
        <p14:creationId xmlns:p14="http://schemas.microsoft.com/office/powerpoint/2010/main" val="1039811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extLst>
      <p:ext uri="{BB962C8B-B14F-4D97-AF65-F5344CB8AC3E}">
        <p14:creationId xmlns:p14="http://schemas.microsoft.com/office/powerpoint/2010/main" val="8483849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extLst>
      <p:ext uri="{BB962C8B-B14F-4D97-AF65-F5344CB8AC3E}">
        <p14:creationId xmlns:p14="http://schemas.microsoft.com/office/powerpoint/2010/main" val="36968465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extLst>
      <p:ext uri="{BB962C8B-B14F-4D97-AF65-F5344CB8AC3E}">
        <p14:creationId xmlns:p14="http://schemas.microsoft.com/office/powerpoint/2010/main" val="34225637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extLst>
      <p:ext uri="{BB962C8B-B14F-4D97-AF65-F5344CB8AC3E}">
        <p14:creationId xmlns:p14="http://schemas.microsoft.com/office/powerpoint/2010/main" val="38027540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extLst>
      <p:ext uri="{BB962C8B-B14F-4D97-AF65-F5344CB8AC3E}">
        <p14:creationId xmlns:p14="http://schemas.microsoft.com/office/powerpoint/2010/main" val="9656427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extLst>
      <p:ext uri="{BB962C8B-B14F-4D97-AF65-F5344CB8AC3E}">
        <p14:creationId xmlns:p14="http://schemas.microsoft.com/office/powerpoint/2010/main" val="17744356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extLst>
      <p:ext uri="{BB962C8B-B14F-4D97-AF65-F5344CB8AC3E}">
        <p14:creationId xmlns:p14="http://schemas.microsoft.com/office/powerpoint/2010/main" val="17512859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extLst>
      <p:ext uri="{BB962C8B-B14F-4D97-AF65-F5344CB8AC3E}">
        <p14:creationId xmlns:p14="http://schemas.microsoft.com/office/powerpoint/2010/main" val="30351711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extLst>
      <p:ext uri="{BB962C8B-B14F-4D97-AF65-F5344CB8AC3E}">
        <p14:creationId xmlns:p14="http://schemas.microsoft.com/office/powerpoint/2010/main" val="21080260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extLst>
      <p:ext uri="{BB962C8B-B14F-4D97-AF65-F5344CB8AC3E}">
        <p14:creationId xmlns:p14="http://schemas.microsoft.com/office/powerpoint/2010/main" val="3248096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extLst>
      <p:ext uri="{BB962C8B-B14F-4D97-AF65-F5344CB8AC3E}">
        <p14:creationId xmlns:p14="http://schemas.microsoft.com/office/powerpoint/2010/main" val="36861513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extLst>
      <p:ext uri="{BB962C8B-B14F-4D97-AF65-F5344CB8AC3E}">
        <p14:creationId xmlns:p14="http://schemas.microsoft.com/office/powerpoint/2010/main" val="38830783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extLst>
      <p:ext uri="{BB962C8B-B14F-4D97-AF65-F5344CB8AC3E}">
        <p14:creationId xmlns:p14="http://schemas.microsoft.com/office/powerpoint/2010/main" val="28612981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extLst>
      <p:ext uri="{BB962C8B-B14F-4D97-AF65-F5344CB8AC3E}">
        <p14:creationId xmlns:p14="http://schemas.microsoft.com/office/powerpoint/2010/main" val="121088436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extLst>
      <p:ext uri="{BB962C8B-B14F-4D97-AF65-F5344CB8AC3E}">
        <p14:creationId xmlns:p14="http://schemas.microsoft.com/office/powerpoint/2010/main" val="32498032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extLst>
      <p:ext uri="{BB962C8B-B14F-4D97-AF65-F5344CB8AC3E}">
        <p14:creationId xmlns:p14="http://schemas.microsoft.com/office/powerpoint/2010/main" val="252522828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extLst>
      <p:ext uri="{BB962C8B-B14F-4D97-AF65-F5344CB8AC3E}">
        <p14:creationId xmlns:p14="http://schemas.microsoft.com/office/powerpoint/2010/main" val="347988698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extLst>
      <p:ext uri="{BB962C8B-B14F-4D97-AF65-F5344CB8AC3E}">
        <p14:creationId xmlns:p14="http://schemas.microsoft.com/office/powerpoint/2010/main" val="21767127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extLst>
      <p:ext uri="{BB962C8B-B14F-4D97-AF65-F5344CB8AC3E}">
        <p14:creationId xmlns:p14="http://schemas.microsoft.com/office/powerpoint/2010/main" val="65795395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extLst>
      <p:ext uri="{BB962C8B-B14F-4D97-AF65-F5344CB8AC3E}">
        <p14:creationId xmlns:p14="http://schemas.microsoft.com/office/powerpoint/2010/main" val="1057317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4871808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extLst>
      <p:ext uri="{BB962C8B-B14F-4D97-AF65-F5344CB8AC3E}">
        <p14:creationId xmlns:p14="http://schemas.microsoft.com/office/powerpoint/2010/main" val="31321208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extLst>
      <p:ext uri="{BB962C8B-B14F-4D97-AF65-F5344CB8AC3E}">
        <p14:creationId xmlns:p14="http://schemas.microsoft.com/office/powerpoint/2010/main" val="259462030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extLst>
      <p:ext uri="{BB962C8B-B14F-4D97-AF65-F5344CB8AC3E}">
        <p14:creationId xmlns:p14="http://schemas.microsoft.com/office/powerpoint/2010/main" val="4492762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extLst>
      <p:ext uri="{BB962C8B-B14F-4D97-AF65-F5344CB8AC3E}">
        <p14:creationId xmlns:p14="http://schemas.microsoft.com/office/powerpoint/2010/main" val="424825390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extLst>
      <p:ext uri="{BB962C8B-B14F-4D97-AF65-F5344CB8AC3E}">
        <p14:creationId xmlns:p14="http://schemas.microsoft.com/office/powerpoint/2010/main" val="21279676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extLst>
      <p:ext uri="{BB962C8B-B14F-4D97-AF65-F5344CB8AC3E}">
        <p14:creationId xmlns:p14="http://schemas.microsoft.com/office/powerpoint/2010/main" val="318309584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extLst>
      <p:ext uri="{BB962C8B-B14F-4D97-AF65-F5344CB8AC3E}">
        <p14:creationId xmlns:p14="http://schemas.microsoft.com/office/powerpoint/2010/main" val="8345966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67</a:t>
            </a:fld>
            <a:endParaRPr lang="zh-CN" altLang="en-US"/>
          </a:p>
        </p:txBody>
      </p:sp>
    </p:spTree>
    <p:extLst>
      <p:ext uri="{BB962C8B-B14F-4D97-AF65-F5344CB8AC3E}">
        <p14:creationId xmlns:p14="http://schemas.microsoft.com/office/powerpoint/2010/main" val="264258245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68</a:t>
            </a:fld>
            <a:endParaRPr lang="zh-CN" altLang="en-US"/>
          </a:p>
        </p:txBody>
      </p:sp>
    </p:spTree>
    <p:extLst>
      <p:ext uri="{BB962C8B-B14F-4D97-AF65-F5344CB8AC3E}">
        <p14:creationId xmlns:p14="http://schemas.microsoft.com/office/powerpoint/2010/main" val="19471442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69</a:t>
            </a:fld>
            <a:endParaRPr lang="zh-CN" altLang="en-US"/>
          </a:p>
        </p:txBody>
      </p:sp>
    </p:spTree>
    <p:extLst>
      <p:ext uri="{BB962C8B-B14F-4D97-AF65-F5344CB8AC3E}">
        <p14:creationId xmlns:p14="http://schemas.microsoft.com/office/powerpoint/2010/main" val="2928309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70</a:t>
            </a:fld>
            <a:endParaRPr lang="zh-CN" altLang="en-US"/>
          </a:p>
        </p:txBody>
      </p:sp>
    </p:spTree>
    <p:extLst>
      <p:ext uri="{BB962C8B-B14F-4D97-AF65-F5344CB8AC3E}">
        <p14:creationId xmlns:p14="http://schemas.microsoft.com/office/powerpoint/2010/main" val="141703746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71</a:t>
            </a:fld>
            <a:endParaRPr lang="zh-CN" altLang="en-US"/>
          </a:p>
        </p:txBody>
      </p:sp>
    </p:spTree>
    <p:extLst>
      <p:ext uri="{BB962C8B-B14F-4D97-AF65-F5344CB8AC3E}">
        <p14:creationId xmlns:p14="http://schemas.microsoft.com/office/powerpoint/2010/main" val="364523878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72</a:t>
            </a:fld>
            <a:endParaRPr lang="zh-CN" altLang="en-US"/>
          </a:p>
        </p:txBody>
      </p:sp>
    </p:spTree>
    <p:extLst>
      <p:ext uri="{BB962C8B-B14F-4D97-AF65-F5344CB8AC3E}">
        <p14:creationId xmlns:p14="http://schemas.microsoft.com/office/powerpoint/2010/main" val="67679346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73</a:t>
            </a:fld>
            <a:endParaRPr lang="zh-CN" altLang="en-US"/>
          </a:p>
        </p:txBody>
      </p:sp>
    </p:spTree>
    <p:extLst>
      <p:ext uri="{BB962C8B-B14F-4D97-AF65-F5344CB8AC3E}">
        <p14:creationId xmlns:p14="http://schemas.microsoft.com/office/powerpoint/2010/main" val="206746959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74</a:t>
            </a:fld>
            <a:endParaRPr lang="zh-CN" altLang="en-US"/>
          </a:p>
        </p:txBody>
      </p:sp>
    </p:spTree>
    <p:extLst>
      <p:ext uri="{BB962C8B-B14F-4D97-AF65-F5344CB8AC3E}">
        <p14:creationId xmlns:p14="http://schemas.microsoft.com/office/powerpoint/2010/main" val="68004122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75</a:t>
            </a:fld>
            <a:endParaRPr lang="zh-CN" altLang="en-US"/>
          </a:p>
        </p:txBody>
      </p:sp>
    </p:spTree>
    <p:extLst>
      <p:ext uri="{BB962C8B-B14F-4D97-AF65-F5344CB8AC3E}">
        <p14:creationId xmlns:p14="http://schemas.microsoft.com/office/powerpoint/2010/main" val="297486443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76</a:t>
            </a:fld>
            <a:endParaRPr lang="zh-CN" altLang="en-US"/>
          </a:p>
        </p:txBody>
      </p:sp>
    </p:spTree>
    <p:extLst>
      <p:ext uri="{BB962C8B-B14F-4D97-AF65-F5344CB8AC3E}">
        <p14:creationId xmlns:p14="http://schemas.microsoft.com/office/powerpoint/2010/main" val="332296501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77</a:t>
            </a:fld>
            <a:endParaRPr lang="zh-CN" altLang="en-US"/>
          </a:p>
        </p:txBody>
      </p:sp>
    </p:spTree>
    <p:extLst>
      <p:ext uri="{BB962C8B-B14F-4D97-AF65-F5344CB8AC3E}">
        <p14:creationId xmlns:p14="http://schemas.microsoft.com/office/powerpoint/2010/main" val="202426557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78</a:t>
            </a:fld>
            <a:endParaRPr lang="zh-CN" altLang="en-US"/>
          </a:p>
        </p:txBody>
      </p:sp>
    </p:spTree>
    <p:extLst>
      <p:ext uri="{BB962C8B-B14F-4D97-AF65-F5344CB8AC3E}">
        <p14:creationId xmlns:p14="http://schemas.microsoft.com/office/powerpoint/2010/main" val="178868130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79</a:t>
            </a:fld>
            <a:endParaRPr lang="zh-CN" altLang="en-US"/>
          </a:p>
        </p:txBody>
      </p:sp>
    </p:spTree>
    <p:extLst>
      <p:ext uri="{BB962C8B-B14F-4D97-AF65-F5344CB8AC3E}">
        <p14:creationId xmlns:p14="http://schemas.microsoft.com/office/powerpoint/2010/main" val="158214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80</a:t>
            </a:fld>
            <a:endParaRPr lang="zh-CN" altLang="en-US"/>
          </a:p>
        </p:txBody>
      </p:sp>
    </p:spTree>
    <p:extLst>
      <p:ext uri="{BB962C8B-B14F-4D97-AF65-F5344CB8AC3E}">
        <p14:creationId xmlns:p14="http://schemas.microsoft.com/office/powerpoint/2010/main" val="166854777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81</a:t>
            </a:fld>
            <a:endParaRPr lang="zh-CN" altLang="en-US"/>
          </a:p>
        </p:txBody>
      </p:sp>
    </p:spTree>
    <p:extLst>
      <p:ext uri="{BB962C8B-B14F-4D97-AF65-F5344CB8AC3E}">
        <p14:creationId xmlns:p14="http://schemas.microsoft.com/office/powerpoint/2010/main" val="320350991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82</a:t>
            </a:fld>
            <a:endParaRPr lang="zh-CN" altLang="en-US"/>
          </a:p>
        </p:txBody>
      </p:sp>
    </p:spTree>
    <p:extLst>
      <p:ext uri="{BB962C8B-B14F-4D97-AF65-F5344CB8AC3E}">
        <p14:creationId xmlns:p14="http://schemas.microsoft.com/office/powerpoint/2010/main" val="137328289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83</a:t>
            </a:fld>
            <a:endParaRPr lang="zh-CN" altLang="en-US"/>
          </a:p>
        </p:txBody>
      </p:sp>
    </p:spTree>
    <p:extLst>
      <p:ext uri="{BB962C8B-B14F-4D97-AF65-F5344CB8AC3E}">
        <p14:creationId xmlns:p14="http://schemas.microsoft.com/office/powerpoint/2010/main" val="315735567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84</a:t>
            </a:fld>
            <a:endParaRPr lang="zh-CN" altLang="en-US"/>
          </a:p>
        </p:txBody>
      </p:sp>
    </p:spTree>
    <p:extLst>
      <p:ext uri="{BB962C8B-B14F-4D97-AF65-F5344CB8AC3E}">
        <p14:creationId xmlns:p14="http://schemas.microsoft.com/office/powerpoint/2010/main" val="326587862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85</a:t>
            </a:fld>
            <a:endParaRPr lang="zh-CN" altLang="en-US"/>
          </a:p>
        </p:txBody>
      </p:sp>
    </p:spTree>
    <p:extLst>
      <p:ext uri="{BB962C8B-B14F-4D97-AF65-F5344CB8AC3E}">
        <p14:creationId xmlns:p14="http://schemas.microsoft.com/office/powerpoint/2010/main" val="229675356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86</a:t>
            </a:fld>
            <a:endParaRPr lang="zh-CN" altLang="en-US"/>
          </a:p>
        </p:txBody>
      </p:sp>
    </p:spTree>
    <p:extLst>
      <p:ext uri="{BB962C8B-B14F-4D97-AF65-F5344CB8AC3E}">
        <p14:creationId xmlns:p14="http://schemas.microsoft.com/office/powerpoint/2010/main" val="115515809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87</a:t>
            </a:fld>
            <a:endParaRPr lang="zh-CN" altLang="en-US"/>
          </a:p>
        </p:txBody>
      </p:sp>
    </p:spTree>
    <p:extLst>
      <p:ext uri="{BB962C8B-B14F-4D97-AF65-F5344CB8AC3E}">
        <p14:creationId xmlns:p14="http://schemas.microsoft.com/office/powerpoint/2010/main" val="236896765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88</a:t>
            </a:fld>
            <a:endParaRPr lang="zh-CN" altLang="en-US"/>
          </a:p>
        </p:txBody>
      </p:sp>
    </p:spTree>
    <p:extLst>
      <p:ext uri="{BB962C8B-B14F-4D97-AF65-F5344CB8AC3E}">
        <p14:creationId xmlns:p14="http://schemas.microsoft.com/office/powerpoint/2010/main" val="261190517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89</a:t>
            </a:fld>
            <a:endParaRPr lang="zh-CN" altLang="en-US"/>
          </a:p>
        </p:txBody>
      </p:sp>
    </p:spTree>
    <p:extLst>
      <p:ext uri="{BB962C8B-B14F-4D97-AF65-F5344CB8AC3E}">
        <p14:creationId xmlns:p14="http://schemas.microsoft.com/office/powerpoint/2010/main" val="818698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148374720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90</a:t>
            </a:fld>
            <a:endParaRPr lang="zh-CN" altLang="en-US"/>
          </a:p>
        </p:txBody>
      </p:sp>
    </p:spTree>
    <p:extLst>
      <p:ext uri="{BB962C8B-B14F-4D97-AF65-F5344CB8AC3E}">
        <p14:creationId xmlns:p14="http://schemas.microsoft.com/office/powerpoint/2010/main" val="385056795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91</a:t>
            </a:fld>
            <a:endParaRPr lang="zh-CN" altLang="en-US"/>
          </a:p>
        </p:txBody>
      </p:sp>
    </p:spTree>
    <p:extLst>
      <p:ext uri="{BB962C8B-B14F-4D97-AF65-F5344CB8AC3E}">
        <p14:creationId xmlns:p14="http://schemas.microsoft.com/office/powerpoint/2010/main" val="340696443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92</a:t>
            </a:fld>
            <a:endParaRPr lang="zh-CN" altLang="en-US"/>
          </a:p>
        </p:txBody>
      </p:sp>
    </p:spTree>
    <p:extLst>
      <p:ext uri="{BB962C8B-B14F-4D97-AF65-F5344CB8AC3E}">
        <p14:creationId xmlns:p14="http://schemas.microsoft.com/office/powerpoint/2010/main" val="66067477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93</a:t>
            </a:fld>
            <a:endParaRPr lang="zh-CN" altLang="en-US"/>
          </a:p>
        </p:txBody>
      </p:sp>
    </p:spTree>
    <p:extLst>
      <p:ext uri="{BB962C8B-B14F-4D97-AF65-F5344CB8AC3E}">
        <p14:creationId xmlns:p14="http://schemas.microsoft.com/office/powerpoint/2010/main" val="289096491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94</a:t>
            </a:fld>
            <a:endParaRPr lang="zh-CN" altLang="en-US"/>
          </a:p>
        </p:txBody>
      </p:sp>
    </p:spTree>
    <p:extLst>
      <p:ext uri="{BB962C8B-B14F-4D97-AF65-F5344CB8AC3E}">
        <p14:creationId xmlns:p14="http://schemas.microsoft.com/office/powerpoint/2010/main" val="90153795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95</a:t>
            </a:fld>
            <a:endParaRPr lang="zh-CN" altLang="en-US"/>
          </a:p>
        </p:txBody>
      </p:sp>
    </p:spTree>
    <p:extLst>
      <p:ext uri="{BB962C8B-B14F-4D97-AF65-F5344CB8AC3E}">
        <p14:creationId xmlns:p14="http://schemas.microsoft.com/office/powerpoint/2010/main" val="180415110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96</a:t>
            </a:fld>
            <a:endParaRPr lang="zh-CN" altLang="en-US"/>
          </a:p>
        </p:txBody>
      </p:sp>
    </p:spTree>
    <p:extLst>
      <p:ext uri="{BB962C8B-B14F-4D97-AF65-F5344CB8AC3E}">
        <p14:creationId xmlns:p14="http://schemas.microsoft.com/office/powerpoint/2010/main" val="252045657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97</a:t>
            </a:fld>
            <a:endParaRPr lang="zh-CN" altLang="en-US"/>
          </a:p>
        </p:txBody>
      </p:sp>
    </p:spTree>
    <p:extLst>
      <p:ext uri="{BB962C8B-B14F-4D97-AF65-F5344CB8AC3E}">
        <p14:creationId xmlns:p14="http://schemas.microsoft.com/office/powerpoint/2010/main" val="389185807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98</a:t>
            </a:fld>
            <a:endParaRPr lang="zh-CN" altLang="en-US"/>
          </a:p>
        </p:txBody>
      </p:sp>
    </p:spTree>
    <p:extLst>
      <p:ext uri="{BB962C8B-B14F-4D97-AF65-F5344CB8AC3E}">
        <p14:creationId xmlns:p14="http://schemas.microsoft.com/office/powerpoint/2010/main" val="423685239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99</a:t>
            </a:fld>
            <a:endParaRPr lang="zh-CN" altLang="en-US"/>
          </a:p>
        </p:txBody>
      </p:sp>
    </p:spTree>
    <p:extLst>
      <p:ext uri="{BB962C8B-B14F-4D97-AF65-F5344CB8AC3E}">
        <p14:creationId xmlns:p14="http://schemas.microsoft.com/office/powerpoint/2010/main" val="1943345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2021/6/8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2021/6/8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2021/6/8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内容与标题">
    <p:spTree>
      <p:nvGrpSpPr>
        <p:cNvPr id="1" name=""/>
        <p:cNvGrpSpPr/>
        <p:nvPr/>
      </p:nvGrpSpPr>
      <p:grpSpPr>
        <a:xfrm>
          <a:off x="0" y="0"/>
          <a:ext cx="0" cy="0"/>
          <a:chOff x="0" y="0"/>
          <a:chExt cx="0" cy="0"/>
        </a:xfrm>
      </p:grpSpPr>
      <p:sp>
        <p:nvSpPr>
          <p:cNvPr id="8" name="等腰三角形 7"/>
          <p:cNvSpPr/>
          <p:nvPr userDrawn="1"/>
        </p:nvSpPr>
        <p:spPr>
          <a:xfrm flipH="1" flipV="1">
            <a:off x="-767129" y="-29119"/>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723" y="0"/>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6230" y="4297499"/>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692815"/>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9925" y="3692815"/>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extLst>
      <p:ext uri="{BB962C8B-B14F-4D97-AF65-F5344CB8AC3E}">
        <p14:creationId xmlns:p14="http://schemas.microsoft.com/office/powerpoint/2010/main" val="1389989822"/>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3315546197"/>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3308007587"/>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4001373412"/>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grpSp>
        <p:nvGrpSpPr>
          <p:cNvPr id="42" name="组合 41"/>
          <p:cNvGrpSpPr/>
          <p:nvPr userDrawn="1"/>
        </p:nvGrpSpPr>
        <p:grpSpPr>
          <a:xfrm>
            <a:off x="1" y="2202441"/>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2011" y="1700285"/>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6108"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916"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341809793"/>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extLst>
      <p:ext uri="{BB962C8B-B14F-4D97-AF65-F5344CB8AC3E}">
        <p14:creationId xmlns:p14="http://schemas.microsoft.com/office/powerpoint/2010/main" val="3832460934"/>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cSld name="1_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2021/6/8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0" name="等腰三角形 39"/>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494" y="-28484"/>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358" y="635"/>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866" y="4298133"/>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436550"/>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3262" y="3436550"/>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2"/>
          <a:srcRect l="114" t="60287" r="-114" b="572"/>
          <a:stretch>
            <a:fillRect/>
          </a:stretch>
        </p:blipFill>
        <p:spPr>
          <a:xfrm>
            <a:off x="2480633" y="2507670"/>
            <a:ext cx="7533351" cy="1657601"/>
          </a:xfrm>
          <a:prstGeom prst="rect">
            <a:avLst/>
          </a:prstGeom>
        </p:spPr>
      </p:pic>
      <p:pic>
        <p:nvPicPr>
          <p:cNvPr id="16" name="图片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extLst>
      <p:ext uri="{BB962C8B-B14F-4D97-AF65-F5344CB8AC3E}">
        <p14:creationId xmlns:p14="http://schemas.microsoft.com/office/powerpoint/2010/main" val="2331504355"/>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2021/6/8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2021/6/8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2021/6/8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E9E9AA9A-B51B-0C44-B12C-1AC238BD9F7C}" type="datetimeFigureOut">
              <a:rPr kumimoji="1" lang="zh-CN" altLang="en-US" smtClean="0"/>
              <a:t>2021/6/8</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E9E9AA9A-B51B-0C44-B12C-1AC238BD9F7C}" type="datetimeFigureOut">
              <a:rPr kumimoji="1" lang="zh-CN" altLang="en-US" smtClean="0"/>
              <a:t>2021/6/8</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E9AA9A-B51B-0C44-B12C-1AC238BD9F7C}" type="datetimeFigureOut">
              <a:rPr kumimoji="1" lang="zh-CN" altLang="en-US" smtClean="0"/>
              <a:t>2021/6/8</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2021/6/8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2021/6/8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9AA9A-B51B-0C44-B12C-1AC238BD9F7C}" type="datetimeFigureOut">
              <a:rPr kumimoji="1" lang="zh-CN" altLang="en-US" smtClean="0"/>
              <a:t>2021/6/8</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4C147B-1F4C-304A-A31F-A6046C35EF56}"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5" r:id="rId12"/>
    <p:sldLayoutId id="2147483666" r:id="rId13"/>
    <p:sldLayoutId id="2147483668" r:id="rId14"/>
    <p:sldLayoutId id="2147483669" r:id="rId15"/>
    <p:sldLayoutId id="2147483670" r:id="rId16"/>
    <p:sldLayoutId id="2147483671" r:id="rId17"/>
    <p:sldLayoutId id="2147483674"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7.xml"/><Relationship Id="rId1" Type="http://schemas.openxmlformats.org/officeDocument/2006/relationships/tags" Target="../tags/tag4.xml"/><Relationship Id="rId4" Type="http://schemas.openxmlformats.org/officeDocument/2006/relationships/image" Target="../media/image4.png"/></Relationships>
</file>

<file path=ppt/slides/_rels/slide10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17.xml"/><Relationship Id="rId1" Type="http://schemas.openxmlformats.org/officeDocument/2006/relationships/tags" Target="../tags/tag116.xml"/><Relationship Id="rId5" Type="http://schemas.openxmlformats.org/officeDocument/2006/relationships/image" Target="../media/image6.png"/><Relationship Id="rId4"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19.xml"/><Relationship Id="rId1" Type="http://schemas.openxmlformats.org/officeDocument/2006/relationships/tags" Target="../tags/tag118.xml"/><Relationship Id="rId5" Type="http://schemas.openxmlformats.org/officeDocument/2006/relationships/image" Target="../media/image6.png"/><Relationship Id="rId4"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21.xml"/><Relationship Id="rId1" Type="http://schemas.openxmlformats.org/officeDocument/2006/relationships/tags" Target="../tags/tag120.xml"/><Relationship Id="rId5" Type="http://schemas.openxmlformats.org/officeDocument/2006/relationships/image" Target="../media/image6.png"/><Relationship Id="rId4"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6.xml"/></Relationships>
</file>

<file path=ppt/slides/_rels/slide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4.xml"/><Relationship Id="rId1" Type="http://schemas.openxmlformats.org/officeDocument/2006/relationships/slideLayout" Target="../slideLayouts/slideLayout17.xml"/></Relationships>
</file>

<file path=ppt/slides/_rels/slide10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23.xml"/><Relationship Id="rId1" Type="http://schemas.openxmlformats.org/officeDocument/2006/relationships/tags" Target="../tags/tag122.xml"/><Relationship Id="rId4"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17.xml"/><Relationship Id="rId1" Type="http://schemas.openxmlformats.org/officeDocument/2006/relationships/tags" Target="../tags/tag124.xml"/><Relationship Id="rId4" Type="http://schemas.openxmlformats.org/officeDocument/2006/relationships/image" Target="../media/image6.png"/></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17.xml"/><Relationship Id="rId1" Type="http://schemas.openxmlformats.org/officeDocument/2006/relationships/tags" Target="../tags/tag125.xml"/><Relationship Id="rId4" Type="http://schemas.openxmlformats.org/officeDocument/2006/relationships/image" Target="../media/image6.png"/></Relationships>
</file>

<file path=ppt/slides/_rels/slide10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27.xml"/><Relationship Id="rId1" Type="http://schemas.openxmlformats.org/officeDocument/2006/relationships/tags" Target="../tags/tag126.xml"/><Relationship Id="rId4"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17.xml"/><Relationship Id="rId1" Type="http://schemas.openxmlformats.org/officeDocument/2006/relationships/tags" Target="../tags/tag128.xml"/><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0.xml"/><Relationship Id="rId1" Type="http://schemas.openxmlformats.org/officeDocument/2006/relationships/slideLayout" Target="../slideLayouts/slideLayout17.xml"/></Relationships>
</file>

<file path=ppt/slides/_rels/slide11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30.xml"/><Relationship Id="rId1" Type="http://schemas.openxmlformats.org/officeDocument/2006/relationships/tags" Target="../tags/tag129.xml"/><Relationship Id="rId4"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32.xml"/><Relationship Id="rId1" Type="http://schemas.openxmlformats.org/officeDocument/2006/relationships/tags" Target="../tags/tag131.xml"/><Relationship Id="rId5" Type="http://schemas.openxmlformats.org/officeDocument/2006/relationships/image" Target="../media/image6.png"/><Relationship Id="rId4"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17.xml"/><Relationship Id="rId1" Type="http://schemas.openxmlformats.org/officeDocument/2006/relationships/tags" Target="../tags/tag133.xml"/><Relationship Id="rId5" Type="http://schemas.openxmlformats.org/officeDocument/2006/relationships/image" Target="../media/image32.png"/><Relationship Id="rId4" Type="http://schemas.openxmlformats.org/officeDocument/2006/relationships/image" Target="../media/image31.png"/></Relationships>
</file>

<file path=ppt/slides/_rels/slide11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35.xml"/><Relationship Id="rId1" Type="http://schemas.openxmlformats.org/officeDocument/2006/relationships/tags" Target="../tags/tag134.xml"/><Relationship Id="rId5" Type="http://schemas.openxmlformats.org/officeDocument/2006/relationships/image" Target="../media/image6.png"/><Relationship Id="rId4"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17.xml"/><Relationship Id="rId1" Type="http://schemas.openxmlformats.org/officeDocument/2006/relationships/tags" Target="../tags/tag136.xml"/><Relationship Id="rId4" Type="http://schemas.openxmlformats.org/officeDocument/2006/relationships/image" Target="../media/image6.png"/></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116.xml"/><Relationship Id="rId2" Type="http://schemas.openxmlformats.org/officeDocument/2006/relationships/slideLayout" Target="../slideLayouts/slideLayout17.xml"/><Relationship Id="rId1" Type="http://schemas.openxmlformats.org/officeDocument/2006/relationships/tags" Target="../tags/tag137.xml"/><Relationship Id="rId5" Type="http://schemas.openxmlformats.org/officeDocument/2006/relationships/image" Target="../media/image34.png"/><Relationship Id="rId4" Type="http://schemas.openxmlformats.org/officeDocument/2006/relationships/image" Target="../media/image33.png"/></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117.xml"/><Relationship Id="rId2" Type="http://schemas.openxmlformats.org/officeDocument/2006/relationships/slideLayout" Target="../slideLayouts/slideLayout17.xml"/><Relationship Id="rId1" Type="http://schemas.openxmlformats.org/officeDocument/2006/relationships/tags" Target="../tags/tag138.xml"/><Relationship Id="rId5" Type="http://schemas.openxmlformats.org/officeDocument/2006/relationships/image" Target="../media/image36.png"/><Relationship Id="rId4" Type="http://schemas.openxmlformats.org/officeDocument/2006/relationships/image" Target="../media/image35.png"/></Relationships>
</file>

<file path=ppt/slides/_rels/slide11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40.xml"/><Relationship Id="rId1" Type="http://schemas.openxmlformats.org/officeDocument/2006/relationships/tags" Target="../tags/tag139.xml"/><Relationship Id="rId5" Type="http://schemas.openxmlformats.org/officeDocument/2006/relationships/image" Target="../media/image6.png"/><Relationship Id="rId4"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119.xml"/><Relationship Id="rId2" Type="http://schemas.openxmlformats.org/officeDocument/2006/relationships/slideLayout" Target="../slideLayouts/slideLayout17.xml"/><Relationship Id="rId1" Type="http://schemas.openxmlformats.org/officeDocument/2006/relationships/tags" Target="../tags/tag14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120.xml"/><Relationship Id="rId2" Type="http://schemas.openxmlformats.org/officeDocument/2006/relationships/slideLayout" Target="../slideLayouts/slideLayout17.xml"/><Relationship Id="rId1" Type="http://schemas.openxmlformats.org/officeDocument/2006/relationships/tags" Target="../tags/tag142.xml"/><Relationship Id="rId5" Type="http://schemas.openxmlformats.org/officeDocument/2006/relationships/image" Target="../media/image38.png"/><Relationship Id="rId4" Type="http://schemas.openxmlformats.org/officeDocument/2006/relationships/image" Target="../media/image37.png"/></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17.xml"/><Relationship Id="rId1" Type="http://schemas.openxmlformats.org/officeDocument/2006/relationships/tags" Target="../tags/tag143.xml"/><Relationship Id="rId5" Type="http://schemas.openxmlformats.org/officeDocument/2006/relationships/image" Target="../media/image40.png"/><Relationship Id="rId4" Type="http://schemas.openxmlformats.org/officeDocument/2006/relationships/image" Target="../media/image39.png"/></Relationships>
</file>

<file path=ppt/slides/_rels/slide1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2.xml"/><Relationship Id="rId1" Type="http://schemas.openxmlformats.org/officeDocument/2006/relationships/slideLayout" Target="../slideLayouts/slideLayout17.xml"/></Relationships>
</file>

<file path=ppt/slides/_rels/slide12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45.xml"/><Relationship Id="rId1" Type="http://schemas.openxmlformats.org/officeDocument/2006/relationships/tags" Target="../tags/tag144.xml"/><Relationship Id="rId4"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124.xml"/><Relationship Id="rId2" Type="http://schemas.openxmlformats.org/officeDocument/2006/relationships/slideLayout" Target="../slideLayouts/slideLayout17.xml"/><Relationship Id="rId1" Type="http://schemas.openxmlformats.org/officeDocument/2006/relationships/tags" Target="../tags/tag146.xml"/></Relationships>
</file>

<file path=ppt/slides/_rels/slide12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48.xml"/><Relationship Id="rId1" Type="http://schemas.openxmlformats.org/officeDocument/2006/relationships/tags" Target="../tags/tag147.xml"/><Relationship Id="rId4"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126.xml"/><Relationship Id="rId2" Type="http://schemas.openxmlformats.org/officeDocument/2006/relationships/slideLayout" Target="../slideLayouts/slideLayout17.xml"/><Relationship Id="rId1" Type="http://schemas.openxmlformats.org/officeDocument/2006/relationships/tags" Target="../tags/tag149.xml"/><Relationship Id="rId4" Type="http://schemas.openxmlformats.org/officeDocument/2006/relationships/image" Target="../media/image6.png"/></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127.xml"/><Relationship Id="rId2" Type="http://schemas.openxmlformats.org/officeDocument/2006/relationships/slideLayout" Target="../slideLayouts/slideLayout17.xml"/><Relationship Id="rId1" Type="http://schemas.openxmlformats.org/officeDocument/2006/relationships/tags" Target="../tags/tag150.xml"/><Relationship Id="rId4" Type="http://schemas.openxmlformats.org/officeDocument/2006/relationships/image" Target="../media/image41.png"/></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6.xml"/></Relationships>
</file>

<file path=ppt/slides/_rels/slide1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9.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130.xml"/><Relationship Id="rId2" Type="http://schemas.openxmlformats.org/officeDocument/2006/relationships/slideLayout" Target="../slideLayouts/slideLayout17.xml"/><Relationship Id="rId1" Type="http://schemas.openxmlformats.org/officeDocument/2006/relationships/tags" Target="../tags/tag151.xml"/><Relationship Id="rId4" Type="http://schemas.openxmlformats.org/officeDocument/2006/relationships/image" Target="../media/image6.png"/></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131.xml"/><Relationship Id="rId2" Type="http://schemas.openxmlformats.org/officeDocument/2006/relationships/slideLayout" Target="../slideLayouts/slideLayout17.xml"/><Relationship Id="rId1" Type="http://schemas.openxmlformats.org/officeDocument/2006/relationships/tags" Target="../tags/tag152.xml"/><Relationship Id="rId4" Type="http://schemas.openxmlformats.org/officeDocument/2006/relationships/image" Target="../media/image42.png"/></Relationships>
</file>

<file path=ppt/slides/_rels/slide1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2.xml"/><Relationship Id="rId1" Type="http://schemas.openxmlformats.org/officeDocument/2006/relationships/slideLayout" Target="../slideLayouts/slideLayout17.xml"/></Relationships>
</file>

<file path=ppt/slides/_rels/slide13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54.xml"/><Relationship Id="rId1" Type="http://schemas.openxmlformats.org/officeDocument/2006/relationships/tags" Target="../tags/tag153.xml"/><Relationship Id="rId5" Type="http://schemas.openxmlformats.org/officeDocument/2006/relationships/image" Target="../media/image6.png"/><Relationship Id="rId4"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3" Type="http://schemas.openxmlformats.org/officeDocument/2006/relationships/notesSlide" Target="../notesSlides/notesSlide134.xml"/><Relationship Id="rId2" Type="http://schemas.openxmlformats.org/officeDocument/2006/relationships/slideLayout" Target="../slideLayouts/slideLayout17.xml"/><Relationship Id="rId1" Type="http://schemas.openxmlformats.org/officeDocument/2006/relationships/tags" Target="../tags/tag155.xml"/><Relationship Id="rId4" Type="http://schemas.openxmlformats.org/officeDocument/2006/relationships/image" Target="../media/image43.png"/></Relationships>
</file>

<file path=ppt/slides/_rels/slide13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57.xml"/><Relationship Id="rId1" Type="http://schemas.openxmlformats.org/officeDocument/2006/relationships/tags" Target="../tags/tag156.xml"/><Relationship Id="rId4"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59.xml"/><Relationship Id="rId1" Type="http://schemas.openxmlformats.org/officeDocument/2006/relationships/tags" Target="../tags/tag158.xml"/><Relationship Id="rId4"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61.xml"/><Relationship Id="rId1" Type="http://schemas.openxmlformats.org/officeDocument/2006/relationships/tags" Target="../tags/tag160.xml"/><Relationship Id="rId5" Type="http://schemas.openxmlformats.org/officeDocument/2006/relationships/image" Target="../media/image6.png"/><Relationship Id="rId4"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138.xml"/><Relationship Id="rId2" Type="http://schemas.openxmlformats.org/officeDocument/2006/relationships/slideLayout" Target="../slideLayouts/slideLayout17.xml"/><Relationship Id="rId1" Type="http://schemas.openxmlformats.org/officeDocument/2006/relationships/tags" Target="../tags/tag162.xml"/><Relationship Id="rId4" Type="http://schemas.openxmlformats.org/officeDocument/2006/relationships/image" Target="../media/image6.png"/></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139.xml"/><Relationship Id="rId2" Type="http://schemas.openxmlformats.org/officeDocument/2006/relationships/slideLayout" Target="../slideLayouts/slideLayout17.xml"/><Relationship Id="rId1" Type="http://schemas.openxmlformats.org/officeDocument/2006/relationships/tags" Target="../tags/tag163.xml"/><Relationship Id="rId4" Type="http://schemas.openxmlformats.org/officeDocument/2006/relationships/image" Target="../media/image4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140.xml"/><Relationship Id="rId2" Type="http://schemas.openxmlformats.org/officeDocument/2006/relationships/slideLayout" Target="../slideLayouts/slideLayout17.xml"/><Relationship Id="rId1" Type="http://schemas.openxmlformats.org/officeDocument/2006/relationships/tags" Target="../tags/tag164.xml"/><Relationship Id="rId4" Type="http://schemas.openxmlformats.org/officeDocument/2006/relationships/image" Target="../media/image45.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7.xml"/><Relationship Id="rId1" Type="http://schemas.openxmlformats.org/officeDocument/2006/relationships/tags" Target="../tags/tag9.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7.xml"/><Relationship Id="rId1" Type="http://schemas.openxmlformats.org/officeDocument/2006/relationships/tags" Target="../tags/tag10.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7.xml"/><Relationship Id="rId1" Type="http://schemas.openxmlformats.org/officeDocument/2006/relationships/tags" Target="../tags/tag11.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7.xml"/><Relationship Id="rId1" Type="http://schemas.openxmlformats.org/officeDocument/2006/relationships/tags" Target="../tags/tag14.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7.xml"/><Relationship Id="rId1" Type="http://schemas.openxmlformats.org/officeDocument/2006/relationships/tags" Target="../tags/tag15.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7.xml"/><Relationship Id="rId1" Type="http://schemas.openxmlformats.org/officeDocument/2006/relationships/tags" Target="../tags/tag18.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6.png"/><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6.png"/><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9.png"/><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7.xml"/><Relationship Id="rId1" Type="http://schemas.openxmlformats.org/officeDocument/2006/relationships/tags" Target="../tags/tag31.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7.xml"/><Relationship Id="rId1" Type="http://schemas.openxmlformats.org/officeDocument/2006/relationships/tags" Target="../tags/tag32.xm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7.xml"/><Relationship Id="rId1" Type="http://schemas.openxmlformats.org/officeDocument/2006/relationships/tags" Target="../tags/tag33.xm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7.xml"/><Relationship Id="rId1" Type="http://schemas.openxmlformats.org/officeDocument/2006/relationships/tags" Target="../tags/tag34.xml"/><Relationship Id="rId5" Type="http://schemas.openxmlformats.org/officeDocument/2006/relationships/image" Target="../media/image11.svg"/><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7.xml"/><Relationship Id="rId1" Type="http://schemas.openxmlformats.org/officeDocument/2006/relationships/tags" Target="../tags/tag35.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7.xml"/><Relationship Id="rId1" Type="http://schemas.openxmlformats.org/officeDocument/2006/relationships/tags" Target="../tags/tag36.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image" Target="../media/image14.png"/><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6.png"/><Relationship Id="rId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15.png"/><Relationship Id="rId4"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image" Target="../media/image6.png"/><Relationship Id="rId4"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7.xml"/><Relationship Id="rId1" Type="http://schemas.openxmlformats.org/officeDocument/2006/relationships/tags" Target="../tags/tag49.xml"/><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7.xml"/><Relationship Id="rId1" Type="http://schemas.openxmlformats.org/officeDocument/2006/relationships/tags" Target="../tags/tag50.xml"/><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7.xml"/><Relationship Id="rId1" Type="http://schemas.openxmlformats.org/officeDocument/2006/relationships/tags" Target="../tags/tag53.xml"/><Relationship Id="rId4" Type="http://schemas.openxmlformats.org/officeDocument/2006/relationships/image" Target="../media/image6.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7.xml"/><Relationship Id="rId1" Type="http://schemas.openxmlformats.org/officeDocument/2006/relationships/tags" Target="../tags/tag54.xml"/><Relationship Id="rId4" Type="http://schemas.openxmlformats.org/officeDocument/2006/relationships/image" Target="../media/image16.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56.xml"/><Relationship Id="rId1" Type="http://schemas.openxmlformats.org/officeDocument/2006/relationships/tags" Target="../tags/tag55.xml"/><Relationship Id="rId4"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7.xml"/><Relationship Id="rId1" Type="http://schemas.openxmlformats.org/officeDocument/2006/relationships/tags" Target="../tags/tag57.xml"/><Relationship Id="rId4" Type="http://schemas.openxmlformats.org/officeDocument/2006/relationships/image" Target="../media/image6.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7.xml"/><Relationship Id="rId1" Type="http://schemas.openxmlformats.org/officeDocument/2006/relationships/tags" Target="../tags/tag58.xml"/><Relationship Id="rId4" Type="http://schemas.openxmlformats.org/officeDocument/2006/relationships/image" Target="../media/image6.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7.xml"/><Relationship Id="rId1" Type="http://schemas.openxmlformats.org/officeDocument/2006/relationships/tags" Target="../tags/tag59.xml"/><Relationship Id="rId5" Type="http://schemas.openxmlformats.org/officeDocument/2006/relationships/image" Target="../media/image16.png"/><Relationship Id="rId4" Type="http://schemas.openxmlformats.org/officeDocument/2006/relationships/image" Target="../media/image6.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61.xml"/><Relationship Id="rId1" Type="http://schemas.openxmlformats.org/officeDocument/2006/relationships/tags" Target="../tags/tag60.xml"/><Relationship Id="rId4"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7.xml"/><Relationship Id="rId1" Type="http://schemas.openxmlformats.org/officeDocument/2006/relationships/tags" Target="../tags/tag62.xml"/><Relationship Id="rId4" Type="http://schemas.openxmlformats.org/officeDocument/2006/relationships/image" Target="../media/image6.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7.xml"/><Relationship Id="rId1" Type="http://schemas.openxmlformats.org/officeDocument/2006/relationships/tags" Target="../tags/tag63.xml"/><Relationship Id="rId4" Type="http://schemas.openxmlformats.org/officeDocument/2006/relationships/image" Target="../media/image6.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7.xml"/><Relationship Id="rId1" Type="http://schemas.openxmlformats.org/officeDocument/2006/relationships/tags" Target="../tags/tag64.xml"/><Relationship Id="rId4" Type="http://schemas.openxmlformats.org/officeDocument/2006/relationships/image" Target="../media/image6.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7.xml"/><Relationship Id="rId1" Type="http://schemas.openxmlformats.org/officeDocument/2006/relationships/tags" Target="../tags/tag65.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7.xml"/><Relationship Id="rId1" Type="http://schemas.openxmlformats.org/officeDocument/2006/relationships/tags" Target="../tags/tag66.xml"/><Relationship Id="rId4" Type="http://schemas.openxmlformats.org/officeDocument/2006/relationships/image" Target="../media/image18.png"/></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1.xml"/><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68.xml"/><Relationship Id="rId1" Type="http://schemas.openxmlformats.org/officeDocument/2006/relationships/tags" Target="../tags/tag67.xml"/><Relationship Id="rId4"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7.xml"/><Relationship Id="rId1" Type="http://schemas.openxmlformats.org/officeDocument/2006/relationships/tags" Target="../tags/tag69.xml"/><Relationship Id="rId4" Type="http://schemas.openxmlformats.org/officeDocument/2006/relationships/image" Target="../media/image6.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7.xml"/><Relationship Id="rId1" Type="http://schemas.openxmlformats.org/officeDocument/2006/relationships/tags" Target="../tags/tag70.xml"/><Relationship Id="rId4" Type="http://schemas.openxmlformats.org/officeDocument/2006/relationships/image" Target="../media/image19.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7.xml"/><Relationship Id="rId1" Type="http://schemas.openxmlformats.org/officeDocument/2006/relationships/tags" Target="../tags/tag71.xml"/><Relationship Id="rId5" Type="http://schemas.openxmlformats.org/officeDocument/2006/relationships/image" Target="../media/image11.svg"/><Relationship Id="rId4" Type="http://schemas.openxmlformats.org/officeDocument/2006/relationships/image" Target="../media/image10.png"/></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6.xml"/><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73.xml"/><Relationship Id="rId1" Type="http://schemas.openxmlformats.org/officeDocument/2006/relationships/tags" Target="../tags/tag72.xml"/><Relationship Id="rId4"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75.xml"/><Relationship Id="rId1" Type="http://schemas.openxmlformats.org/officeDocument/2006/relationships/tags" Target="../tags/tag74.xml"/><Relationship Id="rId4"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77.xml"/><Relationship Id="rId1" Type="http://schemas.openxmlformats.org/officeDocument/2006/relationships/tags" Target="../tags/tag76.xml"/><Relationship Id="rId5" Type="http://schemas.openxmlformats.org/officeDocument/2006/relationships/image" Target="../media/image6.png"/><Relationship Id="rId4"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7.xml"/><Relationship Id="rId1" Type="http://schemas.openxmlformats.org/officeDocument/2006/relationships/tags" Target="../tags/tag78.xml"/><Relationship Id="rId4" Type="http://schemas.openxmlformats.org/officeDocument/2006/relationships/image" Target="../media/image6.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7.xml"/><Relationship Id="rId1" Type="http://schemas.openxmlformats.org/officeDocument/2006/relationships/tags" Target="../tags/tag79.xml"/><Relationship Id="rId4" Type="http://schemas.openxmlformats.org/officeDocument/2006/relationships/image" Target="../media/image6.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7.xml"/><Relationship Id="rId1" Type="http://schemas.openxmlformats.org/officeDocument/2006/relationships/tags" Target="../tags/tag80.xml"/><Relationship Id="rId4" Type="http://schemas.openxmlformats.org/officeDocument/2006/relationships/image" Target="../media/image6.png"/></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82.xml"/><Relationship Id="rId1" Type="http://schemas.openxmlformats.org/officeDocument/2006/relationships/tags" Target="../tags/tag81.xml"/><Relationship Id="rId4"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7.xml"/><Relationship Id="rId1" Type="http://schemas.openxmlformats.org/officeDocument/2006/relationships/tags" Target="../tags/tag83.xml"/><Relationship Id="rId5" Type="http://schemas.openxmlformats.org/officeDocument/2006/relationships/image" Target="../media/image21.png"/><Relationship Id="rId4" Type="http://schemas.openxmlformats.org/officeDocument/2006/relationships/image" Target="../media/image20.png"/></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85.xml"/><Relationship Id="rId1" Type="http://schemas.openxmlformats.org/officeDocument/2006/relationships/tags" Target="../tags/tag84.xml"/><Relationship Id="rId5" Type="http://schemas.openxmlformats.org/officeDocument/2006/relationships/image" Target="../media/image6.png"/><Relationship Id="rId4"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7.xml"/><Relationship Id="rId1" Type="http://schemas.openxmlformats.org/officeDocument/2006/relationships/tags" Target="../tags/tag86.xml"/><Relationship Id="rId4" Type="http://schemas.openxmlformats.org/officeDocument/2006/relationships/image" Target="../media/image6.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17.xml"/><Relationship Id="rId1" Type="http://schemas.openxmlformats.org/officeDocument/2006/relationships/tags" Target="../tags/tag87.xml"/><Relationship Id="rId4" Type="http://schemas.openxmlformats.org/officeDocument/2006/relationships/image" Target="../media/image6.png"/></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89.xml"/><Relationship Id="rId1" Type="http://schemas.openxmlformats.org/officeDocument/2006/relationships/tags" Target="../tags/tag88.xml"/><Relationship Id="rId4"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17.xml"/><Relationship Id="rId1" Type="http://schemas.openxmlformats.org/officeDocument/2006/relationships/tags" Target="../tags/tag90.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17.xml"/><Relationship Id="rId1" Type="http://schemas.openxmlformats.org/officeDocument/2006/relationships/tags" Target="../tags/tag91.xml"/><Relationship Id="rId4" Type="http://schemas.openxmlformats.org/officeDocument/2006/relationships/image" Target="../media/image23.png"/></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93.xml"/><Relationship Id="rId1" Type="http://schemas.openxmlformats.org/officeDocument/2006/relationships/tags" Target="../tags/tag92.xml"/><Relationship Id="rId5" Type="http://schemas.openxmlformats.org/officeDocument/2006/relationships/image" Target="../media/image6.png"/><Relationship Id="rId4"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17.xml"/><Relationship Id="rId1" Type="http://schemas.openxmlformats.org/officeDocument/2006/relationships/tags" Target="../tags/tag94.xml"/><Relationship Id="rId4" Type="http://schemas.openxmlformats.org/officeDocument/2006/relationships/image" Target="../media/image6.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17.xml"/><Relationship Id="rId1" Type="http://schemas.openxmlformats.org/officeDocument/2006/relationships/tags" Target="../tags/tag95.xml"/><Relationship Id="rId4" Type="http://schemas.openxmlformats.org/officeDocument/2006/relationships/image" Target="../media/image6.png"/></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97.xml"/><Relationship Id="rId1" Type="http://schemas.openxmlformats.org/officeDocument/2006/relationships/tags" Target="../tags/tag96.xml"/><Relationship Id="rId4"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17.xml"/><Relationship Id="rId1" Type="http://schemas.openxmlformats.org/officeDocument/2006/relationships/tags" Target="../tags/tag98.xml"/><Relationship Id="rId4" Type="http://schemas.openxmlformats.org/officeDocument/2006/relationships/image" Target="../media/image24.png"/></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17.xml"/><Relationship Id="rId1" Type="http://schemas.openxmlformats.org/officeDocument/2006/relationships/tags" Target="../tags/tag99.xml"/><Relationship Id="rId4" Type="http://schemas.openxmlformats.org/officeDocument/2006/relationships/image" Target="../media/image25.png"/></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7.xml"/><Relationship Id="rId1" Type="http://schemas.openxmlformats.org/officeDocument/2006/relationships/slideLayout" Target="../slideLayouts/slideLayout17.xml"/></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01.xml"/><Relationship Id="rId1" Type="http://schemas.openxmlformats.org/officeDocument/2006/relationships/tags" Target="../tags/tag100.xml"/><Relationship Id="rId4"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03.xml"/><Relationship Id="rId1" Type="http://schemas.openxmlformats.org/officeDocument/2006/relationships/tags" Target="../tags/tag102.xml"/><Relationship Id="rId4"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17.xml"/><Relationship Id="rId1" Type="http://schemas.openxmlformats.org/officeDocument/2006/relationships/tags" Target="../tags/tag104.xml"/><Relationship Id="rId4" Type="http://schemas.openxmlformats.org/officeDocument/2006/relationships/image" Target="../media/image6.png"/></Relationships>
</file>

<file path=ppt/slides/_rels/slide9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06.xml"/><Relationship Id="rId1" Type="http://schemas.openxmlformats.org/officeDocument/2006/relationships/tags" Target="../tags/tag105.xml"/><Relationship Id="rId4"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17.xml"/><Relationship Id="rId1" Type="http://schemas.openxmlformats.org/officeDocument/2006/relationships/tags" Target="../tags/tag107.xml"/><Relationship Id="rId4" Type="http://schemas.openxmlformats.org/officeDocument/2006/relationships/image" Target="../media/image6.png"/></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17.xml"/><Relationship Id="rId1" Type="http://schemas.openxmlformats.org/officeDocument/2006/relationships/tags" Target="../tags/tag108.xml"/><Relationship Id="rId4" Type="http://schemas.openxmlformats.org/officeDocument/2006/relationships/image" Target="../media/image6.png"/></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17.xml"/><Relationship Id="rId1" Type="http://schemas.openxmlformats.org/officeDocument/2006/relationships/tags" Target="../tags/tag109.xml"/><Relationship Id="rId4" Type="http://schemas.openxmlformats.org/officeDocument/2006/relationships/image" Target="../media/image6.png"/></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17.xml"/><Relationship Id="rId1" Type="http://schemas.openxmlformats.org/officeDocument/2006/relationships/tags" Target="../tags/tag110.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17.xml"/><Relationship Id="rId1" Type="http://schemas.openxmlformats.org/officeDocument/2006/relationships/tags" Target="../tags/tag111.xml"/><Relationship Id="rId4" Type="http://schemas.openxmlformats.org/officeDocument/2006/relationships/image" Target="../media/image26.png"/></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17.xml"/><Relationship Id="rId1" Type="http://schemas.openxmlformats.org/officeDocument/2006/relationships/tags" Target="../tags/tag112.xml"/><Relationship Id="rId4" Type="http://schemas.openxmlformats.org/officeDocument/2006/relationships/image" Target="../media/image27.png"/></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17.xml"/><Relationship Id="rId1" Type="http://schemas.openxmlformats.org/officeDocument/2006/relationships/tags" Target="../tags/tag113.xml"/><Relationship Id="rId4" Type="http://schemas.openxmlformats.org/officeDocument/2006/relationships/image" Target="../media/image28.png"/></Relationships>
</file>

<file path=ppt/slides/_rels/slide9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15.xml"/><Relationship Id="rId1" Type="http://schemas.openxmlformats.org/officeDocument/2006/relationships/tags" Target="../tags/tag114.xml"/><Relationship Id="rId4"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2689441" y="2298540"/>
            <a:ext cx="7437539" cy="1323439"/>
          </a:xfrm>
          <a:prstGeom prst="rect">
            <a:avLst/>
          </a:prstGeom>
          <a:noFill/>
        </p:spPr>
        <p:txBody>
          <a:bodyPr wrap="square" rtlCol="0">
            <a:spAutoFit/>
          </a:bodyPr>
          <a:lstStyle/>
          <a:p>
            <a:r>
              <a:rPr lang="zh-CN" altLang="en-US" sz="4000" dirty="0">
                <a:solidFill>
                  <a:srgbClr val="1369B2"/>
                </a:solidFill>
                <a:latin typeface="微软雅黑" charset="0"/>
                <a:ea typeface="微软雅黑" charset="0"/>
                <a:cs typeface="+mn-ea"/>
                <a:sym typeface="思源黑体 CN Medium" panose="020B0600000000000000" pitchFamily="34" charset="-122"/>
              </a:rPr>
              <a:t>第</a:t>
            </a:r>
            <a:r>
              <a:rPr lang="en-US" altLang="zh-CN" sz="4000" dirty="0">
                <a:solidFill>
                  <a:srgbClr val="1369B2"/>
                </a:solidFill>
                <a:latin typeface="微软雅黑" charset="0"/>
                <a:ea typeface="微软雅黑" charset="0"/>
                <a:cs typeface="+mn-ea"/>
                <a:sym typeface="思源黑体 CN Medium" panose="020B0600000000000000" pitchFamily="34" charset="-122"/>
              </a:rPr>
              <a:t>12</a:t>
            </a:r>
            <a:r>
              <a:rPr lang="zh-CN" altLang="en-US" sz="4000" dirty="0">
                <a:solidFill>
                  <a:srgbClr val="1369B2"/>
                </a:solidFill>
                <a:latin typeface="微软雅黑" charset="0"/>
                <a:ea typeface="微软雅黑" charset="0"/>
                <a:cs typeface="+mn-ea"/>
                <a:sym typeface="思源黑体 CN Medium" panose="020B0600000000000000" pitchFamily="34" charset="-122"/>
              </a:rPr>
              <a:t>章  </a:t>
            </a:r>
            <a:r>
              <a:rPr lang="en-US" altLang="zh-CN" sz="4000" dirty="0">
                <a:solidFill>
                  <a:srgbClr val="1369B2"/>
                </a:solidFill>
                <a:latin typeface="微软雅黑" charset="0"/>
                <a:ea typeface="微软雅黑" charset="0"/>
                <a:cs typeface="+mn-ea"/>
                <a:sym typeface="思源黑体 CN Medium" panose="020B0600000000000000" pitchFamily="34" charset="-122"/>
              </a:rPr>
              <a:t>Spring</a:t>
            </a:r>
            <a:r>
              <a:rPr lang="zh-CN" altLang="en-US" sz="4000" dirty="0">
                <a:solidFill>
                  <a:srgbClr val="1369B2"/>
                </a:solidFill>
                <a:latin typeface="微软雅黑" charset="0"/>
                <a:ea typeface="微软雅黑" charset="0"/>
                <a:cs typeface="+mn-ea"/>
                <a:sym typeface="思源黑体 CN Medium" panose="020B0600000000000000" pitchFamily="34" charset="-122"/>
              </a:rPr>
              <a:t> </a:t>
            </a:r>
            <a:r>
              <a:rPr lang="en-US" altLang="zh-CN" sz="4000" dirty="0">
                <a:solidFill>
                  <a:srgbClr val="1369B2"/>
                </a:solidFill>
                <a:latin typeface="微软雅黑" charset="0"/>
                <a:ea typeface="微软雅黑" charset="0"/>
                <a:cs typeface="+mn-ea"/>
                <a:sym typeface="思源黑体 CN Medium" panose="020B0600000000000000" pitchFamily="34" charset="-122"/>
              </a:rPr>
              <a:t>MVC</a:t>
            </a:r>
            <a:r>
              <a:rPr lang="zh-CN" altLang="en-US" sz="4000" dirty="0">
                <a:solidFill>
                  <a:srgbClr val="1369B2"/>
                </a:solidFill>
                <a:latin typeface="微软雅黑" charset="0"/>
                <a:ea typeface="微软雅黑" charset="0"/>
                <a:cs typeface="+mn-ea"/>
                <a:sym typeface="思源黑体 CN Medium" panose="020B0600000000000000" pitchFamily="34" charset="-122"/>
              </a:rPr>
              <a:t>数据绑定</a:t>
            </a:r>
            <a:r>
              <a:rPr lang="en-US" altLang="zh-CN" sz="4000" dirty="0">
                <a:solidFill>
                  <a:srgbClr val="1369B2"/>
                </a:solidFill>
                <a:latin typeface="微软雅黑" charset="0"/>
                <a:ea typeface="微软雅黑" charset="0"/>
                <a:cs typeface="+mn-ea"/>
                <a:sym typeface="思源黑体 CN Medium" panose="020B0600000000000000" pitchFamily="34" charset="-122"/>
              </a:rPr>
              <a:t>		</a:t>
            </a:r>
            <a:r>
              <a:rPr lang="zh-CN" altLang="en-US" sz="4000" dirty="0">
                <a:solidFill>
                  <a:srgbClr val="1369B2"/>
                </a:solidFill>
                <a:latin typeface="微软雅黑" charset="0"/>
                <a:ea typeface="微软雅黑" charset="0"/>
                <a:cs typeface="+mn-ea"/>
                <a:sym typeface="思源黑体 CN Medium" panose="020B0600000000000000" pitchFamily="34" charset="-122"/>
              </a:rPr>
              <a:t>和响应</a:t>
            </a:r>
          </a:p>
        </p:txBody>
      </p:sp>
      <p:sp>
        <p:nvSpPr>
          <p:cNvPr id="68" name="Rectangle 4"/>
          <p:cNvSpPr txBox="1">
            <a:spLocks noChangeArrowheads="1"/>
          </p:cNvSpPr>
          <p:nvPr/>
        </p:nvSpPr>
        <p:spPr>
          <a:xfrm>
            <a:off x="4663440" y="3860695"/>
            <a:ext cx="5394767" cy="430212"/>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《Java</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EE</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企业级应用开发教程（</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SSM</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）（第</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2</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版）</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a:t>
            </a:r>
            <a:endParaRPr lang="zh-CN" altLang="en-US" sz="1800"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184858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403395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8" y="1217734"/>
            <a:ext cx="3753932"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Spring</a:t>
            </a:r>
            <a:r>
              <a:rPr lang="zh-CN" altLang="en-US" sz="2000" dirty="0">
                <a:solidFill>
                  <a:srgbClr val="1369B2"/>
                </a:solidFill>
                <a:latin typeface="微软雅黑" panose="020B0503020204020204" pitchFamily="34" charset="-122"/>
                <a:ea typeface="微软雅黑" panose="020B0503020204020204" pitchFamily="34" charset="-122"/>
              </a:rPr>
              <a:t> </a:t>
            </a:r>
            <a:r>
              <a:rPr lang="en-US" altLang="zh-CN" sz="2000" dirty="0">
                <a:solidFill>
                  <a:srgbClr val="1369B2"/>
                </a:solidFill>
                <a:latin typeface="微软雅黑" panose="020B0503020204020204" pitchFamily="34" charset="-122"/>
                <a:ea typeface="微软雅黑" panose="020B0503020204020204" pitchFamily="34" charset="-122"/>
              </a:rPr>
              <a:t>MVC</a:t>
            </a:r>
            <a:r>
              <a:rPr lang="zh-CN" altLang="en-US" sz="2000" dirty="0">
                <a:solidFill>
                  <a:srgbClr val="1369B2"/>
                </a:solidFill>
                <a:latin typeface="微软雅黑" panose="020B0503020204020204" pitchFamily="34" charset="-122"/>
                <a:ea typeface="微软雅黑" panose="020B0503020204020204" pitchFamily="34" charset="-122"/>
              </a:rPr>
              <a:t>数据绑定的过程图</a:t>
            </a: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3" name="图片 12">
            <a:extLst>
              <a:ext uri="{FF2B5EF4-FFF2-40B4-BE49-F238E27FC236}">
                <a16:creationId xmlns:a16="http://schemas.microsoft.com/office/drawing/2014/main" id="{5D9ADACF-D83C-6F43-8C17-C17FF1C3B08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939143" y="2296802"/>
            <a:ext cx="6299860" cy="3462216"/>
          </a:xfrm>
          <a:prstGeom prst="rect">
            <a:avLst/>
          </a:prstGeom>
          <a:noFill/>
          <a:ln>
            <a:noFill/>
          </a:ln>
        </p:spPr>
      </p:pic>
    </p:spTree>
    <p:extLst>
      <p:ext uri="{BB962C8B-B14F-4D97-AF65-F5344CB8AC3E}">
        <p14:creationId xmlns:p14="http://schemas.microsoft.com/office/powerpoint/2010/main" val="35675641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459388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148893"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使用</a:t>
            </a:r>
            <a:r>
              <a:rPr lang="en-US" altLang="zh-CN" sz="2000" dirty="0">
                <a:solidFill>
                  <a:srgbClr val="1369B2"/>
                </a:solidFill>
                <a:latin typeface="微软雅黑" panose="020B0503020204020204" pitchFamily="34" charset="-122"/>
                <a:ea typeface="微软雅黑" panose="020B0503020204020204" pitchFamily="34" charset="-122"/>
              </a:rPr>
              <a:t>&lt;bean&gt;</a:t>
            </a:r>
            <a:r>
              <a:rPr lang="zh-CN" altLang="zh-CN" sz="2000" dirty="0">
                <a:solidFill>
                  <a:srgbClr val="1369B2"/>
                </a:solidFill>
                <a:latin typeface="微软雅黑" panose="020B0503020204020204" pitchFamily="34" charset="-122"/>
                <a:ea typeface="微软雅黑" panose="020B0503020204020204" pitchFamily="34" charset="-122"/>
              </a:rPr>
              <a:t>元素配置</a:t>
            </a:r>
            <a:r>
              <a:rPr lang="en-US" altLang="zh-CN" sz="2000" dirty="0">
                <a:solidFill>
                  <a:srgbClr val="1369B2"/>
                </a:solidFill>
                <a:latin typeface="微软雅黑" panose="020B0503020204020204" pitchFamily="34" charset="-122"/>
                <a:ea typeface="微软雅黑" panose="020B0503020204020204" pitchFamily="34" charset="-122"/>
              </a:rPr>
              <a:t>JSON</a:t>
            </a:r>
            <a:r>
              <a:rPr lang="zh-CN" altLang="zh-CN" sz="2000" dirty="0">
                <a:solidFill>
                  <a:srgbClr val="1369B2"/>
                </a:solidFill>
                <a:latin typeface="微软雅黑" panose="020B0503020204020204" pitchFamily="34" charset="-122"/>
                <a:ea typeface="微软雅黑" panose="020B0503020204020204" pitchFamily="34" charset="-122"/>
              </a:rPr>
              <a:t>转换器</a:t>
            </a:r>
          </a:p>
        </p:txBody>
      </p:sp>
      <p:sp>
        <p:nvSpPr>
          <p:cNvPr id="11" name="Title 1"/>
          <p:cNvSpPr txBox="1"/>
          <p:nvPr/>
        </p:nvSpPr>
        <p:spPr>
          <a:xfrm>
            <a:off x="1143838" y="266933"/>
            <a:ext cx="329753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12.3.4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a:extLst>
              <a:ext uri="{FF2B5EF4-FFF2-40B4-BE49-F238E27FC236}">
                <a16:creationId xmlns:a16="http://schemas.microsoft.com/office/drawing/2014/main" id="{73A3F491-9158-E345-9C0B-F28714186AC7}"/>
              </a:ext>
            </a:extLst>
          </p:cNvPr>
          <p:cNvSpPr txBox="1"/>
          <p:nvPr>
            <p:custDataLst>
              <p:tags r:id="rId2"/>
            </p:custDataLst>
          </p:nvPr>
        </p:nvSpPr>
        <p:spPr>
          <a:xfrm>
            <a:off x="1725775" y="1994475"/>
            <a:ext cx="8876636" cy="106936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在配置</a:t>
            </a:r>
            <a:r>
              <a:rPr lang="en-US" altLang="zh-CN" dirty="0">
                <a:solidFill>
                  <a:srgbClr val="595959"/>
                </a:solidFill>
                <a:latin typeface="微软雅黑" panose="020B0503020204020204" pitchFamily="34" charset="-122"/>
              </a:rPr>
              <a:t>JSON</a:t>
            </a:r>
            <a:r>
              <a:rPr lang="zh-CN" altLang="zh-CN" dirty="0">
                <a:solidFill>
                  <a:srgbClr val="595959"/>
                </a:solidFill>
                <a:latin typeface="微软雅黑" panose="020B0503020204020204" pitchFamily="34" charset="-122"/>
              </a:rPr>
              <a:t>转换器时，除了常用的</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mvc:annotation-driven</a:t>
            </a:r>
            <a:r>
              <a:rPr lang="en-US" altLang="zh-CN" dirty="0">
                <a:solidFill>
                  <a:srgbClr val="595959"/>
                </a:solidFill>
                <a:latin typeface="微软雅黑" panose="020B0503020204020204" pitchFamily="34" charset="-122"/>
              </a:rPr>
              <a:t> /&gt;</a:t>
            </a:r>
            <a:r>
              <a:rPr lang="zh-CN" altLang="zh-CN" dirty="0">
                <a:solidFill>
                  <a:srgbClr val="595959"/>
                </a:solidFill>
                <a:latin typeface="微软雅黑" panose="020B0503020204020204" pitchFamily="34" charset="-122"/>
              </a:rPr>
              <a:t>元素，还可以使用</a:t>
            </a:r>
            <a:r>
              <a:rPr lang="en-US" altLang="zh-CN" dirty="0">
                <a:solidFill>
                  <a:srgbClr val="595959"/>
                </a:solidFill>
                <a:latin typeface="微软雅黑" panose="020B0503020204020204" pitchFamily="34" charset="-122"/>
              </a:rPr>
              <a:t>&lt;bean&gt;</a:t>
            </a:r>
            <a:r>
              <a:rPr lang="zh-CN" altLang="zh-CN" dirty="0">
                <a:solidFill>
                  <a:srgbClr val="595959"/>
                </a:solidFill>
                <a:latin typeface="微软雅黑" panose="020B0503020204020204" pitchFamily="34" charset="-122"/>
              </a:rPr>
              <a:t>元素进行显示的配置，</a:t>
            </a:r>
            <a:r>
              <a:rPr lang="en-US" altLang="zh-CN" dirty="0">
                <a:solidFill>
                  <a:srgbClr val="595959"/>
                </a:solidFill>
                <a:latin typeface="微软雅黑" panose="020B0503020204020204" pitchFamily="34" charset="-122"/>
              </a:rPr>
              <a:t>&lt;bean&gt;</a:t>
            </a:r>
            <a:r>
              <a:rPr lang="zh-CN" altLang="zh-CN" dirty="0">
                <a:solidFill>
                  <a:srgbClr val="595959"/>
                </a:solidFill>
                <a:latin typeface="微软雅黑" panose="020B0503020204020204" pitchFamily="34" charset="-122"/>
              </a:rPr>
              <a:t>元素配置</a:t>
            </a:r>
            <a:r>
              <a:rPr lang="en-US" altLang="zh-CN" dirty="0">
                <a:solidFill>
                  <a:srgbClr val="595959"/>
                </a:solidFill>
                <a:latin typeface="微软雅黑" panose="020B0503020204020204" pitchFamily="34" charset="-122"/>
              </a:rPr>
              <a:t>JSON</a:t>
            </a:r>
            <a:r>
              <a:rPr lang="zh-CN" altLang="zh-CN" dirty="0">
                <a:solidFill>
                  <a:srgbClr val="595959"/>
                </a:solidFill>
                <a:latin typeface="微软雅黑" panose="020B0503020204020204" pitchFamily="34" charset="-122"/>
              </a:rPr>
              <a:t>转换器方式具体如下所示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pic>
        <p:nvPicPr>
          <p:cNvPr id="16" name="图片 15">
            <a:extLst>
              <a:ext uri="{FF2B5EF4-FFF2-40B4-BE49-F238E27FC236}">
                <a16:creationId xmlns:a16="http://schemas.microsoft.com/office/drawing/2014/main" id="{1EAFC326-B5DA-114F-8CED-B2AB13A9F94D}"/>
              </a:ext>
            </a:extLst>
          </p:cNvPr>
          <p:cNvPicPr>
            <a:picLocks noChangeAspect="1"/>
          </p:cNvPicPr>
          <p:nvPr/>
        </p:nvPicPr>
        <p:blipFill>
          <a:blip r:embed="rId5"/>
          <a:stretch>
            <a:fillRect/>
          </a:stretch>
        </p:blipFill>
        <p:spPr>
          <a:xfrm>
            <a:off x="2129950" y="2909459"/>
            <a:ext cx="7940327" cy="3647116"/>
          </a:xfrm>
          <a:prstGeom prst="rect">
            <a:avLst/>
          </a:prstGeom>
        </p:spPr>
      </p:pic>
      <p:sp>
        <p:nvSpPr>
          <p:cNvPr id="2" name="文本框 1">
            <a:extLst>
              <a:ext uri="{FF2B5EF4-FFF2-40B4-BE49-F238E27FC236}">
                <a16:creationId xmlns:a16="http://schemas.microsoft.com/office/drawing/2014/main" id="{CE92584D-F02E-0242-A964-7E84348377E5}"/>
              </a:ext>
            </a:extLst>
          </p:cNvPr>
          <p:cNvSpPr txBox="1"/>
          <p:nvPr/>
        </p:nvSpPr>
        <p:spPr>
          <a:xfrm>
            <a:off x="2327564" y="2838210"/>
            <a:ext cx="8514607" cy="3742115"/>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a:t>
            </a:r>
            <a:r>
              <a:rPr lang="zh-CN" altLang="zh-CN" sz="1600" dirty="0">
                <a:solidFill>
                  <a:srgbClr val="595959"/>
                </a:solidFill>
                <a:latin typeface="微软雅黑" panose="020B0503020204020204" pitchFamily="34" charset="-122"/>
                <a:ea typeface="微软雅黑" panose="020B0503020204020204" pitchFamily="34" charset="-122"/>
                <a:cs typeface="+mn-ea"/>
              </a:rPr>
              <a:t>使用</a:t>
            </a:r>
            <a:r>
              <a:rPr lang="en-US" altLang="zh-CN" sz="1600" dirty="0">
                <a:solidFill>
                  <a:srgbClr val="595959"/>
                </a:solidFill>
                <a:latin typeface="微软雅黑" panose="020B0503020204020204" pitchFamily="34" charset="-122"/>
                <a:ea typeface="微软雅黑" panose="020B0503020204020204" pitchFamily="34" charset="-122"/>
                <a:cs typeface="+mn-ea"/>
              </a:rPr>
              <a:t>&lt;bean&gt;</a:t>
            </a:r>
            <a:r>
              <a:rPr lang="zh-CN" altLang="zh-CN" sz="1600" dirty="0">
                <a:solidFill>
                  <a:srgbClr val="595959"/>
                </a:solidFill>
                <a:latin typeface="微软雅黑" panose="020B0503020204020204" pitchFamily="34" charset="-122"/>
                <a:ea typeface="微软雅黑" panose="020B0503020204020204" pitchFamily="34" charset="-122"/>
                <a:cs typeface="+mn-ea"/>
              </a:rPr>
              <a:t>元素配置注解方式的处理器映射器</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&lt;bean class="</a:t>
            </a:r>
            <a:r>
              <a:rPr lang="en-US" altLang="zh-CN" sz="1600" dirty="0" err="1">
                <a:solidFill>
                  <a:srgbClr val="595959"/>
                </a:solidFill>
                <a:latin typeface="微软雅黑" panose="020B0503020204020204" pitchFamily="34" charset="-122"/>
                <a:ea typeface="微软雅黑" panose="020B0503020204020204" pitchFamily="34" charset="-122"/>
                <a:cs typeface="+mn-ea"/>
              </a:rPr>
              <a:t>org.springframework.web.servlet.mvc.method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annotation.RequestMappingHandlerMapping</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a:t>
            </a:r>
            <a:r>
              <a:rPr lang="zh-CN" altLang="zh-CN" sz="1600" dirty="0">
                <a:solidFill>
                  <a:srgbClr val="595959"/>
                </a:solidFill>
                <a:latin typeface="微软雅黑" panose="020B0503020204020204" pitchFamily="34" charset="-122"/>
                <a:ea typeface="微软雅黑" panose="020B0503020204020204" pitchFamily="34" charset="-122"/>
                <a:cs typeface="+mn-ea"/>
              </a:rPr>
              <a:t>使用</a:t>
            </a:r>
            <a:r>
              <a:rPr lang="en-US" altLang="zh-CN" sz="1600" dirty="0">
                <a:solidFill>
                  <a:srgbClr val="595959"/>
                </a:solidFill>
                <a:latin typeface="微软雅黑" panose="020B0503020204020204" pitchFamily="34" charset="-122"/>
                <a:ea typeface="微软雅黑" panose="020B0503020204020204" pitchFamily="34" charset="-122"/>
                <a:cs typeface="+mn-ea"/>
              </a:rPr>
              <a:t>&lt;bean&gt;</a:t>
            </a:r>
            <a:r>
              <a:rPr lang="zh-CN" altLang="zh-CN" sz="1600" dirty="0">
                <a:solidFill>
                  <a:srgbClr val="595959"/>
                </a:solidFill>
                <a:latin typeface="微软雅黑" panose="020B0503020204020204" pitchFamily="34" charset="-122"/>
                <a:ea typeface="微软雅黑" panose="020B0503020204020204" pitchFamily="34" charset="-122"/>
                <a:cs typeface="+mn-ea"/>
              </a:rPr>
              <a:t>元素配置注解方式的处理器适配器</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&lt;bean class="</a:t>
            </a:r>
            <a:r>
              <a:rPr lang="en-US" altLang="zh-CN" sz="1600" dirty="0" err="1">
                <a:solidFill>
                  <a:srgbClr val="595959"/>
                </a:solidFill>
                <a:latin typeface="微软雅黑" panose="020B0503020204020204" pitchFamily="34" charset="-122"/>
                <a:ea typeface="微软雅黑" panose="020B0503020204020204" pitchFamily="34" charset="-122"/>
                <a:cs typeface="+mn-ea"/>
              </a:rPr>
              <a:t>org.springframework.web.servlet.mvc.method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annotation.RequestMappingHandlerAdapter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&lt;property name="</a:t>
            </a:r>
            <a:r>
              <a:rPr lang="en-US" altLang="zh-CN" sz="1600" dirty="0" err="1">
                <a:solidFill>
                  <a:srgbClr val="595959"/>
                </a:solidFill>
                <a:latin typeface="微软雅黑" panose="020B0503020204020204" pitchFamily="34" charset="-122"/>
                <a:ea typeface="微软雅黑" panose="020B0503020204020204" pitchFamily="34" charset="-122"/>
                <a:cs typeface="+mn-ea"/>
              </a:rPr>
              <a:t>messageConverters</a:t>
            </a:r>
            <a:r>
              <a:rPr lang="en-US" altLang="zh-CN" sz="1600" dirty="0">
                <a:solidFill>
                  <a:srgbClr val="595959"/>
                </a:solidFill>
                <a:latin typeface="微软雅黑" panose="020B0503020204020204" pitchFamily="34" charset="-122"/>
                <a:ea typeface="微软雅黑" panose="020B0503020204020204" pitchFamily="34" charset="-122"/>
                <a:cs typeface="+mn-ea"/>
              </a:rPr>
              <a:t>"&gt;&lt;list&gt;&lt;!-- </a:t>
            </a:r>
            <a:r>
              <a:rPr lang="zh-CN" altLang="zh-CN" sz="1600" dirty="0">
                <a:solidFill>
                  <a:srgbClr val="595959"/>
                </a:solidFill>
                <a:latin typeface="微软雅黑" panose="020B0503020204020204" pitchFamily="34" charset="-122"/>
                <a:ea typeface="微软雅黑" panose="020B0503020204020204" pitchFamily="34" charset="-122"/>
                <a:cs typeface="+mn-ea"/>
              </a:rPr>
              <a:t>配置</a:t>
            </a:r>
            <a:r>
              <a:rPr lang="en-US" altLang="zh-CN" sz="1600" dirty="0">
                <a:solidFill>
                  <a:srgbClr val="595959"/>
                </a:solidFill>
                <a:latin typeface="微软雅黑" panose="020B0503020204020204" pitchFamily="34" charset="-122"/>
                <a:ea typeface="微软雅黑" panose="020B0503020204020204" pitchFamily="34" charset="-122"/>
                <a:cs typeface="+mn-ea"/>
              </a:rPr>
              <a:t>JSON</a:t>
            </a:r>
            <a:r>
              <a:rPr lang="zh-CN" altLang="zh-CN" sz="1600" dirty="0">
                <a:solidFill>
                  <a:srgbClr val="595959"/>
                </a:solidFill>
                <a:latin typeface="微软雅黑" panose="020B0503020204020204" pitchFamily="34" charset="-122"/>
                <a:ea typeface="微软雅黑" panose="020B0503020204020204" pitchFamily="34" charset="-122"/>
                <a:cs typeface="+mn-ea"/>
              </a:rPr>
              <a:t>转换器</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            &lt;bean  class="</a:t>
            </a:r>
            <a:r>
              <a:rPr lang="en-US" altLang="zh-CN" sz="1600" dirty="0" err="1">
                <a:solidFill>
                  <a:srgbClr val="1369B2"/>
                </a:solidFill>
                <a:latin typeface="微软雅黑" panose="020B0503020204020204" pitchFamily="34" charset="-122"/>
                <a:ea typeface="微软雅黑" panose="020B0503020204020204" pitchFamily="34" charset="-122"/>
                <a:cs typeface="+mn-ea"/>
              </a:rPr>
              <a:t>org.springframework.http.converter.json</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	.MappingJackson2HttpMessageConverter"/&gt;</a:t>
            </a:r>
            <a:r>
              <a:rPr lang="en-US" altLang="zh-CN" sz="1600" dirty="0">
                <a:solidFill>
                  <a:srgbClr val="595959"/>
                </a:solidFill>
                <a:latin typeface="微软雅黑" panose="020B0503020204020204" pitchFamily="34" charset="-122"/>
                <a:ea typeface="微软雅黑" panose="020B0503020204020204" pitchFamily="34" charset="-122"/>
                <a:cs typeface="+mn-ea"/>
              </a:rPr>
              <a:t>&lt;/list&gt;&lt;/property&gt;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&lt;/bean&gt;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923318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45385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005951"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静态资源访问的配置方式</a:t>
            </a:r>
          </a:p>
        </p:txBody>
      </p:sp>
      <p:sp>
        <p:nvSpPr>
          <p:cNvPr id="11" name="Title 1"/>
          <p:cNvSpPr txBox="1"/>
          <p:nvPr/>
        </p:nvSpPr>
        <p:spPr>
          <a:xfrm>
            <a:off x="1143838" y="266933"/>
            <a:ext cx="329753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12.3.4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a:extLst>
              <a:ext uri="{FF2B5EF4-FFF2-40B4-BE49-F238E27FC236}">
                <a16:creationId xmlns:a16="http://schemas.microsoft.com/office/drawing/2014/main" id="{73A3F491-9158-E345-9C0B-F28714186AC7}"/>
              </a:ext>
            </a:extLst>
          </p:cNvPr>
          <p:cNvSpPr txBox="1"/>
          <p:nvPr>
            <p:custDataLst>
              <p:tags r:id="rId2"/>
            </p:custDataLst>
          </p:nvPr>
        </p:nvSpPr>
        <p:spPr>
          <a:xfrm>
            <a:off x="1272534" y="1994474"/>
            <a:ext cx="9709891" cy="254189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除了使用</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mvc:resources</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元素实现对静态资源的访问外，</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还提供了另外</a:t>
            </a:r>
            <a:r>
              <a:rPr lang="en-US" altLang="zh-CN" dirty="0">
                <a:solidFill>
                  <a:srgbClr val="1369B2"/>
                </a:solidFill>
                <a:latin typeface="微软雅黑" panose="020B0503020204020204" pitchFamily="34" charset="-122"/>
              </a:rPr>
              <a:t>2</a:t>
            </a:r>
            <a:r>
              <a:rPr lang="zh-CN" altLang="zh-CN" dirty="0">
                <a:solidFill>
                  <a:srgbClr val="1369B2"/>
                </a:solidFill>
                <a:latin typeface="微软雅黑" panose="020B0503020204020204" pitchFamily="34" charset="-122"/>
              </a:rPr>
              <a:t>种静态资源访问的配置方式</a:t>
            </a:r>
            <a:r>
              <a:rPr lang="zh-CN" altLang="zh-CN" dirty="0">
                <a:solidFill>
                  <a:srgbClr val="595959"/>
                </a:solidFill>
                <a:latin typeface="微软雅黑" panose="020B0503020204020204" pitchFamily="34" charset="-122"/>
              </a:rPr>
              <a:t>。</a:t>
            </a:r>
          </a:p>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1</a:t>
            </a:r>
            <a:r>
              <a:rPr lang="zh-CN" altLang="en-US"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使用</a:t>
            </a:r>
            <a:r>
              <a:rPr lang="en-US" altLang="zh-CN" dirty="0">
                <a:solidFill>
                  <a:srgbClr val="1369B2"/>
                </a:solidFill>
                <a:latin typeface="微软雅黑" panose="020B0503020204020204" pitchFamily="34" charset="-122"/>
              </a:rPr>
              <a:t>&lt;</a:t>
            </a:r>
            <a:r>
              <a:rPr lang="en-US" altLang="zh-CN" dirty="0" err="1">
                <a:solidFill>
                  <a:srgbClr val="1369B2"/>
                </a:solidFill>
                <a:latin typeface="微软雅黑" panose="020B0503020204020204" pitchFamily="34" charset="-122"/>
              </a:rPr>
              <a:t>mvc:default-servlet-handler</a:t>
            </a:r>
            <a:r>
              <a:rPr lang="en-US" altLang="zh-CN" dirty="0">
                <a:solidFill>
                  <a:srgbClr val="1369B2"/>
                </a:solidFill>
                <a:latin typeface="微软雅黑" panose="020B0503020204020204" pitchFamily="34" charset="-122"/>
              </a:rPr>
              <a:t>&gt;</a:t>
            </a:r>
            <a:r>
              <a:rPr lang="zh-CN" altLang="zh-CN" dirty="0">
                <a:solidFill>
                  <a:srgbClr val="1369B2"/>
                </a:solidFill>
                <a:latin typeface="微软雅黑" panose="020B0503020204020204" pitchFamily="34" charset="-122"/>
              </a:rPr>
              <a:t>配置静态资源</a:t>
            </a:r>
          </a:p>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的配置文件中，使用</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mvc:default-servlet-handler</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元素配置静态资源，也可以实现对静态资源的访问。配置静态资源的具体代码如下：</a:t>
            </a: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的配置文件中配置</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mvc:default-servlet-handler</a:t>
            </a:r>
            <a:r>
              <a:rPr lang="en-US" altLang="zh-CN" dirty="0">
                <a:solidFill>
                  <a:srgbClr val="595959"/>
                </a:solidFill>
                <a:latin typeface="微软雅黑" panose="020B0503020204020204" pitchFamily="34" charset="-122"/>
              </a:rPr>
              <a:t> /&gt;</a:t>
            </a:r>
            <a:r>
              <a:rPr lang="zh-CN" altLang="zh-CN" dirty="0">
                <a:solidFill>
                  <a:srgbClr val="595959"/>
                </a:solidFill>
                <a:latin typeface="微软雅黑" panose="020B0503020204020204" pitchFamily="34" charset="-122"/>
              </a:rPr>
              <a:t>后，</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会在</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上下文中定义一个默认的</a:t>
            </a:r>
            <a:r>
              <a:rPr lang="en-US" altLang="zh-CN" dirty="0">
                <a:solidFill>
                  <a:srgbClr val="595959"/>
                </a:solidFill>
                <a:latin typeface="微软雅黑" panose="020B0503020204020204" pitchFamily="34" charset="-122"/>
              </a:rPr>
              <a:t>Servlet</a:t>
            </a:r>
            <a:r>
              <a:rPr lang="zh-CN" altLang="zh-CN" dirty="0">
                <a:solidFill>
                  <a:srgbClr val="595959"/>
                </a:solidFill>
                <a:latin typeface="微软雅黑" panose="020B0503020204020204" pitchFamily="34" charset="-122"/>
              </a:rPr>
              <a:t>请求处理器</a:t>
            </a:r>
            <a:r>
              <a:rPr lang="en-US" altLang="zh-CN" dirty="0" err="1">
                <a:solidFill>
                  <a:srgbClr val="595959"/>
                </a:solidFill>
                <a:latin typeface="微软雅黑" panose="020B0503020204020204" pitchFamily="34" charset="-122"/>
              </a:rPr>
              <a:t>DefaultServletHttpRequestHandler</a:t>
            </a:r>
            <a:r>
              <a:rPr lang="zh-CN" altLang="zh-CN" dirty="0">
                <a:solidFill>
                  <a:srgbClr val="595959"/>
                </a:solidFill>
                <a:latin typeface="微软雅黑" panose="020B0503020204020204" pitchFamily="34" charset="-122"/>
              </a:rPr>
              <a:t>，该处理器会对进入</a:t>
            </a:r>
            <a:r>
              <a:rPr lang="en-US" altLang="zh-CN" dirty="0" err="1">
                <a:solidFill>
                  <a:srgbClr val="595959"/>
                </a:solidFill>
                <a:latin typeface="微软雅黑" panose="020B0503020204020204" pitchFamily="34" charset="-122"/>
              </a:rPr>
              <a:t>DispatcherServlet</a:t>
            </a:r>
            <a:r>
              <a:rPr lang="zh-CN" altLang="zh-CN" dirty="0">
                <a:solidFill>
                  <a:srgbClr val="595959"/>
                </a:solidFill>
                <a:latin typeface="微软雅黑" panose="020B0503020204020204" pitchFamily="34" charset="-122"/>
              </a:rPr>
              <a:t>的</a:t>
            </a:r>
            <a:r>
              <a:rPr lang="en-US" altLang="zh-CN" dirty="0">
                <a:solidFill>
                  <a:srgbClr val="595959"/>
                </a:solidFill>
                <a:latin typeface="微软雅黑" panose="020B0503020204020204" pitchFamily="34" charset="-122"/>
              </a:rPr>
              <a:t>URL</a:t>
            </a:r>
            <a:r>
              <a:rPr lang="zh-CN" altLang="zh-CN" dirty="0">
                <a:solidFill>
                  <a:srgbClr val="595959"/>
                </a:solidFill>
                <a:latin typeface="微软雅黑" panose="020B0503020204020204" pitchFamily="34" charset="-122"/>
              </a:rPr>
              <a:t>进行筛查，如果发现是静态资源的请求，就将该请求转由</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服务器默认的</a:t>
            </a:r>
            <a:r>
              <a:rPr lang="en-US" altLang="zh-CN" dirty="0">
                <a:solidFill>
                  <a:srgbClr val="595959"/>
                </a:solidFill>
                <a:latin typeface="微软雅黑" panose="020B0503020204020204" pitchFamily="34" charset="-122"/>
              </a:rPr>
              <a:t>Servlet</a:t>
            </a:r>
            <a:r>
              <a:rPr lang="zh-CN" altLang="zh-CN" dirty="0">
                <a:solidFill>
                  <a:srgbClr val="595959"/>
                </a:solidFill>
                <a:latin typeface="微软雅黑" panose="020B0503020204020204" pitchFamily="34" charset="-122"/>
              </a:rPr>
              <a:t>处理，默认的</a:t>
            </a:r>
            <a:r>
              <a:rPr lang="en-US" altLang="zh-CN" dirty="0">
                <a:solidFill>
                  <a:srgbClr val="595959"/>
                </a:solidFill>
                <a:latin typeface="微软雅黑" panose="020B0503020204020204" pitchFamily="34" charset="-122"/>
              </a:rPr>
              <a:t>Servlet</a:t>
            </a:r>
            <a:r>
              <a:rPr lang="zh-CN" altLang="zh-CN" dirty="0">
                <a:solidFill>
                  <a:srgbClr val="595959"/>
                </a:solidFill>
                <a:latin typeface="微软雅黑" panose="020B0503020204020204" pitchFamily="34" charset="-122"/>
              </a:rPr>
              <a:t>会对静态资源放行；如果不是静态资源的请求，就由</a:t>
            </a:r>
            <a:r>
              <a:rPr lang="en-US" altLang="zh-CN" dirty="0" err="1">
                <a:solidFill>
                  <a:srgbClr val="595959"/>
                </a:solidFill>
                <a:latin typeface="微软雅黑" panose="020B0503020204020204" pitchFamily="34" charset="-122"/>
              </a:rPr>
              <a:t>DispatcherServlet</a:t>
            </a:r>
            <a:r>
              <a:rPr lang="zh-CN" altLang="zh-CN" dirty="0">
                <a:solidFill>
                  <a:srgbClr val="595959"/>
                </a:solidFill>
                <a:latin typeface="微软雅黑" panose="020B0503020204020204" pitchFamily="34" charset="-122"/>
              </a:rPr>
              <a:t>继续处理</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pic>
        <p:nvPicPr>
          <p:cNvPr id="16" name="图片 15">
            <a:extLst>
              <a:ext uri="{FF2B5EF4-FFF2-40B4-BE49-F238E27FC236}">
                <a16:creationId xmlns:a16="http://schemas.microsoft.com/office/drawing/2014/main" id="{1EAFC326-B5DA-114F-8CED-B2AB13A9F94D}"/>
              </a:ext>
            </a:extLst>
          </p:cNvPr>
          <p:cNvPicPr>
            <a:picLocks noChangeAspect="1"/>
          </p:cNvPicPr>
          <p:nvPr/>
        </p:nvPicPr>
        <p:blipFill>
          <a:blip r:embed="rId5"/>
          <a:stretch>
            <a:fillRect/>
          </a:stretch>
        </p:blipFill>
        <p:spPr>
          <a:xfrm>
            <a:off x="3602490" y="4108865"/>
            <a:ext cx="4152097" cy="458908"/>
          </a:xfrm>
          <a:prstGeom prst="rect">
            <a:avLst/>
          </a:prstGeom>
        </p:spPr>
      </p:pic>
      <p:sp>
        <p:nvSpPr>
          <p:cNvPr id="2" name="文本框 1">
            <a:extLst>
              <a:ext uri="{FF2B5EF4-FFF2-40B4-BE49-F238E27FC236}">
                <a16:creationId xmlns:a16="http://schemas.microsoft.com/office/drawing/2014/main" id="{CE92584D-F02E-0242-A964-7E84348377E5}"/>
              </a:ext>
            </a:extLst>
          </p:cNvPr>
          <p:cNvSpPr txBox="1"/>
          <p:nvPr/>
        </p:nvSpPr>
        <p:spPr>
          <a:xfrm>
            <a:off x="3835732" y="4037621"/>
            <a:ext cx="4037610" cy="458908"/>
          </a:xfrm>
          <a:prstGeom prst="rect">
            <a:avLst/>
          </a:prstGeom>
          <a:noFill/>
        </p:spPr>
        <p:txBody>
          <a:bodyPr wrap="square" rtlCol="0">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a:t>
            </a:r>
            <a:r>
              <a:rPr lang="en-US" altLang="zh-CN" dirty="0" err="1">
                <a:solidFill>
                  <a:srgbClr val="595959"/>
                </a:solidFill>
                <a:latin typeface="微软雅黑" panose="020B0503020204020204" pitchFamily="34" charset="-122"/>
                <a:ea typeface="微软雅黑" panose="020B0503020204020204" pitchFamily="34" charset="-122"/>
                <a:cs typeface="+mn-ea"/>
              </a:rPr>
              <a:t>mvc:default-servlet-handler</a:t>
            </a:r>
            <a:r>
              <a:rPr lang="en-US" altLang="zh-CN" dirty="0">
                <a:solidFill>
                  <a:srgbClr val="595959"/>
                </a:solidFill>
                <a:latin typeface="微软雅黑" panose="020B0503020204020204" pitchFamily="34" charset="-122"/>
                <a:ea typeface="微软雅黑" panose="020B0503020204020204" pitchFamily="34" charset="-122"/>
                <a:cs typeface="+mn-ea"/>
              </a:rPr>
              <a:t> /&gt;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42373776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45385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005951"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静态资源访问的配置方式</a:t>
            </a:r>
          </a:p>
        </p:txBody>
      </p:sp>
      <p:sp>
        <p:nvSpPr>
          <p:cNvPr id="11" name="Title 1"/>
          <p:cNvSpPr txBox="1"/>
          <p:nvPr/>
        </p:nvSpPr>
        <p:spPr>
          <a:xfrm>
            <a:off x="1143838" y="266933"/>
            <a:ext cx="329753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12.3.4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a:extLst>
              <a:ext uri="{FF2B5EF4-FFF2-40B4-BE49-F238E27FC236}">
                <a16:creationId xmlns:a16="http://schemas.microsoft.com/office/drawing/2014/main" id="{73A3F491-9158-E345-9C0B-F28714186AC7}"/>
              </a:ext>
            </a:extLst>
          </p:cNvPr>
          <p:cNvSpPr txBox="1"/>
          <p:nvPr>
            <p:custDataLst>
              <p:tags r:id="rId2"/>
            </p:custDataLst>
          </p:nvPr>
        </p:nvSpPr>
        <p:spPr>
          <a:xfrm>
            <a:off x="1272534" y="1994474"/>
            <a:ext cx="9709891" cy="4383059"/>
          </a:xfrm>
          <a:prstGeom prst="rect">
            <a:avLst/>
          </a:prstGeom>
          <a:noFill/>
        </p:spPr>
        <p:txBody>
          <a:bodyPr wrap="square" rtlCol="0">
            <a:spAutoFit/>
          </a:bodyPr>
          <a:lstStyle>
            <a:defPPr>
              <a:defRPr lang="zh-CN"/>
            </a:defPPr>
            <a:lvl1pPr defTabSz="913765">
              <a:lnSpc>
                <a:spcPct val="150000"/>
              </a:lnSpc>
              <a:defRPr sz="1600">
                <a:solidFill>
                  <a:srgbClr val="595959"/>
                </a:solidFill>
                <a:latin typeface="微软雅黑" panose="020B0503020204020204" pitchFamily="34" charset="-122"/>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r>
              <a:rPr lang="zh-CN" altLang="en-US" sz="1800" dirty="0"/>
              <a:t>（</a:t>
            </a:r>
            <a:r>
              <a:rPr lang="en-US" altLang="zh-CN" sz="1800" dirty="0"/>
              <a:t>2</a:t>
            </a:r>
            <a:r>
              <a:rPr lang="zh-CN" altLang="en-US" sz="1800" dirty="0"/>
              <a:t>）</a:t>
            </a:r>
            <a:r>
              <a:rPr lang="zh-CN" altLang="zh-CN" sz="1800" dirty="0">
                <a:solidFill>
                  <a:srgbClr val="1369B2"/>
                </a:solidFill>
              </a:rPr>
              <a:t>激活</a:t>
            </a:r>
            <a:r>
              <a:rPr lang="en-US" altLang="zh-CN" sz="1800" dirty="0">
                <a:solidFill>
                  <a:srgbClr val="1369B2"/>
                </a:solidFill>
              </a:rPr>
              <a:t>Tomcat</a:t>
            </a:r>
            <a:r>
              <a:rPr lang="zh-CN" altLang="zh-CN" sz="1800" dirty="0">
                <a:solidFill>
                  <a:srgbClr val="1369B2"/>
                </a:solidFill>
              </a:rPr>
              <a:t>默认的</a:t>
            </a:r>
            <a:r>
              <a:rPr lang="en-US" altLang="zh-CN" sz="1800" dirty="0">
                <a:solidFill>
                  <a:srgbClr val="1369B2"/>
                </a:solidFill>
              </a:rPr>
              <a:t>Servlet</a:t>
            </a:r>
            <a:r>
              <a:rPr lang="zh-CN" altLang="zh-CN" sz="1800" dirty="0">
                <a:solidFill>
                  <a:srgbClr val="1369B2"/>
                </a:solidFill>
              </a:rPr>
              <a:t>来处理静态资源访问</a:t>
            </a:r>
          </a:p>
          <a:p>
            <a:r>
              <a:rPr lang="zh-CN" altLang="zh-CN" sz="1800" dirty="0"/>
              <a:t>在</a:t>
            </a:r>
            <a:r>
              <a:rPr lang="en-US" altLang="zh-CN" sz="1800" dirty="0" err="1"/>
              <a:t>web.xml</a:t>
            </a:r>
            <a:r>
              <a:rPr lang="zh-CN" altLang="zh-CN" sz="1800" dirty="0"/>
              <a:t>文件中激活</a:t>
            </a:r>
            <a:r>
              <a:rPr lang="en-US" altLang="zh-CN" sz="1800" dirty="0"/>
              <a:t>Tomcat</a:t>
            </a:r>
            <a:r>
              <a:rPr lang="zh-CN" altLang="zh-CN" sz="1800" dirty="0"/>
              <a:t>默认的</a:t>
            </a:r>
            <a:r>
              <a:rPr lang="en-US" altLang="zh-CN" sz="1800" dirty="0"/>
              <a:t>Servlet</a:t>
            </a:r>
            <a:r>
              <a:rPr lang="zh-CN" altLang="zh-CN" sz="1800" dirty="0"/>
              <a:t>去处理对应的静态资源，</a:t>
            </a:r>
            <a:r>
              <a:rPr lang="en-US" altLang="zh-CN" sz="1800" dirty="0" err="1"/>
              <a:t>web.xml</a:t>
            </a:r>
            <a:r>
              <a:rPr lang="zh-CN" altLang="zh-CN" sz="1800" dirty="0"/>
              <a:t>配置代码如下所示</a:t>
            </a:r>
            <a:r>
              <a:rPr lang="zh-CN" altLang="en-US" sz="1800" dirty="0"/>
              <a:t>：</a:t>
            </a:r>
            <a:endParaRPr lang="en-US" altLang="zh-CN" sz="1800" dirty="0"/>
          </a:p>
          <a:p>
            <a:endParaRPr lang="en-US" altLang="zh-CN" dirty="0"/>
          </a:p>
          <a:p>
            <a:endParaRPr lang="en-US" altLang="zh-CN" dirty="0"/>
          </a:p>
          <a:p>
            <a:endParaRPr lang="en-US" altLang="zh-CN" dirty="0"/>
          </a:p>
          <a:p>
            <a:endParaRPr lang="en-US" altLang="zh-CN" dirty="0"/>
          </a:p>
          <a:p>
            <a:endParaRPr lang="en-US" altLang="zh-CN" dirty="0"/>
          </a:p>
          <a:p>
            <a:r>
              <a:rPr lang="zh-CN" altLang="zh-CN" sz="1800" dirty="0"/>
              <a:t>在上述代码中，</a:t>
            </a:r>
            <a:r>
              <a:rPr lang="en-US" altLang="zh-CN" sz="1800" dirty="0"/>
              <a:t> &lt;servlet-mapping&gt;</a:t>
            </a:r>
            <a:r>
              <a:rPr lang="zh-CN" altLang="zh-CN" sz="1800" dirty="0"/>
              <a:t>元素可以激活</a:t>
            </a:r>
            <a:r>
              <a:rPr lang="en-US" altLang="zh-CN" sz="1800" dirty="0"/>
              <a:t>Tomcat</a:t>
            </a:r>
            <a:r>
              <a:rPr lang="zh-CN" altLang="zh-CN" sz="1800" dirty="0"/>
              <a:t>默认的</a:t>
            </a:r>
            <a:r>
              <a:rPr lang="en-US" altLang="zh-CN" sz="1800" dirty="0"/>
              <a:t>Servlet</a:t>
            </a:r>
            <a:r>
              <a:rPr lang="zh-CN" altLang="zh-CN" sz="1800" dirty="0"/>
              <a:t>来处理静态文件。在配置时，可以根据需要继续追加</a:t>
            </a:r>
            <a:r>
              <a:rPr lang="en-US" altLang="zh-CN" sz="1800" dirty="0"/>
              <a:t>&lt;servlet-mapping&gt;</a:t>
            </a:r>
            <a:r>
              <a:rPr lang="zh-CN" altLang="zh-CN" sz="1800" dirty="0"/>
              <a:t>。此种配置方式和第（</a:t>
            </a:r>
            <a:r>
              <a:rPr lang="en-US" altLang="zh-CN" sz="1800" dirty="0"/>
              <a:t>1</a:t>
            </a:r>
            <a:r>
              <a:rPr lang="zh-CN" altLang="zh-CN" sz="1800" dirty="0"/>
              <a:t>）种方式本质上是一样的，都是使用</a:t>
            </a:r>
            <a:r>
              <a:rPr lang="en-US" altLang="zh-CN" sz="1800" dirty="0"/>
              <a:t>Web</a:t>
            </a:r>
            <a:r>
              <a:rPr lang="zh-CN" altLang="zh-CN" sz="1800" dirty="0"/>
              <a:t>服务器默认的</a:t>
            </a:r>
            <a:r>
              <a:rPr lang="en-US" altLang="zh-CN" sz="1800" dirty="0"/>
              <a:t>Servlet</a:t>
            </a:r>
            <a:r>
              <a:rPr lang="zh-CN" altLang="zh-CN" sz="1800" dirty="0"/>
              <a:t>来处理静态资源文件的访问</a:t>
            </a:r>
            <a:r>
              <a:rPr lang="zh-CN" altLang="en-US" sz="1800" dirty="0"/>
              <a:t>。</a:t>
            </a:r>
            <a:r>
              <a:rPr lang="zh-CN" altLang="zh-CN" sz="1800" dirty="0"/>
              <a:t> </a:t>
            </a:r>
            <a:endParaRPr lang="en-US" altLang="zh-CN" sz="1800" dirty="0"/>
          </a:p>
        </p:txBody>
      </p:sp>
      <p:pic>
        <p:nvPicPr>
          <p:cNvPr id="16" name="图片 15">
            <a:extLst>
              <a:ext uri="{FF2B5EF4-FFF2-40B4-BE49-F238E27FC236}">
                <a16:creationId xmlns:a16="http://schemas.microsoft.com/office/drawing/2014/main" id="{1EAFC326-B5DA-114F-8CED-B2AB13A9F94D}"/>
              </a:ext>
            </a:extLst>
          </p:cNvPr>
          <p:cNvPicPr>
            <a:picLocks noChangeAspect="1"/>
          </p:cNvPicPr>
          <p:nvPr/>
        </p:nvPicPr>
        <p:blipFill>
          <a:blip r:embed="rId5"/>
          <a:stretch>
            <a:fillRect/>
          </a:stretch>
        </p:blipFill>
        <p:spPr>
          <a:xfrm>
            <a:off x="2066306" y="3191490"/>
            <a:ext cx="8134598" cy="1895455"/>
          </a:xfrm>
          <a:prstGeom prst="rect">
            <a:avLst/>
          </a:prstGeom>
        </p:spPr>
      </p:pic>
      <p:sp>
        <p:nvSpPr>
          <p:cNvPr id="2" name="文本框 1">
            <a:extLst>
              <a:ext uri="{FF2B5EF4-FFF2-40B4-BE49-F238E27FC236}">
                <a16:creationId xmlns:a16="http://schemas.microsoft.com/office/drawing/2014/main" id="{CE92584D-F02E-0242-A964-7E84348377E5}"/>
              </a:ext>
            </a:extLst>
          </p:cNvPr>
          <p:cNvSpPr txBox="1"/>
          <p:nvPr/>
        </p:nvSpPr>
        <p:spPr>
          <a:xfrm>
            <a:off x="2006931" y="3135096"/>
            <a:ext cx="9001497" cy="1895455"/>
          </a:xfrm>
          <a:prstGeom prst="rect">
            <a:avLst/>
          </a:prstGeom>
          <a:noFill/>
        </p:spPr>
        <p:txBody>
          <a:bodyPr wrap="square" rtlCol="0">
            <a:spAutoFit/>
          </a:bodyPr>
          <a:lstStyle/>
          <a:p>
            <a:pPr defTabSz="913765">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&lt;servlet-mapping&gt;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defTabSz="913765">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&lt;servlet-name&gt;default&lt;/servlet-name&gt;</a:t>
            </a:r>
            <a:r>
              <a:rPr lang="en-US" altLang="zh-CN" sz="1600" dirty="0">
                <a:solidFill>
                  <a:srgbClr val="1369B2"/>
                </a:solidFill>
                <a:latin typeface="微软雅黑" panose="020B0503020204020204" pitchFamily="34" charset="-122"/>
                <a:ea typeface="微软雅黑" panose="020B0503020204020204" pitchFamily="34" charset="-122"/>
                <a:cs typeface="+mn-ea"/>
              </a:rPr>
              <a:t>&lt;</a:t>
            </a:r>
            <a:r>
              <a:rPr lang="en-US" altLang="zh-CN" sz="1600" dirty="0" err="1">
                <a:solidFill>
                  <a:srgbClr val="1369B2"/>
                </a:solidFill>
                <a:latin typeface="微软雅黑" panose="020B0503020204020204" pitchFamily="34" charset="-122"/>
                <a:ea typeface="微软雅黑" panose="020B0503020204020204" pitchFamily="34" charset="-122"/>
                <a:cs typeface="+mn-ea"/>
              </a:rPr>
              <a:t>url</a:t>
            </a:r>
            <a:r>
              <a:rPr lang="en-US" altLang="zh-CN" sz="1600" dirty="0">
                <a:solidFill>
                  <a:srgbClr val="1369B2"/>
                </a:solidFill>
                <a:latin typeface="微软雅黑" panose="020B0503020204020204" pitchFamily="34" charset="-122"/>
                <a:ea typeface="微软雅黑" panose="020B0503020204020204" pitchFamily="34" charset="-122"/>
                <a:cs typeface="+mn-ea"/>
              </a:rPr>
              <a:t>-pattern&gt;*.</a:t>
            </a:r>
            <a:r>
              <a:rPr lang="en-US" altLang="zh-CN" sz="1600" dirty="0" err="1">
                <a:solidFill>
                  <a:srgbClr val="1369B2"/>
                </a:solidFill>
                <a:latin typeface="微软雅黑" panose="020B0503020204020204" pitchFamily="34" charset="-122"/>
                <a:ea typeface="微软雅黑" panose="020B0503020204020204" pitchFamily="34" charset="-122"/>
                <a:cs typeface="+mn-ea"/>
              </a:rPr>
              <a:t>js</a:t>
            </a:r>
            <a:r>
              <a:rPr lang="en-US" altLang="zh-CN" sz="1600" dirty="0">
                <a:solidFill>
                  <a:srgbClr val="1369B2"/>
                </a:solidFill>
                <a:latin typeface="微软雅黑" panose="020B0503020204020204" pitchFamily="34" charset="-122"/>
                <a:ea typeface="微软雅黑" panose="020B0503020204020204" pitchFamily="34" charset="-122"/>
                <a:cs typeface="+mn-ea"/>
              </a:rPr>
              <a:t>&lt;/</a:t>
            </a:r>
            <a:r>
              <a:rPr lang="en-US" altLang="zh-CN" sz="1600" dirty="0" err="1">
                <a:solidFill>
                  <a:srgbClr val="1369B2"/>
                </a:solidFill>
                <a:latin typeface="微软雅黑" panose="020B0503020204020204" pitchFamily="34" charset="-122"/>
                <a:ea typeface="微软雅黑" panose="020B0503020204020204" pitchFamily="34" charset="-122"/>
                <a:cs typeface="+mn-ea"/>
              </a:rPr>
              <a:t>url</a:t>
            </a:r>
            <a:r>
              <a:rPr lang="en-US" altLang="zh-CN" sz="1600" dirty="0">
                <a:solidFill>
                  <a:srgbClr val="1369B2"/>
                </a:solidFill>
                <a:latin typeface="微软雅黑" panose="020B0503020204020204" pitchFamily="34" charset="-122"/>
                <a:ea typeface="微软雅黑" panose="020B0503020204020204" pitchFamily="34" charset="-122"/>
                <a:cs typeface="+mn-ea"/>
              </a:rPr>
              <a:t>-pattern&gt;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defTabSz="913765">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&lt;/servlet-mapping&gt;&lt;servlet-mapping&gt;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defTabSz="913765">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&lt;servlet-name&gt;default&lt;/servlet-name&gt;</a:t>
            </a:r>
            <a:r>
              <a:rPr lang="en-US" altLang="zh-CN" sz="1600" dirty="0">
                <a:solidFill>
                  <a:srgbClr val="1369B2"/>
                </a:solidFill>
                <a:latin typeface="微软雅黑" panose="020B0503020204020204" pitchFamily="34" charset="-122"/>
                <a:ea typeface="微软雅黑" panose="020B0503020204020204" pitchFamily="34" charset="-122"/>
                <a:cs typeface="+mn-ea"/>
              </a:rPr>
              <a:t>&lt;</a:t>
            </a:r>
            <a:r>
              <a:rPr lang="en-US" altLang="zh-CN" sz="1600" dirty="0" err="1">
                <a:solidFill>
                  <a:srgbClr val="1369B2"/>
                </a:solidFill>
                <a:latin typeface="微软雅黑" panose="020B0503020204020204" pitchFamily="34" charset="-122"/>
                <a:ea typeface="微软雅黑" panose="020B0503020204020204" pitchFamily="34" charset="-122"/>
                <a:cs typeface="+mn-ea"/>
              </a:rPr>
              <a:t>url</a:t>
            </a:r>
            <a:r>
              <a:rPr lang="en-US" altLang="zh-CN" sz="1600" dirty="0">
                <a:solidFill>
                  <a:srgbClr val="1369B2"/>
                </a:solidFill>
                <a:latin typeface="微软雅黑" panose="020B0503020204020204" pitchFamily="34" charset="-122"/>
                <a:ea typeface="微软雅黑" panose="020B0503020204020204" pitchFamily="34" charset="-122"/>
                <a:cs typeface="+mn-ea"/>
              </a:rPr>
              <a:t>-pattern&gt;*.</a:t>
            </a:r>
            <a:r>
              <a:rPr lang="en-US" altLang="zh-CN" sz="1600" dirty="0" err="1">
                <a:solidFill>
                  <a:srgbClr val="1369B2"/>
                </a:solidFill>
                <a:latin typeface="微软雅黑" panose="020B0503020204020204" pitchFamily="34" charset="-122"/>
                <a:ea typeface="微软雅黑" panose="020B0503020204020204" pitchFamily="34" charset="-122"/>
                <a:cs typeface="+mn-ea"/>
              </a:rPr>
              <a:t>css</a:t>
            </a:r>
            <a:r>
              <a:rPr lang="en-US" altLang="zh-CN" sz="1600" dirty="0">
                <a:solidFill>
                  <a:srgbClr val="1369B2"/>
                </a:solidFill>
                <a:latin typeface="微软雅黑" panose="020B0503020204020204" pitchFamily="34" charset="-122"/>
                <a:ea typeface="微软雅黑" panose="020B0503020204020204" pitchFamily="34" charset="-122"/>
                <a:cs typeface="+mn-ea"/>
              </a:rPr>
              <a:t>&lt;/</a:t>
            </a:r>
            <a:r>
              <a:rPr lang="en-US" altLang="zh-CN" sz="1600" dirty="0" err="1">
                <a:solidFill>
                  <a:srgbClr val="1369B2"/>
                </a:solidFill>
                <a:latin typeface="微软雅黑" panose="020B0503020204020204" pitchFamily="34" charset="-122"/>
                <a:ea typeface="微软雅黑" panose="020B0503020204020204" pitchFamily="34" charset="-122"/>
                <a:cs typeface="+mn-ea"/>
              </a:rPr>
              <a:t>url</a:t>
            </a:r>
            <a:r>
              <a:rPr lang="en-US" altLang="zh-CN" sz="1600" dirty="0">
                <a:solidFill>
                  <a:srgbClr val="1369B2"/>
                </a:solidFill>
                <a:latin typeface="微软雅黑" panose="020B0503020204020204" pitchFamily="34" charset="-122"/>
                <a:ea typeface="微软雅黑" panose="020B0503020204020204" pitchFamily="34" charset="-122"/>
                <a:cs typeface="+mn-ea"/>
              </a:rPr>
              <a:t>-pattern&gt;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defTabSz="913765">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&lt;/servlet-mapping&gt;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6411976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6990735"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页面跳转</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272752" y="2808590"/>
            <a:ext cx="2133388" cy="1107996"/>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12</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4</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818164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5316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12.4.1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a:solidFill>
                  <a:srgbClr val="595959"/>
                </a:solidFill>
                <a:latin typeface="微软雅黑" panose="020B0503020204020204" pitchFamily="34" charset="-122"/>
                <a:ea typeface="微软雅黑" panose="020B0503020204020204" pitchFamily="34" charset="-122"/>
                <a:cs typeface="+mn-ea"/>
              </a:rPr>
              <a:t>void</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zh-CN" altLang="zh-CN" dirty="0">
                <a:solidFill>
                  <a:srgbClr val="1369B2"/>
                </a:solidFill>
                <a:latin typeface="微软雅黑" panose="020B0503020204020204" pitchFamily="34" charset="-122"/>
                <a:ea typeface="微软雅黑" panose="020B0503020204020204" pitchFamily="34" charset="-122"/>
              </a:rPr>
              <a:t>返回值为</a:t>
            </a:r>
            <a:r>
              <a:rPr lang="en-US" altLang="zh-CN" dirty="0">
                <a:solidFill>
                  <a:srgbClr val="1369B2"/>
                </a:solidFill>
                <a:latin typeface="微软雅黑" panose="020B0503020204020204" pitchFamily="34" charset="-122"/>
                <a:ea typeface="微软雅黑" panose="020B0503020204020204" pitchFamily="34" charset="-122"/>
              </a:rPr>
              <a:t>void</a:t>
            </a:r>
            <a:r>
              <a:rPr lang="zh-CN" altLang="zh-CN" dirty="0">
                <a:solidFill>
                  <a:srgbClr val="1369B2"/>
                </a:solidFill>
                <a:latin typeface="微软雅黑" panose="020B0503020204020204" pitchFamily="34" charset="-122"/>
                <a:ea typeface="微软雅黑" panose="020B0503020204020204" pitchFamily="34" charset="-122"/>
              </a:rPr>
              <a:t>类型的页面跳转</a:t>
            </a:r>
            <a:r>
              <a:rPr lang="zh-CN" altLang="en-US" dirty="0">
                <a:solidFill>
                  <a:srgbClr val="595959"/>
                </a:solidFill>
                <a:latin typeface="微软雅黑" panose="020B0503020204020204" pitchFamily="34" charset="-122"/>
                <a:ea typeface="微软雅黑" panose="020B0503020204020204" pitchFamily="34" charset="-122"/>
              </a:rPr>
              <a:t>，能够在代码中使用</a:t>
            </a:r>
            <a:r>
              <a:rPr lang="en-US" altLang="zh-CN" dirty="0">
                <a:solidFill>
                  <a:srgbClr val="595959"/>
                </a:solidFill>
                <a:latin typeface="微软雅黑" panose="020B0503020204020204" pitchFamily="34" charset="-122"/>
                <a:ea typeface="微软雅黑" panose="020B0503020204020204" pitchFamily="34" charset="-122"/>
              </a:rPr>
              <a:t>void</a:t>
            </a:r>
            <a:r>
              <a:rPr lang="zh-CN" altLang="en-US" dirty="0">
                <a:solidFill>
                  <a:srgbClr val="595959"/>
                </a:solidFill>
                <a:latin typeface="微软雅黑" panose="020B0503020204020204" pitchFamily="34" charset="-122"/>
                <a:ea typeface="微软雅黑" panose="020B0503020204020204" pitchFamily="34" charset="-122"/>
              </a:rPr>
              <a:t>返回值类型进行页面跳转</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8610899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531827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892686"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返回值为</a:t>
            </a:r>
            <a:r>
              <a:rPr lang="en-US" altLang="zh-CN" sz="2000" dirty="0">
                <a:solidFill>
                  <a:srgbClr val="1369B2"/>
                </a:solidFill>
                <a:latin typeface="微软雅黑" panose="020B0503020204020204" pitchFamily="34" charset="-122"/>
                <a:ea typeface="微软雅黑" panose="020B0503020204020204" pitchFamily="34" charset="-122"/>
              </a:rPr>
              <a:t>void</a:t>
            </a:r>
            <a:r>
              <a:rPr lang="zh-CN" altLang="en-US" sz="2000" dirty="0">
                <a:solidFill>
                  <a:srgbClr val="1369B2"/>
                </a:solidFill>
                <a:latin typeface="微软雅黑" panose="020B0503020204020204" pitchFamily="34" charset="-122"/>
                <a:ea typeface="微软雅黑" panose="020B0503020204020204" pitchFamily="34" charset="-122"/>
              </a:rPr>
              <a:t>类型的页面跳转到默认页面</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519758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12.4.1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a:solidFill>
                  <a:srgbClr val="595959"/>
                </a:solidFill>
                <a:latin typeface="微软雅黑" panose="020B0503020204020204" pitchFamily="34" charset="-122"/>
                <a:ea typeface="微软雅黑" panose="020B0503020204020204" pitchFamily="34" charset="-122"/>
                <a:cs typeface="+mn-ea"/>
              </a:rPr>
              <a:t>void</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p>
        </p:txBody>
      </p:sp>
      <p:sp>
        <p:nvSpPr>
          <p:cNvPr id="12" name="文本框 18">
            <a:extLst>
              <a:ext uri="{FF2B5EF4-FFF2-40B4-BE49-F238E27FC236}">
                <a16:creationId xmlns:a16="http://schemas.microsoft.com/office/drawing/2014/main" id="{73A3F491-9158-E345-9C0B-F28714186AC7}"/>
              </a:ext>
            </a:extLst>
          </p:cNvPr>
          <p:cNvSpPr txBox="1"/>
          <p:nvPr>
            <p:custDataLst>
              <p:tags r:id="rId2"/>
            </p:custDataLst>
          </p:nvPr>
        </p:nvSpPr>
        <p:spPr>
          <a:xfrm>
            <a:off x="1725775" y="3478886"/>
            <a:ext cx="8876636" cy="175617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当</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方法的返回值为</a:t>
            </a:r>
            <a:r>
              <a:rPr lang="en-US" altLang="zh-CN" dirty="0">
                <a:solidFill>
                  <a:srgbClr val="595959"/>
                </a:solidFill>
                <a:latin typeface="微软雅黑" panose="020B0503020204020204" pitchFamily="34" charset="-122"/>
              </a:rPr>
              <a:t>void</a:t>
            </a:r>
            <a:r>
              <a:rPr lang="zh-CN" altLang="zh-CN" dirty="0">
                <a:solidFill>
                  <a:srgbClr val="595959"/>
                </a:solidFill>
                <a:latin typeface="微软雅黑" panose="020B0503020204020204" pitchFamily="34" charset="-122"/>
              </a:rPr>
              <a:t>类型，方法执行后会跳转到默认的页面。默认页面的路径由方法映射路径和视图解析器中的前缀、后缀拼接成，拼接格式为“前缀</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方法映射路径</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后缀”。如果</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的配置文件中没有配置视图解析器，则会报</a:t>
            </a:r>
            <a:r>
              <a:rPr lang="en-US" altLang="zh-CN" dirty="0">
                <a:solidFill>
                  <a:srgbClr val="595959"/>
                </a:solidFill>
                <a:latin typeface="微软雅黑" panose="020B0503020204020204" pitchFamily="34" charset="-122"/>
              </a:rPr>
              <a:t>HTTP Status 500</a:t>
            </a:r>
            <a:r>
              <a:rPr lang="zh-CN" altLang="zh-CN" dirty="0">
                <a:solidFill>
                  <a:srgbClr val="595959"/>
                </a:solidFill>
                <a:latin typeface="微软雅黑" panose="020B0503020204020204" pitchFamily="34" charset="-122"/>
              </a:rPr>
              <a:t>错误</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3" name="圆角矩形 12">
            <a:extLst>
              <a:ext uri="{FF2B5EF4-FFF2-40B4-BE49-F238E27FC236}">
                <a16:creationId xmlns:a16="http://schemas.microsoft.com/office/drawing/2014/main" id="{DCD66F46-1E23-0F44-99C8-8CA2CEBC4362}"/>
              </a:ext>
            </a:extLst>
          </p:cNvPr>
          <p:cNvSpPr/>
          <p:nvPr/>
        </p:nvSpPr>
        <p:spPr>
          <a:xfrm>
            <a:off x="1303055" y="3080137"/>
            <a:ext cx="9794240" cy="246563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a:extLst>
              <a:ext uri="{FF2B5EF4-FFF2-40B4-BE49-F238E27FC236}">
                <a16:creationId xmlns:a16="http://schemas.microsoft.com/office/drawing/2014/main" id="{D3A0F10E-C6BC-6B4E-9B02-8EF6240893E8}"/>
              </a:ext>
            </a:extLst>
          </p:cNvPr>
          <p:cNvSpPr/>
          <p:nvPr/>
        </p:nvSpPr>
        <p:spPr>
          <a:xfrm>
            <a:off x="1252831" y="300974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a:extLst>
              <a:ext uri="{FF2B5EF4-FFF2-40B4-BE49-F238E27FC236}">
                <a16:creationId xmlns:a16="http://schemas.microsoft.com/office/drawing/2014/main" id="{02873EFB-A7B6-514C-BD2C-1B116938DF83}"/>
              </a:ext>
            </a:extLst>
          </p:cNvPr>
          <p:cNvSpPr/>
          <p:nvPr/>
        </p:nvSpPr>
        <p:spPr>
          <a:xfrm rot="10800000">
            <a:off x="10778975" y="52350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2208460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5679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接下来通过案例演示返回值为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void</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类型的页面跳转，案例具体实现步骤如下。在项目的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包下创建一个页面跳转类</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类中定义方法</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showPageByVoid</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，用于测试</a:t>
            </a:r>
            <a:r>
              <a:rPr lang="en-US" altLang="zh-CN" sz="1600" dirty="0">
                <a:solidFill>
                  <a:srgbClr val="595959"/>
                </a:solidFill>
                <a:latin typeface="Microsoft YaHei" panose="020B0503020204020204" pitchFamily="34" charset="-122"/>
                <a:ea typeface="Microsoft YaHei" panose="020B0503020204020204" pitchFamily="34" charset="-122"/>
                <a:cs typeface="+mn-ea"/>
              </a:rPr>
              <a:t>Spring MVC</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方法返回值为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void</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的页面跳转</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896688"/>
            <a:ext cx="7332167" cy="3046474"/>
          </a:xfrm>
          <a:prstGeom prst="rect">
            <a:avLst/>
          </a:prstGeom>
        </p:spPr>
      </p:pic>
      <p:sp>
        <p:nvSpPr>
          <p:cNvPr id="4" name="矩形 3"/>
          <p:cNvSpPr/>
          <p:nvPr/>
        </p:nvSpPr>
        <p:spPr>
          <a:xfrm>
            <a:off x="3163153" y="2904086"/>
            <a:ext cx="6876488" cy="2951898"/>
          </a:xfrm>
          <a:prstGeom prst="rect">
            <a:avLst/>
          </a:prstGeom>
        </p:spPr>
        <p:txBody>
          <a:bodyPr wrap="square">
            <a:spAutoFit/>
          </a:bodyPr>
          <a:lstStyle/>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@Controller</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public class </a:t>
            </a:r>
            <a:r>
              <a:rPr lang="en-US" altLang="zh-CN" dirty="0" err="1">
                <a:solidFill>
                  <a:srgbClr val="595959"/>
                </a:solidFill>
                <a:latin typeface="Microsoft YaHei" panose="020B0503020204020204" pitchFamily="34" charset="-122"/>
                <a:ea typeface="Microsoft YaHei" panose="020B0503020204020204" pitchFamily="34" charset="-122"/>
                <a:cs typeface="+mn-ea"/>
              </a:rPr>
              <a:t>PageController</a:t>
            </a:r>
            <a:r>
              <a:rPr lang="en-US" altLang="zh-CN" dirty="0">
                <a:solidFill>
                  <a:srgbClr val="595959"/>
                </a:solidFill>
                <a:latin typeface="Microsoft YaHei" panose="020B0503020204020204" pitchFamily="34" charset="-122"/>
                <a:ea typeface="Microsoft YaHei" panose="020B0503020204020204" pitchFamily="34" charset="-122"/>
                <a:cs typeface="+mn-ea"/>
              </a:rPr>
              <a:t> {</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a:t>
            </a:r>
            <a:r>
              <a:rPr lang="en-US" altLang="zh-CN" dirty="0" err="1">
                <a:solidFill>
                  <a:srgbClr val="595959"/>
                </a:solidFill>
                <a:latin typeface="Microsoft YaHei" panose="020B0503020204020204" pitchFamily="34" charset="-122"/>
                <a:ea typeface="Microsoft YaHei" panose="020B0503020204020204" pitchFamily="34" charset="-122"/>
                <a:cs typeface="+mn-ea"/>
              </a:rPr>
              <a:t>RequestMapping</a:t>
            </a:r>
            <a:r>
              <a:rPr lang="en-US" altLang="zh-CN" dirty="0">
                <a:solidFill>
                  <a:srgbClr val="595959"/>
                </a:solidFill>
                <a:latin typeface="Microsoft YaHei" panose="020B0503020204020204" pitchFamily="34" charset="-122"/>
                <a:ea typeface="Microsoft YaHei" panose="020B0503020204020204" pitchFamily="34" charset="-122"/>
                <a:cs typeface="+mn-ea"/>
              </a:rPr>
              <a:t>("/register")</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public void </a:t>
            </a:r>
            <a:r>
              <a:rPr lang="en-US" altLang="zh-CN" dirty="0" err="1">
                <a:solidFill>
                  <a:srgbClr val="595959"/>
                </a:solidFill>
                <a:latin typeface="Microsoft YaHei" panose="020B0503020204020204" pitchFamily="34" charset="-122"/>
                <a:ea typeface="Microsoft YaHei" panose="020B0503020204020204" pitchFamily="34" charset="-122"/>
                <a:cs typeface="+mn-ea"/>
              </a:rPr>
              <a:t>showPageByVoid</a:t>
            </a: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a:t>
            </a:r>
            <a:r>
              <a:rPr lang="en-US" altLang="zh-CN" dirty="0" err="1">
                <a:solidFill>
                  <a:srgbClr val="595959"/>
                </a:solidFill>
                <a:latin typeface="Microsoft YaHei" panose="020B0503020204020204" pitchFamily="34" charset="-122"/>
                <a:ea typeface="Microsoft YaHei" panose="020B0503020204020204" pitchFamily="34" charset="-122"/>
                <a:cs typeface="+mn-ea"/>
              </a:rPr>
              <a:t>System.out.println</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en-US" altLang="zh-CN" dirty="0" err="1">
                <a:solidFill>
                  <a:srgbClr val="595959"/>
                </a:solidFill>
                <a:latin typeface="Microsoft YaHei" panose="020B0503020204020204" pitchFamily="34" charset="-122"/>
                <a:ea typeface="Microsoft YaHei" panose="020B0503020204020204" pitchFamily="34" charset="-122"/>
                <a:cs typeface="+mn-ea"/>
              </a:rPr>
              <a:t>showPageByVoid</a:t>
            </a:r>
            <a:r>
              <a:rPr lang="en-US" altLang="zh-CN" dirty="0">
                <a:solidFill>
                  <a:srgbClr val="595959"/>
                </a:solidFill>
                <a:latin typeface="Microsoft YaHei" panose="020B0503020204020204" pitchFamily="34" charset="-122"/>
                <a:ea typeface="Microsoft YaHei" panose="020B0503020204020204" pitchFamily="34" charset="-122"/>
                <a:cs typeface="+mn-ea"/>
              </a:rPr>
              <a:t> running");</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536383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12.4.1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a:solidFill>
                  <a:srgbClr val="595959"/>
                </a:solidFill>
                <a:latin typeface="微软雅黑" panose="020B0503020204020204" pitchFamily="34" charset="-122"/>
                <a:ea typeface="微软雅黑" panose="020B0503020204020204" pitchFamily="34" charset="-122"/>
                <a:cs typeface="+mn-ea"/>
              </a:rPr>
              <a:t>void</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p>
        </p:txBody>
      </p:sp>
    </p:spTree>
    <p:extLst>
      <p:ext uri="{BB962C8B-B14F-4D97-AF65-F5344CB8AC3E}">
        <p14:creationId xmlns:p14="http://schemas.microsoft.com/office/powerpoint/2010/main" val="34511864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5679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接下来通过案例演示返回值为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void</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类型的页面跳转，案例具体实现步骤如下。在项目的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包下创建一个页面跳转类</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类中定义方法</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showPageByVoid</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，用于测试</a:t>
            </a:r>
            <a:r>
              <a:rPr lang="en-US" altLang="zh-CN" sz="1600" dirty="0">
                <a:solidFill>
                  <a:srgbClr val="595959"/>
                </a:solidFill>
                <a:latin typeface="Microsoft YaHei" panose="020B0503020204020204" pitchFamily="34" charset="-122"/>
                <a:ea typeface="Microsoft YaHei" panose="020B0503020204020204" pitchFamily="34" charset="-122"/>
                <a:cs typeface="+mn-ea"/>
              </a:rPr>
              <a:t>Spring MVC</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方法返回值为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void</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的页面跳转</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896688"/>
            <a:ext cx="7332167" cy="3046474"/>
          </a:xfrm>
          <a:prstGeom prst="rect">
            <a:avLst/>
          </a:prstGeom>
        </p:spPr>
      </p:pic>
      <p:sp>
        <p:nvSpPr>
          <p:cNvPr id="4" name="矩形 3"/>
          <p:cNvSpPr/>
          <p:nvPr/>
        </p:nvSpPr>
        <p:spPr>
          <a:xfrm>
            <a:off x="3163153" y="2904086"/>
            <a:ext cx="6876488" cy="2951898"/>
          </a:xfrm>
          <a:prstGeom prst="rect">
            <a:avLst/>
          </a:prstGeom>
        </p:spPr>
        <p:txBody>
          <a:bodyPr wrap="square">
            <a:spAutoFit/>
          </a:bodyPr>
          <a:lstStyle/>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@Controller</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public class </a:t>
            </a:r>
            <a:r>
              <a:rPr lang="en-US" altLang="zh-CN" dirty="0" err="1">
                <a:solidFill>
                  <a:srgbClr val="595959"/>
                </a:solidFill>
                <a:latin typeface="Microsoft YaHei" panose="020B0503020204020204" pitchFamily="34" charset="-122"/>
                <a:ea typeface="Microsoft YaHei" panose="020B0503020204020204" pitchFamily="34" charset="-122"/>
                <a:cs typeface="+mn-ea"/>
              </a:rPr>
              <a:t>PageController</a:t>
            </a:r>
            <a:r>
              <a:rPr lang="en-US" altLang="zh-CN" dirty="0">
                <a:solidFill>
                  <a:srgbClr val="595959"/>
                </a:solidFill>
                <a:latin typeface="Microsoft YaHei" panose="020B0503020204020204" pitchFamily="34" charset="-122"/>
                <a:ea typeface="Microsoft YaHei" panose="020B0503020204020204" pitchFamily="34" charset="-122"/>
                <a:cs typeface="+mn-ea"/>
              </a:rPr>
              <a:t> {</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a:t>
            </a:r>
            <a:r>
              <a:rPr lang="en-US" altLang="zh-CN" dirty="0" err="1">
                <a:solidFill>
                  <a:srgbClr val="595959"/>
                </a:solidFill>
                <a:latin typeface="Microsoft YaHei" panose="020B0503020204020204" pitchFamily="34" charset="-122"/>
                <a:ea typeface="Microsoft YaHei" panose="020B0503020204020204" pitchFamily="34" charset="-122"/>
                <a:cs typeface="+mn-ea"/>
              </a:rPr>
              <a:t>RequestMapping</a:t>
            </a:r>
            <a:r>
              <a:rPr lang="en-US" altLang="zh-CN" dirty="0">
                <a:solidFill>
                  <a:srgbClr val="595959"/>
                </a:solidFill>
                <a:latin typeface="Microsoft YaHei" panose="020B0503020204020204" pitchFamily="34" charset="-122"/>
                <a:ea typeface="Microsoft YaHei" panose="020B0503020204020204" pitchFamily="34" charset="-122"/>
                <a:cs typeface="+mn-ea"/>
              </a:rPr>
              <a:t>("/register")</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public void </a:t>
            </a:r>
            <a:r>
              <a:rPr lang="en-US" altLang="zh-CN" dirty="0" err="1">
                <a:solidFill>
                  <a:srgbClr val="595959"/>
                </a:solidFill>
                <a:latin typeface="Microsoft YaHei" panose="020B0503020204020204" pitchFamily="34" charset="-122"/>
                <a:ea typeface="Microsoft YaHei" panose="020B0503020204020204" pitchFamily="34" charset="-122"/>
                <a:cs typeface="+mn-ea"/>
              </a:rPr>
              <a:t>showPageByVoid</a:t>
            </a: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a:t>
            </a:r>
            <a:r>
              <a:rPr lang="en-US" altLang="zh-CN" dirty="0" err="1">
                <a:solidFill>
                  <a:srgbClr val="595959"/>
                </a:solidFill>
                <a:latin typeface="Microsoft YaHei" panose="020B0503020204020204" pitchFamily="34" charset="-122"/>
                <a:ea typeface="Microsoft YaHei" panose="020B0503020204020204" pitchFamily="34" charset="-122"/>
                <a:cs typeface="+mn-ea"/>
              </a:rPr>
              <a:t>System.out.println</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en-US" altLang="zh-CN" dirty="0" err="1">
                <a:solidFill>
                  <a:srgbClr val="595959"/>
                </a:solidFill>
                <a:latin typeface="Microsoft YaHei" panose="020B0503020204020204" pitchFamily="34" charset="-122"/>
                <a:ea typeface="Microsoft YaHei" panose="020B0503020204020204" pitchFamily="34" charset="-122"/>
                <a:cs typeface="+mn-ea"/>
              </a:rPr>
              <a:t>showPageByVoid</a:t>
            </a:r>
            <a:r>
              <a:rPr lang="en-US" altLang="zh-CN" dirty="0">
                <a:solidFill>
                  <a:srgbClr val="595959"/>
                </a:solidFill>
                <a:latin typeface="Microsoft YaHei" panose="020B0503020204020204" pitchFamily="34" charset="-122"/>
                <a:ea typeface="Microsoft YaHei" panose="020B0503020204020204" pitchFamily="34" charset="-122"/>
                <a:cs typeface="+mn-ea"/>
              </a:rPr>
              <a:t> running");</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536383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12.4.1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a:solidFill>
                  <a:srgbClr val="595959"/>
                </a:solidFill>
                <a:latin typeface="微软雅黑" panose="020B0503020204020204" pitchFamily="34" charset="-122"/>
                <a:ea typeface="微软雅黑" panose="020B0503020204020204" pitchFamily="34" charset="-122"/>
                <a:cs typeface="+mn-ea"/>
              </a:rPr>
              <a:t>void</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p>
        </p:txBody>
      </p:sp>
    </p:spTree>
    <p:extLst>
      <p:ext uri="{BB962C8B-B14F-4D97-AF65-F5344CB8AC3E}">
        <p14:creationId xmlns:p14="http://schemas.microsoft.com/office/powerpoint/2010/main" val="624977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1229455"/>
            <a:ext cx="8485746" cy="418128"/>
          </a:xfrm>
          <a:prstGeom prst="rect">
            <a:avLst/>
          </a:prstGeom>
          <a:noFill/>
          <a:ln>
            <a:noFill/>
          </a:ln>
        </p:spPr>
        <p:txBody>
          <a:bodyPr wrap="square" rtlCol="0">
            <a:spAutoFit/>
          </a:bodyPr>
          <a:lstStyle/>
          <a:p>
            <a:pPr>
              <a:lnSpc>
                <a:spcPct val="150000"/>
              </a:lnSpc>
            </a:pP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PageController.java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a:t>
            </a:r>
            <a:r>
              <a:rPr lang="zh-CN" altLang="en-US" sz="1600" dirty="0">
                <a:solidFill>
                  <a:srgbClr val="595959"/>
                </a:solidFill>
                <a:latin typeface="Microsoft YaHei" panose="020B0503020204020204" pitchFamily="34" charset="-122"/>
                <a:ea typeface="Microsoft YaHei" panose="020B0503020204020204" pitchFamily="34" charset="-122"/>
                <a:cs typeface="+mn-ea"/>
              </a:rPr>
              <a:t>的</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showPageByVoid</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处理请求。</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58507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12.4.1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a:solidFill>
                  <a:srgbClr val="595959"/>
                </a:solidFill>
                <a:latin typeface="微软雅黑" panose="020B0503020204020204" pitchFamily="34" charset="-122"/>
                <a:ea typeface="微软雅黑" panose="020B0503020204020204" pitchFamily="34" charset="-122"/>
                <a:cs typeface="+mn-ea"/>
              </a:rPr>
              <a:t>void</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p>
        </p:txBody>
      </p:sp>
      <p:sp>
        <p:nvSpPr>
          <p:cNvPr id="8" name="文本框 18">
            <a:extLst>
              <a:ext uri="{FF2B5EF4-FFF2-40B4-BE49-F238E27FC236}">
                <a16:creationId xmlns:a16="http://schemas.microsoft.com/office/drawing/2014/main" id="{F4FB01F1-338B-554E-83E6-5CF4CBBC5AA5}"/>
              </a:ext>
            </a:extLst>
          </p:cNvPr>
          <p:cNvSpPr txBox="1"/>
          <p:nvPr>
            <p:custDataLst>
              <p:tags r:id="rId2"/>
            </p:custDataLst>
          </p:nvPr>
        </p:nvSpPr>
        <p:spPr>
          <a:xfrm>
            <a:off x="1725775" y="3502635"/>
            <a:ext cx="8876636" cy="115249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Microsoft YaHei" panose="020B0503020204020204" pitchFamily="34" charset="-122"/>
                <a:ea typeface="Microsoft YaHei" panose="020B0503020204020204" pitchFamily="34" charset="-122"/>
              </a:rPr>
              <a:t>上述代码的</a:t>
            </a:r>
            <a:r>
              <a:rPr lang="en-US" altLang="zh-CN" dirty="0" err="1">
                <a:solidFill>
                  <a:srgbClr val="595959"/>
                </a:solidFill>
                <a:latin typeface="Microsoft YaHei" panose="020B0503020204020204" pitchFamily="34" charset="-122"/>
                <a:ea typeface="Microsoft YaHei" panose="020B0503020204020204" pitchFamily="34" charset="-122"/>
              </a:rPr>
              <a:t>showPageByVoid</a:t>
            </a:r>
            <a:r>
              <a:rPr lang="en-US" altLang="zh-CN" dirty="0">
                <a:solidFill>
                  <a:srgbClr val="595959"/>
                </a:solidFill>
                <a:latin typeface="Microsoft YaHei" panose="020B0503020204020204" pitchFamily="34" charset="-122"/>
                <a:ea typeface="Microsoft YaHei" panose="020B0503020204020204" pitchFamily="34" charset="-122"/>
              </a:rPr>
              <a:t>()</a:t>
            </a:r>
            <a:r>
              <a:rPr lang="zh-CN" altLang="zh-CN" dirty="0">
                <a:solidFill>
                  <a:srgbClr val="595959"/>
                </a:solidFill>
                <a:latin typeface="Microsoft YaHei" panose="020B0503020204020204" pitchFamily="34" charset="-122"/>
                <a:ea typeface="Microsoft YaHei" panose="020B0503020204020204" pitchFamily="34" charset="-122"/>
              </a:rPr>
              <a:t>方法将会处理</a:t>
            </a:r>
            <a:r>
              <a:rPr lang="en-US" altLang="zh-CN" dirty="0">
                <a:solidFill>
                  <a:srgbClr val="595959"/>
                </a:solidFill>
                <a:latin typeface="Microsoft YaHei" panose="020B0503020204020204" pitchFamily="34" charset="-122"/>
                <a:ea typeface="Microsoft YaHei" panose="020B0503020204020204" pitchFamily="34" charset="-122"/>
              </a:rPr>
              <a:t>URL</a:t>
            </a:r>
            <a:r>
              <a:rPr lang="zh-CN" altLang="zh-CN" dirty="0">
                <a:solidFill>
                  <a:srgbClr val="595959"/>
                </a:solidFill>
                <a:latin typeface="Microsoft YaHei" panose="020B0503020204020204" pitchFamily="34" charset="-122"/>
                <a:ea typeface="Microsoft YaHei" panose="020B0503020204020204" pitchFamily="34" charset="-122"/>
              </a:rPr>
              <a:t>为</a:t>
            </a:r>
            <a:r>
              <a:rPr lang="en-US" altLang="zh-CN" dirty="0">
                <a:solidFill>
                  <a:srgbClr val="595959"/>
                </a:solidFill>
                <a:latin typeface="Microsoft YaHei" panose="020B0503020204020204" pitchFamily="34" charset="-122"/>
                <a:ea typeface="Microsoft YaHei" panose="020B0503020204020204" pitchFamily="34" charset="-122"/>
              </a:rPr>
              <a:t>register</a:t>
            </a:r>
            <a:r>
              <a:rPr lang="zh-CN" altLang="zh-CN" dirty="0">
                <a:solidFill>
                  <a:srgbClr val="595959"/>
                </a:solidFill>
                <a:latin typeface="Microsoft YaHei" panose="020B0503020204020204" pitchFamily="34" charset="-122"/>
                <a:ea typeface="Microsoft YaHei" panose="020B0503020204020204" pitchFamily="34" charset="-122"/>
              </a:rPr>
              <a:t>的请求，</a:t>
            </a:r>
            <a:r>
              <a:rPr lang="en-US" altLang="zh-CN" dirty="0" err="1">
                <a:solidFill>
                  <a:srgbClr val="595959"/>
                </a:solidFill>
                <a:latin typeface="Microsoft YaHei" panose="020B0503020204020204" pitchFamily="34" charset="-122"/>
                <a:ea typeface="Microsoft YaHei" panose="020B0503020204020204" pitchFamily="34" charset="-122"/>
              </a:rPr>
              <a:t>showPageByVoid</a:t>
            </a:r>
            <a:r>
              <a:rPr lang="en-US" altLang="zh-CN" dirty="0">
                <a:solidFill>
                  <a:srgbClr val="595959"/>
                </a:solidFill>
                <a:latin typeface="Microsoft YaHei" panose="020B0503020204020204" pitchFamily="34" charset="-122"/>
                <a:ea typeface="Microsoft YaHei" panose="020B0503020204020204" pitchFamily="34" charset="-122"/>
              </a:rPr>
              <a:t>()</a:t>
            </a:r>
            <a:r>
              <a:rPr lang="zh-CN" altLang="zh-CN" dirty="0">
                <a:solidFill>
                  <a:srgbClr val="595959"/>
                </a:solidFill>
                <a:latin typeface="Microsoft YaHei" panose="020B0503020204020204" pitchFamily="34" charset="-122"/>
                <a:ea typeface="Microsoft YaHei" panose="020B0503020204020204" pitchFamily="34" charset="-122"/>
              </a:rPr>
              <a:t>方法中没有返回值，只有一行打印输出字符串的代码</a:t>
            </a:r>
            <a:r>
              <a:rPr lang="zh-CN" altLang="en-US" dirty="0">
                <a:solidFill>
                  <a:srgbClr val="595959"/>
                </a:solidFill>
                <a:latin typeface="Microsoft YaHei" panose="020B0503020204020204" pitchFamily="34" charset="-122"/>
                <a:ea typeface="Microsoft YaHei" panose="020B0503020204020204" pitchFamily="34" charset="-122"/>
              </a:rPr>
              <a:t>。</a:t>
            </a:r>
            <a:r>
              <a:rPr lang="zh-CN" altLang="zh-CN" dirty="0">
                <a:solidFill>
                  <a:srgbClr val="595959"/>
                </a:solidFill>
                <a:latin typeface="Microsoft YaHei" panose="020B0503020204020204" pitchFamily="34" charset="-122"/>
                <a:ea typeface="Microsoft YaHei" panose="020B0503020204020204" pitchFamily="34" charset="-122"/>
              </a:rPr>
              <a:t> </a:t>
            </a:r>
            <a:endParaRPr lang="en-US" altLang="zh-CN" dirty="0">
              <a:solidFill>
                <a:srgbClr val="595959"/>
              </a:solidFill>
              <a:latin typeface="Microsoft YaHei" panose="020B0503020204020204" pitchFamily="34" charset="-122"/>
              <a:ea typeface="Microsoft YaHei" panose="020B0503020204020204" pitchFamily="34" charset="-122"/>
            </a:endParaRPr>
          </a:p>
        </p:txBody>
      </p:sp>
      <p:sp>
        <p:nvSpPr>
          <p:cNvPr id="14" name="圆角矩形 13">
            <a:extLst>
              <a:ext uri="{FF2B5EF4-FFF2-40B4-BE49-F238E27FC236}">
                <a16:creationId xmlns:a16="http://schemas.microsoft.com/office/drawing/2014/main" id="{044B71CD-50DC-3749-83E2-F7BCB6F58AD1}"/>
              </a:ext>
            </a:extLst>
          </p:cNvPr>
          <p:cNvSpPr/>
          <p:nvPr/>
        </p:nvSpPr>
        <p:spPr>
          <a:xfrm>
            <a:off x="1303055" y="3151390"/>
            <a:ext cx="9794240" cy="158490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a:extLst>
              <a:ext uri="{FF2B5EF4-FFF2-40B4-BE49-F238E27FC236}">
                <a16:creationId xmlns:a16="http://schemas.microsoft.com/office/drawing/2014/main" id="{89BD54E5-7A64-324F-B817-E3E883095C29}"/>
              </a:ext>
            </a:extLst>
          </p:cNvPr>
          <p:cNvSpPr/>
          <p:nvPr/>
        </p:nvSpPr>
        <p:spPr>
          <a:xfrm>
            <a:off x="1252831" y="308099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a:extLst>
              <a:ext uri="{FF2B5EF4-FFF2-40B4-BE49-F238E27FC236}">
                <a16:creationId xmlns:a16="http://schemas.microsoft.com/office/drawing/2014/main" id="{B230A88A-C80B-5247-9079-D1E967707A56}"/>
              </a:ext>
            </a:extLst>
          </p:cNvPr>
          <p:cNvSpPr/>
          <p:nvPr/>
        </p:nvSpPr>
        <p:spPr>
          <a:xfrm rot="10800000">
            <a:off x="10778975" y="442754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328813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1075076"/>
            <a:ext cx="8485746" cy="521944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a:t>
            </a:r>
            <a:r>
              <a:rPr lang="en-US" altLang="zh-CN" sz="1600" dirty="0">
                <a:solidFill>
                  <a:srgbClr val="595959"/>
                </a:solidFill>
                <a:latin typeface="Microsoft YaHei" panose="020B0503020204020204" pitchFamily="34" charset="-122"/>
                <a:ea typeface="Microsoft YaHei" panose="020B0503020204020204" pitchFamily="34" charset="-122"/>
                <a:cs typeface="+mn-ea"/>
              </a:rPr>
              <a:t>webapp/WEB-INF</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文件夹下创建名称为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pages</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的文件夹，将</a:t>
            </a:r>
            <a:r>
              <a:rPr lang="zh-CN" altLang="en-US" sz="1600" dirty="0">
                <a:solidFill>
                  <a:srgbClr val="595959"/>
                </a:solidFill>
                <a:latin typeface="Microsoft YaHei" panose="020B0503020204020204" pitchFamily="34" charset="-122"/>
                <a:ea typeface="Microsoft YaHei" panose="020B0503020204020204" pitchFamily="34" charset="-122"/>
                <a:cs typeface="+mn-ea"/>
              </a:rPr>
              <a:t>前面的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User.java</a:t>
            </a:r>
            <a:r>
              <a:rPr lang="zh-CN" altLang="en-US" sz="1600" dirty="0">
                <a:solidFill>
                  <a:srgbClr val="595959"/>
                </a:solidFill>
                <a:latin typeface="Microsoft YaHei" panose="020B0503020204020204" pitchFamily="34" charset="-122"/>
                <a:ea typeface="Microsoft YaHei" panose="020B0503020204020204" pitchFamily="34" charset="-122"/>
                <a:cs typeface="+mn-ea"/>
              </a:rPr>
              <a:t>类</a:t>
            </a:r>
            <a:r>
              <a:rPr lang="zh-CN" altLang="zh-CN" sz="1600" dirty="0">
                <a:solidFill>
                  <a:srgbClr val="595959"/>
                </a:solidFill>
                <a:latin typeface="Microsoft YaHei" panose="020B0503020204020204" pitchFamily="34" charset="-122"/>
                <a:ea typeface="Microsoft YaHei" panose="020B0503020204020204" pitchFamily="34" charset="-122"/>
                <a:cs typeface="+mn-ea"/>
              </a:rPr>
              <a:t>移动到</a:t>
            </a:r>
            <a:r>
              <a:rPr lang="en-US" altLang="zh-CN" sz="1600" dirty="0">
                <a:solidFill>
                  <a:srgbClr val="595959"/>
                </a:solidFill>
                <a:latin typeface="Microsoft YaHei" panose="020B0503020204020204" pitchFamily="34" charset="-122"/>
                <a:ea typeface="Microsoft YaHei" panose="020B0503020204020204" pitchFamily="34" charset="-122"/>
                <a:cs typeface="+mn-ea"/>
              </a:rPr>
              <a:t>pages</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文件下。启动</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chapter12</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项目，在浏览器中访问地址</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http://localhost:8080/chapter12/register</a:t>
            </a:r>
            <a:r>
              <a:rPr lang="zh-CN" altLang="zh-CN" sz="1600" dirty="0">
                <a:solidFill>
                  <a:srgbClr val="595959"/>
                </a:solidFill>
                <a:latin typeface="Microsoft YaHei" panose="020B0503020204020204" pitchFamily="34" charset="-122"/>
                <a:ea typeface="Microsoft YaHei" panose="020B0503020204020204" pitchFamily="34" charset="-122"/>
                <a:cs typeface="+mn-ea"/>
              </a:rPr>
              <a:t>。访问后，控制台打印信息如图所示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控制台打印</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图所示的信息后，浏览器页面进行跳转，跳转的页面如图所示。</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由</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上面两个图</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的内容可以得出，访问地址后，执行了</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showPageByVoid</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方法，并且在方式执行后成功跳转到</a:t>
            </a:r>
            <a:r>
              <a:rPr lang="en-US" altLang="zh-CN" sz="1600" dirty="0">
                <a:solidFill>
                  <a:srgbClr val="595959"/>
                </a:solidFill>
                <a:latin typeface="Microsoft YaHei" panose="020B0503020204020204" pitchFamily="34" charset="-122"/>
                <a:ea typeface="Microsoft YaHei" panose="020B0503020204020204" pitchFamily="34" charset="-122"/>
                <a:cs typeface="+mn-ea"/>
              </a:rPr>
              <a:t>WEB-INF</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文件夹下的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register.jsp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页面。页面虽然跳转了，但是浏览器地址栏没有变化，原因是</a:t>
            </a:r>
            <a:r>
              <a:rPr lang="en-US" altLang="zh-CN" sz="1600" dirty="0">
                <a:solidFill>
                  <a:srgbClr val="595959"/>
                </a:solidFill>
                <a:latin typeface="Microsoft YaHei" panose="020B0503020204020204" pitchFamily="34" charset="-122"/>
                <a:ea typeface="Microsoft YaHei" panose="020B0503020204020204" pitchFamily="34" charset="-122"/>
                <a:cs typeface="+mn-ea"/>
              </a:rPr>
              <a:t>Spring MVC</a:t>
            </a:r>
            <a:r>
              <a:rPr lang="zh-CN" altLang="zh-CN" sz="1600" dirty="0">
                <a:solidFill>
                  <a:srgbClr val="595959"/>
                </a:solidFill>
                <a:latin typeface="Microsoft YaHei" panose="020B0503020204020204" pitchFamily="34" charset="-122"/>
                <a:ea typeface="Microsoft YaHei" panose="020B0503020204020204" pitchFamily="34" charset="-122"/>
                <a:cs typeface="+mn-ea"/>
              </a:rPr>
              <a:t>对请求默认按转发的方式进行响应</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58507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12.4.1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a:solidFill>
                  <a:srgbClr val="595959"/>
                </a:solidFill>
                <a:latin typeface="微软雅黑" panose="020B0503020204020204" pitchFamily="34" charset="-122"/>
                <a:ea typeface="微软雅黑" panose="020B0503020204020204" pitchFamily="34" charset="-122"/>
                <a:cs typeface="+mn-ea"/>
              </a:rPr>
              <a:t>void</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p>
        </p:txBody>
      </p:sp>
      <p:pic>
        <p:nvPicPr>
          <p:cNvPr id="12" name="图片 11">
            <a:extLst>
              <a:ext uri="{FF2B5EF4-FFF2-40B4-BE49-F238E27FC236}">
                <a16:creationId xmlns:a16="http://schemas.microsoft.com/office/drawing/2014/main" id="{79183FE8-4CD7-B14B-B055-B2E15561725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953510" y="2257374"/>
            <a:ext cx="4881732" cy="1017247"/>
          </a:xfrm>
          <a:prstGeom prst="rect">
            <a:avLst/>
          </a:prstGeom>
          <a:noFill/>
          <a:ln>
            <a:noFill/>
          </a:ln>
          <a:effectLst/>
        </p:spPr>
      </p:pic>
      <p:pic>
        <p:nvPicPr>
          <p:cNvPr id="17" name="图片 16">
            <a:extLst>
              <a:ext uri="{FF2B5EF4-FFF2-40B4-BE49-F238E27FC236}">
                <a16:creationId xmlns:a16="http://schemas.microsoft.com/office/drawing/2014/main" id="{FB380620-3A78-AC46-BB1D-0CFD54D24847}"/>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073234" y="3754176"/>
            <a:ext cx="4678878" cy="1383114"/>
          </a:xfrm>
          <a:prstGeom prst="rect">
            <a:avLst/>
          </a:prstGeom>
          <a:noFill/>
          <a:ln>
            <a:noFill/>
          </a:ln>
          <a:effectLst/>
        </p:spPr>
      </p:pic>
    </p:spTree>
    <p:extLst>
      <p:ext uri="{BB962C8B-B14F-4D97-AF65-F5344CB8AC3E}">
        <p14:creationId xmlns:p14="http://schemas.microsoft.com/office/powerpoint/2010/main" val="17169681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520348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753249"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Spring</a:t>
            </a:r>
            <a:r>
              <a:rPr lang="zh-CN" altLang="en-US" sz="2000" dirty="0">
                <a:solidFill>
                  <a:srgbClr val="1369B2"/>
                </a:solidFill>
                <a:latin typeface="微软雅黑" panose="020B0503020204020204" pitchFamily="34" charset="-122"/>
                <a:ea typeface="微软雅黑" panose="020B0503020204020204" pitchFamily="34" charset="-122"/>
              </a:rPr>
              <a:t> </a:t>
            </a:r>
            <a:r>
              <a:rPr lang="en-US" altLang="zh-CN" sz="2000" dirty="0">
                <a:solidFill>
                  <a:srgbClr val="1369B2"/>
                </a:solidFill>
                <a:latin typeface="微软雅黑" panose="020B0503020204020204" pitchFamily="34" charset="-122"/>
                <a:ea typeface="微软雅黑" panose="020B0503020204020204" pitchFamily="34" charset="-122"/>
              </a:rPr>
              <a:t>MVC</a:t>
            </a:r>
            <a:r>
              <a:rPr lang="zh-CN" altLang="en-US" sz="2000" dirty="0">
                <a:solidFill>
                  <a:srgbClr val="1369B2"/>
                </a:solidFill>
                <a:latin typeface="微软雅黑" panose="020B0503020204020204" pitchFamily="34" charset="-122"/>
                <a:ea typeface="微软雅黑" panose="020B0503020204020204" pitchFamily="34" charset="-122"/>
              </a:rPr>
              <a:t>数据绑定中的信息处理过程</a:t>
            </a: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472589"/>
            <a:ext cx="9087451" cy="335846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Spring</a:t>
            </a: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MVC</a:t>
            </a:r>
            <a:r>
              <a:rPr lang="zh-CN" altLang="en-US" dirty="0">
                <a:solidFill>
                  <a:srgbClr val="595959"/>
                </a:solidFill>
                <a:latin typeface="微软雅黑" panose="020B0503020204020204" pitchFamily="34" charset="-122"/>
              </a:rPr>
              <a:t>数据绑定中的</a:t>
            </a:r>
            <a:r>
              <a:rPr lang="zh-CN" altLang="zh-CN" dirty="0">
                <a:solidFill>
                  <a:srgbClr val="595959"/>
                </a:solidFill>
                <a:latin typeface="微软雅黑" panose="020B0503020204020204" pitchFamily="34" charset="-122"/>
              </a:rPr>
              <a:t>信息处理过程的步骤描述如下。</a:t>
            </a:r>
          </a:p>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1</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将</a:t>
            </a:r>
            <a:r>
              <a:rPr lang="en-US" altLang="zh-CN" dirty="0" err="1">
                <a:solidFill>
                  <a:srgbClr val="1369B2"/>
                </a:solidFill>
                <a:latin typeface="微软雅黑" panose="020B0503020204020204" pitchFamily="34" charset="-122"/>
              </a:rPr>
              <a:t>ServletRequest</a:t>
            </a:r>
            <a:r>
              <a:rPr lang="zh-CN" altLang="zh-CN" dirty="0">
                <a:solidFill>
                  <a:srgbClr val="1369B2"/>
                </a:solidFill>
                <a:latin typeface="微软雅黑" panose="020B0503020204020204" pitchFamily="34" charset="-122"/>
              </a:rPr>
              <a:t>对象</a:t>
            </a:r>
            <a:r>
              <a:rPr lang="zh-CN" altLang="zh-CN" dirty="0">
                <a:solidFill>
                  <a:srgbClr val="595959"/>
                </a:solidFill>
                <a:latin typeface="微软雅黑" panose="020B0503020204020204" pitchFamily="34" charset="-122"/>
              </a:rPr>
              <a:t>传递给</a:t>
            </a:r>
            <a:r>
              <a:rPr lang="en-US" altLang="zh-CN" dirty="0" err="1">
                <a:solidFill>
                  <a:srgbClr val="595959"/>
                </a:solidFill>
                <a:latin typeface="微软雅黑" panose="020B0503020204020204" pitchFamily="34" charset="-122"/>
              </a:rPr>
              <a:t>DataBinder</a:t>
            </a:r>
            <a:r>
              <a:rPr lang="zh-CN" altLang="zh-CN" dirty="0">
                <a:solidFill>
                  <a:srgbClr val="595959"/>
                </a:solidFill>
                <a:latin typeface="微软雅黑" panose="020B0503020204020204" pitchFamily="34" charset="-122"/>
              </a:rPr>
              <a:t>。</a:t>
            </a:r>
          </a:p>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将处理方法的</a:t>
            </a:r>
            <a:r>
              <a:rPr lang="zh-CN" altLang="zh-CN" dirty="0">
                <a:solidFill>
                  <a:srgbClr val="1369B2"/>
                </a:solidFill>
                <a:latin typeface="微软雅黑" panose="020B0503020204020204" pitchFamily="34" charset="-122"/>
              </a:rPr>
              <a:t>入参对象</a:t>
            </a:r>
            <a:r>
              <a:rPr lang="zh-CN" altLang="zh-CN" dirty="0">
                <a:solidFill>
                  <a:srgbClr val="595959"/>
                </a:solidFill>
                <a:latin typeface="微软雅黑" panose="020B0503020204020204" pitchFamily="34" charset="-122"/>
              </a:rPr>
              <a:t>传递给</a:t>
            </a:r>
            <a:r>
              <a:rPr lang="en-US" altLang="zh-CN" dirty="0" err="1">
                <a:solidFill>
                  <a:srgbClr val="595959"/>
                </a:solidFill>
                <a:latin typeface="微软雅黑" panose="020B0503020204020204" pitchFamily="34" charset="-122"/>
              </a:rPr>
              <a:t>DataBinder</a:t>
            </a:r>
            <a:r>
              <a:rPr lang="zh-CN" altLang="zh-CN" dirty="0">
                <a:solidFill>
                  <a:srgbClr val="595959"/>
                </a:solidFill>
                <a:latin typeface="微软雅黑" panose="020B0503020204020204" pitchFamily="34" charset="-122"/>
              </a:rPr>
              <a:t>。</a:t>
            </a:r>
          </a:p>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3</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DataBinder</a:t>
            </a:r>
            <a:r>
              <a:rPr lang="zh-CN" altLang="zh-CN" dirty="0">
                <a:solidFill>
                  <a:srgbClr val="595959"/>
                </a:solidFill>
                <a:latin typeface="微软雅黑" panose="020B0503020204020204" pitchFamily="34" charset="-122"/>
              </a:rPr>
              <a:t>调用</a:t>
            </a:r>
            <a:r>
              <a:rPr lang="en-US" altLang="zh-CN" dirty="0" err="1">
                <a:solidFill>
                  <a:srgbClr val="1369B2"/>
                </a:solidFill>
                <a:latin typeface="微软雅黑" panose="020B0503020204020204" pitchFamily="34" charset="-122"/>
              </a:rPr>
              <a:t>ConversionService</a:t>
            </a:r>
            <a:r>
              <a:rPr lang="zh-CN" altLang="zh-CN" dirty="0">
                <a:solidFill>
                  <a:srgbClr val="1369B2"/>
                </a:solidFill>
                <a:latin typeface="微软雅黑" panose="020B0503020204020204" pitchFamily="34" charset="-122"/>
              </a:rPr>
              <a:t>组件</a:t>
            </a:r>
            <a:r>
              <a:rPr lang="zh-CN" altLang="zh-CN" dirty="0">
                <a:solidFill>
                  <a:srgbClr val="595959"/>
                </a:solidFill>
                <a:latin typeface="微软雅黑" panose="020B0503020204020204" pitchFamily="34" charset="-122"/>
              </a:rPr>
              <a:t>进行数据类型转换、数据格式化等工作，并将</a:t>
            </a:r>
            <a:r>
              <a:rPr lang="en-US" altLang="zh-CN" dirty="0" err="1">
                <a:solidFill>
                  <a:srgbClr val="595959"/>
                </a:solidFill>
                <a:latin typeface="微软雅黑" panose="020B0503020204020204" pitchFamily="34" charset="-122"/>
              </a:rPr>
              <a:t>ServletRequest</a:t>
            </a:r>
            <a:r>
              <a:rPr lang="zh-CN" altLang="zh-CN" dirty="0">
                <a:solidFill>
                  <a:srgbClr val="595959"/>
                </a:solidFill>
                <a:latin typeface="微软雅黑" panose="020B0503020204020204" pitchFamily="34" charset="-122"/>
              </a:rPr>
              <a:t>对象中的消息填充到参数对象中。</a:t>
            </a:r>
          </a:p>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4</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调用</a:t>
            </a:r>
            <a:r>
              <a:rPr lang="en-US" altLang="zh-CN" dirty="0">
                <a:solidFill>
                  <a:srgbClr val="1369B2"/>
                </a:solidFill>
                <a:latin typeface="微软雅黑" panose="020B0503020204020204" pitchFamily="34" charset="-122"/>
              </a:rPr>
              <a:t>Validator</a:t>
            </a:r>
            <a:r>
              <a:rPr lang="zh-CN" altLang="zh-CN" dirty="0">
                <a:solidFill>
                  <a:srgbClr val="1369B2"/>
                </a:solidFill>
                <a:latin typeface="微软雅黑" panose="020B0503020204020204" pitchFamily="34" charset="-122"/>
              </a:rPr>
              <a:t>组件</a:t>
            </a:r>
            <a:r>
              <a:rPr lang="zh-CN" altLang="zh-CN" dirty="0">
                <a:solidFill>
                  <a:srgbClr val="595959"/>
                </a:solidFill>
                <a:latin typeface="微软雅黑" panose="020B0503020204020204" pitchFamily="34" charset="-122"/>
              </a:rPr>
              <a:t>对已经绑定了请求消息数据的参数对象进行数据合法性校验。</a:t>
            </a:r>
          </a:p>
          <a:p>
            <a:pPr>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5</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校验完成后会生成数据绑定结果</a:t>
            </a:r>
            <a:r>
              <a:rPr lang="en-US" altLang="zh-CN" dirty="0" err="1">
                <a:solidFill>
                  <a:srgbClr val="1369B2"/>
                </a:solidFill>
                <a:latin typeface="微软雅黑" panose="020B0503020204020204" pitchFamily="34" charset="-122"/>
              </a:rPr>
              <a:t>BindingResult</a:t>
            </a:r>
            <a:r>
              <a:rPr lang="zh-CN" altLang="zh-CN" dirty="0">
                <a:solidFill>
                  <a:srgbClr val="1369B2"/>
                </a:solidFill>
                <a:latin typeface="微软雅黑" panose="020B0503020204020204" pitchFamily="34" charset="-122"/>
              </a:rPr>
              <a:t>对象</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会将</a:t>
            </a:r>
            <a:r>
              <a:rPr lang="en-US" altLang="zh-CN" dirty="0" err="1">
                <a:solidFill>
                  <a:srgbClr val="595959"/>
                </a:solidFill>
                <a:latin typeface="微软雅黑" panose="020B0503020204020204" pitchFamily="34" charset="-122"/>
              </a:rPr>
              <a:t>BindingResult</a:t>
            </a:r>
            <a:r>
              <a:rPr lang="zh-CN" altLang="zh-CN" dirty="0">
                <a:solidFill>
                  <a:srgbClr val="595959"/>
                </a:solidFill>
                <a:latin typeface="微软雅黑" panose="020B0503020204020204" pitchFamily="34" charset="-122"/>
              </a:rPr>
              <a:t>对象中的内容赋给处理方法的相应参数</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en-US" dirty="0">
              <a:solidFill>
                <a:srgbClr val="595959"/>
              </a:solidFill>
              <a:latin typeface="微软雅黑" panose="020B0503020204020204" pitchFamily="34" charset="-122"/>
            </a:endParaRPr>
          </a:p>
        </p:txBody>
      </p:sp>
      <p:sp>
        <p:nvSpPr>
          <p:cNvPr id="12" name="圆角矩形 11"/>
          <p:cNvSpPr/>
          <p:nvPr/>
        </p:nvSpPr>
        <p:spPr>
          <a:xfrm>
            <a:off x="1360245" y="2307819"/>
            <a:ext cx="9658732" cy="374886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25171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57288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3901056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569634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12.4.2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a:solidFill>
                  <a:srgbClr val="595959"/>
                </a:solidFill>
                <a:latin typeface="微软雅黑" panose="020B0503020204020204" pitchFamily="34" charset="-122"/>
                <a:ea typeface="微软雅黑" panose="020B0503020204020204" pitchFamily="34" charset="-122"/>
                <a:cs typeface="+mn-ea"/>
              </a:rPr>
              <a:t>String</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zh-CN" altLang="zh-CN" dirty="0">
                <a:solidFill>
                  <a:srgbClr val="1369B2"/>
                </a:solidFill>
                <a:latin typeface="微软雅黑" panose="020B0503020204020204" pitchFamily="34" charset="-122"/>
                <a:ea typeface="微软雅黑" panose="020B0503020204020204" pitchFamily="34" charset="-122"/>
              </a:rPr>
              <a:t>返回值为</a:t>
            </a:r>
            <a:r>
              <a:rPr lang="en-US" altLang="zh-CN" dirty="0">
                <a:solidFill>
                  <a:srgbClr val="1369B2"/>
                </a:solidFill>
                <a:latin typeface="微软雅黑" panose="020B0503020204020204" pitchFamily="34" charset="-122"/>
                <a:ea typeface="微软雅黑" panose="020B0503020204020204" pitchFamily="34" charset="-122"/>
              </a:rPr>
              <a:t>String</a:t>
            </a:r>
            <a:r>
              <a:rPr lang="zh-CN" altLang="zh-CN" dirty="0">
                <a:solidFill>
                  <a:srgbClr val="1369B2"/>
                </a:solidFill>
                <a:latin typeface="微软雅黑" panose="020B0503020204020204" pitchFamily="34" charset="-122"/>
                <a:ea typeface="微软雅黑" panose="020B0503020204020204" pitchFamily="34" charset="-122"/>
              </a:rPr>
              <a:t>类型的页面跳转</a:t>
            </a:r>
            <a:r>
              <a:rPr lang="zh-CN" altLang="en-US" dirty="0">
                <a:solidFill>
                  <a:srgbClr val="595959"/>
                </a:solidFill>
                <a:latin typeface="微软雅黑" panose="020B0503020204020204" pitchFamily="34" charset="-122"/>
                <a:ea typeface="微软雅黑" panose="020B0503020204020204" pitchFamily="34" charset="-122"/>
              </a:rPr>
              <a:t>，能够在代码中使用</a:t>
            </a:r>
            <a:r>
              <a:rPr lang="en-US" altLang="zh-CN" dirty="0">
                <a:solidFill>
                  <a:srgbClr val="595959"/>
                </a:solidFill>
                <a:latin typeface="微软雅黑" panose="020B0503020204020204" pitchFamily="34" charset="-122"/>
                <a:ea typeface="微软雅黑" panose="020B0503020204020204" pitchFamily="34" charset="-122"/>
              </a:rPr>
              <a:t>String</a:t>
            </a:r>
            <a:r>
              <a:rPr lang="zh-CN" altLang="en-US" dirty="0">
                <a:solidFill>
                  <a:srgbClr val="595959"/>
                </a:solidFill>
                <a:latin typeface="微软雅黑" panose="020B0503020204020204" pitchFamily="34" charset="-122"/>
                <a:ea typeface="微软雅黑" panose="020B0503020204020204" pitchFamily="34" charset="-122"/>
              </a:rPr>
              <a:t>返回值类型进行页面跳转</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4972095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531827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5087355"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返回值为</a:t>
            </a:r>
            <a:r>
              <a:rPr lang="en-US" altLang="zh-CN" sz="2000" dirty="0">
                <a:solidFill>
                  <a:srgbClr val="1369B2"/>
                </a:solidFill>
                <a:latin typeface="微软雅黑" panose="020B0503020204020204" pitchFamily="34" charset="-122"/>
                <a:ea typeface="微软雅黑" panose="020B0503020204020204" pitchFamily="34" charset="-122"/>
              </a:rPr>
              <a:t>String</a:t>
            </a:r>
            <a:r>
              <a:rPr lang="zh-CN" altLang="en-US" sz="2000" dirty="0">
                <a:solidFill>
                  <a:srgbClr val="1369B2"/>
                </a:solidFill>
                <a:latin typeface="微软雅黑" panose="020B0503020204020204" pitchFamily="34" charset="-122"/>
                <a:ea typeface="微软雅黑" panose="020B0503020204020204" pitchFamily="34" charset="-122"/>
              </a:rPr>
              <a:t>类型的页面跳转的两种方式</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568447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12.4.2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a:solidFill>
                  <a:srgbClr val="595959"/>
                </a:solidFill>
                <a:latin typeface="微软雅黑" panose="020B0503020204020204" pitchFamily="34" charset="-122"/>
                <a:ea typeface="微软雅黑" panose="020B0503020204020204" pitchFamily="34" charset="-122"/>
                <a:cs typeface="+mn-ea"/>
              </a:rPr>
              <a:t>String</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p>
        </p:txBody>
      </p:sp>
      <p:sp>
        <p:nvSpPr>
          <p:cNvPr id="12" name="文本框 18">
            <a:extLst>
              <a:ext uri="{FF2B5EF4-FFF2-40B4-BE49-F238E27FC236}">
                <a16:creationId xmlns:a16="http://schemas.microsoft.com/office/drawing/2014/main" id="{73A3F491-9158-E345-9C0B-F28714186AC7}"/>
              </a:ext>
            </a:extLst>
          </p:cNvPr>
          <p:cNvSpPr txBox="1"/>
          <p:nvPr>
            <p:custDataLst>
              <p:tags r:id="rId2"/>
            </p:custDataLst>
          </p:nvPr>
        </p:nvSpPr>
        <p:spPr>
          <a:xfrm>
            <a:off x="1725775" y="3253255"/>
            <a:ext cx="8876636" cy="214021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当</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方法的返回值为</a:t>
            </a:r>
            <a:r>
              <a:rPr lang="en-US" altLang="zh-CN" dirty="0">
                <a:solidFill>
                  <a:srgbClr val="595959"/>
                </a:solidFill>
                <a:latin typeface="微软雅黑" panose="020B0503020204020204" pitchFamily="34" charset="-122"/>
              </a:rPr>
              <a:t>String</a:t>
            </a:r>
            <a:r>
              <a:rPr lang="zh-CN" altLang="zh-CN" dirty="0">
                <a:solidFill>
                  <a:srgbClr val="595959"/>
                </a:solidFill>
                <a:latin typeface="微软雅黑" panose="020B0503020204020204" pitchFamily="34" charset="-122"/>
              </a:rPr>
              <a:t>类型时，控制器方法执行后，</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会根据方法的返回值跳转到对应的资源。如果</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的配置文件中没有视图解析器，处理器执行后，会将请求转发到与方法返回值一致的映射路径。在进行页面跳转之前，可以根据需求在页面跳转时选择是否携带数据，接下来分别对返回值为</a:t>
            </a:r>
            <a:r>
              <a:rPr lang="en-US" altLang="zh-CN" dirty="0">
                <a:solidFill>
                  <a:srgbClr val="595959"/>
                </a:solidFill>
                <a:latin typeface="微软雅黑" panose="020B0503020204020204" pitchFamily="34" charset="-122"/>
              </a:rPr>
              <a:t>String</a:t>
            </a:r>
            <a:r>
              <a:rPr lang="zh-CN" altLang="zh-CN" dirty="0">
                <a:solidFill>
                  <a:srgbClr val="595959"/>
                </a:solidFill>
                <a:latin typeface="微软雅黑" panose="020B0503020204020204" pitchFamily="34" charset="-122"/>
              </a:rPr>
              <a:t>类型时</a:t>
            </a:r>
            <a:r>
              <a:rPr lang="zh-CN" altLang="zh-CN" dirty="0">
                <a:solidFill>
                  <a:srgbClr val="1369B2"/>
                </a:solidFill>
                <a:latin typeface="微软雅黑" panose="020B0503020204020204" pitchFamily="34" charset="-122"/>
              </a:rPr>
              <a:t>不携带数据</a:t>
            </a:r>
            <a:r>
              <a:rPr lang="zh-CN" altLang="zh-CN" dirty="0">
                <a:solidFill>
                  <a:srgbClr val="595959"/>
                </a:solidFill>
                <a:latin typeface="微软雅黑" panose="020B0503020204020204" pitchFamily="34" charset="-122"/>
              </a:rPr>
              <a:t>页面跳转和</a:t>
            </a:r>
            <a:r>
              <a:rPr lang="zh-CN" altLang="zh-CN" dirty="0">
                <a:solidFill>
                  <a:srgbClr val="1369B2"/>
                </a:solidFill>
                <a:latin typeface="微软雅黑" panose="020B0503020204020204" pitchFamily="34" charset="-122"/>
              </a:rPr>
              <a:t>携带数据</a:t>
            </a:r>
            <a:r>
              <a:rPr lang="zh-CN" altLang="zh-CN" dirty="0">
                <a:solidFill>
                  <a:srgbClr val="595959"/>
                </a:solidFill>
                <a:latin typeface="微软雅黑" panose="020B0503020204020204" pitchFamily="34" charset="-122"/>
              </a:rPr>
              <a:t>页面跳转进行讲解</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3" name="圆角矩形 12">
            <a:extLst>
              <a:ext uri="{FF2B5EF4-FFF2-40B4-BE49-F238E27FC236}">
                <a16:creationId xmlns:a16="http://schemas.microsoft.com/office/drawing/2014/main" id="{DCD66F46-1E23-0F44-99C8-8CA2CEBC4362}"/>
              </a:ext>
            </a:extLst>
          </p:cNvPr>
          <p:cNvSpPr/>
          <p:nvPr/>
        </p:nvSpPr>
        <p:spPr>
          <a:xfrm>
            <a:off x="1303055" y="2897578"/>
            <a:ext cx="9794240" cy="28692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a:extLst>
              <a:ext uri="{FF2B5EF4-FFF2-40B4-BE49-F238E27FC236}">
                <a16:creationId xmlns:a16="http://schemas.microsoft.com/office/drawing/2014/main" id="{D3A0F10E-C6BC-6B4E-9B02-8EF6240893E8}"/>
              </a:ext>
            </a:extLst>
          </p:cNvPr>
          <p:cNvSpPr/>
          <p:nvPr/>
        </p:nvSpPr>
        <p:spPr>
          <a:xfrm>
            <a:off x="1252831" y="281974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a:extLst>
              <a:ext uri="{FF2B5EF4-FFF2-40B4-BE49-F238E27FC236}">
                <a16:creationId xmlns:a16="http://schemas.microsoft.com/office/drawing/2014/main" id="{02873EFB-A7B6-514C-BD2C-1B116938DF83}"/>
              </a:ext>
            </a:extLst>
          </p:cNvPr>
          <p:cNvSpPr/>
          <p:nvPr/>
        </p:nvSpPr>
        <p:spPr>
          <a:xfrm rot="10800000">
            <a:off x="10778975" y="543694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2576170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208400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2219708"/>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1930106"/>
            <a:ext cx="8485746" cy="157229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返回值为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String</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类型时，不携带数据页面跳转相对比较简单，接下来通过一个案例演示返回值为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String</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类型时，不携带数据的页面跳转，案例具体实现步骤如下</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修改文件</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PageController.java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，新增</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showPageByString</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方法，用于测试返回值为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String</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类型的页面跳转，</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showPageByString</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方法的实现代码如下所示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5"/>
          <a:stretch>
            <a:fillRect/>
          </a:stretch>
        </p:blipFill>
        <p:spPr>
          <a:xfrm>
            <a:off x="2486203" y="3871351"/>
            <a:ext cx="7332167" cy="2410696"/>
          </a:xfrm>
          <a:prstGeom prst="rect">
            <a:avLst/>
          </a:prstGeom>
        </p:spPr>
      </p:pic>
      <p:sp>
        <p:nvSpPr>
          <p:cNvPr id="4" name="矩形 3"/>
          <p:cNvSpPr/>
          <p:nvPr/>
        </p:nvSpPr>
        <p:spPr>
          <a:xfrm>
            <a:off x="2795019" y="3925364"/>
            <a:ext cx="6876488" cy="2264787"/>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@Controller</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PageController</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RequestMapping</a:t>
            </a:r>
            <a:r>
              <a:rPr lang="en-US" altLang="zh-CN" sz="1600" dirty="0">
                <a:solidFill>
                  <a:srgbClr val="595959"/>
                </a:solidFill>
                <a:latin typeface="Microsoft YaHei" panose="020B0503020204020204" pitchFamily="34" charset="-122"/>
                <a:ea typeface="Microsoft YaHei" panose="020B0503020204020204" pitchFamily="34" charset="-122"/>
                <a:cs typeface="+mn-ea"/>
              </a:rPr>
              <a:t>("/register")</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void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showPageByVoid</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System.out.println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showPageByVoid</a:t>
            </a:r>
            <a:r>
              <a:rPr lang="en-US" altLang="zh-CN" sz="1600" dirty="0">
                <a:solidFill>
                  <a:srgbClr val="595959"/>
                </a:solidFill>
                <a:latin typeface="Microsoft YaHei" panose="020B0503020204020204" pitchFamily="34" charset="-122"/>
                <a:ea typeface="Microsoft YaHei" panose="020B0503020204020204" pitchFamily="34" charset="-122"/>
                <a:cs typeface="+mn-ea"/>
              </a:rPr>
              <a:t> running");}</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568447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12.4.2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a:solidFill>
                  <a:srgbClr val="595959"/>
                </a:solidFill>
                <a:latin typeface="微软雅黑" panose="020B0503020204020204" pitchFamily="34" charset="-122"/>
                <a:ea typeface="微软雅黑" panose="020B0503020204020204" pitchFamily="34" charset="-122"/>
                <a:cs typeface="+mn-ea"/>
              </a:rPr>
              <a:t>String</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p>
        </p:txBody>
      </p:sp>
      <p:sp>
        <p:nvSpPr>
          <p:cNvPr id="8" name="Chevron 3">
            <a:extLst>
              <a:ext uri="{FF2B5EF4-FFF2-40B4-BE49-F238E27FC236}">
                <a16:creationId xmlns:a16="http://schemas.microsoft.com/office/drawing/2014/main" id="{634D335A-A9ED-494D-8D70-978DFB21457A}"/>
              </a:ext>
            </a:extLst>
          </p:cNvPr>
          <p:cNvSpPr/>
          <p:nvPr>
            <p:custDataLst>
              <p:tags r:id="rId2"/>
            </p:custDataLst>
          </p:nvPr>
        </p:nvSpPr>
        <p:spPr>
          <a:xfrm>
            <a:off x="892519" y="1091196"/>
            <a:ext cx="197105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4" name="文本框 1">
            <a:extLst>
              <a:ext uri="{FF2B5EF4-FFF2-40B4-BE49-F238E27FC236}">
                <a16:creationId xmlns:a16="http://schemas.microsoft.com/office/drawing/2014/main" id="{B35B8F3F-0544-8144-9500-92980E036AB4}"/>
              </a:ext>
            </a:extLst>
          </p:cNvPr>
          <p:cNvSpPr txBox="1"/>
          <p:nvPr/>
        </p:nvSpPr>
        <p:spPr>
          <a:xfrm>
            <a:off x="1172537" y="1217734"/>
            <a:ext cx="146706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不携带数据</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076393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5588774"/>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启动</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chapter12</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项目，在浏览器中访问地址</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http://localhost:8080/chapter12/</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showPageByString</a:t>
            </a:r>
            <a:r>
              <a:rPr lang="zh-CN" altLang="zh-CN" sz="1600" dirty="0">
                <a:solidFill>
                  <a:srgbClr val="595959"/>
                </a:solidFill>
                <a:latin typeface="Microsoft YaHei" panose="020B0503020204020204" pitchFamily="34" charset="-122"/>
                <a:ea typeface="Microsoft YaHei" panose="020B0503020204020204" pitchFamily="34" charset="-122"/>
                <a:cs typeface="+mn-ea"/>
              </a:rPr>
              <a:t>。访问后，控制台打印信息如图所示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控制台打印</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图所示信息后，浏览器页面进行跳转，跳转的页面如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由</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上面两图</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所示的内容可以看出，访问地址后，执行了</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showPageByString</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方法，方法执行后成功跳转到</a:t>
            </a:r>
            <a:r>
              <a:rPr lang="en-US" altLang="zh-CN" sz="1600" dirty="0">
                <a:solidFill>
                  <a:srgbClr val="595959"/>
                </a:solidFill>
                <a:latin typeface="Microsoft YaHei" panose="020B0503020204020204" pitchFamily="34" charset="-122"/>
                <a:ea typeface="Microsoft YaHei" panose="020B0503020204020204" pitchFamily="34" charset="-122"/>
                <a:cs typeface="+mn-ea"/>
              </a:rPr>
              <a:t>WEB-INF</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文件夹下的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register.jsp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页面。如果此时注释掉</a:t>
            </a:r>
            <a:r>
              <a:rPr lang="en-US" altLang="zh-CN" sz="1600" dirty="0">
                <a:solidFill>
                  <a:srgbClr val="595959"/>
                </a:solidFill>
                <a:latin typeface="Microsoft YaHei" panose="020B0503020204020204" pitchFamily="34" charset="-122"/>
                <a:ea typeface="Microsoft YaHei" panose="020B0503020204020204" pitchFamily="34" charset="-122"/>
                <a:cs typeface="+mn-ea"/>
              </a:rPr>
              <a:t>Spring MVC</a:t>
            </a:r>
            <a:r>
              <a:rPr lang="zh-CN" altLang="zh-CN" sz="1600" dirty="0">
                <a:solidFill>
                  <a:srgbClr val="595959"/>
                </a:solidFill>
                <a:latin typeface="Microsoft YaHei" panose="020B0503020204020204" pitchFamily="34" charset="-122"/>
                <a:ea typeface="Microsoft YaHei" panose="020B0503020204020204" pitchFamily="34" charset="-122"/>
                <a:cs typeface="+mn-ea"/>
              </a:rPr>
              <a:t>配置文件</a:t>
            </a:r>
            <a:r>
              <a:rPr lang="en-US" altLang="zh-CN" sz="1600" dirty="0">
                <a:solidFill>
                  <a:srgbClr val="595959"/>
                </a:solidFill>
                <a:latin typeface="Microsoft YaHei" panose="020B0503020204020204" pitchFamily="34" charset="-122"/>
                <a:ea typeface="Microsoft YaHei" panose="020B0503020204020204" pitchFamily="34" charset="-122"/>
                <a:cs typeface="+mn-ea"/>
              </a:rPr>
              <a:t>spring-</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mvc.xml</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中的视图解析器，在浏览器中访问</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showPageByString</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方法，请求会转发到映射路径为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register</a:t>
            </a:r>
            <a:r>
              <a:rPr lang="zh-CN" altLang="zh-CN" sz="1600" dirty="0">
                <a:solidFill>
                  <a:srgbClr val="595959"/>
                </a:solidFill>
                <a:latin typeface="Microsoft YaHei" panose="020B0503020204020204" pitchFamily="34" charset="-122"/>
                <a:ea typeface="Microsoft YaHei" panose="020B0503020204020204" pitchFamily="34" charset="-122"/>
                <a:cs typeface="+mn-ea"/>
              </a:rPr>
              <a:t>对应的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showPageByVoid</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方法中</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579135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12.4.2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a:solidFill>
                  <a:srgbClr val="595959"/>
                </a:solidFill>
                <a:latin typeface="微软雅黑" panose="020B0503020204020204" pitchFamily="34" charset="-122"/>
                <a:ea typeface="微软雅黑" panose="020B0503020204020204" pitchFamily="34" charset="-122"/>
                <a:cs typeface="+mn-ea"/>
              </a:rPr>
              <a:t>String</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p>
        </p:txBody>
      </p:sp>
      <p:pic>
        <p:nvPicPr>
          <p:cNvPr id="8" name="图片 7">
            <a:extLst>
              <a:ext uri="{FF2B5EF4-FFF2-40B4-BE49-F238E27FC236}">
                <a16:creationId xmlns:a16="http://schemas.microsoft.com/office/drawing/2014/main" id="{C62A8C70-9335-1742-80CA-DF621153AB0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948112" y="2256313"/>
            <a:ext cx="4295775" cy="895531"/>
          </a:xfrm>
          <a:prstGeom prst="rect">
            <a:avLst/>
          </a:prstGeom>
          <a:noFill/>
          <a:ln>
            <a:noFill/>
          </a:ln>
          <a:effectLst/>
        </p:spPr>
      </p:pic>
      <p:pic>
        <p:nvPicPr>
          <p:cNvPr id="14" name="图片 13">
            <a:extLst>
              <a:ext uri="{FF2B5EF4-FFF2-40B4-BE49-F238E27FC236}">
                <a16:creationId xmlns:a16="http://schemas.microsoft.com/office/drawing/2014/main" id="{B00D2B95-2D7C-2B41-9BF4-034EAB396772}"/>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972795" y="3692319"/>
            <a:ext cx="4197429" cy="1234596"/>
          </a:xfrm>
          <a:prstGeom prst="rect">
            <a:avLst/>
          </a:prstGeom>
          <a:noFill/>
          <a:ln>
            <a:noFill/>
          </a:ln>
          <a:effectLst/>
        </p:spPr>
      </p:pic>
    </p:spTree>
    <p:extLst>
      <p:ext uri="{BB962C8B-B14F-4D97-AF65-F5344CB8AC3E}">
        <p14:creationId xmlns:p14="http://schemas.microsoft.com/office/powerpoint/2010/main" val="9570703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531827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5087355"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返回值为</a:t>
            </a:r>
            <a:r>
              <a:rPr lang="en-US" altLang="zh-CN" sz="2000" dirty="0">
                <a:solidFill>
                  <a:srgbClr val="1369B2"/>
                </a:solidFill>
                <a:latin typeface="微软雅黑" panose="020B0503020204020204" pitchFamily="34" charset="-122"/>
                <a:ea typeface="微软雅黑" panose="020B0503020204020204" pitchFamily="34" charset="-122"/>
              </a:rPr>
              <a:t>String</a:t>
            </a:r>
            <a:r>
              <a:rPr lang="zh-CN" altLang="en-US" sz="2000" dirty="0">
                <a:solidFill>
                  <a:srgbClr val="1369B2"/>
                </a:solidFill>
                <a:latin typeface="微软雅黑" panose="020B0503020204020204" pitchFamily="34" charset="-122"/>
                <a:ea typeface="微软雅黑" panose="020B0503020204020204" pitchFamily="34" charset="-122"/>
              </a:rPr>
              <a:t>类型的页面跳转的转发方式</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568447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12.4.2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a:solidFill>
                  <a:srgbClr val="595959"/>
                </a:solidFill>
                <a:latin typeface="微软雅黑" panose="020B0503020204020204" pitchFamily="34" charset="-122"/>
                <a:ea typeface="微软雅黑" panose="020B0503020204020204" pitchFamily="34" charset="-122"/>
                <a:cs typeface="+mn-ea"/>
              </a:rPr>
              <a:t>String</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p>
        </p:txBody>
      </p:sp>
      <p:sp>
        <p:nvSpPr>
          <p:cNvPr id="12" name="文本框 18">
            <a:extLst>
              <a:ext uri="{FF2B5EF4-FFF2-40B4-BE49-F238E27FC236}">
                <a16:creationId xmlns:a16="http://schemas.microsoft.com/office/drawing/2014/main" id="{73A3F491-9158-E345-9C0B-F28714186AC7}"/>
              </a:ext>
            </a:extLst>
          </p:cNvPr>
          <p:cNvSpPr txBox="1"/>
          <p:nvPr>
            <p:custDataLst>
              <p:tags r:id="rId2"/>
            </p:custDataLst>
          </p:nvPr>
        </p:nvSpPr>
        <p:spPr>
          <a:xfrm>
            <a:off x="1725775" y="2635738"/>
            <a:ext cx="8876636" cy="214021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当方法的返回值为普通的字符串时，</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在方法执行后会默认以转发的方式响应给客户端。除了这种默认的转发方式，还可以返回指定前缀的字符串，来设定处理器执行后对请求进行转发还是重定向，设定转发和重定向的字符串格式如下所示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pic>
        <p:nvPicPr>
          <p:cNvPr id="16" name="图片 15">
            <a:extLst>
              <a:ext uri="{FF2B5EF4-FFF2-40B4-BE49-F238E27FC236}">
                <a16:creationId xmlns:a16="http://schemas.microsoft.com/office/drawing/2014/main" id="{134D1479-0DCB-9C49-8683-0771AA08A7B2}"/>
              </a:ext>
            </a:extLst>
          </p:cNvPr>
          <p:cNvPicPr>
            <a:picLocks noChangeAspect="1"/>
          </p:cNvPicPr>
          <p:nvPr/>
        </p:nvPicPr>
        <p:blipFill>
          <a:blip r:embed="rId5"/>
          <a:stretch>
            <a:fillRect/>
          </a:stretch>
        </p:blipFill>
        <p:spPr>
          <a:xfrm>
            <a:off x="2486203" y="4203865"/>
            <a:ext cx="7332167" cy="1436915"/>
          </a:xfrm>
          <a:prstGeom prst="rect">
            <a:avLst/>
          </a:prstGeom>
        </p:spPr>
      </p:pic>
      <p:sp>
        <p:nvSpPr>
          <p:cNvPr id="2" name="文本框 1">
            <a:extLst>
              <a:ext uri="{FF2B5EF4-FFF2-40B4-BE49-F238E27FC236}">
                <a16:creationId xmlns:a16="http://schemas.microsoft.com/office/drawing/2014/main" id="{111A6172-30B9-D748-884E-F5B703B1850D}"/>
              </a:ext>
            </a:extLst>
          </p:cNvPr>
          <p:cNvSpPr txBox="1"/>
          <p:nvPr/>
        </p:nvSpPr>
        <p:spPr>
          <a:xfrm>
            <a:off x="3253838" y="4488873"/>
            <a:ext cx="6187044" cy="874407"/>
          </a:xfrm>
          <a:prstGeom prst="rect">
            <a:avLst/>
          </a:prstGeom>
          <a:noFill/>
        </p:spPr>
        <p:txBody>
          <a:bodyPr wrap="square" rtlCol="0">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forward:</a:t>
            </a:r>
            <a:r>
              <a:rPr lang="zh-CN" altLang="zh-CN" dirty="0">
                <a:solidFill>
                  <a:srgbClr val="595959"/>
                </a:solidFill>
                <a:latin typeface="微软雅黑" panose="020B0503020204020204" pitchFamily="34" charset="-122"/>
                <a:ea typeface="微软雅黑" panose="020B0503020204020204" pitchFamily="34" charset="-122"/>
                <a:cs typeface="+mn-ea"/>
              </a:rPr>
              <a:t>需要转发到的资源路径</a:t>
            </a: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redirect:</a:t>
            </a:r>
            <a:r>
              <a:rPr lang="zh-CN" altLang="zh-CN" dirty="0">
                <a:solidFill>
                  <a:srgbClr val="595959"/>
                </a:solidFill>
                <a:latin typeface="微软雅黑" panose="020B0503020204020204" pitchFamily="34" charset="-122"/>
                <a:ea typeface="微软雅黑" panose="020B0503020204020204" pitchFamily="34" charset="-122"/>
                <a:cs typeface="+mn-ea"/>
              </a:rPr>
              <a:t>需要重定向到的资源路径</a:t>
            </a:r>
          </a:p>
        </p:txBody>
      </p:sp>
    </p:spTree>
    <p:extLst>
      <p:ext uri="{BB962C8B-B14F-4D97-AF65-F5344CB8AC3E}">
        <p14:creationId xmlns:p14="http://schemas.microsoft.com/office/powerpoint/2010/main" val="19014607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5679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接下来，通过一个案例演示返回指定前缀的字符串的页面跳转，具体实现步骤如下</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修改文件</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PageController.java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，新增</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showPageByForward</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方法和</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showPageByRedirect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方法，分别用于测试方法执行后转发和重定向的页面跳转</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896688"/>
            <a:ext cx="7332167" cy="3046474"/>
          </a:xfrm>
          <a:prstGeom prst="rect">
            <a:avLst/>
          </a:prstGeom>
        </p:spPr>
      </p:pic>
      <p:sp>
        <p:nvSpPr>
          <p:cNvPr id="4" name="矩形 3"/>
          <p:cNvSpPr/>
          <p:nvPr/>
        </p:nvSpPr>
        <p:spPr>
          <a:xfrm>
            <a:off x="3163153" y="2880336"/>
            <a:ext cx="6876488" cy="3003451"/>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RequestMapping</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showPageByForward</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String </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showPageByForward</a:t>
            </a:r>
            <a:r>
              <a:rPr lang="en-US" altLang="zh-CN" sz="1600" dirty="0">
                <a:solidFill>
                  <a:srgbClr val="1369B2"/>
                </a:solidFill>
                <a:latin typeface="Microsoft YaHei" panose="020B0503020204020204" pitchFamily="34" charset="-122"/>
                <a:ea typeface="Microsoft YaHei" panose="020B0503020204020204" pitchFamily="34" charset="-122"/>
                <a:cs typeface="+mn-ea"/>
              </a:rPr>
              <a:t>()</a:t>
            </a:r>
            <a:r>
              <a:rPr lang="zh-CN" altLang="en-US" sz="1600" dirty="0">
                <a:solidFill>
                  <a:srgbClr val="1369B2"/>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System.out.println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showPageByForward</a:t>
            </a:r>
            <a:r>
              <a:rPr lang="en-US" altLang="zh-CN" sz="1600" dirty="0">
                <a:solidFill>
                  <a:srgbClr val="595959"/>
                </a:solidFill>
                <a:latin typeface="Microsoft YaHei" panose="020B0503020204020204" pitchFamily="34" charset="-122"/>
                <a:ea typeface="Microsoft YaHei" panose="020B0503020204020204" pitchFamily="34" charset="-122"/>
                <a:cs typeface="+mn-ea"/>
              </a:rPr>
              <a:t> running");</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forward:orders.jsp</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RequestMapping</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showPageByRedirect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String </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showPageByRedirect</a:t>
            </a:r>
            <a:r>
              <a:rPr lang="en-US" altLang="zh-CN" sz="1600" dirty="0">
                <a:solidFill>
                  <a:srgbClr val="1369B2"/>
                </a:solidFill>
                <a:latin typeface="Microsoft YaHei" panose="020B0503020204020204" pitchFamily="34" charset="-122"/>
                <a:ea typeface="Microsoft YaHei" panose="020B0503020204020204" pitchFamily="34" charset="-122"/>
                <a:cs typeface="+mn-ea"/>
              </a:rPr>
              <a:t>()</a:t>
            </a:r>
            <a:r>
              <a:rPr lang="zh-CN" altLang="en-US" sz="1600" dirty="0">
                <a:solidFill>
                  <a:srgbClr val="1369B2"/>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System.out.println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showPageByRedirect</a:t>
            </a:r>
            <a:r>
              <a:rPr lang="en-US" altLang="zh-CN" sz="1600" dirty="0">
                <a:solidFill>
                  <a:srgbClr val="595959"/>
                </a:solidFill>
                <a:latin typeface="Microsoft YaHei" panose="020B0503020204020204" pitchFamily="34" charset="-122"/>
                <a:ea typeface="Microsoft YaHei" panose="020B0503020204020204" pitchFamily="34" charset="-122"/>
                <a:cs typeface="+mn-ea"/>
              </a:rPr>
              <a:t> running");</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redirect:http</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www.itheima.com</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587447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12.4.2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a:solidFill>
                  <a:srgbClr val="595959"/>
                </a:solidFill>
                <a:latin typeface="微软雅黑" panose="020B0503020204020204" pitchFamily="34" charset="-122"/>
                <a:ea typeface="微软雅黑" panose="020B0503020204020204" pitchFamily="34" charset="-122"/>
                <a:cs typeface="+mn-ea"/>
              </a:rPr>
              <a:t>String</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p>
        </p:txBody>
      </p:sp>
    </p:spTree>
    <p:extLst>
      <p:ext uri="{BB962C8B-B14F-4D97-AF65-F5344CB8AC3E}">
        <p14:creationId xmlns:p14="http://schemas.microsoft.com/office/powerpoint/2010/main" val="28342697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521944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启动</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chapter12</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项目，在浏览器中访问访问地址</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http://localhost:8080/chapter12/</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showPageByForward</a:t>
            </a:r>
            <a:r>
              <a:rPr lang="zh-CN" altLang="zh-CN" sz="1600" dirty="0">
                <a:solidFill>
                  <a:srgbClr val="595959"/>
                </a:solidFill>
                <a:latin typeface="Microsoft YaHei" panose="020B0503020204020204" pitchFamily="34" charset="-122"/>
                <a:ea typeface="Microsoft YaHei" panose="020B0503020204020204" pitchFamily="34" charset="-122"/>
                <a:cs typeface="+mn-ea"/>
              </a:rPr>
              <a:t>。访问后，控制台打印信息如图所示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控制台打印</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图所示的信息后，浏览器页面进行跳转，跳转的页面如图所示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由</a:t>
            </a:r>
            <a:r>
              <a:rPr lang="zh-CN" altLang="en-US" sz="1600" dirty="0">
                <a:solidFill>
                  <a:srgbClr val="595959"/>
                </a:solidFill>
                <a:latin typeface="Microsoft YaHei" panose="020B0503020204020204" pitchFamily="34" charset="-122"/>
                <a:ea typeface="Microsoft YaHei" panose="020B0503020204020204" pitchFamily="34" charset="-122"/>
                <a:cs typeface="+mn-ea"/>
              </a:rPr>
              <a:t>两图</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所示的控制台打印信息、跳转的页面和地址栏信息可以得出，访问地址后，执行了</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showPageByForward</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方法，方法执行后转发到项目的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orders.jsp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587447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12.4.2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a:solidFill>
                  <a:srgbClr val="595959"/>
                </a:solidFill>
                <a:latin typeface="微软雅黑" panose="020B0503020204020204" pitchFamily="34" charset="-122"/>
                <a:ea typeface="微软雅黑" panose="020B0503020204020204" pitchFamily="34" charset="-122"/>
                <a:cs typeface="+mn-ea"/>
              </a:rPr>
              <a:t>String</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p>
        </p:txBody>
      </p:sp>
      <p:pic>
        <p:nvPicPr>
          <p:cNvPr id="8" name="图片 7">
            <a:extLst>
              <a:ext uri="{FF2B5EF4-FFF2-40B4-BE49-F238E27FC236}">
                <a16:creationId xmlns:a16="http://schemas.microsoft.com/office/drawing/2014/main" id="{C30FFB27-C192-F747-94E1-F1D6F0C9898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990657" y="2434442"/>
            <a:ext cx="4210685" cy="902009"/>
          </a:xfrm>
          <a:prstGeom prst="rect">
            <a:avLst/>
          </a:prstGeom>
          <a:noFill/>
          <a:ln>
            <a:noFill/>
          </a:ln>
          <a:effectLst/>
        </p:spPr>
      </p:pic>
      <p:pic>
        <p:nvPicPr>
          <p:cNvPr id="14" name="图片 13">
            <a:extLst>
              <a:ext uri="{FF2B5EF4-FFF2-40B4-BE49-F238E27FC236}">
                <a16:creationId xmlns:a16="http://schemas.microsoft.com/office/drawing/2014/main" id="{3E90B134-EC5E-AC43-B9FE-810E76E4D7FF}"/>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978316" y="4106948"/>
            <a:ext cx="4096905" cy="1137920"/>
          </a:xfrm>
          <a:prstGeom prst="rect">
            <a:avLst/>
          </a:prstGeom>
          <a:noFill/>
          <a:ln>
            <a:noFill/>
          </a:ln>
          <a:effectLst/>
        </p:spPr>
      </p:pic>
    </p:spTree>
    <p:extLst>
      <p:ext uri="{BB962C8B-B14F-4D97-AF65-F5344CB8AC3E}">
        <p14:creationId xmlns:p14="http://schemas.microsoft.com/office/powerpoint/2010/main" val="1825233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5588774"/>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在浏览器中访问地址</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http://localhost:8080/chapter12/</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showPageByRedirect</a:t>
            </a:r>
            <a:r>
              <a:rPr lang="zh-CN" altLang="zh-CN" sz="1600" dirty="0">
                <a:solidFill>
                  <a:srgbClr val="595959"/>
                </a:solidFill>
                <a:latin typeface="Microsoft YaHei" panose="020B0503020204020204" pitchFamily="34" charset="-122"/>
                <a:ea typeface="Microsoft YaHei" panose="020B0503020204020204" pitchFamily="34" charset="-122"/>
                <a:cs typeface="+mn-ea"/>
              </a:rPr>
              <a:t>。访问后，控制台打印信息如图所示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控制台打印</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图所示的信息后，浏览器页面进行跳转，跳转的页面如图所示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由</a:t>
            </a:r>
            <a:r>
              <a:rPr lang="zh-CN" altLang="en-US" sz="1600" dirty="0">
                <a:solidFill>
                  <a:srgbClr val="595959"/>
                </a:solidFill>
                <a:latin typeface="Microsoft YaHei" panose="020B0503020204020204" pitchFamily="34" charset="-122"/>
                <a:ea typeface="Microsoft YaHei" panose="020B0503020204020204" pitchFamily="34" charset="-122"/>
                <a:cs typeface="+mn-ea"/>
              </a:rPr>
              <a:t>两图</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所示的控制台打印信息、跳转的页面和地址栏信息可以看出，访问地址后执行了</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showPageByRedirect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方法，方法执行后重定向到黑马程序员的官网。</a:t>
            </a:r>
            <a:r>
              <a:rPr lang="zh-CN" altLang="zh-CN" sz="1600" dirty="0">
                <a:solidFill>
                  <a:srgbClr val="FF0000"/>
                </a:solidFill>
                <a:latin typeface="Microsoft YaHei" panose="020B0503020204020204" pitchFamily="34" charset="-122"/>
                <a:ea typeface="Microsoft YaHei" panose="020B0503020204020204" pitchFamily="34" charset="-122"/>
                <a:cs typeface="+mn-ea"/>
              </a:rPr>
              <a:t>需要注意的是</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，方法返回的字符串一旦添加了“</a:t>
            </a:r>
            <a:r>
              <a:rPr lang="en-US" altLang="zh-CN" sz="1600" dirty="0">
                <a:solidFill>
                  <a:srgbClr val="595959"/>
                </a:solidFill>
                <a:latin typeface="Microsoft YaHei" panose="020B0503020204020204" pitchFamily="34" charset="-122"/>
                <a:ea typeface="Microsoft YaHei" panose="020B0503020204020204" pitchFamily="34" charset="-122"/>
                <a:cs typeface="+mn-ea"/>
              </a:rPr>
              <a:t>forward:</a:t>
            </a:r>
            <a:r>
              <a:rPr lang="zh-CN" altLang="zh-CN" sz="1600" dirty="0">
                <a:solidFill>
                  <a:srgbClr val="595959"/>
                </a:solidFill>
                <a:latin typeface="Microsoft YaHei" panose="020B0503020204020204" pitchFamily="34" charset="-122"/>
                <a:ea typeface="Microsoft YaHei" panose="020B0503020204020204" pitchFamily="34" charset="-122"/>
                <a:cs typeface="+mn-ea"/>
              </a:rPr>
              <a:t>”或“</a:t>
            </a:r>
            <a:r>
              <a:rPr lang="en-US" altLang="zh-CN" sz="1600" dirty="0">
                <a:solidFill>
                  <a:srgbClr val="595959"/>
                </a:solidFill>
                <a:latin typeface="Microsoft YaHei" panose="020B0503020204020204" pitchFamily="34" charset="-122"/>
                <a:ea typeface="Microsoft YaHei" panose="020B0503020204020204" pitchFamily="34" charset="-122"/>
                <a:cs typeface="+mn-ea"/>
              </a:rPr>
              <a:t>redirect:</a:t>
            </a:r>
            <a:r>
              <a:rPr lang="zh-CN" altLang="zh-CN" sz="1600" dirty="0">
                <a:solidFill>
                  <a:srgbClr val="595959"/>
                </a:solidFill>
                <a:latin typeface="Microsoft YaHei" panose="020B0503020204020204" pitchFamily="34" charset="-122"/>
                <a:ea typeface="Microsoft YaHei" panose="020B0503020204020204" pitchFamily="34" charset="-122"/>
                <a:cs typeface="+mn-ea"/>
              </a:rPr>
              <a:t>”前缀，那么视图解析器不再会为方法返回值拼接前缀和后缀了</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587447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12.4.2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a:solidFill>
                  <a:srgbClr val="595959"/>
                </a:solidFill>
                <a:latin typeface="微软雅黑" panose="020B0503020204020204" pitchFamily="34" charset="-122"/>
                <a:ea typeface="微软雅黑" panose="020B0503020204020204" pitchFamily="34" charset="-122"/>
                <a:cs typeface="+mn-ea"/>
              </a:rPr>
              <a:t>String</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p>
        </p:txBody>
      </p:sp>
      <p:pic>
        <p:nvPicPr>
          <p:cNvPr id="12" name="图片 11">
            <a:extLst>
              <a:ext uri="{FF2B5EF4-FFF2-40B4-BE49-F238E27FC236}">
                <a16:creationId xmlns:a16="http://schemas.microsoft.com/office/drawing/2014/main" id="{5BFD863C-1595-3842-89C7-5513AD4B3AC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852545" y="2121660"/>
            <a:ext cx="4486910" cy="1034183"/>
          </a:xfrm>
          <a:prstGeom prst="rect">
            <a:avLst/>
          </a:prstGeom>
          <a:noFill/>
          <a:ln>
            <a:noFill/>
          </a:ln>
          <a:effectLst/>
        </p:spPr>
      </p:pic>
      <p:pic>
        <p:nvPicPr>
          <p:cNvPr id="15" name="图片 14">
            <a:extLst>
              <a:ext uri="{FF2B5EF4-FFF2-40B4-BE49-F238E27FC236}">
                <a16:creationId xmlns:a16="http://schemas.microsoft.com/office/drawing/2014/main" id="{59203D26-7BCE-1747-BBF5-0B5B695D2AD4}"/>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408209" y="3746686"/>
            <a:ext cx="3441383" cy="1169670"/>
          </a:xfrm>
          <a:prstGeom prst="rect">
            <a:avLst/>
          </a:prstGeom>
          <a:noFill/>
          <a:ln>
            <a:noFill/>
          </a:ln>
          <a:effectLst/>
        </p:spPr>
      </p:pic>
    </p:spTree>
    <p:extLst>
      <p:ext uri="{BB962C8B-B14F-4D97-AF65-F5344CB8AC3E}">
        <p14:creationId xmlns:p14="http://schemas.microsoft.com/office/powerpoint/2010/main" val="2578558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208400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2219708"/>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1930106"/>
            <a:ext cx="8485746" cy="189545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接下来通过一个案例演示携带数据的页面转发，该案例使用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HttpServletRequest</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类型形参和</a:t>
            </a:r>
            <a:r>
              <a:rPr lang="en-US" altLang="zh-CN" sz="1600" dirty="0">
                <a:solidFill>
                  <a:srgbClr val="595959"/>
                </a:solidFill>
                <a:latin typeface="Microsoft YaHei" panose="020B0503020204020204" pitchFamily="34" charset="-122"/>
                <a:ea typeface="Microsoft YaHei" panose="020B0503020204020204" pitchFamily="34" charset="-122"/>
                <a:cs typeface="+mn-ea"/>
              </a:rPr>
              <a:t>Model</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类型形参进行数据传递，案例具体实现步骤如下</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修改文件</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PageController.java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，新增</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showPageByRequest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方法和</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showPageByModel</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showPageByRequest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方法使用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HttpServletRequest</a:t>
            </a:r>
            <a:r>
              <a:rPr lang="zh-CN" altLang="zh-CN" sz="1600" dirty="0">
                <a:solidFill>
                  <a:srgbClr val="595959"/>
                </a:solidFill>
                <a:latin typeface="Microsoft YaHei" panose="020B0503020204020204" pitchFamily="34" charset="-122"/>
                <a:ea typeface="Microsoft YaHei" panose="020B0503020204020204" pitchFamily="34" charset="-122"/>
                <a:cs typeface="+mn-ea"/>
              </a:rPr>
              <a:t>传递数据，</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showPageByModel</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方法使用</a:t>
            </a:r>
            <a:r>
              <a:rPr lang="en-US" altLang="zh-CN" sz="1600" dirty="0">
                <a:solidFill>
                  <a:srgbClr val="595959"/>
                </a:solidFill>
                <a:latin typeface="Microsoft YaHei" panose="020B0503020204020204" pitchFamily="34" charset="-122"/>
                <a:ea typeface="Microsoft YaHei" panose="020B0503020204020204" pitchFamily="34" charset="-122"/>
                <a:cs typeface="+mn-ea"/>
              </a:rPr>
              <a:t>Model</a:t>
            </a:r>
            <a:r>
              <a:rPr lang="zh-CN" altLang="zh-CN" sz="1600" dirty="0">
                <a:solidFill>
                  <a:srgbClr val="595959"/>
                </a:solidFill>
                <a:latin typeface="Microsoft YaHei" panose="020B0503020204020204" pitchFamily="34" charset="-122"/>
                <a:ea typeface="Microsoft YaHei" panose="020B0503020204020204" pitchFamily="34" charset="-122"/>
                <a:cs typeface="+mn-ea"/>
              </a:rPr>
              <a:t>传递数据，两个方法都使用字符串指定跳转的页面</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5"/>
          <a:stretch>
            <a:fillRect/>
          </a:stretch>
        </p:blipFill>
        <p:spPr>
          <a:xfrm>
            <a:off x="2509952" y="3871351"/>
            <a:ext cx="7239689" cy="2505698"/>
          </a:xfrm>
          <a:prstGeom prst="rect">
            <a:avLst/>
          </a:prstGeom>
        </p:spPr>
      </p:pic>
      <p:sp>
        <p:nvSpPr>
          <p:cNvPr id="4" name="矩形 3"/>
          <p:cNvSpPr/>
          <p:nvPr/>
        </p:nvSpPr>
        <p:spPr>
          <a:xfrm>
            <a:off x="2996899" y="3782861"/>
            <a:ext cx="7097127" cy="2634119"/>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只展示了</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showPageByRequest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方法</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RequestMapping</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showPageByRequest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String </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showPageByRequest</a:t>
            </a:r>
            <a:r>
              <a:rPr lang="en-US" altLang="zh-CN" sz="1600" dirty="0">
                <a:solidFill>
                  <a:srgbClr val="1369B2"/>
                </a:solidFill>
                <a:latin typeface="Microsoft YaHei" panose="020B0503020204020204" pitchFamily="34" charset="-122"/>
                <a:ea typeface="Microsoft YaHei" panose="020B0503020204020204" pitchFamily="34" charset="-122"/>
                <a:cs typeface="+mn-ea"/>
              </a:rPr>
              <a:t>(</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HttpServletRequest</a:t>
            </a:r>
            <a:r>
              <a:rPr lang="en-US" altLang="zh-CN" sz="1600" dirty="0">
                <a:solidFill>
                  <a:srgbClr val="1369B2"/>
                </a:solidFill>
                <a:latin typeface="Microsoft YaHei" panose="020B0503020204020204" pitchFamily="34" charset="-122"/>
                <a:ea typeface="Microsoft YaHei" panose="020B0503020204020204" pitchFamily="34" charset="-122"/>
                <a:cs typeface="+mn-ea"/>
              </a:rPr>
              <a:t> request)</a:t>
            </a:r>
            <a:r>
              <a:rPr lang="zh-CN" altLang="en-US" sz="1600" dirty="0">
                <a:solidFill>
                  <a:srgbClr val="1369B2"/>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System.out.println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showPageByRequest</a:t>
            </a:r>
            <a:r>
              <a:rPr lang="en-US" altLang="zh-CN" sz="1600" dirty="0">
                <a:solidFill>
                  <a:srgbClr val="595959"/>
                </a:solidFill>
                <a:latin typeface="Microsoft YaHei" panose="020B0503020204020204" pitchFamily="34" charset="-122"/>
                <a:ea typeface="Microsoft YaHei" panose="020B0503020204020204" pitchFamily="34" charset="-122"/>
                <a:cs typeface="+mn-ea"/>
              </a:rPr>
              <a:t> running");</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request.setAttribute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username","request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"register";</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568447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12.4.2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a:solidFill>
                  <a:srgbClr val="595959"/>
                </a:solidFill>
                <a:latin typeface="微软雅黑" panose="020B0503020204020204" pitchFamily="34" charset="-122"/>
                <a:ea typeface="微软雅黑" panose="020B0503020204020204" pitchFamily="34" charset="-122"/>
                <a:cs typeface="+mn-ea"/>
              </a:rPr>
              <a:t>String</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p>
        </p:txBody>
      </p:sp>
      <p:sp>
        <p:nvSpPr>
          <p:cNvPr id="8" name="Chevron 3">
            <a:extLst>
              <a:ext uri="{FF2B5EF4-FFF2-40B4-BE49-F238E27FC236}">
                <a16:creationId xmlns:a16="http://schemas.microsoft.com/office/drawing/2014/main" id="{634D335A-A9ED-494D-8D70-978DFB21457A}"/>
              </a:ext>
            </a:extLst>
          </p:cNvPr>
          <p:cNvSpPr/>
          <p:nvPr>
            <p:custDataLst>
              <p:tags r:id="rId2"/>
            </p:custDataLst>
          </p:nvPr>
        </p:nvSpPr>
        <p:spPr>
          <a:xfrm>
            <a:off x="892519" y="1091196"/>
            <a:ext cx="197105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4" name="文本框 1">
            <a:extLst>
              <a:ext uri="{FF2B5EF4-FFF2-40B4-BE49-F238E27FC236}">
                <a16:creationId xmlns:a16="http://schemas.microsoft.com/office/drawing/2014/main" id="{B35B8F3F-0544-8144-9500-92980E036AB4}"/>
              </a:ext>
            </a:extLst>
          </p:cNvPr>
          <p:cNvSpPr txBox="1"/>
          <p:nvPr/>
        </p:nvSpPr>
        <p:spPr>
          <a:xfrm>
            <a:off x="1303166" y="1217734"/>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携带数据</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60565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1098827"/>
            <a:ext cx="8485746" cy="418128"/>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修改文件</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register.jsp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的表单中添加</a:t>
            </a:r>
            <a:r>
              <a:rPr lang="en-US" altLang="zh-CN" sz="1600" dirty="0">
                <a:solidFill>
                  <a:srgbClr val="595959"/>
                </a:solidFill>
                <a:latin typeface="Microsoft YaHei" panose="020B0503020204020204" pitchFamily="34" charset="-122"/>
                <a:ea typeface="Microsoft YaHei" panose="020B0503020204020204" pitchFamily="34" charset="-122"/>
                <a:cs typeface="+mn-ea"/>
              </a:rPr>
              <a:t>value</a:t>
            </a:r>
            <a:r>
              <a:rPr lang="zh-CN" altLang="zh-CN" sz="1600" dirty="0">
                <a:solidFill>
                  <a:srgbClr val="595959"/>
                </a:solidFill>
                <a:latin typeface="Microsoft YaHei" panose="020B0503020204020204" pitchFamily="34" charset="-122"/>
                <a:ea typeface="Microsoft YaHei" panose="020B0503020204020204" pitchFamily="34" charset="-122"/>
                <a:cs typeface="+mn-ea"/>
              </a:rPr>
              <a:t>属性，用于接收转发传递过来的数据</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529443"/>
            <a:ext cx="7332167" cy="3742115"/>
          </a:xfrm>
          <a:prstGeom prst="rect">
            <a:avLst/>
          </a:prstGeom>
        </p:spPr>
      </p:pic>
      <p:sp>
        <p:nvSpPr>
          <p:cNvPr id="4" name="矩形 3"/>
          <p:cNvSpPr/>
          <p:nvPr/>
        </p:nvSpPr>
        <p:spPr>
          <a:xfrm>
            <a:off x="2735642" y="2500325"/>
            <a:ext cx="6876488" cy="3742115"/>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 page language="java"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contentType</a:t>
            </a:r>
            <a:r>
              <a:rPr lang="en-US" altLang="zh-CN" sz="1600" dirty="0">
                <a:solidFill>
                  <a:srgbClr val="595959"/>
                </a:solidFill>
                <a:latin typeface="Microsoft YaHei" panose="020B0503020204020204" pitchFamily="34" charset="-122"/>
                <a:ea typeface="Microsoft YaHei" panose="020B0503020204020204" pitchFamily="34" charset="-122"/>
                <a:cs typeface="+mn-ea"/>
              </a:rPr>
              <a:t>="text/html;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charset=UTF-8"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pageEncoding</a:t>
            </a:r>
            <a:r>
              <a:rPr lang="en-US" altLang="zh-CN" sz="1600" dirty="0">
                <a:solidFill>
                  <a:srgbClr val="595959"/>
                </a:solidFill>
                <a:latin typeface="Microsoft YaHei" panose="020B0503020204020204" pitchFamily="34" charset="-122"/>
                <a:ea typeface="Microsoft YaHei" panose="020B0503020204020204" pitchFamily="34" charset="-122"/>
                <a:cs typeface="+mn-ea"/>
              </a:rPr>
              <a:t>="UTF-8"%&gt;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&lt;html&gt;&lt;!-- </a:t>
            </a:r>
            <a:r>
              <a:rPr lang="zh-CN" altLang="en-US" sz="1600" dirty="0">
                <a:solidFill>
                  <a:srgbClr val="595959"/>
                </a:solidFill>
                <a:latin typeface="Microsoft YaHei" panose="020B0503020204020204" pitchFamily="34" charset="-122"/>
                <a:ea typeface="Microsoft YaHei" panose="020B0503020204020204" pitchFamily="34" charset="-122"/>
                <a:cs typeface="+mn-ea"/>
              </a:rPr>
              <a:t>只显示了</a:t>
            </a:r>
            <a:r>
              <a:rPr lang="en-US" altLang="zh-CN" sz="1600" dirty="0">
                <a:solidFill>
                  <a:srgbClr val="595959"/>
                </a:solidFill>
                <a:latin typeface="Microsoft YaHei" panose="020B0503020204020204" pitchFamily="34" charset="-122"/>
                <a:ea typeface="Microsoft YaHei" panose="020B0503020204020204" pitchFamily="34" charset="-122"/>
                <a:cs typeface="+mn-ea"/>
              </a:rPr>
              <a:t>form</a:t>
            </a:r>
            <a:r>
              <a:rPr lang="zh-CN" altLang="en-US" sz="1600" dirty="0">
                <a:solidFill>
                  <a:srgbClr val="595959"/>
                </a:solidFill>
                <a:latin typeface="Microsoft YaHei" panose="020B0503020204020204" pitchFamily="34" charset="-122"/>
                <a:ea typeface="Microsoft YaHei" panose="020B0503020204020204" pitchFamily="34" charset="-122"/>
                <a:cs typeface="+mn-ea"/>
              </a:rPr>
              <a:t>表单的内容</a:t>
            </a:r>
            <a:r>
              <a:rPr lang="en-US" altLang="zh-CN" sz="1600" dirty="0">
                <a:solidFill>
                  <a:srgbClr val="595959"/>
                </a:solidFill>
                <a:latin typeface="Microsoft YaHei" panose="020B0503020204020204" pitchFamily="34" charset="-122"/>
                <a:ea typeface="Microsoft YaHei" panose="020B0503020204020204" pitchFamily="34" charset="-122"/>
                <a:cs typeface="+mn-ea"/>
                <a:sym typeface="Wingdings" pitchFamily="2" charset="2"/>
              </a:rPr>
              <a:t>-- &gt;</a:t>
            </a:r>
            <a:r>
              <a:rPr lang="en-US" altLang="zh-CN" sz="1600" dirty="0">
                <a:solidFill>
                  <a:srgbClr val="595959"/>
                </a:solidFill>
                <a:latin typeface="Microsoft YaHei" panose="020B0503020204020204" pitchFamily="34" charset="-122"/>
                <a:ea typeface="Microsoft YaHei" panose="020B0503020204020204" pitchFamily="34" charset="-122"/>
                <a:cs typeface="+mn-ea"/>
              </a:rPr>
              <a:t>&lt;body&gt;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&lt;form action="${</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pageContext.request.contextPath</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registerUser</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用户名：</a:t>
            </a:r>
            <a:r>
              <a:rPr lang="en-US" altLang="zh-CN" sz="1600" dirty="0">
                <a:solidFill>
                  <a:srgbClr val="595959"/>
                </a:solidFill>
                <a:latin typeface="Microsoft YaHei" panose="020B0503020204020204" pitchFamily="34" charset="-122"/>
                <a:ea typeface="Microsoft YaHei" panose="020B0503020204020204" pitchFamily="34" charset="-122"/>
                <a:cs typeface="+mn-ea"/>
              </a:rPr>
              <a:t>&lt;input type="text" name="username" 	</a:t>
            </a:r>
            <a:r>
              <a:rPr lang="en-US" altLang="zh-CN" sz="1600" dirty="0">
                <a:solidFill>
                  <a:srgbClr val="1369B2"/>
                </a:solidFill>
                <a:latin typeface="Microsoft YaHei" panose="020B0503020204020204" pitchFamily="34" charset="-122"/>
                <a:ea typeface="Microsoft YaHei" panose="020B0503020204020204" pitchFamily="34" charset="-122"/>
                <a:cs typeface="+mn-ea"/>
              </a:rPr>
              <a:t>value="${username}" </a:t>
            </a:r>
            <a:r>
              <a:rPr lang="en-US" altLang="zh-CN" sz="1600" dirty="0">
                <a:solidFill>
                  <a:srgbClr val="595959"/>
                </a:solidFill>
                <a:latin typeface="Microsoft YaHei" panose="020B0503020204020204" pitchFamily="34" charset="-122"/>
                <a:ea typeface="Microsoft YaHei" panose="020B0503020204020204" pitchFamily="34" charset="-122"/>
                <a:cs typeface="+mn-ea"/>
              </a:rPr>
              <a:t>/&gt;&lt;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br</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密</a:t>
            </a:r>
            <a:r>
              <a:rPr lang="en-US" altLang="zh-CN" sz="1600" dirty="0">
                <a:solidFill>
                  <a:srgbClr val="595959"/>
                </a:solidFill>
                <a:latin typeface="Microsoft YaHei" panose="020B0503020204020204" pitchFamily="34" charset="-122"/>
                <a:ea typeface="Microsoft YaHei" panose="020B0503020204020204" pitchFamily="34" charset="-122"/>
                <a:cs typeface="+mn-ea"/>
              </a:rPr>
              <a:t>&amp;</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nbsp</a:t>
            </a:r>
            <a:r>
              <a:rPr lang="en-US" altLang="zh-CN" sz="1600" dirty="0">
                <a:solidFill>
                  <a:srgbClr val="595959"/>
                </a:solidFill>
                <a:latin typeface="Microsoft YaHei" panose="020B0503020204020204" pitchFamily="34" charset="-122"/>
                <a:ea typeface="Microsoft YaHei" panose="020B0503020204020204" pitchFamily="34" charset="-122"/>
                <a:cs typeface="+mn-ea"/>
              </a:rPr>
              <a:t>;&amp;</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nbsp</a:t>
            </a:r>
            <a:r>
              <a:rPr lang="en-US" altLang="zh-CN" sz="1600" dirty="0">
                <a:solidFill>
                  <a:srgbClr val="595959"/>
                </a:solidFill>
                <a:latin typeface="Microsoft YaHei" panose="020B0503020204020204" pitchFamily="34" charset="-122"/>
                <a:ea typeface="Microsoft YaHei" panose="020B0503020204020204" pitchFamily="34" charset="-122"/>
                <a:cs typeface="+mn-ea"/>
              </a:rPr>
              <a:t>;&amp;</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nbsp</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码：</a:t>
            </a:r>
            <a:r>
              <a:rPr lang="en-US" altLang="zh-CN" sz="1600" dirty="0">
                <a:solidFill>
                  <a:srgbClr val="595959"/>
                </a:solidFill>
                <a:latin typeface="Microsoft YaHei" panose="020B0503020204020204" pitchFamily="34" charset="-122"/>
                <a:ea typeface="Microsoft YaHei" panose="020B0503020204020204" pitchFamily="34" charset="-122"/>
                <a:cs typeface="+mn-ea"/>
              </a:rPr>
              <a:t>&lt;input type="text"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name="password" value="${</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user.password</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br</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&lt;input type="submit" value="</a:t>
            </a:r>
            <a:r>
              <a:rPr lang="zh-CN" altLang="zh-CN" sz="1600" dirty="0">
                <a:solidFill>
                  <a:srgbClr val="595959"/>
                </a:solidFill>
                <a:latin typeface="Microsoft YaHei" panose="020B0503020204020204" pitchFamily="34" charset="-122"/>
                <a:ea typeface="Microsoft YaHei" panose="020B0503020204020204" pitchFamily="34" charset="-122"/>
                <a:cs typeface="+mn-ea"/>
              </a:rPr>
              <a:t>注册</a:t>
            </a:r>
            <a:r>
              <a:rPr lang="en-US" altLang="zh-CN" sz="1600" dirty="0">
                <a:solidFill>
                  <a:srgbClr val="595959"/>
                </a:solidFill>
                <a:latin typeface="Microsoft YaHei" panose="020B0503020204020204" pitchFamily="34" charset="-122"/>
                <a:ea typeface="Microsoft YaHei" panose="020B0503020204020204" pitchFamily="34" charset="-122"/>
                <a:cs typeface="+mn-ea"/>
              </a:rPr>
              <a:t>"/&gt;&lt;/form&gt;&lt;/body&gt;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&lt;/html&gt;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587447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12.4.2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a:solidFill>
                  <a:srgbClr val="595959"/>
                </a:solidFill>
                <a:latin typeface="微软雅黑" panose="020B0503020204020204" pitchFamily="34" charset="-122"/>
                <a:ea typeface="微软雅黑" panose="020B0503020204020204" pitchFamily="34" charset="-122"/>
                <a:cs typeface="+mn-ea"/>
              </a:rPr>
              <a:t>String</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p>
        </p:txBody>
      </p:sp>
    </p:spTree>
    <p:extLst>
      <p:ext uri="{BB962C8B-B14F-4D97-AF65-F5344CB8AC3E}">
        <p14:creationId xmlns:p14="http://schemas.microsoft.com/office/powerpoint/2010/main" val="423282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6990735"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简单数据绑定</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272752" y="2808590"/>
            <a:ext cx="2133388" cy="1107996"/>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12</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2</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0832680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521944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启动</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chapter12</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项目，在浏览器中访问地址</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http://localhost:8080/chapter12/</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showPageByRequest</a:t>
            </a:r>
            <a:r>
              <a:rPr lang="zh-CN" altLang="zh-CN" sz="1600" dirty="0">
                <a:solidFill>
                  <a:srgbClr val="595959"/>
                </a:solidFill>
                <a:latin typeface="Microsoft YaHei" panose="020B0503020204020204" pitchFamily="34" charset="-122"/>
                <a:ea typeface="Microsoft YaHei" panose="020B0503020204020204" pitchFamily="34" charset="-122"/>
                <a:cs typeface="+mn-ea"/>
              </a:rPr>
              <a:t>。访问后，控制台打印信息如图所示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控制台打印</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图所示的信息后，浏览器页面进行跳转，跳转的页面如图所示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由</a:t>
            </a:r>
            <a:r>
              <a:rPr lang="zh-CN" altLang="en-US" sz="1600" dirty="0">
                <a:solidFill>
                  <a:srgbClr val="595959"/>
                </a:solidFill>
                <a:latin typeface="Microsoft YaHei" panose="020B0503020204020204" pitchFamily="34" charset="-122"/>
                <a:ea typeface="Microsoft YaHei" panose="020B0503020204020204" pitchFamily="34" charset="-122"/>
                <a:cs typeface="+mn-ea"/>
              </a:rPr>
              <a:t>两图</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所示的控制台打印信息，以及跳转的页面信息可以看出，访问地址后执行了</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showPageByRequest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方法，方法执行后</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HttpServletRequest</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username</a:t>
            </a:r>
            <a:r>
              <a:rPr lang="zh-CN" altLang="zh-CN" sz="1600" dirty="0">
                <a:solidFill>
                  <a:srgbClr val="595959"/>
                </a:solidFill>
                <a:latin typeface="Microsoft YaHei" panose="020B0503020204020204" pitchFamily="34" charset="-122"/>
                <a:ea typeface="Microsoft YaHei" panose="020B0503020204020204" pitchFamily="34" charset="-122"/>
                <a:cs typeface="+mn-ea"/>
              </a:rPr>
              <a:t>转发到</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register.jsp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页面中</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587447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12.4.2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a:solidFill>
                  <a:srgbClr val="595959"/>
                </a:solidFill>
                <a:latin typeface="微软雅黑" panose="020B0503020204020204" pitchFamily="34" charset="-122"/>
                <a:ea typeface="微软雅黑" panose="020B0503020204020204" pitchFamily="34" charset="-122"/>
                <a:cs typeface="+mn-ea"/>
              </a:rPr>
              <a:t>String</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p>
        </p:txBody>
      </p:sp>
      <p:pic>
        <p:nvPicPr>
          <p:cNvPr id="8" name="图片 7">
            <a:extLst>
              <a:ext uri="{FF2B5EF4-FFF2-40B4-BE49-F238E27FC236}">
                <a16:creationId xmlns:a16="http://schemas.microsoft.com/office/drawing/2014/main" id="{90F776C1-F320-364F-91AA-098A7052200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964305" y="2232565"/>
            <a:ext cx="4263390" cy="978659"/>
          </a:xfrm>
          <a:prstGeom prst="rect">
            <a:avLst/>
          </a:prstGeom>
          <a:noFill/>
          <a:ln>
            <a:noFill/>
          </a:ln>
          <a:effectLst/>
        </p:spPr>
      </p:pic>
      <p:pic>
        <p:nvPicPr>
          <p:cNvPr id="14" name="图片 13">
            <a:extLst>
              <a:ext uri="{FF2B5EF4-FFF2-40B4-BE49-F238E27FC236}">
                <a16:creationId xmlns:a16="http://schemas.microsoft.com/office/drawing/2014/main" id="{842B8156-896D-3D48-A2D1-287703046A09}"/>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051973" y="3622905"/>
            <a:ext cx="4106376" cy="1329104"/>
          </a:xfrm>
          <a:prstGeom prst="rect">
            <a:avLst/>
          </a:prstGeom>
          <a:noFill/>
          <a:ln>
            <a:noFill/>
          </a:ln>
          <a:effectLst/>
        </p:spPr>
      </p:pic>
    </p:spTree>
    <p:extLst>
      <p:ext uri="{BB962C8B-B14F-4D97-AF65-F5344CB8AC3E}">
        <p14:creationId xmlns:p14="http://schemas.microsoft.com/office/powerpoint/2010/main" val="3405197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5588774"/>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在浏览器中访问地址</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http://localhost:8080/chapter12/</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showPageByModel</a:t>
            </a:r>
            <a:r>
              <a:rPr lang="zh-CN" altLang="zh-CN" sz="1600" dirty="0">
                <a:solidFill>
                  <a:srgbClr val="595959"/>
                </a:solidFill>
                <a:latin typeface="Microsoft YaHei" panose="020B0503020204020204" pitchFamily="34" charset="-122"/>
                <a:ea typeface="Microsoft YaHei" panose="020B0503020204020204" pitchFamily="34" charset="-122"/>
                <a:cs typeface="+mn-ea"/>
              </a:rPr>
              <a:t>。访问后，控制台打印信息如图所示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控制台打印</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图所示的信息后，浏览器页面进行跳转，跳转的页面如图所示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由</a:t>
            </a:r>
            <a:r>
              <a:rPr lang="zh-CN" altLang="en-US" sz="1600" dirty="0">
                <a:solidFill>
                  <a:srgbClr val="595959"/>
                </a:solidFill>
                <a:latin typeface="Microsoft YaHei" panose="020B0503020204020204" pitchFamily="34" charset="-122"/>
                <a:ea typeface="Microsoft YaHei" panose="020B0503020204020204" pitchFamily="34" charset="-122"/>
                <a:cs typeface="+mn-ea"/>
              </a:rPr>
              <a:t>两图</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所示的控制台打印信息，以及跳转的页面信息可以看出，访问地址后执行了</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showPageByModel</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方法，方法执行后，</a:t>
            </a:r>
            <a:r>
              <a:rPr lang="en-US" altLang="zh-CN" sz="1600" dirty="0">
                <a:solidFill>
                  <a:srgbClr val="595959"/>
                </a:solidFill>
                <a:latin typeface="Microsoft YaHei" panose="020B0503020204020204" pitchFamily="34" charset="-122"/>
                <a:ea typeface="Microsoft YaHei" panose="020B0503020204020204" pitchFamily="34" charset="-122"/>
                <a:cs typeface="+mn-ea"/>
              </a:rPr>
              <a:t>Model</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username</a:t>
            </a:r>
            <a:r>
              <a:rPr lang="zh-CN" altLang="zh-CN" sz="1600" dirty="0">
                <a:solidFill>
                  <a:srgbClr val="595959"/>
                </a:solidFill>
                <a:latin typeface="Microsoft YaHei" panose="020B0503020204020204" pitchFamily="34" charset="-122"/>
                <a:ea typeface="Microsoft YaHei" panose="020B0503020204020204" pitchFamily="34" charset="-122"/>
                <a:cs typeface="+mn-ea"/>
              </a:rPr>
              <a:t>和</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a:t>
            </a:r>
            <a:r>
              <a:rPr lang="zh-CN" altLang="zh-CN" sz="1600" dirty="0">
                <a:solidFill>
                  <a:srgbClr val="595959"/>
                </a:solidFill>
                <a:latin typeface="Microsoft YaHei" panose="020B0503020204020204" pitchFamily="34" charset="-122"/>
                <a:ea typeface="Microsoft YaHei" panose="020B0503020204020204" pitchFamily="34" charset="-122"/>
                <a:cs typeface="+mn-ea"/>
              </a:rPr>
              <a:t>对象转发到</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register.jsp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587447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12.4.2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a:solidFill>
                  <a:srgbClr val="595959"/>
                </a:solidFill>
                <a:latin typeface="微软雅黑" panose="020B0503020204020204" pitchFamily="34" charset="-122"/>
                <a:ea typeface="微软雅黑" panose="020B0503020204020204" pitchFamily="34" charset="-122"/>
                <a:cs typeface="+mn-ea"/>
              </a:rPr>
              <a:t>String</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p>
        </p:txBody>
      </p:sp>
      <p:pic>
        <p:nvPicPr>
          <p:cNvPr id="12" name="图片 11">
            <a:extLst>
              <a:ext uri="{FF2B5EF4-FFF2-40B4-BE49-F238E27FC236}">
                <a16:creationId xmlns:a16="http://schemas.microsoft.com/office/drawing/2014/main" id="{F8057798-D332-7D4B-B800-8A58091D372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884295" y="2146488"/>
            <a:ext cx="4423410" cy="905469"/>
          </a:xfrm>
          <a:prstGeom prst="rect">
            <a:avLst/>
          </a:prstGeom>
          <a:noFill/>
          <a:ln>
            <a:noFill/>
          </a:ln>
          <a:effectLst/>
        </p:spPr>
      </p:pic>
      <p:pic>
        <p:nvPicPr>
          <p:cNvPr id="15" name="图片 14">
            <a:extLst>
              <a:ext uri="{FF2B5EF4-FFF2-40B4-BE49-F238E27FC236}">
                <a16:creationId xmlns:a16="http://schemas.microsoft.com/office/drawing/2014/main" id="{EC206B14-206C-A14A-82F2-CDBDA3858DAD}"/>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900588" y="3763568"/>
            <a:ext cx="4423410" cy="1497198"/>
          </a:xfrm>
          <a:prstGeom prst="rect">
            <a:avLst/>
          </a:prstGeom>
          <a:noFill/>
          <a:ln>
            <a:noFill/>
          </a:ln>
          <a:effectLst/>
        </p:spPr>
      </p:pic>
    </p:spTree>
    <p:extLst>
      <p:ext uri="{BB962C8B-B14F-4D97-AF65-F5344CB8AC3E}">
        <p14:creationId xmlns:p14="http://schemas.microsoft.com/office/powerpoint/2010/main" val="40536179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695513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12.4.3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err="1">
                <a:solidFill>
                  <a:srgbClr val="595959"/>
                </a:solidFill>
                <a:latin typeface="微软雅黑" panose="020B0503020204020204" pitchFamily="34" charset="-122"/>
                <a:ea typeface="微软雅黑" panose="020B0503020204020204" pitchFamily="34" charset="-122"/>
                <a:cs typeface="+mn-ea"/>
              </a:rPr>
              <a:t>ModelAndView</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1320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zh-CN" altLang="zh-CN" dirty="0">
                <a:solidFill>
                  <a:srgbClr val="1369B2"/>
                </a:solidFill>
                <a:latin typeface="微软雅黑" panose="020B0503020204020204" pitchFamily="34" charset="-122"/>
                <a:ea typeface="微软雅黑" panose="020B0503020204020204" pitchFamily="34" charset="-122"/>
              </a:rPr>
              <a:t>返回值为</a:t>
            </a:r>
            <a:r>
              <a:rPr lang="en-US" altLang="zh-CN" dirty="0" err="1">
                <a:solidFill>
                  <a:srgbClr val="1369B2"/>
                </a:solidFill>
                <a:latin typeface="微软雅黑" panose="020B0503020204020204" pitchFamily="34" charset="-122"/>
                <a:ea typeface="微软雅黑" panose="020B0503020204020204" pitchFamily="34" charset="-122"/>
              </a:rPr>
              <a:t>ModelAndView</a:t>
            </a:r>
            <a:r>
              <a:rPr lang="zh-CN" altLang="zh-CN" dirty="0">
                <a:solidFill>
                  <a:srgbClr val="1369B2"/>
                </a:solidFill>
                <a:latin typeface="微软雅黑" panose="020B0503020204020204" pitchFamily="34" charset="-122"/>
                <a:ea typeface="微软雅黑" panose="020B0503020204020204" pitchFamily="34" charset="-122"/>
              </a:rPr>
              <a:t>类型的页面跳转</a:t>
            </a:r>
            <a:r>
              <a:rPr lang="zh-CN" altLang="en-US" dirty="0">
                <a:solidFill>
                  <a:srgbClr val="595959"/>
                </a:solidFill>
                <a:latin typeface="微软雅黑" panose="020B0503020204020204" pitchFamily="34" charset="-122"/>
                <a:ea typeface="微软雅黑" panose="020B0503020204020204" pitchFamily="34" charset="-122"/>
              </a:rPr>
              <a:t>，能够在代码中使用</a:t>
            </a:r>
            <a:r>
              <a:rPr lang="en-US" altLang="zh-CN" dirty="0" err="1">
                <a:solidFill>
                  <a:srgbClr val="595959"/>
                </a:solidFill>
                <a:latin typeface="微软雅黑" panose="020B0503020204020204" pitchFamily="34" charset="-122"/>
                <a:ea typeface="微软雅黑" panose="020B0503020204020204" pitchFamily="34" charset="-122"/>
              </a:rPr>
              <a:t>ModelAndView</a:t>
            </a:r>
            <a:r>
              <a:rPr lang="zh-CN" altLang="en-US" dirty="0">
                <a:solidFill>
                  <a:srgbClr val="595959"/>
                </a:solidFill>
                <a:latin typeface="微软雅黑" panose="020B0503020204020204" pitchFamily="34" charset="-122"/>
                <a:ea typeface="微软雅黑" panose="020B0503020204020204" pitchFamily="34" charset="-122"/>
              </a:rPr>
              <a:t>返回值类型进行页面跳转</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004224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410699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608680"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ModelAndView</a:t>
            </a:r>
            <a:r>
              <a:rPr lang="zh-CN" altLang="zh-CN" sz="2000" dirty="0">
                <a:solidFill>
                  <a:srgbClr val="1369B2"/>
                </a:solidFill>
                <a:latin typeface="微软雅黑" panose="020B0503020204020204" pitchFamily="34" charset="-122"/>
                <a:ea typeface="微软雅黑" panose="020B0503020204020204" pitchFamily="34" charset="-122"/>
              </a:rPr>
              <a:t>对象</a:t>
            </a:r>
            <a:r>
              <a:rPr lang="zh-CN" altLang="en-US" sz="2000" dirty="0">
                <a:solidFill>
                  <a:srgbClr val="1369B2"/>
                </a:solidFill>
                <a:latin typeface="微软雅黑" panose="020B0503020204020204" pitchFamily="34" charset="-122"/>
                <a:ea typeface="微软雅黑" panose="020B0503020204020204" pitchFamily="34" charset="-122"/>
              </a:rPr>
              <a:t>组成部分</a:t>
            </a:r>
          </a:p>
        </p:txBody>
      </p:sp>
      <p:sp>
        <p:nvSpPr>
          <p:cNvPr id="11" name="Title 1"/>
          <p:cNvSpPr txBox="1"/>
          <p:nvPr/>
        </p:nvSpPr>
        <p:spPr>
          <a:xfrm>
            <a:off x="1143837" y="266933"/>
            <a:ext cx="69907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12.4.3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err="1">
                <a:solidFill>
                  <a:srgbClr val="595959"/>
                </a:solidFill>
                <a:latin typeface="微软雅黑" panose="020B0503020204020204" pitchFamily="34" charset="-122"/>
                <a:ea typeface="微软雅黑" panose="020B0503020204020204" pitchFamily="34" charset="-122"/>
                <a:cs typeface="+mn-ea"/>
              </a:rPr>
              <a:t>ModelAndView</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p>
        </p:txBody>
      </p:sp>
      <p:sp>
        <p:nvSpPr>
          <p:cNvPr id="12" name="文本框 18">
            <a:extLst>
              <a:ext uri="{FF2B5EF4-FFF2-40B4-BE49-F238E27FC236}">
                <a16:creationId xmlns:a16="http://schemas.microsoft.com/office/drawing/2014/main" id="{73A3F491-9158-E345-9C0B-F28714186AC7}"/>
              </a:ext>
            </a:extLst>
          </p:cNvPr>
          <p:cNvSpPr txBox="1"/>
          <p:nvPr>
            <p:custDataLst>
              <p:tags r:id="rId2"/>
            </p:custDataLst>
          </p:nvPr>
        </p:nvSpPr>
        <p:spPr>
          <a:xfrm>
            <a:off x="1725775" y="3253255"/>
            <a:ext cx="8876636" cy="214021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使用方法的返回值可以设定跳转的逻辑视图名称，使用</a:t>
            </a:r>
            <a:r>
              <a:rPr lang="en-US" altLang="zh-CN" dirty="0">
                <a:solidFill>
                  <a:srgbClr val="595959"/>
                </a:solidFill>
                <a:latin typeface="微软雅黑" panose="020B0503020204020204" pitchFamily="34" charset="-122"/>
              </a:rPr>
              <a:t>Model</a:t>
            </a:r>
            <a:r>
              <a:rPr lang="zh-CN" altLang="zh-CN" dirty="0">
                <a:solidFill>
                  <a:srgbClr val="595959"/>
                </a:solidFill>
                <a:latin typeface="微软雅黑" panose="020B0503020204020204" pitchFamily="34" charset="-122"/>
              </a:rPr>
              <a:t>等对象实现页面跳转时传输数据。除此之外，</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还提供了兼顾视图和数据的对象</a:t>
            </a:r>
            <a:r>
              <a:rPr lang="en-US" altLang="zh-CN" dirty="0" err="1">
                <a:solidFill>
                  <a:srgbClr val="595959"/>
                </a:solidFill>
                <a:latin typeface="微软雅黑" panose="020B0503020204020204" pitchFamily="34" charset="-122"/>
              </a:rPr>
              <a:t>ModelAndView</a:t>
            </a:r>
            <a:r>
              <a:rPr lang="zh-CN"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ModelAndView</a:t>
            </a:r>
            <a:r>
              <a:rPr lang="zh-CN" altLang="zh-CN" dirty="0">
                <a:solidFill>
                  <a:srgbClr val="595959"/>
                </a:solidFill>
                <a:latin typeface="微软雅黑" panose="020B0503020204020204" pitchFamily="34" charset="-122"/>
              </a:rPr>
              <a:t>对象包含视图相关内容和模型数据两部分，其中视图相关的内容可以设置逻辑视图的名称，也可以设置具体的</a:t>
            </a:r>
            <a:r>
              <a:rPr lang="en-US" altLang="zh-CN" dirty="0">
                <a:solidFill>
                  <a:srgbClr val="595959"/>
                </a:solidFill>
                <a:latin typeface="微软雅黑" panose="020B0503020204020204" pitchFamily="34" charset="-122"/>
              </a:rPr>
              <a:t>View</a:t>
            </a:r>
            <a:r>
              <a:rPr lang="zh-CN" altLang="zh-CN" dirty="0">
                <a:solidFill>
                  <a:srgbClr val="595959"/>
                </a:solidFill>
                <a:latin typeface="微软雅黑" panose="020B0503020204020204" pitchFamily="34" charset="-122"/>
              </a:rPr>
              <a:t>实例；模型数据则会在视图渲染过程中被合并到最终的视图输出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3" name="圆角矩形 12">
            <a:extLst>
              <a:ext uri="{FF2B5EF4-FFF2-40B4-BE49-F238E27FC236}">
                <a16:creationId xmlns:a16="http://schemas.microsoft.com/office/drawing/2014/main" id="{DCD66F46-1E23-0F44-99C8-8CA2CEBC4362}"/>
              </a:ext>
            </a:extLst>
          </p:cNvPr>
          <p:cNvSpPr/>
          <p:nvPr/>
        </p:nvSpPr>
        <p:spPr>
          <a:xfrm>
            <a:off x="1303055" y="2897578"/>
            <a:ext cx="9794240" cy="28692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a:extLst>
              <a:ext uri="{FF2B5EF4-FFF2-40B4-BE49-F238E27FC236}">
                <a16:creationId xmlns:a16="http://schemas.microsoft.com/office/drawing/2014/main" id="{D3A0F10E-C6BC-6B4E-9B02-8EF6240893E8}"/>
              </a:ext>
            </a:extLst>
          </p:cNvPr>
          <p:cNvSpPr/>
          <p:nvPr/>
        </p:nvSpPr>
        <p:spPr>
          <a:xfrm>
            <a:off x="1252831" y="281974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a:extLst>
              <a:ext uri="{FF2B5EF4-FFF2-40B4-BE49-F238E27FC236}">
                <a16:creationId xmlns:a16="http://schemas.microsoft.com/office/drawing/2014/main" id="{02873EFB-A7B6-514C-BD2C-1B116938DF83}"/>
              </a:ext>
            </a:extLst>
          </p:cNvPr>
          <p:cNvSpPr/>
          <p:nvPr/>
        </p:nvSpPr>
        <p:spPr>
          <a:xfrm rot="10800000">
            <a:off x="10778975" y="543694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854243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7" y="1091196"/>
            <a:ext cx="555578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5413661"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ModelAndView</a:t>
            </a:r>
            <a:r>
              <a:rPr lang="zh-CN" altLang="zh-CN" sz="2000" dirty="0">
                <a:solidFill>
                  <a:srgbClr val="1369B2"/>
                </a:solidFill>
                <a:latin typeface="微软雅黑" panose="020B0503020204020204" pitchFamily="34" charset="-122"/>
                <a:ea typeface="微软雅黑" panose="020B0503020204020204" pitchFamily="34" charset="-122"/>
              </a:rPr>
              <a:t>设置视图和数据模型的方法 </a:t>
            </a:r>
          </a:p>
        </p:txBody>
      </p:sp>
      <p:sp>
        <p:nvSpPr>
          <p:cNvPr id="11" name="Title 1"/>
          <p:cNvSpPr txBox="1"/>
          <p:nvPr/>
        </p:nvSpPr>
        <p:spPr>
          <a:xfrm>
            <a:off x="1143838" y="266933"/>
            <a:ext cx="70857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12.4.3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err="1">
                <a:solidFill>
                  <a:srgbClr val="595959"/>
                </a:solidFill>
                <a:latin typeface="微软雅黑" panose="020B0503020204020204" pitchFamily="34" charset="-122"/>
                <a:ea typeface="微软雅黑" panose="020B0503020204020204" pitchFamily="34" charset="-122"/>
                <a:cs typeface="+mn-ea"/>
              </a:rPr>
              <a:t>ModelAndView</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p>
        </p:txBody>
      </p:sp>
      <p:graphicFrame>
        <p:nvGraphicFramePr>
          <p:cNvPr id="13" name="表格 12">
            <a:extLst>
              <a:ext uri="{FF2B5EF4-FFF2-40B4-BE49-F238E27FC236}">
                <a16:creationId xmlns:a16="http://schemas.microsoft.com/office/drawing/2014/main" id="{4454E65B-A0C4-4B41-888D-0CEF66DFE9A8}"/>
              </a:ext>
            </a:extLst>
          </p:cNvPr>
          <p:cNvGraphicFramePr>
            <a:graphicFrameLocks noGrp="1"/>
          </p:cNvGraphicFramePr>
          <p:nvPr>
            <p:extLst>
              <p:ext uri="{D42A27DB-BD31-4B8C-83A1-F6EECF244321}">
                <p14:modId xmlns:p14="http://schemas.microsoft.com/office/powerpoint/2010/main" val="3873169115"/>
              </p:ext>
            </p:extLst>
          </p:nvPr>
        </p:nvGraphicFramePr>
        <p:xfrm>
          <a:off x="1401290" y="2445158"/>
          <a:ext cx="9429008" cy="3871054"/>
        </p:xfrm>
        <a:graphic>
          <a:graphicData uri="http://schemas.openxmlformats.org/drawingml/2006/table">
            <a:tbl>
              <a:tblPr>
                <a:tableStyleId>{5C22544A-7EE6-4342-B048-85BDC9FD1C3A}</a:tableStyleId>
              </a:tblPr>
              <a:tblGrid>
                <a:gridCol w="3253839">
                  <a:extLst>
                    <a:ext uri="{9D8B030D-6E8A-4147-A177-3AD203B41FA5}">
                      <a16:colId xmlns:a16="http://schemas.microsoft.com/office/drawing/2014/main" val="20000"/>
                    </a:ext>
                  </a:extLst>
                </a:gridCol>
                <a:gridCol w="6175169">
                  <a:extLst>
                    <a:ext uri="{9D8B030D-6E8A-4147-A177-3AD203B41FA5}">
                      <a16:colId xmlns:a16="http://schemas.microsoft.com/office/drawing/2014/main" val="20001"/>
                    </a:ext>
                  </a:extLst>
                </a:gridCol>
              </a:tblGrid>
              <a:tr h="236218">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方法声明</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功能描述</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0"/>
                  </a:ext>
                </a:extLst>
              </a:tr>
              <a:tr h="419942">
                <a:tc>
                  <a:txBody>
                    <a:bodyPr/>
                    <a:lstStyle/>
                    <a:p>
                      <a:pPr algn="just"/>
                      <a:r>
                        <a:rPr lang="en-US" sz="1600" b="0" kern="100" dirty="0">
                          <a:solidFill>
                            <a:srgbClr val="595959"/>
                          </a:solidFill>
                          <a:effectLst/>
                          <a:latin typeface="微软雅黑" panose="020B0503020204020204" pitchFamily="34" charset="-122"/>
                          <a:ea typeface="微软雅黑" panose="020B0503020204020204" pitchFamily="34" charset="-122"/>
                          <a:cs typeface="+mn-cs"/>
                        </a:rPr>
                        <a:t>void </a:t>
                      </a: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setViewName</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(String </a:t>
                      </a: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viewName</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just"/>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为</a:t>
                      </a: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ModelAndView</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设置一个视图名，会覆盖预先存在的视图名称或视图</a:t>
                      </a:r>
                    </a:p>
                  </a:txBody>
                  <a:tcPr marL="68580" marR="68580" marT="0" marB="0" anchor="ctr"/>
                </a:tc>
                <a:extLst>
                  <a:ext uri="{0D108BD9-81ED-4DB2-BD59-A6C34878D82A}">
                    <a16:rowId xmlns:a16="http://schemas.microsoft.com/office/drawing/2014/main" val="10001"/>
                  </a:ext>
                </a:extLst>
              </a:tr>
              <a:tr h="562289">
                <a:tc>
                  <a:txBody>
                    <a:bodyPr/>
                    <a:lstStyle/>
                    <a:p>
                      <a:pPr algn="just"/>
                      <a:r>
                        <a:rPr lang="en-US" sz="1600" b="0" kern="100" dirty="0">
                          <a:solidFill>
                            <a:srgbClr val="595959"/>
                          </a:solidFill>
                          <a:effectLst/>
                          <a:latin typeface="微软雅黑" panose="020B0503020204020204" pitchFamily="34" charset="-122"/>
                          <a:ea typeface="微软雅黑" panose="020B0503020204020204" pitchFamily="34" charset="-122"/>
                          <a:cs typeface="+mn-cs"/>
                        </a:rPr>
                        <a:t>void </a:t>
                      </a: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setView</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(View view)</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just"/>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为</a:t>
                      </a: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ModelAndView</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设置一个视图，会覆盖预先存在的视图名称或视图</a:t>
                      </a:r>
                    </a:p>
                  </a:txBody>
                  <a:tcPr marL="68580" marR="68580" marT="0" marB="0" anchor="ctr"/>
                </a:tc>
                <a:extLst>
                  <a:ext uri="{0D108BD9-81ED-4DB2-BD59-A6C34878D82A}">
                    <a16:rowId xmlns:a16="http://schemas.microsoft.com/office/drawing/2014/main" val="10002"/>
                  </a:ext>
                </a:extLst>
              </a:tr>
              <a:tr h="629913">
                <a:tc>
                  <a:txBody>
                    <a:bodyPr/>
                    <a:lstStyle/>
                    <a:p>
                      <a:pPr algn="l"/>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ModelAndView</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 </a:t>
                      </a: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addObject</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(Object </a:t>
                      </a: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attributeValue</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just"/>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向</a:t>
                      </a: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ModelAndView</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的数据模型中添加数据</a:t>
                      </a:r>
                    </a:p>
                  </a:txBody>
                  <a:tcPr marL="68580" marR="68580" marT="0" marB="0" anchor="ctr"/>
                </a:tc>
                <a:extLst>
                  <a:ext uri="{0D108BD9-81ED-4DB2-BD59-A6C34878D82A}">
                    <a16:rowId xmlns:a16="http://schemas.microsoft.com/office/drawing/2014/main" val="1244708341"/>
                  </a:ext>
                </a:extLst>
              </a:tr>
              <a:tr h="839885">
                <a:tc>
                  <a:txBody>
                    <a:bodyPr/>
                    <a:lstStyle/>
                    <a:p>
                      <a:pPr algn="l"/>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ModelAndView</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 </a:t>
                      </a: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addObject</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(String </a:t>
                      </a: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attributeName</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 Object </a:t>
                      </a: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attributeValue</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just"/>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向</a:t>
                      </a: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ModelAndView</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的数据模型中添加指定名称的数据</a:t>
                      </a:r>
                    </a:p>
                  </a:txBody>
                  <a:tcPr marL="68580" marR="68580" marT="0" marB="0" anchor="ctr"/>
                </a:tc>
                <a:extLst>
                  <a:ext uri="{0D108BD9-81ED-4DB2-BD59-A6C34878D82A}">
                    <a16:rowId xmlns:a16="http://schemas.microsoft.com/office/drawing/2014/main" val="1618197840"/>
                  </a:ext>
                </a:extLst>
              </a:tr>
              <a:tr h="839885">
                <a:tc>
                  <a:txBody>
                    <a:bodyPr/>
                    <a:lstStyle/>
                    <a:p>
                      <a:pPr algn="just"/>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ModelAndView</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 </a:t>
                      </a: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addAllObjects</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p>
                      <a:pPr algn="just"/>
                      <a:r>
                        <a:rPr lang="en-US" sz="1600" b="0" kern="100" dirty="0">
                          <a:solidFill>
                            <a:srgbClr val="595959"/>
                          </a:solidFill>
                          <a:effectLst/>
                          <a:latin typeface="微软雅黑" panose="020B0503020204020204" pitchFamily="34" charset="-122"/>
                          <a:ea typeface="微软雅黑" panose="020B0503020204020204" pitchFamily="34" charset="-122"/>
                          <a:cs typeface="+mn-cs"/>
                        </a:rPr>
                        <a:t>(Map&lt;String, ?&gt; </a:t>
                      </a: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modelMap</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just"/>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向</a:t>
                      </a: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ModelAndView</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的数据模型中添加数据。数据名称为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Map</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中的元素的</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key</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，数据的值为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Map</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中</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key</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对应的值</a:t>
                      </a:r>
                    </a:p>
                  </a:txBody>
                  <a:tcPr marL="68580" marR="68580" marT="0" marB="0" anchor="ctr"/>
                </a:tc>
                <a:extLst>
                  <a:ext uri="{0D108BD9-81ED-4DB2-BD59-A6C34878D82A}">
                    <a16:rowId xmlns:a16="http://schemas.microsoft.com/office/drawing/2014/main" val="3487335600"/>
                  </a:ext>
                </a:extLst>
              </a:tr>
            </a:tbl>
          </a:graphicData>
        </a:graphic>
      </p:graphicFrame>
    </p:spTree>
    <p:extLst>
      <p:ext uri="{BB962C8B-B14F-4D97-AF65-F5344CB8AC3E}">
        <p14:creationId xmlns:p14="http://schemas.microsoft.com/office/powerpoint/2010/main" val="41615996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58447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095719"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ModelAndView</a:t>
            </a:r>
            <a:r>
              <a:rPr lang="zh-CN" altLang="en-US" sz="2000" dirty="0">
                <a:solidFill>
                  <a:srgbClr val="1369B2"/>
                </a:solidFill>
                <a:latin typeface="微软雅黑" panose="020B0503020204020204" pitchFamily="34" charset="-122"/>
                <a:ea typeface="微软雅黑" panose="020B0503020204020204" pitchFamily="34" charset="-122"/>
              </a:rPr>
              <a:t>方法说明</a:t>
            </a:r>
          </a:p>
        </p:txBody>
      </p:sp>
      <p:sp>
        <p:nvSpPr>
          <p:cNvPr id="11" name="Title 1"/>
          <p:cNvSpPr txBox="1"/>
          <p:nvPr/>
        </p:nvSpPr>
        <p:spPr>
          <a:xfrm>
            <a:off x="1143837" y="266933"/>
            <a:ext cx="69907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12.4.3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err="1">
                <a:solidFill>
                  <a:srgbClr val="595959"/>
                </a:solidFill>
                <a:latin typeface="微软雅黑" panose="020B0503020204020204" pitchFamily="34" charset="-122"/>
                <a:ea typeface="微软雅黑" panose="020B0503020204020204" pitchFamily="34" charset="-122"/>
                <a:cs typeface="+mn-ea"/>
              </a:rPr>
              <a:t>ModelAndView</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p>
        </p:txBody>
      </p:sp>
      <p:sp>
        <p:nvSpPr>
          <p:cNvPr id="12" name="文本框 18">
            <a:extLst>
              <a:ext uri="{FF2B5EF4-FFF2-40B4-BE49-F238E27FC236}">
                <a16:creationId xmlns:a16="http://schemas.microsoft.com/office/drawing/2014/main" id="{73A3F491-9158-E345-9C0B-F28714186AC7}"/>
              </a:ext>
            </a:extLst>
          </p:cNvPr>
          <p:cNvSpPr txBox="1"/>
          <p:nvPr>
            <p:custDataLst>
              <p:tags r:id="rId2"/>
            </p:custDataLst>
          </p:nvPr>
        </p:nvSpPr>
        <p:spPr>
          <a:xfrm>
            <a:off x="1725775" y="3039501"/>
            <a:ext cx="8876636" cy="214021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err="1">
                <a:solidFill>
                  <a:srgbClr val="1369B2"/>
                </a:solidFill>
                <a:latin typeface="微软雅黑" panose="020B0503020204020204" pitchFamily="34" charset="-122"/>
              </a:rPr>
              <a:t>setViewName</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方法</a:t>
            </a:r>
            <a:r>
              <a:rPr lang="zh-CN" altLang="zh-CN" dirty="0">
                <a:solidFill>
                  <a:srgbClr val="595959"/>
                </a:solidFill>
                <a:latin typeface="微软雅黑" panose="020B0503020204020204" pitchFamily="34" charset="-122"/>
              </a:rPr>
              <a:t>和</a:t>
            </a:r>
            <a:r>
              <a:rPr lang="en-US" altLang="zh-CN" dirty="0" err="1">
                <a:solidFill>
                  <a:srgbClr val="1369B2"/>
                </a:solidFill>
                <a:latin typeface="微软雅黑" panose="020B0503020204020204" pitchFamily="34" charset="-122"/>
              </a:rPr>
              <a:t>setView</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方法</a:t>
            </a:r>
            <a:r>
              <a:rPr lang="zh-CN" altLang="zh-CN" dirty="0">
                <a:solidFill>
                  <a:srgbClr val="595959"/>
                </a:solidFill>
                <a:latin typeface="微软雅黑" panose="020B0503020204020204" pitchFamily="34" charset="-122"/>
              </a:rPr>
              <a:t>都是为</a:t>
            </a:r>
            <a:r>
              <a:rPr lang="en-US" altLang="zh-CN" dirty="0" err="1">
                <a:solidFill>
                  <a:srgbClr val="595959"/>
                </a:solidFill>
                <a:latin typeface="微软雅黑" panose="020B0503020204020204" pitchFamily="34" charset="-122"/>
              </a:rPr>
              <a:t>ModelAndView</a:t>
            </a:r>
            <a:r>
              <a:rPr lang="zh-CN" altLang="zh-CN" dirty="0">
                <a:solidFill>
                  <a:srgbClr val="595959"/>
                </a:solidFill>
                <a:latin typeface="微软雅黑" panose="020B0503020204020204" pitchFamily="34" charset="-122"/>
              </a:rPr>
              <a:t>对象</a:t>
            </a:r>
            <a:r>
              <a:rPr lang="zh-CN" altLang="zh-CN" dirty="0">
                <a:solidFill>
                  <a:srgbClr val="1369B2"/>
                </a:solidFill>
                <a:latin typeface="微软雅黑" panose="020B0503020204020204" pitchFamily="34" charset="-122"/>
              </a:rPr>
              <a:t>设置视图</a:t>
            </a:r>
            <a:r>
              <a:rPr lang="zh-CN" altLang="zh-CN" dirty="0">
                <a:solidFill>
                  <a:srgbClr val="595959"/>
                </a:solidFill>
                <a:latin typeface="微软雅黑" panose="020B0503020204020204" pitchFamily="34" charset="-122"/>
              </a:rPr>
              <a:t>的方法，其中前者使用更方便，因此</a:t>
            </a:r>
            <a:r>
              <a:rPr lang="en-US" altLang="zh-CN" dirty="0" err="1">
                <a:solidFill>
                  <a:srgbClr val="595959"/>
                </a:solidFill>
                <a:latin typeface="微软雅黑" panose="020B0503020204020204" pitchFamily="34" charset="-122"/>
              </a:rPr>
              <a:t>setViewName</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方法比较常用。</a:t>
            </a:r>
            <a:r>
              <a:rPr lang="zh-CN" altLang="zh-CN" dirty="0">
                <a:solidFill>
                  <a:srgbClr val="1369B2"/>
                </a:solidFill>
                <a:latin typeface="微软雅黑" panose="020B0503020204020204" pitchFamily="34" charset="-122"/>
              </a:rPr>
              <a:t>后</a:t>
            </a:r>
            <a:r>
              <a:rPr lang="en-US" altLang="zh-CN" dirty="0">
                <a:solidFill>
                  <a:srgbClr val="1369B2"/>
                </a:solidFill>
                <a:latin typeface="微软雅黑" panose="020B0503020204020204" pitchFamily="34" charset="-122"/>
              </a:rPr>
              <a:t>3</a:t>
            </a:r>
            <a:r>
              <a:rPr lang="zh-CN" altLang="zh-CN" dirty="0">
                <a:solidFill>
                  <a:srgbClr val="1369B2"/>
                </a:solidFill>
                <a:latin typeface="微软雅黑" panose="020B0503020204020204" pitchFamily="34" charset="-122"/>
              </a:rPr>
              <a:t>个方法</a:t>
            </a:r>
            <a:r>
              <a:rPr lang="zh-CN" altLang="zh-CN" dirty="0">
                <a:solidFill>
                  <a:srgbClr val="595959"/>
                </a:solidFill>
                <a:latin typeface="微软雅黑" panose="020B0503020204020204" pitchFamily="34" charset="-122"/>
              </a:rPr>
              <a:t>都是向</a:t>
            </a:r>
            <a:r>
              <a:rPr lang="en-US" altLang="zh-CN" dirty="0" err="1">
                <a:solidFill>
                  <a:srgbClr val="595959"/>
                </a:solidFill>
                <a:latin typeface="微软雅黑" panose="020B0503020204020204" pitchFamily="34" charset="-122"/>
              </a:rPr>
              <a:t>ModelAndView</a:t>
            </a:r>
            <a:r>
              <a:rPr lang="zh-CN" altLang="zh-CN" dirty="0">
                <a:solidFill>
                  <a:srgbClr val="595959"/>
                </a:solidFill>
                <a:latin typeface="微软雅黑" panose="020B0503020204020204" pitchFamily="34" charset="-122"/>
              </a:rPr>
              <a:t>对象中</a:t>
            </a:r>
            <a:r>
              <a:rPr lang="zh-CN" altLang="zh-CN" dirty="0">
                <a:solidFill>
                  <a:srgbClr val="1369B2"/>
                </a:solidFill>
                <a:latin typeface="微软雅黑" panose="020B0503020204020204" pitchFamily="34" charset="-122"/>
              </a:rPr>
              <a:t>添加模型数据</a:t>
            </a:r>
            <a:r>
              <a:rPr lang="zh-CN" altLang="zh-CN" dirty="0">
                <a:solidFill>
                  <a:srgbClr val="595959"/>
                </a:solidFill>
                <a:latin typeface="微软雅黑" panose="020B0503020204020204" pitchFamily="34" charset="-122"/>
              </a:rPr>
              <a:t>的，其中</a:t>
            </a:r>
            <a:r>
              <a:rPr lang="en-US" altLang="zh-CN" dirty="0" err="1">
                <a:solidFill>
                  <a:srgbClr val="595959"/>
                </a:solidFill>
                <a:latin typeface="微软雅黑" panose="020B0503020204020204" pitchFamily="34" charset="-122"/>
              </a:rPr>
              <a:t>addObject</a:t>
            </a:r>
            <a:r>
              <a:rPr lang="en-US" altLang="zh-CN" dirty="0">
                <a:solidFill>
                  <a:srgbClr val="595959"/>
                </a:solidFill>
                <a:latin typeface="微软雅黑" panose="020B0503020204020204" pitchFamily="34" charset="-122"/>
              </a:rPr>
              <a:t>(Object </a:t>
            </a:r>
            <a:r>
              <a:rPr lang="en-US" altLang="zh-CN" dirty="0" err="1">
                <a:solidFill>
                  <a:srgbClr val="595959"/>
                </a:solidFill>
                <a:latin typeface="微软雅黑" panose="020B0503020204020204" pitchFamily="34" charset="-122"/>
              </a:rPr>
              <a:t>attributeValue</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方法添加的</a:t>
            </a:r>
            <a:r>
              <a:rPr lang="en-US" altLang="zh-CN" dirty="0" err="1">
                <a:solidFill>
                  <a:srgbClr val="595959"/>
                </a:solidFill>
                <a:latin typeface="微软雅黑" panose="020B0503020204020204" pitchFamily="34" charset="-122"/>
              </a:rPr>
              <a:t>attributeValue</a:t>
            </a:r>
            <a:r>
              <a:rPr lang="zh-CN" altLang="zh-CN" dirty="0">
                <a:solidFill>
                  <a:srgbClr val="595959"/>
                </a:solidFill>
                <a:latin typeface="微软雅黑" panose="020B0503020204020204" pitchFamily="34" charset="-122"/>
              </a:rPr>
              <a:t>，默认名称为</a:t>
            </a:r>
            <a:r>
              <a:rPr lang="en-US" altLang="zh-CN" dirty="0" err="1">
                <a:solidFill>
                  <a:srgbClr val="595959"/>
                </a:solidFill>
                <a:latin typeface="微软雅黑" panose="020B0503020204020204" pitchFamily="34" charset="-122"/>
              </a:rPr>
              <a:t>attributeValue</a:t>
            </a:r>
            <a:r>
              <a:rPr lang="zh-CN" altLang="zh-CN" dirty="0">
                <a:solidFill>
                  <a:srgbClr val="595959"/>
                </a:solidFill>
                <a:latin typeface="微软雅黑" panose="020B0503020204020204" pitchFamily="34" charset="-122"/>
              </a:rPr>
              <a:t>类型全限定名的最后一个单词且首字母小写；</a:t>
            </a:r>
            <a:r>
              <a:rPr lang="en-US" altLang="zh-CN" dirty="0" err="1">
                <a:solidFill>
                  <a:srgbClr val="595959"/>
                </a:solidFill>
                <a:latin typeface="微软雅黑" panose="020B0503020204020204" pitchFamily="34" charset="-122"/>
              </a:rPr>
              <a:t>addObject</a:t>
            </a:r>
            <a:r>
              <a:rPr lang="en-US" altLang="zh-CN" dirty="0">
                <a:solidFill>
                  <a:srgbClr val="595959"/>
                </a:solidFill>
                <a:latin typeface="微软雅黑" panose="020B0503020204020204" pitchFamily="34" charset="-122"/>
              </a:rPr>
              <a:t>(String </a:t>
            </a:r>
            <a:r>
              <a:rPr lang="en-US" altLang="zh-CN" dirty="0" err="1">
                <a:solidFill>
                  <a:srgbClr val="595959"/>
                </a:solidFill>
                <a:latin typeface="微软雅黑" panose="020B0503020204020204" pitchFamily="34" charset="-122"/>
              </a:rPr>
              <a:t>attributeName</a:t>
            </a:r>
            <a:r>
              <a:rPr lang="en-US" altLang="zh-CN" dirty="0">
                <a:solidFill>
                  <a:srgbClr val="595959"/>
                </a:solidFill>
                <a:latin typeface="微软雅黑" panose="020B0503020204020204" pitchFamily="34" charset="-122"/>
              </a:rPr>
              <a:t>, Object </a:t>
            </a:r>
            <a:r>
              <a:rPr lang="en-US" altLang="zh-CN" dirty="0" err="1">
                <a:solidFill>
                  <a:srgbClr val="595959"/>
                </a:solidFill>
                <a:latin typeface="微软雅黑" panose="020B0503020204020204" pitchFamily="34" charset="-122"/>
              </a:rPr>
              <a:t>attributeValue</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方法可以在页面上以</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attributeName</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方式取出</a:t>
            </a:r>
            <a:r>
              <a:rPr lang="en-US" altLang="zh-CN" dirty="0" err="1">
                <a:solidFill>
                  <a:srgbClr val="595959"/>
                </a:solidFill>
                <a:latin typeface="微软雅黑" panose="020B0503020204020204" pitchFamily="34" charset="-122"/>
              </a:rPr>
              <a:t>attributeValue</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3" name="圆角矩形 12">
            <a:extLst>
              <a:ext uri="{FF2B5EF4-FFF2-40B4-BE49-F238E27FC236}">
                <a16:creationId xmlns:a16="http://schemas.microsoft.com/office/drawing/2014/main" id="{DCD66F46-1E23-0F44-99C8-8CA2CEBC4362}"/>
              </a:ext>
            </a:extLst>
          </p:cNvPr>
          <p:cNvSpPr/>
          <p:nvPr/>
        </p:nvSpPr>
        <p:spPr>
          <a:xfrm>
            <a:off x="1303055" y="2683824"/>
            <a:ext cx="9794240" cy="325384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a:extLst>
              <a:ext uri="{FF2B5EF4-FFF2-40B4-BE49-F238E27FC236}">
                <a16:creationId xmlns:a16="http://schemas.microsoft.com/office/drawing/2014/main" id="{D3A0F10E-C6BC-6B4E-9B02-8EF6240893E8}"/>
              </a:ext>
            </a:extLst>
          </p:cNvPr>
          <p:cNvSpPr/>
          <p:nvPr/>
        </p:nvSpPr>
        <p:spPr>
          <a:xfrm>
            <a:off x="1252831" y="260598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a:extLst>
              <a:ext uri="{FF2B5EF4-FFF2-40B4-BE49-F238E27FC236}">
                <a16:creationId xmlns:a16="http://schemas.microsoft.com/office/drawing/2014/main" id="{02873EFB-A7B6-514C-BD2C-1B116938DF83}"/>
              </a:ext>
            </a:extLst>
          </p:cNvPr>
          <p:cNvSpPr/>
          <p:nvPr/>
        </p:nvSpPr>
        <p:spPr>
          <a:xfrm rot="10800000">
            <a:off x="10778975" y="562694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31381590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1098827"/>
            <a:ext cx="8485746" cy="157229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接下来通过一个案例演示返回值为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ModelAndView</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类型的页面跳转，案例具体实现步骤如下。</a:t>
            </a: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修改文件</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PageController.java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，新增</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showModelAndView</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showModelAndView</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方法中使用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ModelAndView</a:t>
            </a:r>
            <a:r>
              <a:rPr lang="zh-CN" altLang="zh-CN" sz="1600" dirty="0">
                <a:solidFill>
                  <a:srgbClr val="595959"/>
                </a:solidFill>
                <a:latin typeface="Microsoft YaHei" panose="020B0503020204020204" pitchFamily="34" charset="-122"/>
                <a:ea typeface="Microsoft YaHei" panose="020B0503020204020204" pitchFamily="34" charset="-122"/>
                <a:cs typeface="+mn-ea"/>
              </a:rPr>
              <a:t>封装数据和视图，完成页面跳转时传递数据</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806825"/>
            <a:ext cx="7332167" cy="3464733"/>
          </a:xfrm>
          <a:prstGeom prst="rect">
            <a:avLst/>
          </a:prstGeom>
        </p:spPr>
      </p:pic>
      <p:sp>
        <p:nvSpPr>
          <p:cNvPr id="4" name="矩形 3"/>
          <p:cNvSpPr/>
          <p:nvPr/>
        </p:nvSpPr>
        <p:spPr>
          <a:xfrm>
            <a:off x="3056275" y="2820957"/>
            <a:ext cx="6876488" cy="3372783"/>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RequestMapping</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showModelAndView</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ModelAndView</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showModelAndView</a:t>
            </a:r>
            <a:r>
              <a:rPr lang="en-US" altLang="zh-CN" sz="1600" dirty="0">
                <a:solidFill>
                  <a:srgbClr val="1369B2"/>
                </a:solidFill>
                <a:latin typeface="Microsoft YaHei" panose="020B0503020204020204" pitchFamily="34" charset="-122"/>
                <a:ea typeface="Microsoft YaHei" panose="020B0503020204020204" pitchFamily="34" charset="-122"/>
                <a:cs typeface="+mn-ea"/>
              </a:rPr>
              <a:t>()</a:t>
            </a:r>
            <a:r>
              <a:rPr lang="zh-CN" altLang="en-US" sz="1600" dirty="0">
                <a:solidFill>
                  <a:srgbClr val="1369B2"/>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ModelAndView</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modelAndView</a:t>
            </a:r>
            <a:r>
              <a:rPr lang="en-US" altLang="zh-CN" sz="1600" dirty="0">
                <a:solidFill>
                  <a:srgbClr val="595959"/>
                </a:solidFill>
                <a:latin typeface="Microsoft YaHei" panose="020B0503020204020204" pitchFamily="34" charset="-122"/>
                <a:ea typeface="Microsoft YaHei" panose="020B0503020204020204" pitchFamily="34" charset="-122"/>
                <a:cs typeface="+mn-ea"/>
              </a:rPr>
              <a:t> = new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ModelAndView</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modelAndView.addObject</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("username","</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heima</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User user = new User();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user.setPassword</a:t>
            </a:r>
            <a:r>
              <a:rPr lang="en-US" altLang="zh-CN" sz="1600" dirty="0">
                <a:solidFill>
                  <a:srgbClr val="595959"/>
                </a:solidFill>
                <a:latin typeface="Microsoft YaHei" panose="020B0503020204020204" pitchFamily="34" charset="-122"/>
                <a:ea typeface="Microsoft YaHei" panose="020B0503020204020204" pitchFamily="34" charset="-122"/>
                <a:cs typeface="+mn-ea"/>
              </a:rPr>
              <a:t>("password");</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modelAndView.addObject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user",user</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modelAndView.</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setViewName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("register");</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modelAndView</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719263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12.4.3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err="1">
                <a:solidFill>
                  <a:srgbClr val="595959"/>
                </a:solidFill>
                <a:latin typeface="微软雅黑" panose="020B0503020204020204" pitchFamily="34" charset="-122"/>
                <a:ea typeface="微软雅黑" panose="020B0503020204020204" pitchFamily="34" charset="-122"/>
                <a:cs typeface="+mn-ea"/>
              </a:rPr>
              <a:t>ModelAndView</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p>
        </p:txBody>
      </p:sp>
    </p:spTree>
    <p:extLst>
      <p:ext uri="{BB962C8B-B14F-4D97-AF65-F5344CB8AC3E}">
        <p14:creationId xmlns:p14="http://schemas.microsoft.com/office/powerpoint/2010/main" val="3939754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1098827"/>
            <a:ext cx="8485746" cy="456772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启动</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chapter12</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项目，在浏览器中访问地址</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http://localhost:8080/chapter12/</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showModelAndView</a:t>
            </a:r>
            <a:r>
              <a:rPr lang="zh-CN" altLang="zh-CN" sz="1600" dirty="0">
                <a:solidFill>
                  <a:srgbClr val="595959"/>
                </a:solidFill>
                <a:latin typeface="Microsoft YaHei" panose="020B0503020204020204" pitchFamily="34" charset="-122"/>
                <a:ea typeface="Microsoft YaHei" panose="020B0503020204020204" pitchFamily="34" charset="-122"/>
                <a:cs typeface="+mn-ea"/>
              </a:rPr>
              <a:t>。访问后，浏览器页面进行跳转，跳转的页面如图所示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dirty="0">
                <a:solidFill>
                  <a:srgbClr val="595959"/>
                </a:solidFill>
                <a:latin typeface="Microsoft YaHei" panose="020B0503020204020204" pitchFamily="34" charset="-122"/>
                <a:ea typeface="Microsoft YaHei" panose="020B0503020204020204" pitchFamily="34" charset="-122"/>
                <a:cs typeface="+mn-ea"/>
              </a:rPr>
              <a:t>从图</a:t>
            </a:r>
            <a:r>
              <a:rPr lang="zh-CN" altLang="en-US" dirty="0">
                <a:solidFill>
                  <a:srgbClr val="595959"/>
                </a:solidFill>
                <a:latin typeface="Microsoft YaHei" panose="020B0503020204020204" pitchFamily="34" charset="-122"/>
                <a:ea typeface="Microsoft YaHei" panose="020B0503020204020204" pitchFamily="34" charset="-122"/>
                <a:cs typeface="+mn-ea"/>
              </a:rPr>
              <a:t>中</a:t>
            </a:r>
            <a:r>
              <a:rPr lang="zh-CN" altLang="zh-CN" dirty="0">
                <a:solidFill>
                  <a:srgbClr val="595959"/>
                </a:solidFill>
                <a:latin typeface="Microsoft YaHei" panose="020B0503020204020204" pitchFamily="34" charset="-122"/>
                <a:ea typeface="Microsoft YaHei" panose="020B0503020204020204" pitchFamily="34" charset="-122"/>
                <a:cs typeface="+mn-ea"/>
              </a:rPr>
              <a:t>所示的页面可以得出，访问地址后执行了</a:t>
            </a:r>
            <a:r>
              <a:rPr lang="en-US" altLang="zh-CN" dirty="0" err="1">
                <a:solidFill>
                  <a:srgbClr val="595959"/>
                </a:solidFill>
                <a:latin typeface="Microsoft YaHei" panose="020B0503020204020204" pitchFamily="34" charset="-122"/>
                <a:ea typeface="Microsoft YaHei" panose="020B0503020204020204" pitchFamily="34" charset="-122"/>
                <a:cs typeface="+mn-ea"/>
              </a:rPr>
              <a:t>showModelAndView</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方法，方法执行后，添加的模型数据都在</a:t>
            </a:r>
            <a:r>
              <a:rPr lang="en-US" altLang="zh-CN" dirty="0" err="1">
                <a:solidFill>
                  <a:srgbClr val="595959"/>
                </a:solidFill>
                <a:latin typeface="Microsoft YaHei" panose="020B0503020204020204" pitchFamily="34" charset="-122"/>
                <a:ea typeface="Microsoft YaHei" panose="020B0503020204020204" pitchFamily="34" charset="-122"/>
                <a:cs typeface="+mn-ea"/>
              </a:rPr>
              <a:t>register.jsp</a:t>
            </a:r>
            <a:r>
              <a:rPr lang="zh-CN" altLang="zh-CN" dirty="0">
                <a:solidFill>
                  <a:srgbClr val="595959"/>
                </a:solidFill>
                <a:latin typeface="Microsoft YaHei" panose="020B0503020204020204" pitchFamily="34" charset="-122"/>
                <a:ea typeface="Microsoft YaHei" panose="020B0503020204020204" pitchFamily="34" charset="-122"/>
                <a:cs typeface="+mn-ea"/>
              </a:rPr>
              <a:t>页面成功取出</a:t>
            </a:r>
            <a:r>
              <a:rPr lang="zh-CN" altLang="en-US"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 </a:t>
            </a:r>
            <a:endParaRPr lang="en-US"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719263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12.4.3  </a:t>
            </a:r>
            <a:r>
              <a:rPr lang="zh-CN" altLang="zh-CN" sz="2400" b="1" dirty="0">
                <a:solidFill>
                  <a:srgbClr val="595959"/>
                </a:solidFill>
                <a:latin typeface="微软雅黑" panose="020B0503020204020204" pitchFamily="34" charset="-122"/>
                <a:ea typeface="微软雅黑" panose="020B0503020204020204" pitchFamily="34" charset="-122"/>
                <a:cs typeface="+mn-ea"/>
              </a:rPr>
              <a:t>返回值为</a:t>
            </a:r>
            <a:r>
              <a:rPr lang="en-US" altLang="zh-CN" sz="2400" b="1" dirty="0" err="1">
                <a:solidFill>
                  <a:srgbClr val="595959"/>
                </a:solidFill>
                <a:latin typeface="微软雅黑" panose="020B0503020204020204" pitchFamily="34" charset="-122"/>
                <a:ea typeface="微软雅黑" panose="020B0503020204020204" pitchFamily="34" charset="-122"/>
                <a:cs typeface="+mn-ea"/>
              </a:rPr>
              <a:t>ModelAndView</a:t>
            </a:r>
            <a:r>
              <a:rPr lang="zh-CN" altLang="zh-CN" sz="2400" b="1" dirty="0">
                <a:solidFill>
                  <a:srgbClr val="595959"/>
                </a:solidFill>
                <a:latin typeface="微软雅黑" panose="020B0503020204020204" pitchFamily="34" charset="-122"/>
                <a:ea typeface="微软雅黑" panose="020B0503020204020204" pitchFamily="34" charset="-122"/>
                <a:cs typeface="+mn-ea"/>
              </a:rPr>
              <a:t>类型的页面跳转 </a:t>
            </a:r>
          </a:p>
        </p:txBody>
      </p:sp>
      <p:pic>
        <p:nvPicPr>
          <p:cNvPr id="8" name="图片 7">
            <a:extLst>
              <a:ext uri="{FF2B5EF4-FFF2-40B4-BE49-F238E27FC236}">
                <a16:creationId xmlns:a16="http://schemas.microsoft.com/office/drawing/2014/main" id="{71A06077-7E90-4840-A504-E7C54C8A1A8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213785" y="2688420"/>
            <a:ext cx="4182069" cy="1657946"/>
          </a:xfrm>
          <a:prstGeom prst="rect">
            <a:avLst/>
          </a:prstGeom>
          <a:noFill/>
          <a:ln>
            <a:noFill/>
          </a:ln>
          <a:effectLst/>
        </p:spPr>
      </p:pic>
    </p:spTree>
    <p:extLst>
      <p:ext uri="{BB962C8B-B14F-4D97-AF65-F5344CB8AC3E}">
        <p14:creationId xmlns:p14="http://schemas.microsoft.com/office/powerpoint/2010/main" val="56033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6990735"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数据回写</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272752" y="2808590"/>
            <a:ext cx="2133388" cy="1107996"/>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12</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5</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32757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41050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12.5.1  </a:t>
            </a:r>
            <a:r>
              <a:rPr lang="zh-CN" altLang="zh-CN" sz="2400" b="1" dirty="0">
                <a:solidFill>
                  <a:srgbClr val="595959"/>
                </a:solidFill>
                <a:latin typeface="微软雅黑" panose="020B0503020204020204" pitchFamily="34" charset="-122"/>
                <a:ea typeface="微软雅黑" panose="020B0503020204020204" pitchFamily="34" charset="-122"/>
                <a:cs typeface="+mn-ea"/>
              </a:rPr>
              <a:t>普通字符串的回写 </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9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zh-CN" altLang="zh-CN" dirty="0">
                <a:solidFill>
                  <a:srgbClr val="1369B2"/>
                </a:solidFill>
                <a:latin typeface="微软雅黑" panose="020B0503020204020204" pitchFamily="34" charset="-122"/>
                <a:ea typeface="微软雅黑" panose="020B0503020204020204" pitchFamily="34" charset="-122"/>
              </a:rPr>
              <a:t>普通字符串的回写</a:t>
            </a:r>
            <a:r>
              <a:rPr lang="zh-CN" altLang="en-US" dirty="0">
                <a:solidFill>
                  <a:srgbClr val="595959"/>
                </a:solidFill>
                <a:latin typeface="微软雅黑" panose="020B0503020204020204" pitchFamily="34" charset="-122"/>
                <a:ea typeface="微软雅黑" panose="020B0503020204020204" pitchFamily="34" charset="-122"/>
              </a:rPr>
              <a:t>，能够在代码中使用</a:t>
            </a:r>
            <a:r>
              <a:rPr lang="zh-CN" altLang="zh-CN" dirty="0">
                <a:solidFill>
                  <a:srgbClr val="595959"/>
                </a:solidFill>
                <a:latin typeface="微软雅黑" panose="020B0503020204020204" pitchFamily="34" charset="-122"/>
                <a:ea typeface="微软雅黑" panose="020B0503020204020204" pitchFamily="34" charset="-122"/>
              </a:rPr>
              <a:t>普通字符串的回写</a:t>
            </a:r>
            <a:r>
              <a:rPr lang="zh-CN" altLang="en-US" dirty="0">
                <a:solidFill>
                  <a:srgbClr val="595959"/>
                </a:solidFill>
                <a:latin typeface="微软雅黑" panose="020B0503020204020204" pitchFamily="34" charset="-122"/>
                <a:ea typeface="微软雅黑" panose="020B0503020204020204" pitchFamily="34" charset="-122"/>
              </a:rPr>
              <a:t>完成数据的输出</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943831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9996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默认类型数据绑定</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zh-CN" altLang="en-US" dirty="0">
                <a:solidFill>
                  <a:srgbClr val="1369B2"/>
                </a:solidFill>
                <a:latin typeface="微软雅黑" panose="020B0503020204020204" pitchFamily="34" charset="-122"/>
                <a:ea typeface="微软雅黑" panose="020B0503020204020204" pitchFamily="34" charset="-122"/>
              </a:rPr>
              <a:t>默认类型</a:t>
            </a:r>
            <a:r>
              <a:rPr lang="zh-CN" altLang="en-US" dirty="0">
                <a:solidFill>
                  <a:srgbClr val="595959"/>
                </a:solidFill>
                <a:latin typeface="微软雅黑" panose="020B0503020204020204" pitchFamily="34" charset="-122"/>
                <a:ea typeface="微软雅黑" panose="020B0503020204020204" pitchFamily="34" charset="-122"/>
              </a:rPr>
              <a:t>数据绑定，能够在程序中运用默认类型的数据绑定</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841786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1098827"/>
            <a:ext cx="8485746" cy="1526123"/>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接下来通过</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HttpServletResponse</a:t>
            </a:r>
            <a:r>
              <a:rPr lang="zh-CN" altLang="zh-CN" sz="1600" dirty="0">
                <a:solidFill>
                  <a:srgbClr val="595959"/>
                </a:solidFill>
                <a:latin typeface="Microsoft YaHei" panose="020B0503020204020204" pitchFamily="34" charset="-122"/>
                <a:ea typeface="Microsoft YaHei" panose="020B0503020204020204" pitchFamily="34" charset="-122"/>
                <a:cs typeface="+mn-ea"/>
              </a:rPr>
              <a:t>输出数据的案例，演示普通字符串的回写，案例具体实现步骤如下。在项目的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包下创建一个数据回写类</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DataController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DataController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类中定义</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showDataByResponse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方法，用于测试在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Spring MVC</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中普通字符串的回写</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806825"/>
            <a:ext cx="7332167" cy="3464733"/>
          </a:xfrm>
          <a:prstGeom prst="rect">
            <a:avLst/>
          </a:prstGeom>
        </p:spPr>
      </p:pic>
      <p:sp>
        <p:nvSpPr>
          <p:cNvPr id="4" name="矩形 3"/>
          <p:cNvSpPr/>
          <p:nvPr/>
        </p:nvSpPr>
        <p:spPr>
          <a:xfrm>
            <a:off x="2830644" y="2820957"/>
            <a:ext cx="7690893" cy="3372783"/>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@Controller</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DataController</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RequestMapping</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showDataByResponse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void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showDataByResponse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HttpServletResponse</a:t>
            </a:r>
            <a:r>
              <a:rPr lang="en-US" altLang="zh-CN" sz="1600" dirty="0">
                <a:solidFill>
                  <a:srgbClr val="595959"/>
                </a:solidFill>
                <a:latin typeface="Microsoft YaHei" panose="020B0503020204020204" pitchFamily="34" charset="-122"/>
                <a:ea typeface="Microsoft YaHei" panose="020B0503020204020204" pitchFamily="34" charset="-122"/>
                <a:cs typeface="+mn-ea"/>
              </a:rPr>
              <a:t> response)</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try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response.getWriter</a:t>
            </a:r>
            <a:r>
              <a:rPr lang="en-US" altLang="zh-CN" sz="1600" dirty="0">
                <a:solidFill>
                  <a:srgbClr val="595959"/>
                </a:solidFill>
                <a:latin typeface="Microsoft YaHei" panose="020B0503020204020204" pitchFamily="34" charset="-122"/>
                <a:ea typeface="Microsoft YaHei" panose="020B0503020204020204" pitchFamily="34" charset="-122"/>
                <a:cs typeface="+mn-ea"/>
              </a:rPr>
              <a:t>().print("response");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catch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IOException</a:t>
            </a:r>
            <a:r>
              <a:rPr lang="en-US" altLang="zh-CN" sz="1600" dirty="0">
                <a:solidFill>
                  <a:srgbClr val="595959"/>
                </a:solidFill>
                <a:latin typeface="Microsoft YaHei" panose="020B0503020204020204" pitchFamily="34" charset="-122"/>
                <a:ea typeface="Microsoft YaHei" panose="020B0503020204020204" pitchFamily="34" charset="-122"/>
                <a:cs typeface="+mn-ea"/>
              </a:rPr>
              <a:t> e)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e.printStackTrace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86754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普通字符串的回写</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4202267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1098827"/>
            <a:ext cx="8485746" cy="4660058"/>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启动</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chapter12</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项目，在浏览器中访问地址</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http://localhost:8080/chapter12/</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showDataByResponse</a:t>
            </a:r>
            <a:r>
              <a:rPr lang="zh-CN" altLang="zh-CN" sz="1600" dirty="0">
                <a:solidFill>
                  <a:srgbClr val="595959"/>
                </a:solidFill>
                <a:latin typeface="Microsoft YaHei" panose="020B0503020204020204" pitchFamily="34" charset="-122"/>
                <a:ea typeface="Microsoft YaHei" panose="020B0503020204020204" pitchFamily="34" charset="-122"/>
                <a:cs typeface="+mn-ea"/>
              </a:rPr>
              <a:t>。访问后，浏览器页面不跳转，页面显示效果如图所示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dirty="0">
                <a:solidFill>
                  <a:srgbClr val="595959"/>
                </a:solidFill>
                <a:latin typeface="Microsoft YaHei" panose="020B0503020204020204" pitchFamily="34" charset="-122"/>
                <a:ea typeface="Microsoft YaHei" panose="020B0503020204020204" pitchFamily="34" charset="-122"/>
                <a:cs typeface="+mn-ea"/>
              </a:rPr>
              <a:t>由图</a:t>
            </a:r>
            <a:r>
              <a:rPr lang="zh-CN" altLang="en-US" dirty="0">
                <a:solidFill>
                  <a:srgbClr val="595959"/>
                </a:solidFill>
                <a:latin typeface="Microsoft YaHei" panose="020B0503020204020204" pitchFamily="34" charset="-122"/>
                <a:ea typeface="Microsoft YaHei" panose="020B0503020204020204" pitchFamily="34" charset="-122"/>
                <a:cs typeface="+mn-ea"/>
              </a:rPr>
              <a:t>中</a:t>
            </a:r>
            <a:r>
              <a:rPr lang="zh-CN" altLang="zh-CN" dirty="0">
                <a:solidFill>
                  <a:srgbClr val="595959"/>
                </a:solidFill>
                <a:latin typeface="Microsoft YaHei" panose="020B0503020204020204" pitchFamily="34" charset="-122"/>
                <a:ea typeface="Microsoft YaHei" panose="020B0503020204020204" pitchFamily="34" charset="-122"/>
                <a:cs typeface="+mn-ea"/>
              </a:rPr>
              <a:t>所示的内容可以得出，访问地址后，执行了</a:t>
            </a:r>
            <a:r>
              <a:rPr lang="en-US" altLang="zh-CN" dirty="0" err="1">
                <a:solidFill>
                  <a:srgbClr val="595959"/>
                </a:solidFill>
                <a:latin typeface="Microsoft YaHei" panose="020B0503020204020204" pitchFamily="34" charset="-122"/>
                <a:ea typeface="Microsoft YaHei" panose="020B0503020204020204" pitchFamily="34" charset="-122"/>
                <a:cs typeface="+mn-ea"/>
              </a:rPr>
              <a:t>showDataByResponse</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方法，方法执行后将普通字符串通过</a:t>
            </a:r>
            <a:r>
              <a:rPr lang="en-US" altLang="zh-CN" dirty="0" err="1">
                <a:solidFill>
                  <a:srgbClr val="595959"/>
                </a:solidFill>
                <a:latin typeface="Microsoft YaHei" panose="020B0503020204020204" pitchFamily="34" charset="-122"/>
                <a:ea typeface="Microsoft YaHei" panose="020B0503020204020204" pitchFamily="34" charset="-122"/>
                <a:cs typeface="+mn-ea"/>
              </a:rPr>
              <a:t>HttpServletResponse</a:t>
            </a:r>
            <a:r>
              <a:rPr lang="zh-CN" altLang="zh-CN" dirty="0">
                <a:solidFill>
                  <a:srgbClr val="595959"/>
                </a:solidFill>
                <a:latin typeface="Microsoft YaHei" panose="020B0503020204020204" pitchFamily="34" charset="-122"/>
                <a:ea typeface="Microsoft YaHei" panose="020B0503020204020204" pitchFamily="34" charset="-122"/>
                <a:cs typeface="+mn-ea"/>
              </a:rPr>
              <a:t>输出到请求页面中，完成了普通字符串的数据回写</a:t>
            </a:r>
            <a:r>
              <a:rPr lang="zh-CN" altLang="en-US"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 </a:t>
            </a:r>
            <a:endParaRPr lang="en-US"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86754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普通字符串的回写</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393A9682-9685-B04D-B142-91DAAD2DBE6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346892" y="2596376"/>
            <a:ext cx="3716453" cy="1346232"/>
          </a:xfrm>
          <a:prstGeom prst="rect">
            <a:avLst/>
          </a:prstGeom>
          <a:noFill/>
          <a:ln>
            <a:noFill/>
          </a:ln>
          <a:effectLst/>
        </p:spPr>
      </p:pic>
    </p:spTree>
    <p:extLst>
      <p:ext uri="{BB962C8B-B14F-4D97-AF65-F5344CB8AC3E}">
        <p14:creationId xmlns:p14="http://schemas.microsoft.com/office/powerpoint/2010/main" val="4096997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41050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12.5.2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a:t>
            </a:r>
            <a:r>
              <a:rPr lang="zh-CN" altLang="zh-CN" sz="2400" b="1" dirty="0">
                <a:solidFill>
                  <a:srgbClr val="595959"/>
                </a:solidFill>
                <a:latin typeface="微软雅黑" panose="020B0503020204020204" pitchFamily="34" charset="-122"/>
                <a:ea typeface="微软雅黑" panose="020B0503020204020204" pitchFamily="34" charset="-122"/>
                <a:cs typeface="+mn-ea"/>
              </a:rPr>
              <a:t>的回写 </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9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a:solidFill>
                  <a:srgbClr val="1369B2"/>
                </a:solidFill>
                <a:latin typeface="微软雅黑" panose="020B0503020204020204" pitchFamily="34" charset="-122"/>
                <a:ea typeface="微软雅黑" panose="020B0503020204020204" pitchFamily="34" charset="-122"/>
              </a:rPr>
              <a:t>JSON</a:t>
            </a:r>
            <a:r>
              <a:rPr lang="zh-CN" altLang="en-US" dirty="0">
                <a:solidFill>
                  <a:srgbClr val="1369B2"/>
                </a:solidFill>
                <a:latin typeface="微软雅黑" panose="020B0503020204020204" pitchFamily="34" charset="-122"/>
                <a:ea typeface="微软雅黑" panose="020B0503020204020204" pitchFamily="34" charset="-122"/>
              </a:rPr>
              <a:t>数据</a:t>
            </a:r>
            <a:r>
              <a:rPr lang="zh-CN" altLang="zh-CN" dirty="0">
                <a:solidFill>
                  <a:srgbClr val="1369B2"/>
                </a:solidFill>
                <a:latin typeface="微软雅黑" panose="020B0503020204020204" pitchFamily="34" charset="-122"/>
                <a:ea typeface="微软雅黑" panose="020B0503020204020204" pitchFamily="34" charset="-122"/>
              </a:rPr>
              <a:t>的回写</a:t>
            </a:r>
            <a:r>
              <a:rPr lang="zh-CN" altLang="en-US" dirty="0">
                <a:solidFill>
                  <a:srgbClr val="595959"/>
                </a:solidFill>
                <a:latin typeface="微软雅黑" panose="020B0503020204020204" pitchFamily="34" charset="-122"/>
                <a:ea typeface="微软雅黑" panose="020B0503020204020204" pitchFamily="34" charset="-122"/>
              </a:rPr>
              <a:t>，能够在代码中使用</a:t>
            </a:r>
            <a:r>
              <a:rPr lang="en-US" altLang="zh-CN" dirty="0">
                <a:solidFill>
                  <a:srgbClr val="595959"/>
                </a:solidFill>
                <a:latin typeface="微软雅黑" panose="020B0503020204020204" pitchFamily="34" charset="-122"/>
                <a:ea typeface="微软雅黑" panose="020B0503020204020204" pitchFamily="34" charset="-122"/>
              </a:rPr>
              <a:t>JSON</a:t>
            </a:r>
            <a:r>
              <a:rPr lang="zh-CN" altLang="en-US" dirty="0">
                <a:solidFill>
                  <a:srgbClr val="595959"/>
                </a:solidFill>
                <a:latin typeface="微软雅黑" panose="020B0503020204020204" pitchFamily="34" charset="-122"/>
                <a:ea typeface="微软雅黑" panose="020B0503020204020204" pitchFamily="34" charset="-122"/>
              </a:rPr>
              <a:t>数据</a:t>
            </a:r>
            <a:r>
              <a:rPr lang="zh-CN" altLang="zh-CN" dirty="0">
                <a:solidFill>
                  <a:srgbClr val="595959"/>
                </a:solidFill>
                <a:latin typeface="微软雅黑" panose="020B0503020204020204" pitchFamily="34" charset="-122"/>
                <a:ea typeface="微软雅黑" panose="020B0503020204020204" pitchFamily="34" charset="-122"/>
              </a:rPr>
              <a:t>的回写</a:t>
            </a:r>
            <a:r>
              <a:rPr lang="zh-CN" altLang="en-US" dirty="0">
                <a:solidFill>
                  <a:srgbClr val="595959"/>
                </a:solidFill>
                <a:latin typeface="微软雅黑" panose="020B0503020204020204" pitchFamily="34" charset="-122"/>
                <a:ea typeface="微软雅黑" panose="020B0503020204020204" pitchFamily="34" charset="-122"/>
              </a:rPr>
              <a:t>完成数据的输出</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652410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208400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2219708"/>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1930106"/>
            <a:ext cx="8485746" cy="1526123"/>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项目中已经导入了</a:t>
            </a:r>
            <a:r>
              <a:rPr lang="en-US" altLang="zh-CN" sz="1600" dirty="0">
                <a:solidFill>
                  <a:srgbClr val="595959"/>
                </a:solidFill>
                <a:latin typeface="Microsoft YaHei" panose="020B0503020204020204" pitchFamily="34" charset="-122"/>
                <a:ea typeface="Microsoft YaHei" panose="020B0503020204020204" pitchFamily="34" charset="-122"/>
                <a:cs typeface="+mn-ea"/>
              </a:rPr>
              <a:t>Jackson</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的依赖，可以先调用</a:t>
            </a:r>
            <a:r>
              <a:rPr lang="en-US" altLang="zh-CN" sz="1600" dirty="0">
                <a:solidFill>
                  <a:srgbClr val="595959"/>
                </a:solidFill>
                <a:latin typeface="Microsoft YaHei" panose="020B0503020204020204" pitchFamily="34" charset="-122"/>
                <a:ea typeface="Microsoft YaHei" panose="020B0503020204020204" pitchFamily="34" charset="-122"/>
                <a:cs typeface="+mn-ea"/>
              </a:rPr>
              <a:t>Jackson</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JSON</a:t>
            </a:r>
            <a:r>
              <a:rPr lang="zh-CN" altLang="zh-CN" sz="1600" dirty="0">
                <a:solidFill>
                  <a:srgbClr val="595959"/>
                </a:solidFill>
                <a:latin typeface="Microsoft YaHei" panose="020B0503020204020204" pitchFamily="34" charset="-122"/>
                <a:ea typeface="Microsoft YaHei" panose="020B0503020204020204" pitchFamily="34" charset="-122"/>
                <a:cs typeface="+mn-ea"/>
              </a:rPr>
              <a:t>转换的相关方法，将对象或集合转换成</a:t>
            </a:r>
            <a:r>
              <a:rPr lang="en-US" altLang="zh-CN" sz="1600" dirty="0">
                <a:solidFill>
                  <a:srgbClr val="595959"/>
                </a:solidFill>
                <a:latin typeface="Microsoft YaHei" panose="020B0503020204020204" pitchFamily="34" charset="-122"/>
                <a:ea typeface="Microsoft YaHei" panose="020B0503020204020204" pitchFamily="34" charset="-122"/>
                <a:cs typeface="+mn-ea"/>
              </a:rPr>
              <a:t>JSON</a:t>
            </a:r>
            <a:r>
              <a:rPr lang="zh-CN" altLang="zh-CN" sz="1600" dirty="0">
                <a:solidFill>
                  <a:srgbClr val="595959"/>
                </a:solidFill>
                <a:latin typeface="Microsoft YaHei" panose="020B0503020204020204" pitchFamily="34" charset="-122"/>
                <a:ea typeface="Microsoft YaHei" panose="020B0503020204020204" pitchFamily="34" charset="-122"/>
                <a:cs typeface="+mn-ea"/>
              </a:rPr>
              <a:t>数据，然后通过</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HttpServletResponse</a:t>
            </a:r>
            <a:r>
              <a:rPr lang="zh-CN" altLang="zh-CN" sz="1600" dirty="0">
                <a:solidFill>
                  <a:srgbClr val="595959"/>
                </a:solidFill>
                <a:latin typeface="Microsoft YaHei" panose="020B0503020204020204" pitchFamily="34" charset="-122"/>
                <a:ea typeface="Microsoft YaHei" panose="020B0503020204020204" pitchFamily="34" charset="-122"/>
                <a:cs typeface="+mn-ea"/>
              </a:rPr>
              <a:t>将</a:t>
            </a:r>
            <a:r>
              <a:rPr lang="en-US" altLang="zh-CN" sz="1600" dirty="0">
                <a:solidFill>
                  <a:srgbClr val="595959"/>
                </a:solidFill>
                <a:latin typeface="Microsoft YaHei" panose="020B0503020204020204" pitchFamily="34" charset="-122"/>
                <a:ea typeface="Microsoft YaHei" panose="020B0503020204020204" pitchFamily="34" charset="-122"/>
                <a:cs typeface="+mn-ea"/>
              </a:rPr>
              <a:t>JSON</a:t>
            </a:r>
            <a:r>
              <a:rPr lang="zh-CN" altLang="zh-CN" sz="1600" dirty="0">
                <a:solidFill>
                  <a:srgbClr val="595959"/>
                </a:solidFill>
                <a:latin typeface="Microsoft YaHei" panose="020B0503020204020204" pitchFamily="34" charset="-122"/>
                <a:ea typeface="Microsoft YaHei" panose="020B0503020204020204" pitchFamily="34" charset="-122"/>
                <a:cs typeface="+mn-ea"/>
              </a:rPr>
              <a:t>数据写入到输出流中完成回写，具体实现步骤如下。修改文件</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DataController.java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DataController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类中新增</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showDataByJSON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方法，用于将对象转换成</a:t>
            </a:r>
            <a:r>
              <a:rPr lang="en-US" altLang="zh-CN" sz="1600" dirty="0">
                <a:solidFill>
                  <a:srgbClr val="595959"/>
                </a:solidFill>
                <a:latin typeface="Microsoft YaHei" panose="020B0503020204020204" pitchFamily="34" charset="-122"/>
                <a:ea typeface="Microsoft YaHei" panose="020B0503020204020204" pitchFamily="34" charset="-122"/>
                <a:cs typeface="+mn-ea"/>
              </a:rPr>
              <a:t>JSON</a:t>
            </a:r>
            <a:r>
              <a:rPr lang="zh-CN" altLang="zh-CN" sz="1600" dirty="0">
                <a:solidFill>
                  <a:srgbClr val="595959"/>
                </a:solidFill>
                <a:latin typeface="Microsoft YaHei" panose="020B0503020204020204" pitchFamily="34" charset="-122"/>
                <a:ea typeface="Microsoft YaHei" panose="020B0503020204020204" pitchFamily="34" charset="-122"/>
                <a:cs typeface="+mn-ea"/>
              </a:rPr>
              <a:t>数据并写入输出流中完成回写</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5"/>
          <a:stretch>
            <a:fillRect/>
          </a:stretch>
        </p:blipFill>
        <p:spPr>
          <a:xfrm>
            <a:off x="1963689" y="3652928"/>
            <a:ext cx="8344095" cy="2747871"/>
          </a:xfrm>
          <a:prstGeom prst="rect">
            <a:avLst/>
          </a:prstGeom>
        </p:spPr>
      </p:pic>
      <p:sp>
        <p:nvSpPr>
          <p:cNvPr id="4" name="矩形 3"/>
          <p:cNvSpPr/>
          <p:nvPr/>
        </p:nvSpPr>
        <p:spPr>
          <a:xfrm>
            <a:off x="2201255" y="3675982"/>
            <a:ext cx="8688421" cy="2634119"/>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RequestMapping</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showDataByJSON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void </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showDataByJSON</a:t>
            </a:r>
            <a:r>
              <a:rPr lang="en-US" altLang="zh-CN" sz="1600" dirty="0">
                <a:solidFill>
                  <a:srgbClr val="1369B2"/>
                </a:solidFill>
                <a:latin typeface="Microsoft YaHei" panose="020B0503020204020204" pitchFamily="34" charset="-122"/>
                <a:ea typeface="Microsoft YaHei" panose="020B0503020204020204" pitchFamily="34" charset="-122"/>
                <a:cs typeface="+mn-ea"/>
              </a:rPr>
              <a:t>(</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HttpServletResponse</a:t>
            </a:r>
            <a:r>
              <a:rPr lang="en-US" altLang="zh-CN" sz="1600" dirty="0">
                <a:solidFill>
                  <a:srgbClr val="1369B2"/>
                </a:solidFill>
                <a:latin typeface="Microsoft YaHei" panose="020B0503020204020204" pitchFamily="34" charset="-122"/>
                <a:ea typeface="Microsoft YaHei" panose="020B0503020204020204" pitchFamily="34" charset="-122"/>
                <a:cs typeface="+mn-ea"/>
              </a:rPr>
              <a:t> response)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try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ObjectMapper</a:t>
            </a:r>
            <a:r>
              <a:rPr lang="en-US" altLang="zh-CN" sz="1600" dirty="0">
                <a:solidFill>
                  <a:srgbClr val="595959"/>
                </a:solidFill>
                <a:latin typeface="Microsoft YaHei" panose="020B0503020204020204" pitchFamily="34" charset="-122"/>
                <a:ea typeface="Microsoft YaHei" panose="020B0503020204020204" pitchFamily="34" charset="-122"/>
                <a:cs typeface="+mn-ea"/>
              </a:rPr>
              <a:t> om = new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ObjectMapper</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User user = new User();</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user.setUsername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heima</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user.setPassword</a:t>
            </a:r>
            <a:r>
              <a:rPr lang="en-US" altLang="zh-CN" sz="1600" dirty="0">
                <a:solidFill>
                  <a:srgbClr val="595959"/>
                </a:solidFill>
                <a:latin typeface="Microsoft YaHei" panose="020B0503020204020204" pitchFamily="34" charset="-122"/>
                <a:ea typeface="Microsoft YaHei" panose="020B0503020204020204" pitchFamily="34" charset="-122"/>
                <a:cs typeface="+mn-ea"/>
              </a:rPr>
              <a:t>("666");</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ujson</a:t>
            </a: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om.writeValueAsString</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response.getWriter</a:t>
            </a:r>
            <a:r>
              <a:rPr lang="en-US" altLang="zh-CN" sz="1600" dirty="0">
                <a:solidFill>
                  <a:srgbClr val="595959"/>
                </a:solidFill>
                <a:latin typeface="Microsoft YaHei" panose="020B0503020204020204" pitchFamily="34" charset="-122"/>
                <a:ea typeface="Microsoft YaHei" panose="020B0503020204020204" pitchFamily="34" charset="-122"/>
                <a:cs typeface="+mn-ea"/>
              </a:rPr>
              <a:t>().print(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ujson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catch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IOException</a:t>
            </a:r>
            <a:r>
              <a:rPr lang="en-US" altLang="zh-CN" sz="1600" dirty="0">
                <a:solidFill>
                  <a:srgbClr val="595959"/>
                </a:solidFill>
                <a:latin typeface="Microsoft YaHei" panose="020B0503020204020204" pitchFamily="34" charset="-122"/>
                <a:ea typeface="Microsoft YaHei" panose="020B0503020204020204" pitchFamily="34" charset="-122"/>
                <a:cs typeface="+mn-ea"/>
              </a:rPr>
              <a:t> e)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e.printStackTrace</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387942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12.5.2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数据的回写</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Chevron 3">
            <a:extLst>
              <a:ext uri="{FF2B5EF4-FFF2-40B4-BE49-F238E27FC236}">
                <a16:creationId xmlns:a16="http://schemas.microsoft.com/office/drawing/2014/main" id="{634D335A-A9ED-494D-8D70-978DFB21457A}"/>
              </a:ext>
            </a:extLst>
          </p:cNvPr>
          <p:cNvSpPr/>
          <p:nvPr>
            <p:custDataLst>
              <p:tags r:id="rId2"/>
            </p:custDataLst>
          </p:nvPr>
        </p:nvSpPr>
        <p:spPr>
          <a:xfrm>
            <a:off x="892519" y="1091196"/>
            <a:ext cx="479576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4" name="文本框 1">
            <a:extLst>
              <a:ext uri="{FF2B5EF4-FFF2-40B4-BE49-F238E27FC236}">
                <a16:creationId xmlns:a16="http://schemas.microsoft.com/office/drawing/2014/main" id="{B35B8F3F-0544-8144-9500-92980E036AB4}"/>
              </a:ext>
            </a:extLst>
          </p:cNvPr>
          <p:cNvSpPr txBox="1"/>
          <p:nvPr/>
        </p:nvSpPr>
        <p:spPr>
          <a:xfrm>
            <a:off x="1303166" y="1217734"/>
            <a:ext cx="4184159"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对象数据转换成</a:t>
            </a:r>
            <a:r>
              <a:rPr lang="en-US" altLang="zh-CN" sz="2000" dirty="0">
                <a:solidFill>
                  <a:srgbClr val="1369B2"/>
                </a:solidFill>
                <a:latin typeface="微软雅黑" panose="020B0503020204020204" pitchFamily="34" charset="-122"/>
                <a:ea typeface="微软雅黑" panose="020B0503020204020204" pitchFamily="34" charset="-122"/>
              </a:rPr>
              <a:t>JSON</a:t>
            </a:r>
            <a:r>
              <a:rPr lang="zh-CN" altLang="zh-CN" sz="2000" dirty="0">
                <a:solidFill>
                  <a:srgbClr val="1369B2"/>
                </a:solidFill>
                <a:latin typeface="微软雅黑" panose="020B0503020204020204" pitchFamily="34" charset="-122"/>
                <a:ea typeface="微软雅黑" panose="020B0503020204020204" pitchFamily="34" charset="-122"/>
              </a:rPr>
              <a:t>数据后的回写</a:t>
            </a:r>
          </a:p>
        </p:txBody>
      </p:sp>
    </p:spTree>
    <p:extLst>
      <p:ext uri="{BB962C8B-B14F-4D97-AF65-F5344CB8AC3E}">
        <p14:creationId xmlns:p14="http://schemas.microsoft.com/office/powerpoint/2010/main" val="7148754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1098827"/>
            <a:ext cx="8485746" cy="3875228"/>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启动</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chapter12</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项目，在浏览器中访问地址</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http://localhost:8080/chapter12/</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showDataByJSON</a:t>
            </a:r>
            <a:r>
              <a:rPr lang="zh-CN" altLang="zh-CN" sz="1600" dirty="0">
                <a:solidFill>
                  <a:srgbClr val="595959"/>
                </a:solidFill>
                <a:latin typeface="Microsoft YaHei" panose="020B0503020204020204" pitchFamily="34" charset="-122"/>
                <a:ea typeface="Microsoft YaHei" panose="020B0503020204020204" pitchFamily="34" charset="-122"/>
                <a:cs typeface="+mn-ea"/>
              </a:rPr>
              <a:t>。访问后，页面显示效果如图所示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dirty="0">
                <a:solidFill>
                  <a:srgbClr val="595959"/>
                </a:solidFill>
                <a:latin typeface="Microsoft YaHei" panose="020B0503020204020204" pitchFamily="34" charset="-122"/>
                <a:ea typeface="Microsoft YaHei" panose="020B0503020204020204" pitchFamily="34" charset="-122"/>
                <a:cs typeface="+mn-ea"/>
              </a:rPr>
              <a:t>由图</a:t>
            </a:r>
            <a:r>
              <a:rPr lang="zh-CN" altLang="en-US" dirty="0">
                <a:solidFill>
                  <a:srgbClr val="595959"/>
                </a:solidFill>
                <a:latin typeface="Microsoft YaHei" panose="020B0503020204020204" pitchFamily="34" charset="-122"/>
                <a:ea typeface="Microsoft YaHei" panose="020B0503020204020204" pitchFamily="34" charset="-122"/>
                <a:cs typeface="+mn-ea"/>
              </a:rPr>
              <a:t>中</a:t>
            </a:r>
            <a:r>
              <a:rPr lang="zh-CN" altLang="zh-CN" dirty="0">
                <a:solidFill>
                  <a:srgbClr val="595959"/>
                </a:solidFill>
                <a:latin typeface="Microsoft YaHei" panose="020B0503020204020204" pitchFamily="34" charset="-122"/>
                <a:ea typeface="Microsoft YaHei" panose="020B0503020204020204" pitchFamily="34" charset="-122"/>
                <a:cs typeface="+mn-ea"/>
              </a:rPr>
              <a:t>所示的内容可以得出，访问地址后，执行了</a:t>
            </a:r>
            <a:r>
              <a:rPr lang="en-US" altLang="zh-CN" dirty="0" err="1">
                <a:solidFill>
                  <a:srgbClr val="595959"/>
                </a:solidFill>
                <a:latin typeface="Microsoft YaHei" panose="020B0503020204020204" pitchFamily="34" charset="-122"/>
                <a:ea typeface="Microsoft YaHei" panose="020B0503020204020204" pitchFamily="34" charset="-122"/>
                <a:cs typeface="+mn-ea"/>
              </a:rPr>
              <a:t>showDataByJSON</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方法，方法执行后将</a:t>
            </a:r>
            <a:r>
              <a:rPr lang="en-US" altLang="zh-CN" dirty="0">
                <a:solidFill>
                  <a:srgbClr val="595959"/>
                </a:solidFill>
                <a:latin typeface="Microsoft YaHei" panose="020B0503020204020204" pitchFamily="34" charset="-122"/>
                <a:ea typeface="Microsoft YaHei" panose="020B0503020204020204" pitchFamily="34" charset="-122"/>
                <a:cs typeface="+mn-ea"/>
              </a:rPr>
              <a:t>User</a:t>
            </a:r>
            <a:r>
              <a:rPr lang="zh-CN" altLang="zh-CN" dirty="0">
                <a:solidFill>
                  <a:srgbClr val="595959"/>
                </a:solidFill>
                <a:latin typeface="Microsoft YaHei" panose="020B0503020204020204" pitchFamily="34" charset="-122"/>
                <a:ea typeface="Microsoft YaHei" panose="020B0503020204020204" pitchFamily="34" charset="-122"/>
                <a:cs typeface="+mn-ea"/>
              </a:rPr>
              <a:t>对象的数据转换成</a:t>
            </a:r>
            <a:r>
              <a:rPr lang="en-US" altLang="zh-CN" dirty="0">
                <a:solidFill>
                  <a:srgbClr val="595959"/>
                </a:solidFill>
                <a:latin typeface="Microsoft YaHei" panose="020B0503020204020204" pitchFamily="34" charset="-122"/>
                <a:ea typeface="Microsoft YaHei" panose="020B0503020204020204" pitchFamily="34" charset="-122"/>
                <a:cs typeface="+mn-ea"/>
              </a:rPr>
              <a:t>JSON</a:t>
            </a:r>
            <a:r>
              <a:rPr lang="zh-CN" altLang="zh-CN" dirty="0">
                <a:solidFill>
                  <a:srgbClr val="595959"/>
                </a:solidFill>
                <a:latin typeface="Microsoft YaHei" panose="020B0503020204020204" pitchFamily="34" charset="-122"/>
                <a:ea typeface="Microsoft YaHei" panose="020B0503020204020204" pitchFamily="34" charset="-122"/>
                <a:cs typeface="+mn-ea"/>
              </a:rPr>
              <a:t>格式的数据输出到请求页面中了</a:t>
            </a:r>
            <a:r>
              <a:rPr lang="zh-CN" altLang="en-US"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 </a:t>
            </a:r>
            <a:endParaRPr lang="en-US"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86754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12.5.2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数据的回写</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D575BC87-BF92-4647-92BF-A926FACECFB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720910" y="2529446"/>
            <a:ext cx="4773930" cy="1075624"/>
          </a:xfrm>
          <a:prstGeom prst="rect">
            <a:avLst/>
          </a:prstGeom>
          <a:noFill/>
          <a:ln>
            <a:noFill/>
          </a:ln>
          <a:effectLst/>
        </p:spPr>
      </p:pic>
    </p:spTree>
    <p:extLst>
      <p:ext uri="{BB962C8B-B14F-4D97-AF65-F5344CB8AC3E}">
        <p14:creationId xmlns:p14="http://schemas.microsoft.com/office/powerpoint/2010/main" val="588205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446325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041747"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a:t>
            </a:r>
            <a:r>
              <a:rPr lang="en-US" altLang="zh-CN" sz="2000" dirty="0" err="1">
                <a:solidFill>
                  <a:srgbClr val="1369B2"/>
                </a:solidFill>
                <a:latin typeface="微软雅黑" panose="020B0503020204020204" pitchFamily="34" charset="-122"/>
                <a:ea typeface="微软雅黑" panose="020B0503020204020204" pitchFamily="34" charset="-122"/>
              </a:rPr>
              <a:t>ResponseBody</a:t>
            </a:r>
            <a:r>
              <a:rPr lang="zh-CN" altLang="zh-CN" sz="2000" dirty="0">
                <a:solidFill>
                  <a:srgbClr val="1369B2"/>
                </a:solidFill>
                <a:latin typeface="微软雅黑" panose="020B0503020204020204" pitchFamily="34" charset="-122"/>
                <a:ea typeface="微软雅黑" panose="020B0503020204020204" pitchFamily="34" charset="-122"/>
              </a:rPr>
              <a:t>注解</a:t>
            </a:r>
            <a:r>
              <a:rPr lang="zh-CN" altLang="en-US" sz="2000" dirty="0">
                <a:solidFill>
                  <a:srgbClr val="1369B2"/>
                </a:solidFill>
                <a:latin typeface="微软雅黑" panose="020B0503020204020204" pitchFamily="34" charset="-122"/>
                <a:ea typeface="微软雅黑" panose="020B0503020204020204" pitchFamily="34" charset="-122"/>
              </a:rPr>
              <a:t>的使用范围</a:t>
            </a:r>
          </a:p>
        </p:txBody>
      </p:sp>
      <p:sp>
        <p:nvSpPr>
          <p:cNvPr id="11" name="Title 1"/>
          <p:cNvSpPr txBox="1"/>
          <p:nvPr/>
        </p:nvSpPr>
        <p:spPr>
          <a:xfrm>
            <a:off x="1143837" y="266933"/>
            <a:ext cx="373692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12.5.2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数据的回写</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a:extLst>
              <a:ext uri="{FF2B5EF4-FFF2-40B4-BE49-F238E27FC236}">
                <a16:creationId xmlns:a16="http://schemas.microsoft.com/office/drawing/2014/main" id="{73A3F491-9158-E345-9C0B-F28714186AC7}"/>
              </a:ext>
            </a:extLst>
          </p:cNvPr>
          <p:cNvSpPr txBox="1"/>
          <p:nvPr>
            <p:custDataLst>
              <p:tags r:id="rId2"/>
            </p:custDataLst>
          </p:nvPr>
        </p:nvSpPr>
        <p:spPr>
          <a:xfrm>
            <a:off x="1725775" y="2600115"/>
            <a:ext cx="8876636" cy="336129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如果每次回写对象或者集合等数据都需要手动转换成</a:t>
            </a:r>
            <a:r>
              <a:rPr lang="en-US" altLang="zh-CN" dirty="0">
                <a:solidFill>
                  <a:srgbClr val="595959"/>
                </a:solidFill>
                <a:latin typeface="微软雅黑" panose="020B0503020204020204" pitchFamily="34" charset="-122"/>
              </a:rPr>
              <a:t>JSON</a:t>
            </a:r>
            <a:r>
              <a:rPr lang="zh-CN" altLang="zh-CN" dirty="0">
                <a:solidFill>
                  <a:srgbClr val="595959"/>
                </a:solidFill>
                <a:latin typeface="微软雅黑" panose="020B0503020204020204" pitchFamily="34" charset="-122"/>
              </a:rPr>
              <a:t>数据，操作就比较繁琐。为此，</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提供了</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ResponseBody</a:t>
            </a:r>
            <a:r>
              <a:rPr lang="zh-CN" altLang="zh-CN" dirty="0">
                <a:solidFill>
                  <a:srgbClr val="595959"/>
                </a:solidFill>
                <a:latin typeface="微软雅黑" panose="020B0503020204020204" pitchFamily="34" charset="-122"/>
              </a:rPr>
              <a:t>注解，</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ResponseBody</a:t>
            </a:r>
            <a:r>
              <a:rPr lang="zh-CN" altLang="zh-CN" dirty="0">
                <a:solidFill>
                  <a:srgbClr val="595959"/>
                </a:solidFill>
                <a:latin typeface="微软雅黑" panose="020B0503020204020204" pitchFamily="34" charset="-122"/>
              </a:rPr>
              <a:t>注解的</a:t>
            </a:r>
            <a:r>
              <a:rPr lang="zh-CN" altLang="zh-CN" dirty="0">
                <a:solidFill>
                  <a:srgbClr val="1369B2"/>
                </a:solidFill>
                <a:latin typeface="微软雅黑" panose="020B0503020204020204" pitchFamily="34" charset="-122"/>
              </a:rPr>
              <a:t>作用</a:t>
            </a:r>
            <a:r>
              <a:rPr lang="zh-CN" altLang="zh-CN" dirty="0">
                <a:solidFill>
                  <a:srgbClr val="595959"/>
                </a:solidFill>
                <a:latin typeface="微软雅黑" panose="020B0503020204020204" pitchFamily="34" charset="-122"/>
              </a:rPr>
              <a:t>是将处理器返回的对象通过适当的转换器转换为指定的格式之后，写入到</a:t>
            </a:r>
            <a:r>
              <a:rPr lang="en-US" altLang="zh-CN" dirty="0" err="1">
                <a:solidFill>
                  <a:srgbClr val="595959"/>
                </a:solidFill>
                <a:latin typeface="微软雅黑" panose="020B0503020204020204" pitchFamily="34" charset="-122"/>
              </a:rPr>
              <a:t>HttpServletResponse</a:t>
            </a:r>
            <a:r>
              <a:rPr lang="zh-CN" altLang="zh-CN" dirty="0">
                <a:solidFill>
                  <a:srgbClr val="595959"/>
                </a:solidFill>
                <a:latin typeface="微软雅黑" panose="020B0503020204020204" pitchFamily="34" charset="-122"/>
              </a:rPr>
              <a:t>对象的</a:t>
            </a:r>
            <a:r>
              <a:rPr lang="en-US" altLang="zh-CN" dirty="0">
                <a:solidFill>
                  <a:srgbClr val="595959"/>
                </a:solidFill>
                <a:latin typeface="微软雅黑" panose="020B0503020204020204" pitchFamily="34" charset="-122"/>
              </a:rPr>
              <a:t>body</a:t>
            </a:r>
            <a:r>
              <a:rPr lang="zh-CN" altLang="zh-CN" dirty="0">
                <a:solidFill>
                  <a:srgbClr val="595959"/>
                </a:solidFill>
                <a:latin typeface="微软雅黑" panose="020B0503020204020204" pitchFamily="34" charset="-122"/>
              </a:rPr>
              <a:t>区，</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ResponseBody</a:t>
            </a:r>
            <a:r>
              <a:rPr lang="zh-CN" altLang="zh-CN" dirty="0">
                <a:solidFill>
                  <a:srgbClr val="595959"/>
                </a:solidFill>
                <a:latin typeface="微软雅黑" panose="020B0503020204020204" pitchFamily="34" charset="-122"/>
              </a:rPr>
              <a:t>注解通常用来</a:t>
            </a:r>
            <a:r>
              <a:rPr lang="zh-CN" altLang="zh-CN" dirty="0">
                <a:solidFill>
                  <a:srgbClr val="1369B2"/>
                </a:solidFill>
                <a:latin typeface="微软雅黑" panose="020B0503020204020204" pitchFamily="34" charset="-122"/>
              </a:rPr>
              <a:t>返回</a:t>
            </a:r>
            <a:r>
              <a:rPr lang="en-US" altLang="zh-CN" dirty="0">
                <a:solidFill>
                  <a:srgbClr val="1369B2"/>
                </a:solidFill>
                <a:latin typeface="微软雅黑" panose="020B0503020204020204" pitchFamily="34" charset="-122"/>
              </a:rPr>
              <a:t>JSON</a:t>
            </a:r>
            <a:r>
              <a:rPr lang="zh-CN" altLang="zh-CN" dirty="0">
                <a:solidFill>
                  <a:srgbClr val="1369B2"/>
                </a:solidFill>
                <a:latin typeface="微软雅黑" panose="020B0503020204020204" pitchFamily="34" charset="-122"/>
              </a:rPr>
              <a:t>数据</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ResponseBody</a:t>
            </a:r>
            <a:r>
              <a:rPr lang="zh-CN" altLang="zh-CN" dirty="0">
                <a:solidFill>
                  <a:srgbClr val="595959"/>
                </a:solidFill>
                <a:latin typeface="微软雅黑" panose="020B0503020204020204" pitchFamily="34" charset="-122"/>
              </a:rPr>
              <a:t>注解可以</a:t>
            </a:r>
            <a:r>
              <a:rPr lang="zh-CN" altLang="zh-CN" dirty="0">
                <a:solidFill>
                  <a:srgbClr val="1369B2"/>
                </a:solidFill>
                <a:latin typeface="微软雅黑" panose="020B0503020204020204" pitchFamily="34" charset="-122"/>
              </a:rPr>
              <a:t>标注在方法和类</a:t>
            </a:r>
            <a:r>
              <a:rPr lang="zh-CN" altLang="zh-CN" dirty="0">
                <a:solidFill>
                  <a:srgbClr val="595959"/>
                </a:solidFill>
                <a:latin typeface="微软雅黑" panose="020B0503020204020204" pitchFamily="34" charset="-122"/>
              </a:rPr>
              <a:t>上，当标注在类上时，表示该类中的所有方法均应用</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ResponseBody</a:t>
            </a:r>
            <a:r>
              <a:rPr lang="zh-CN" altLang="zh-CN" dirty="0">
                <a:solidFill>
                  <a:srgbClr val="595959"/>
                </a:solidFill>
                <a:latin typeface="微软雅黑" panose="020B0503020204020204" pitchFamily="34" charset="-122"/>
              </a:rPr>
              <a:t>注解。如果需要当前类中的所有方法均应用</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ResponseBody</a:t>
            </a:r>
            <a:r>
              <a:rPr lang="zh-CN" altLang="zh-CN" dirty="0">
                <a:solidFill>
                  <a:srgbClr val="595959"/>
                </a:solidFill>
                <a:latin typeface="微软雅黑" panose="020B0503020204020204" pitchFamily="34" charset="-122"/>
              </a:rPr>
              <a:t>注解，也可以使用</a:t>
            </a:r>
            <a:r>
              <a:rPr lang="en-US" altLang="zh-CN" dirty="0">
                <a:solidFill>
                  <a:srgbClr val="1369B2"/>
                </a:solidFill>
                <a:latin typeface="微软雅黑" panose="020B0503020204020204" pitchFamily="34" charset="-122"/>
              </a:rPr>
              <a:t>@</a:t>
            </a:r>
            <a:r>
              <a:rPr lang="en-US" altLang="zh-CN" dirty="0" err="1">
                <a:solidFill>
                  <a:srgbClr val="1369B2"/>
                </a:solidFill>
                <a:latin typeface="微软雅黑" panose="020B0503020204020204" pitchFamily="34" charset="-122"/>
              </a:rPr>
              <a:t>RestController</a:t>
            </a:r>
            <a:r>
              <a:rPr lang="zh-CN" altLang="zh-CN" dirty="0">
                <a:solidFill>
                  <a:srgbClr val="1369B2"/>
                </a:solidFill>
                <a:latin typeface="微软雅黑" panose="020B0503020204020204" pitchFamily="34" charset="-122"/>
              </a:rPr>
              <a:t>注解</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RestController</a:t>
            </a:r>
            <a:r>
              <a:rPr lang="zh-CN" altLang="zh-CN" dirty="0">
                <a:solidFill>
                  <a:srgbClr val="595959"/>
                </a:solidFill>
                <a:latin typeface="微软雅黑" panose="020B0503020204020204" pitchFamily="34" charset="-122"/>
              </a:rPr>
              <a:t>注解相当于</a:t>
            </a:r>
            <a:r>
              <a:rPr lang="en-US" altLang="zh-CN" dirty="0">
                <a:solidFill>
                  <a:srgbClr val="595959"/>
                </a:solidFill>
                <a:latin typeface="微软雅黑" panose="020B0503020204020204" pitchFamily="34" charset="-122"/>
              </a:rPr>
              <a:t>@Controller+@</a:t>
            </a:r>
            <a:r>
              <a:rPr lang="en-US" altLang="zh-CN" dirty="0" err="1">
                <a:solidFill>
                  <a:srgbClr val="595959"/>
                </a:solidFill>
                <a:latin typeface="微软雅黑" panose="020B0503020204020204" pitchFamily="34" charset="-122"/>
              </a:rPr>
              <a:t>ResponseBody</a:t>
            </a:r>
            <a:r>
              <a:rPr lang="zh-CN" altLang="zh-CN" dirty="0">
                <a:solidFill>
                  <a:srgbClr val="595959"/>
                </a:solidFill>
                <a:latin typeface="微软雅黑" panose="020B0503020204020204" pitchFamily="34" charset="-122"/>
              </a:rPr>
              <a:t>两个注解的结合</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3" name="圆角矩形 12">
            <a:extLst>
              <a:ext uri="{FF2B5EF4-FFF2-40B4-BE49-F238E27FC236}">
                <a16:creationId xmlns:a16="http://schemas.microsoft.com/office/drawing/2014/main" id="{DCD66F46-1E23-0F44-99C8-8CA2CEBC4362}"/>
              </a:ext>
            </a:extLst>
          </p:cNvPr>
          <p:cNvSpPr/>
          <p:nvPr/>
        </p:nvSpPr>
        <p:spPr>
          <a:xfrm>
            <a:off x="1303055" y="2386939"/>
            <a:ext cx="9794240" cy="378822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a:extLst>
              <a:ext uri="{FF2B5EF4-FFF2-40B4-BE49-F238E27FC236}">
                <a16:creationId xmlns:a16="http://schemas.microsoft.com/office/drawing/2014/main" id="{D3A0F10E-C6BC-6B4E-9B02-8EF6240893E8}"/>
              </a:ext>
            </a:extLst>
          </p:cNvPr>
          <p:cNvSpPr/>
          <p:nvPr/>
        </p:nvSpPr>
        <p:spPr>
          <a:xfrm>
            <a:off x="1252831" y="232098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a:extLst>
              <a:ext uri="{FF2B5EF4-FFF2-40B4-BE49-F238E27FC236}">
                <a16:creationId xmlns:a16="http://schemas.microsoft.com/office/drawing/2014/main" id="{02873EFB-A7B6-514C-BD2C-1B116938DF83}"/>
              </a:ext>
            </a:extLst>
          </p:cNvPr>
          <p:cNvSpPr/>
          <p:nvPr/>
        </p:nvSpPr>
        <p:spPr>
          <a:xfrm rot="10800000">
            <a:off x="10778975" y="585257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36567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492639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448910"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a:t>
            </a:r>
            <a:r>
              <a:rPr lang="en-US" altLang="zh-CN" sz="2000" dirty="0" err="1">
                <a:solidFill>
                  <a:srgbClr val="1369B2"/>
                </a:solidFill>
                <a:latin typeface="微软雅黑" panose="020B0503020204020204" pitchFamily="34" charset="-122"/>
                <a:ea typeface="微软雅黑" panose="020B0503020204020204" pitchFamily="34" charset="-122"/>
              </a:rPr>
              <a:t>ResponseBody</a:t>
            </a:r>
            <a:r>
              <a:rPr lang="zh-CN" altLang="zh-CN" sz="2000" dirty="0">
                <a:solidFill>
                  <a:srgbClr val="1369B2"/>
                </a:solidFill>
                <a:latin typeface="微软雅黑" panose="020B0503020204020204" pitchFamily="34" charset="-122"/>
                <a:ea typeface="微软雅黑" panose="020B0503020204020204" pitchFamily="34" charset="-122"/>
              </a:rPr>
              <a:t>注解</a:t>
            </a:r>
            <a:r>
              <a:rPr lang="zh-CN" altLang="en-US" sz="2000" dirty="0">
                <a:solidFill>
                  <a:srgbClr val="1369B2"/>
                </a:solidFill>
                <a:latin typeface="微软雅黑" panose="020B0503020204020204" pitchFamily="34" charset="-122"/>
                <a:ea typeface="微软雅黑" panose="020B0503020204020204" pitchFamily="34" charset="-122"/>
              </a:rPr>
              <a:t>的</a:t>
            </a:r>
            <a:r>
              <a:rPr lang="en-US" altLang="zh-CN" sz="2000" dirty="0">
                <a:solidFill>
                  <a:srgbClr val="1369B2"/>
                </a:solidFill>
                <a:latin typeface="微软雅黑" panose="020B0503020204020204" pitchFamily="34" charset="-122"/>
                <a:ea typeface="微软雅黑" panose="020B0503020204020204" pitchFamily="34" charset="-122"/>
              </a:rPr>
              <a:t>2</a:t>
            </a:r>
            <a:r>
              <a:rPr lang="zh-CN" altLang="en-US" sz="2000" dirty="0">
                <a:solidFill>
                  <a:srgbClr val="1369B2"/>
                </a:solidFill>
                <a:latin typeface="微软雅黑" panose="020B0503020204020204" pitchFamily="34" charset="-122"/>
                <a:ea typeface="微软雅黑" panose="020B0503020204020204" pitchFamily="34" charset="-122"/>
              </a:rPr>
              <a:t>个使用要求</a:t>
            </a:r>
          </a:p>
        </p:txBody>
      </p:sp>
      <p:sp>
        <p:nvSpPr>
          <p:cNvPr id="11" name="Title 1"/>
          <p:cNvSpPr txBox="1"/>
          <p:nvPr/>
        </p:nvSpPr>
        <p:spPr>
          <a:xfrm>
            <a:off x="1143837" y="266933"/>
            <a:ext cx="373692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12.5.2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数据的回写</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a:extLst>
              <a:ext uri="{FF2B5EF4-FFF2-40B4-BE49-F238E27FC236}">
                <a16:creationId xmlns:a16="http://schemas.microsoft.com/office/drawing/2014/main" id="{73A3F491-9158-E345-9C0B-F28714186AC7}"/>
              </a:ext>
            </a:extLst>
          </p:cNvPr>
          <p:cNvSpPr txBox="1"/>
          <p:nvPr>
            <p:custDataLst>
              <p:tags r:id="rId2"/>
            </p:custDataLst>
          </p:nvPr>
        </p:nvSpPr>
        <p:spPr>
          <a:xfrm>
            <a:off x="1725775" y="2980121"/>
            <a:ext cx="8876636" cy="264877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使用</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ResponseBody</a:t>
            </a:r>
            <a:r>
              <a:rPr lang="zh-CN" altLang="zh-CN" dirty="0">
                <a:solidFill>
                  <a:srgbClr val="595959"/>
                </a:solidFill>
                <a:latin typeface="微软雅黑" panose="020B0503020204020204" pitchFamily="34" charset="-122"/>
              </a:rPr>
              <a:t>注解，项目至少需要符合</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个要求，分别如下所示。</a:t>
            </a: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项目中有转换</a:t>
            </a:r>
            <a:r>
              <a:rPr lang="en-US" altLang="zh-CN" dirty="0">
                <a:solidFill>
                  <a:srgbClr val="595959"/>
                </a:solidFill>
                <a:latin typeface="微软雅黑" panose="020B0503020204020204" pitchFamily="34" charset="-122"/>
              </a:rPr>
              <a:t>JSON</a:t>
            </a:r>
            <a:r>
              <a:rPr lang="zh-CN" altLang="zh-CN" dirty="0">
                <a:solidFill>
                  <a:srgbClr val="595959"/>
                </a:solidFill>
                <a:latin typeface="微软雅黑" panose="020B0503020204020204" pitchFamily="34" charset="-122"/>
              </a:rPr>
              <a:t>相关的依赖。</a:t>
            </a: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可以配置转换</a:t>
            </a:r>
            <a:r>
              <a:rPr lang="en-US" altLang="zh-CN" dirty="0">
                <a:solidFill>
                  <a:srgbClr val="595959"/>
                </a:solidFill>
                <a:latin typeface="微软雅黑" panose="020B0503020204020204" pitchFamily="34" charset="-122"/>
              </a:rPr>
              <a:t>JSON</a:t>
            </a:r>
            <a:r>
              <a:rPr lang="zh-CN" altLang="zh-CN" dirty="0">
                <a:solidFill>
                  <a:srgbClr val="595959"/>
                </a:solidFill>
                <a:latin typeface="微软雅黑" panose="020B0503020204020204" pitchFamily="34" charset="-122"/>
              </a:rPr>
              <a:t>数据的消息类型转换器。</a:t>
            </a:r>
            <a:endParaRPr lang="en-US" altLang="zh-CN" dirty="0">
              <a:solidFill>
                <a:srgbClr val="595959"/>
              </a:solidFill>
              <a:latin typeface="微软雅黑" panose="020B0503020204020204" pitchFamily="34" charset="-122"/>
            </a:endParaRPr>
          </a:p>
          <a:p>
            <a:pPr lvl="0">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针对上述两个要求，</a:t>
            </a:r>
            <a:r>
              <a:rPr lang="en-US" altLang="zh-CN" dirty="0">
                <a:solidFill>
                  <a:srgbClr val="595959"/>
                </a:solidFill>
                <a:latin typeface="微软雅黑" panose="020B0503020204020204" pitchFamily="34" charset="-122"/>
              </a:rPr>
              <a:t>chapter12</a:t>
            </a:r>
            <a:r>
              <a:rPr lang="zh-CN" altLang="zh-CN" dirty="0">
                <a:solidFill>
                  <a:srgbClr val="595959"/>
                </a:solidFill>
                <a:latin typeface="微软雅黑" panose="020B0503020204020204" pitchFamily="34" charset="-122"/>
              </a:rPr>
              <a:t>项目都已经满足，项目的</a:t>
            </a:r>
            <a:r>
              <a:rPr lang="en-US" altLang="zh-CN" dirty="0" err="1">
                <a:solidFill>
                  <a:srgbClr val="595959"/>
                </a:solidFill>
                <a:latin typeface="微软雅黑" panose="020B0503020204020204" pitchFamily="34" charset="-122"/>
              </a:rPr>
              <a:t>pom.xml</a:t>
            </a:r>
            <a:r>
              <a:rPr lang="zh-CN" altLang="zh-CN" dirty="0">
                <a:solidFill>
                  <a:srgbClr val="595959"/>
                </a:solidFill>
                <a:latin typeface="微软雅黑" panose="020B0503020204020204" pitchFamily="34" charset="-122"/>
              </a:rPr>
              <a:t>文件中引入了</a:t>
            </a:r>
            <a:r>
              <a:rPr lang="en-US" altLang="zh-CN" dirty="0">
                <a:solidFill>
                  <a:srgbClr val="595959"/>
                </a:solidFill>
                <a:latin typeface="微软雅黑" panose="020B0503020204020204" pitchFamily="34" charset="-122"/>
              </a:rPr>
              <a:t>Jackson</a:t>
            </a:r>
            <a:r>
              <a:rPr lang="zh-CN" altLang="zh-CN" dirty="0">
                <a:solidFill>
                  <a:srgbClr val="595959"/>
                </a:solidFill>
                <a:latin typeface="微软雅黑" panose="020B0503020204020204" pitchFamily="34" charset="-122"/>
              </a:rPr>
              <a:t>相关的依赖，可以用于转换</a:t>
            </a:r>
            <a:r>
              <a:rPr lang="en-US" altLang="zh-CN" dirty="0">
                <a:solidFill>
                  <a:srgbClr val="595959"/>
                </a:solidFill>
                <a:latin typeface="微软雅黑" panose="020B0503020204020204" pitchFamily="34" charset="-122"/>
              </a:rPr>
              <a:t>JSON</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的配置文件中配置的</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mvc:annotation-driven</a:t>
            </a:r>
            <a:r>
              <a:rPr lang="en-US" altLang="zh-CN" dirty="0">
                <a:solidFill>
                  <a:srgbClr val="595959"/>
                </a:solidFill>
                <a:latin typeface="微软雅黑" panose="020B0503020204020204" pitchFamily="34" charset="-122"/>
              </a:rPr>
              <a:t> /&gt;</a:t>
            </a:r>
            <a:r>
              <a:rPr lang="zh-CN" altLang="zh-CN" dirty="0">
                <a:solidFill>
                  <a:srgbClr val="595959"/>
                </a:solidFill>
                <a:latin typeface="微软雅黑" panose="020B0503020204020204" pitchFamily="34" charset="-122"/>
              </a:rPr>
              <a:t>元素默认注册了</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数据转</a:t>
            </a:r>
            <a:r>
              <a:rPr lang="en-US" altLang="zh-CN" dirty="0">
                <a:solidFill>
                  <a:srgbClr val="595959"/>
                </a:solidFill>
                <a:latin typeface="微软雅黑" panose="020B0503020204020204" pitchFamily="34" charset="-122"/>
              </a:rPr>
              <a:t>JSON</a:t>
            </a:r>
            <a:r>
              <a:rPr lang="zh-CN" altLang="zh-CN" dirty="0">
                <a:solidFill>
                  <a:srgbClr val="595959"/>
                </a:solidFill>
                <a:latin typeface="微软雅黑" panose="020B0503020204020204" pitchFamily="34" charset="-122"/>
              </a:rPr>
              <a:t>数据的消息转换器</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3" name="圆角矩形 12">
            <a:extLst>
              <a:ext uri="{FF2B5EF4-FFF2-40B4-BE49-F238E27FC236}">
                <a16:creationId xmlns:a16="http://schemas.microsoft.com/office/drawing/2014/main" id="{DCD66F46-1E23-0F44-99C8-8CA2CEBC4362}"/>
              </a:ext>
            </a:extLst>
          </p:cNvPr>
          <p:cNvSpPr/>
          <p:nvPr/>
        </p:nvSpPr>
        <p:spPr>
          <a:xfrm>
            <a:off x="1303055" y="2612570"/>
            <a:ext cx="9794240" cy="325332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a:extLst>
              <a:ext uri="{FF2B5EF4-FFF2-40B4-BE49-F238E27FC236}">
                <a16:creationId xmlns:a16="http://schemas.microsoft.com/office/drawing/2014/main" id="{D3A0F10E-C6BC-6B4E-9B02-8EF6240893E8}"/>
              </a:ext>
            </a:extLst>
          </p:cNvPr>
          <p:cNvSpPr/>
          <p:nvPr/>
        </p:nvSpPr>
        <p:spPr>
          <a:xfrm>
            <a:off x="1252831" y="254661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a:extLst>
              <a:ext uri="{FF2B5EF4-FFF2-40B4-BE49-F238E27FC236}">
                <a16:creationId xmlns:a16="http://schemas.microsoft.com/office/drawing/2014/main" id="{02873EFB-A7B6-514C-BD2C-1B116938DF83}"/>
              </a:ext>
            </a:extLst>
          </p:cNvPr>
          <p:cNvSpPr/>
          <p:nvPr/>
        </p:nvSpPr>
        <p:spPr>
          <a:xfrm rot="10800000">
            <a:off x="10778975" y="553194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4174729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208400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2219708"/>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1930106"/>
            <a:ext cx="8485746" cy="1526123"/>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接下来通过一个案例演示使用</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ResponseBody</a:t>
            </a:r>
            <a:r>
              <a:rPr lang="zh-CN" altLang="zh-CN" sz="1600" dirty="0">
                <a:solidFill>
                  <a:srgbClr val="595959"/>
                </a:solidFill>
                <a:latin typeface="Microsoft YaHei" panose="020B0503020204020204" pitchFamily="34" charset="-122"/>
                <a:ea typeface="Microsoft YaHei" panose="020B0503020204020204" pitchFamily="34" charset="-122"/>
                <a:cs typeface="+mn-ea"/>
              </a:rPr>
              <a:t>注解回写</a:t>
            </a:r>
            <a:r>
              <a:rPr lang="en-US" altLang="zh-CN" sz="1600" dirty="0">
                <a:solidFill>
                  <a:srgbClr val="595959"/>
                </a:solidFill>
                <a:latin typeface="Microsoft YaHei" panose="020B0503020204020204" pitchFamily="34" charset="-122"/>
                <a:ea typeface="Microsoft YaHei" panose="020B0503020204020204" pitchFamily="34" charset="-122"/>
                <a:cs typeface="+mn-ea"/>
              </a:rPr>
              <a:t>JSON</a:t>
            </a:r>
            <a:r>
              <a:rPr lang="zh-CN" altLang="zh-CN" sz="1600" dirty="0">
                <a:solidFill>
                  <a:srgbClr val="595959"/>
                </a:solidFill>
                <a:latin typeface="Microsoft YaHei" panose="020B0503020204020204" pitchFamily="34" charset="-122"/>
                <a:ea typeface="Microsoft YaHei" panose="020B0503020204020204" pitchFamily="34" charset="-122"/>
                <a:cs typeface="+mn-ea"/>
              </a:rPr>
              <a:t>格式的对象数据和集合数据，案例具体实现步骤如下。修改文件</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DataController.java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DataController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类中新增</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getUser</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方法，用于返回</a:t>
            </a:r>
            <a:r>
              <a:rPr lang="en-US" altLang="zh-CN" sz="1600" dirty="0">
                <a:solidFill>
                  <a:srgbClr val="595959"/>
                </a:solidFill>
                <a:latin typeface="Microsoft YaHei" panose="020B0503020204020204" pitchFamily="34" charset="-122"/>
                <a:ea typeface="Microsoft YaHei" panose="020B0503020204020204" pitchFamily="34" charset="-122"/>
                <a:cs typeface="+mn-ea"/>
              </a:rPr>
              <a:t>JSON</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类型的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a:t>
            </a:r>
            <a:r>
              <a:rPr lang="zh-CN" altLang="zh-CN" sz="1600" dirty="0">
                <a:solidFill>
                  <a:srgbClr val="595959"/>
                </a:solidFill>
                <a:latin typeface="Microsoft YaHei" panose="020B0503020204020204" pitchFamily="34" charset="-122"/>
                <a:ea typeface="Microsoft YaHei" panose="020B0503020204020204" pitchFamily="34" charset="-122"/>
                <a:cs typeface="+mn-ea"/>
              </a:rPr>
              <a:t>信息；新增</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addProducts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方法用于返回</a:t>
            </a:r>
            <a:r>
              <a:rPr lang="en-US" altLang="zh-CN" sz="1600" dirty="0">
                <a:solidFill>
                  <a:srgbClr val="595959"/>
                </a:solidFill>
                <a:latin typeface="Microsoft YaHei" panose="020B0503020204020204" pitchFamily="34" charset="-122"/>
                <a:ea typeface="Microsoft YaHei" panose="020B0503020204020204" pitchFamily="34" charset="-122"/>
                <a:cs typeface="+mn-ea"/>
              </a:rPr>
              <a:t>JSON</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类型的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Product</a:t>
            </a:r>
            <a:r>
              <a:rPr lang="zh-CN" altLang="zh-CN" sz="1600" dirty="0">
                <a:solidFill>
                  <a:srgbClr val="595959"/>
                </a:solidFill>
                <a:latin typeface="Microsoft YaHei" panose="020B0503020204020204" pitchFamily="34" charset="-122"/>
                <a:ea typeface="Microsoft YaHei" panose="020B0503020204020204" pitchFamily="34" charset="-122"/>
                <a:cs typeface="+mn-ea"/>
              </a:rPr>
              <a:t>列表</a:t>
            </a:r>
            <a:r>
              <a:rPr lang="zh-CN" altLang="en-US" sz="1600" dirty="0">
                <a:solidFill>
                  <a:srgbClr val="595959"/>
                </a:solidFill>
                <a:latin typeface="Microsoft YaHei" panose="020B0503020204020204" pitchFamily="34" charset="-122"/>
                <a:ea typeface="Microsoft YaHei" panose="020B0503020204020204" pitchFamily="34" charset="-122"/>
                <a:cs typeface="+mn-ea"/>
              </a:rPr>
              <a:t>信息。</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5"/>
          <a:stretch>
            <a:fillRect/>
          </a:stretch>
        </p:blipFill>
        <p:spPr>
          <a:xfrm>
            <a:off x="3364978" y="3652928"/>
            <a:ext cx="5529641" cy="2747871"/>
          </a:xfrm>
          <a:prstGeom prst="rect">
            <a:avLst/>
          </a:prstGeom>
        </p:spPr>
      </p:pic>
      <p:sp>
        <p:nvSpPr>
          <p:cNvPr id="4" name="矩形 3"/>
          <p:cNvSpPr/>
          <p:nvPr/>
        </p:nvSpPr>
        <p:spPr>
          <a:xfrm>
            <a:off x="4101307" y="3675982"/>
            <a:ext cx="5280200" cy="2634119"/>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只展示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getUser</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方法</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RequestMapping</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getUser</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1369B2"/>
                </a:solidFill>
                <a:latin typeface="Microsoft YaHei" panose="020B0503020204020204" pitchFamily="34" charset="-122"/>
                <a:ea typeface="Microsoft YaHei" panose="020B0503020204020204" pitchFamily="34" charset="-122"/>
                <a:cs typeface="+mn-ea"/>
              </a:rPr>
              <a:t>@</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ResponseBody</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User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getUser</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User user = new User();</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user.setUsername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("heima2");</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user;	}</a:t>
            </a:r>
          </a:p>
        </p:txBody>
      </p:sp>
      <p:sp>
        <p:nvSpPr>
          <p:cNvPr id="13" name="Title 1"/>
          <p:cNvSpPr txBox="1"/>
          <p:nvPr/>
        </p:nvSpPr>
        <p:spPr>
          <a:xfrm>
            <a:off x="1143839" y="266933"/>
            <a:ext cx="387942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12.5.2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数据的回写</a:t>
            </a:r>
            <a:r>
              <a:rPr lang="zh-CN" altLang="zh-CN" sz="2400" b="1" dirty="0">
                <a:solidFill>
                  <a:srgbClr val="595959"/>
                </a:solidFill>
                <a:latin typeface="微软雅黑" panose="020B0503020204020204" pitchFamily="34" charset="-122"/>
                <a:ea typeface="微软雅黑" panose="020B0503020204020204" pitchFamily="34" charset="-122"/>
                <a:cs typeface="+mn-ea"/>
              </a:rPr>
              <a:t> </a:t>
            </a:r>
          </a:p>
        </p:txBody>
      </p:sp>
      <p:sp>
        <p:nvSpPr>
          <p:cNvPr id="8" name="Chevron 3">
            <a:extLst>
              <a:ext uri="{FF2B5EF4-FFF2-40B4-BE49-F238E27FC236}">
                <a16:creationId xmlns:a16="http://schemas.microsoft.com/office/drawing/2014/main" id="{634D335A-A9ED-494D-8D70-978DFB21457A}"/>
              </a:ext>
            </a:extLst>
          </p:cNvPr>
          <p:cNvSpPr/>
          <p:nvPr>
            <p:custDataLst>
              <p:tags r:id="rId2"/>
            </p:custDataLst>
          </p:nvPr>
        </p:nvSpPr>
        <p:spPr>
          <a:xfrm>
            <a:off x="892519" y="1091196"/>
            <a:ext cx="479576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4" name="文本框 1">
            <a:extLst>
              <a:ext uri="{FF2B5EF4-FFF2-40B4-BE49-F238E27FC236}">
                <a16:creationId xmlns:a16="http://schemas.microsoft.com/office/drawing/2014/main" id="{B35B8F3F-0544-8144-9500-92980E036AB4}"/>
              </a:ext>
            </a:extLst>
          </p:cNvPr>
          <p:cNvSpPr txBox="1"/>
          <p:nvPr/>
        </p:nvSpPr>
        <p:spPr>
          <a:xfrm>
            <a:off x="1303166" y="1217734"/>
            <a:ext cx="4184159"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集合数据转换成</a:t>
            </a:r>
            <a:r>
              <a:rPr lang="en-US" altLang="zh-CN" sz="2000" dirty="0">
                <a:solidFill>
                  <a:srgbClr val="1369B2"/>
                </a:solidFill>
                <a:latin typeface="微软雅黑" panose="020B0503020204020204" pitchFamily="34" charset="-122"/>
                <a:ea typeface="微软雅黑" panose="020B0503020204020204" pitchFamily="34" charset="-122"/>
              </a:rPr>
              <a:t>JSON</a:t>
            </a:r>
            <a:r>
              <a:rPr lang="zh-CN" altLang="zh-CN" sz="2000" dirty="0">
                <a:solidFill>
                  <a:srgbClr val="1369B2"/>
                </a:solidFill>
                <a:latin typeface="微软雅黑" panose="020B0503020204020204" pitchFamily="34" charset="-122"/>
                <a:ea typeface="微软雅黑" panose="020B0503020204020204" pitchFamily="34" charset="-122"/>
              </a:rPr>
              <a:t>数据后的回写</a:t>
            </a:r>
          </a:p>
        </p:txBody>
      </p:sp>
    </p:spTree>
    <p:extLst>
      <p:ext uri="{BB962C8B-B14F-4D97-AF65-F5344CB8AC3E}">
        <p14:creationId xmlns:p14="http://schemas.microsoft.com/office/powerpoint/2010/main" val="3534634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1098827"/>
            <a:ext cx="8485746" cy="115679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src</a:t>
            </a:r>
            <a:r>
              <a:rPr lang="en-US" altLang="zh-CN" sz="1600" dirty="0">
                <a:solidFill>
                  <a:srgbClr val="595959"/>
                </a:solidFill>
                <a:latin typeface="Microsoft YaHei" panose="020B0503020204020204" pitchFamily="34" charset="-122"/>
                <a:ea typeface="Microsoft YaHei" panose="020B0503020204020204" pitchFamily="34" charset="-122"/>
                <a:cs typeface="+mn-ea"/>
              </a:rPr>
              <a:t>\main\webapp</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目录下，创建一个商品添加页面</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product_add.jsp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product_add.jsp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中创建一个表格，用于显示用户信息和添加商品信息</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product_add.jsp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zh-CN" altLang="en-US" sz="1600" dirty="0">
                <a:solidFill>
                  <a:srgbClr val="595959"/>
                </a:solidFill>
                <a:latin typeface="Microsoft YaHei" panose="020B0503020204020204" pitchFamily="34" charset="-122"/>
                <a:ea typeface="Microsoft YaHei" panose="020B0503020204020204" pitchFamily="34" charset="-122"/>
                <a:cs typeface="+mn-ea"/>
              </a:rPr>
              <a:t>部分</a:t>
            </a:r>
            <a:r>
              <a:rPr lang="zh-CN" altLang="zh-CN" sz="1600" dirty="0">
                <a:solidFill>
                  <a:srgbClr val="595959"/>
                </a:solidFill>
                <a:latin typeface="Microsoft YaHei" panose="020B0503020204020204" pitchFamily="34" charset="-122"/>
                <a:ea typeface="Microsoft YaHei" panose="020B0503020204020204" pitchFamily="34" charset="-122"/>
                <a:cs typeface="+mn-ea"/>
              </a:rPr>
              <a:t>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676060"/>
            <a:ext cx="7332167" cy="3654873"/>
          </a:xfrm>
          <a:prstGeom prst="rect">
            <a:avLst/>
          </a:prstGeom>
        </p:spPr>
      </p:pic>
      <p:sp>
        <p:nvSpPr>
          <p:cNvPr id="4" name="矩形 3"/>
          <p:cNvSpPr/>
          <p:nvPr/>
        </p:nvSpPr>
        <p:spPr>
          <a:xfrm>
            <a:off x="2747518" y="2607200"/>
            <a:ext cx="7690893" cy="3742115"/>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&lt;script type="text/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javascript</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添加商品</a:t>
            </a:r>
          </a:p>
          <a:p>
            <a:pPr lvl="0">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function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addProducts</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var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url</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pageContext.request.contextPath</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addProducts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$.get(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url,function</a:t>
            </a:r>
            <a:r>
              <a:rPr lang="en-US" altLang="zh-CN" sz="1600" dirty="0">
                <a:solidFill>
                  <a:srgbClr val="595959"/>
                </a:solidFill>
                <a:latin typeface="Microsoft YaHei" panose="020B0503020204020204" pitchFamily="34" charset="-122"/>
                <a:ea typeface="Microsoft YaHei" panose="020B0503020204020204" pitchFamily="34" charset="-122"/>
                <a:cs typeface="+mn-ea"/>
              </a:rPr>
              <a:t> (products)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将处理器返回的商品列表信息添加到表格中</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for (var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a:t>
            </a:r>
            <a:r>
              <a:rPr lang="en-US" altLang="zh-CN" sz="1600" dirty="0">
                <a:solidFill>
                  <a:srgbClr val="595959"/>
                </a:solidFill>
                <a:latin typeface="Microsoft YaHei" panose="020B0503020204020204" pitchFamily="34" charset="-122"/>
                <a:ea typeface="Microsoft YaHei" panose="020B0503020204020204" pitchFamily="34" charset="-122"/>
                <a:cs typeface="+mn-ea"/>
              </a:rPr>
              <a:t>=0;i&lt;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products.length;i</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$("#products").append("&lt;tr&gt;&lt;td&gt;"+products[</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proId</a:t>
            </a:r>
            <a:r>
              <a:rPr lang="en-US" altLang="zh-CN" sz="1600" dirty="0">
                <a:solidFill>
                  <a:srgbClr val="595959"/>
                </a:solidFill>
                <a:latin typeface="Microsoft YaHei" panose="020B0503020204020204" pitchFamily="34" charset="-122"/>
                <a:ea typeface="Microsoft YaHei" panose="020B0503020204020204" pitchFamily="34" charset="-122"/>
                <a:cs typeface="+mn-ea"/>
              </a:rPr>
              <a:t>+"&lt;/td&gt;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&lt;td&gt;“+products[</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+”&lt;/td&gt;&lt;/tr&gt;");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&lt;/script&gt;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86754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12.5.2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数据的回写</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685825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1098827"/>
            <a:ext cx="8485746" cy="456772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启动</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chapter12</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项目，在浏览器中访问商品添加页面</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product_add.jsp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，访问地址为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http://localhost:8080/chapter12/</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product_add.jsp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product_add.jsp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页面显示效果如图所示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dirty="0">
                <a:solidFill>
                  <a:srgbClr val="595959"/>
                </a:solidFill>
                <a:latin typeface="Microsoft YaHei" panose="020B0503020204020204" pitchFamily="34" charset="-122"/>
                <a:ea typeface="Microsoft YaHei" panose="020B0503020204020204" pitchFamily="34" charset="-122"/>
                <a:cs typeface="+mn-ea"/>
              </a:rPr>
              <a:t>由图</a:t>
            </a:r>
            <a:r>
              <a:rPr lang="zh-CN" altLang="en-US" dirty="0">
                <a:solidFill>
                  <a:srgbClr val="595959"/>
                </a:solidFill>
                <a:latin typeface="Microsoft YaHei" panose="020B0503020204020204" pitchFamily="34" charset="-122"/>
                <a:ea typeface="Microsoft YaHei" panose="020B0503020204020204" pitchFamily="34" charset="-122"/>
                <a:cs typeface="+mn-ea"/>
              </a:rPr>
              <a:t>中</a:t>
            </a:r>
            <a:r>
              <a:rPr lang="zh-CN" altLang="zh-CN" dirty="0">
                <a:solidFill>
                  <a:srgbClr val="595959"/>
                </a:solidFill>
                <a:latin typeface="Microsoft YaHei" panose="020B0503020204020204" pitchFamily="34" charset="-122"/>
                <a:ea typeface="Microsoft YaHei" panose="020B0503020204020204" pitchFamily="34" charset="-122"/>
                <a:cs typeface="+mn-ea"/>
              </a:rPr>
              <a:t>所示的内容可以得出，页面加载完，页面异步将用户的信息显示在单元格中，成功回写了</a:t>
            </a:r>
            <a:r>
              <a:rPr lang="en-US" altLang="zh-CN" dirty="0">
                <a:solidFill>
                  <a:srgbClr val="595959"/>
                </a:solidFill>
                <a:latin typeface="Microsoft YaHei" panose="020B0503020204020204" pitchFamily="34" charset="-122"/>
                <a:ea typeface="Microsoft YaHei" panose="020B0503020204020204" pitchFamily="34" charset="-122"/>
                <a:cs typeface="+mn-ea"/>
              </a:rPr>
              <a:t>User</a:t>
            </a:r>
            <a:r>
              <a:rPr lang="zh-CN" altLang="zh-CN" dirty="0">
                <a:solidFill>
                  <a:srgbClr val="595959"/>
                </a:solidFill>
                <a:latin typeface="Microsoft YaHei" panose="020B0503020204020204" pitchFamily="34" charset="-122"/>
                <a:ea typeface="Microsoft YaHei" panose="020B0503020204020204" pitchFamily="34" charset="-122"/>
                <a:cs typeface="+mn-ea"/>
              </a:rPr>
              <a:t>对象信息对应的</a:t>
            </a:r>
            <a:r>
              <a:rPr lang="en-US" altLang="zh-CN" dirty="0">
                <a:solidFill>
                  <a:srgbClr val="595959"/>
                </a:solidFill>
                <a:latin typeface="Microsoft YaHei" panose="020B0503020204020204" pitchFamily="34" charset="-122"/>
                <a:ea typeface="Microsoft YaHei" panose="020B0503020204020204" pitchFamily="34" charset="-122"/>
                <a:cs typeface="+mn-ea"/>
              </a:rPr>
              <a:t>JSON</a:t>
            </a:r>
            <a:r>
              <a:rPr lang="zh-CN" altLang="zh-CN" dirty="0">
                <a:solidFill>
                  <a:srgbClr val="595959"/>
                </a:solidFill>
                <a:latin typeface="Microsoft YaHei" panose="020B0503020204020204" pitchFamily="34" charset="-122"/>
                <a:ea typeface="Microsoft YaHei" panose="020B0503020204020204" pitchFamily="34" charset="-122"/>
                <a:cs typeface="+mn-ea"/>
              </a:rPr>
              <a:t>数据</a:t>
            </a:r>
            <a:r>
              <a:rPr lang="zh-CN" altLang="en-US"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 </a:t>
            </a:r>
            <a:endParaRPr lang="en-US"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86754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12.5.2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数据的回写</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F22B9C07-855D-1049-A687-03858582E0A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075747" y="2790186"/>
            <a:ext cx="4272606" cy="1568059"/>
          </a:xfrm>
          <a:prstGeom prst="rect">
            <a:avLst/>
          </a:prstGeom>
          <a:noFill/>
          <a:ln>
            <a:noFill/>
          </a:ln>
          <a:effectLst/>
        </p:spPr>
      </p:pic>
    </p:spTree>
    <p:extLst>
      <p:ext uri="{BB962C8B-B14F-4D97-AF65-F5344CB8AC3E}">
        <p14:creationId xmlns:p14="http://schemas.microsoft.com/office/powerpoint/2010/main" val="186688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90511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494465"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Spring</a:t>
            </a:r>
            <a:r>
              <a:rPr lang="zh-CN" altLang="en-US" sz="2000" dirty="0">
                <a:solidFill>
                  <a:srgbClr val="1369B2"/>
                </a:solidFill>
                <a:latin typeface="微软雅黑" panose="020B0503020204020204" pitchFamily="34" charset="-122"/>
                <a:ea typeface="微软雅黑" panose="020B0503020204020204" pitchFamily="34" charset="-122"/>
              </a:rPr>
              <a:t> </a:t>
            </a:r>
            <a:r>
              <a:rPr lang="en-US" altLang="zh-CN" sz="2000" dirty="0">
                <a:solidFill>
                  <a:srgbClr val="1369B2"/>
                </a:solidFill>
                <a:latin typeface="微软雅黑" panose="020B0503020204020204" pitchFamily="34" charset="-122"/>
                <a:ea typeface="微软雅黑" panose="020B0503020204020204" pitchFamily="34" charset="-122"/>
              </a:rPr>
              <a:t>MVC</a:t>
            </a:r>
            <a:r>
              <a:rPr lang="zh-CN" altLang="en-US" sz="2000" dirty="0">
                <a:solidFill>
                  <a:srgbClr val="1369B2"/>
                </a:solidFill>
                <a:latin typeface="微软雅黑" panose="020B0503020204020204" pitchFamily="34" charset="-122"/>
                <a:ea typeface="微软雅黑" panose="020B0503020204020204" pitchFamily="34" charset="-122"/>
              </a:rPr>
              <a:t>常见的默认类型</a:t>
            </a: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默认类型数据绑定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816974"/>
            <a:ext cx="9087451" cy="297819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当使用</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默认支持的数据类型作为处理器的形参类型时，</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的参数处理适配器会默认识别这些类型并进行赋值。</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常见的默认类型如下所示。</a:t>
            </a: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en-US" altLang="zh-CN" dirty="0" err="1">
                <a:solidFill>
                  <a:srgbClr val="1369B2"/>
                </a:solidFill>
                <a:latin typeface="微软雅黑" panose="020B0503020204020204" pitchFamily="34" charset="-122"/>
              </a:rPr>
              <a:t>HttpServletRequest</a:t>
            </a:r>
            <a:r>
              <a:rPr lang="zh-CN" altLang="zh-CN" dirty="0">
                <a:solidFill>
                  <a:srgbClr val="595959"/>
                </a:solidFill>
                <a:latin typeface="微软雅黑" panose="020B0503020204020204" pitchFamily="34" charset="-122"/>
              </a:rPr>
              <a:t>：通过</a:t>
            </a:r>
            <a:r>
              <a:rPr lang="en-US" altLang="zh-CN" dirty="0">
                <a:solidFill>
                  <a:srgbClr val="595959"/>
                </a:solidFill>
                <a:latin typeface="微软雅黑" panose="020B0503020204020204" pitchFamily="34" charset="-122"/>
              </a:rPr>
              <a:t>request</a:t>
            </a:r>
            <a:r>
              <a:rPr lang="zh-CN" altLang="zh-CN" dirty="0">
                <a:solidFill>
                  <a:srgbClr val="595959"/>
                </a:solidFill>
                <a:latin typeface="微软雅黑" panose="020B0503020204020204" pitchFamily="34" charset="-122"/>
              </a:rPr>
              <a:t>对象获取请求信息。</a:t>
            </a: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en-US" altLang="zh-CN" dirty="0" err="1">
                <a:solidFill>
                  <a:srgbClr val="1369B2"/>
                </a:solidFill>
                <a:latin typeface="微软雅黑" panose="020B0503020204020204" pitchFamily="34" charset="-122"/>
              </a:rPr>
              <a:t>HttpServletResponse</a:t>
            </a:r>
            <a:r>
              <a:rPr lang="zh-CN" altLang="zh-CN" dirty="0">
                <a:solidFill>
                  <a:srgbClr val="595959"/>
                </a:solidFill>
                <a:latin typeface="微软雅黑" panose="020B0503020204020204" pitchFamily="34" charset="-122"/>
              </a:rPr>
              <a:t>：通过</a:t>
            </a:r>
            <a:r>
              <a:rPr lang="en-US" altLang="zh-CN" dirty="0">
                <a:solidFill>
                  <a:srgbClr val="595959"/>
                </a:solidFill>
                <a:latin typeface="微软雅黑" panose="020B0503020204020204" pitchFamily="34" charset="-122"/>
              </a:rPr>
              <a:t>response</a:t>
            </a:r>
            <a:r>
              <a:rPr lang="zh-CN" altLang="zh-CN" dirty="0">
                <a:solidFill>
                  <a:srgbClr val="595959"/>
                </a:solidFill>
                <a:latin typeface="微软雅黑" panose="020B0503020204020204" pitchFamily="34" charset="-122"/>
              </a:rPr>
              <a:t>处理响应信息。</a:t>
            </a: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en-US" altLang="zh-CN" dirty="0" err="1">
                <a:solidFill>
                  <a:srgbClr val="1369B2"/>
                </a:solidFill>
                <a:latin typeface="微软雅黑" panose="020B0503020204020204" pitchFamily="34" charset="-122"/>
              </a:rPr>
              <a:t>HttpSession</a:t>
            </a:r>
            <a:r>
              <a:rPr lang="zh-CN" altLang="zh-CN" dirty="0">
                <a:solidFill>
                  <a:srgbClr val="595959"/>
                </a:solidFill>
                <a:latin typeface="微软雅黑" panose="020B0503020204020204" pitchFamily="34" charset="-122"/>
              </a:rPr>
              <a:t>：通过</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对象得到</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中存放的对象。</a:t>
            </a:r>
          </a:p>
          <a:p>
            <a:pPr marL="28575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en-US" altLang="zh-CN" dirty="0">
                <a:solidFill>
                  <a:srgbClr val="1369B2"/>
                </a:solidFill>
                <a:latin typeface="微软雅黑" panose="020B0503020204020204" pitchFamily="34" charset="-122"/>
              </a:rPr>
              <a:t>Model/</a:t>
            </a:r>
            <a:r>
              <a:rPr lang="en-US" altLang="zh-CN" dirty="0" err="1">
                <a:solidFill>
                  <a:srgbClr val="1369B2"/>
                </a:solidFill>
                <a:latin typeface="微软雅黑" panose="020B0503020204020204" pitchFamily="34" charset="-122"/>
              </a:rPr>
              <a:t>ModelMap</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Model</a:t>
            </a:r>
            <a:r>
              <a:rPr lang="zh-CN" altLang="zh-CN" dirty="0">
                <a:solidFill>
                  <a:srgbClr val="595959"/>
                </a:solidFill>
                <a:latin typeface="微软雅黑" panose="020B0503020204020204" pitchFamily="34" charset="-122"/>
              </a:rPr>
              <a:t>是一个接口，</a:t>
            </a:r>
            <a:r>
              <a:rPr lang="en-US" altLang="zh-CN" dirty="0" err="1">
                <a:solidFill>
                  <a:srgbClr val="595959"/>
                </a:solidFill>
                <a:latin typeface="微软雅黑" panose="020B0503020204020204" pitchFamily="34" charset="-122"/>
              </a:rPr>
              <a:t>ModelMap</a:t>
            </a:r>
            <a:r>
              <a:rPr lang="zh-CN" altLang="zh-CN" dirty="0">
                <a:solidFill>
                  <a:srgbClr val="595959"/>
                </a:solidFill>
                <a:latin typeface="微软雅黑" panose="020B0503020204020204" pitchFamily="34" charset="-122"/>
              </a:rPr>
              <a:t>是一个类，</a:t>
            </a:r>
            <a:r>
              <a:rPr lang="en-US" altLang="zh-CN" dirty="0">
                <a:solidFill>
                  <a:srgbClr val="595959"/>
                </a:solidFill>
                <a:latin typeface="微软雅黑" panose="020B0503020204020204" pitchFamily="34" charset="-122"/>
              </a:rPr>
              <a:t>Model</a:t>
            </a:r>
            <a:r>
              <a:rPr lang="zh-CN" altLang="zh-CN" dirty="0">
                <a:solidFill>
                  <a:srgbClr val="595959"/>
                </a:solidFill>
                <a:latin typeface="微软雅黑" panose="020B0503020204020204" pitchFamily="34" charset="-122"/>
              </a:rPr>
              <a:t>的实现类对象和</a:t>
            </a:r>
            <a:r>
              <a:rPr lang="en-US" altLang="zh-CN" dirty="0" err="1">
                <a:solidFill>
                  <a:srgbClr val="595959"/>
                </a:solidFill>
                <a:latin typeface="微软雅黑" panose="020B0503020204020204" pitchFamily="34" charset="-122"/>
              </a:rPr>
              <a:t>ModelMap</a:t>
            </a:r>
            <a:r>
              <a:rPr lang="zh-CN" altLang="zh-CN" dirty="0">
                <a:solidFill>
                  <a:srgbClr val="595959"/>
                </a:solidFill>
                <a:latin typeface="微软雅黑" panose="020B0503020204020204" pitchFamily="34" charset="-122"/>
              </a:rPr>
              <a:t>对象都可以设置</a:t>
            </a:r>
            <a:r>
              <a:rPr lang="en-US" altLang="zh-CN" dirty="0">
                <a:solidFill>
                  <a:srgbClr val="595959"/>
                </a:solidFill>
                <a:latin typeface="微软雅黑" panose="020B0503020204020204" pitchFamily="34" charset="-122"/>
              </a:rPr>
              <a:t>model</a:t>
            </a:r>
            <a:r>
              <a:rPr lang="zh-CN" altLang="zh-CN" dirty="0">
                <a:solidFill>
                  <a:srgbClr val="595959"/>
                </a:solidFill>
                <a:latin typeface="微软雅黑" panose="020B0503020204020204" pitchFamily="34" charset="-122"/>
              </a:rPr>
              <a:t>数据，</a:t>
            </a:r>
            <a:r>
              <a:rPr lang="en-US" altLang="zh-CN" dirty="0">
                <a:solidFill>
                  <a:srgbClr val="595959"/>
                </a:solidFill>
                <a:latin typeface="微软雅黑" panose="020B0503020204020204" pitchFamily="34" charset="-122"/>
              </a:rPr>
              <a:t>model</a:t>
            </a:r>
            <a:r>
              <a:rPr lang="zh-CN" altLang="zh-CN" dirty="0">
                <a:solidFill>
                  <a:srgbClr val="595959"/>
                </a:solidFill>
                <a:latin typeface="微软雅黑" panose="020B0503020204020204" pitchFamily="34" charset="-122"/>
              </a:rPr>
              <a:t>数据会填充到</a:t>
            </a:r>
            <a:r>
              <a:rPr lang="en-US" altLang="zh-CN" dirty="0">
                <a:solidFill>
                  <a:srgbClr val="595959"/>
                </a:solidFill>
                <a:latin typeface="微软雅黑" panose="020B0503020204020204" pitchFamily="34" charset="-122"/>
              </a:rPr>
              <a:t>request</a:t>
            </a:r>
            <a:r>
              <a:rPr lang="zh-CN" altLang="zh-CN" dirty="0">
                <a:solidFill>
                  <a:srgbClr val="595959"/>
                </a:solidFill>
                <a:latin typeface="微软雅黑" panose="020B0503020204020204" pitchFamily="34" charset="-122"/>
              </a:rPr>
              <a:t>域</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en-US" dirty="0">
              <a:solidFill>
                <a:srgbClr val="595959"/>
              </a:solidFill>
              <a:latin typeface="微软雅黑" panose="020B0503020204020204" pitchFamily="34" charset="-122"/>
            </a:endParaRPr>
          </a:p>
        </p:txBody>
      </p:sp>
      <p:sp>
        <p:nvSpPr>
          <p:cNvPr id="12" name="圆角矩形 11"/>
          <p:cNvSpPr/>
          <p:nvPr/>
        </p:nvSpPr>
        <p:spPr>
          <a:xfrm>
            <a:off x="1360245" y="2485949"/>
            <a:ext cx="9658732" cy="366547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42984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581197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2162795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1098827"/>
            <a:ext cx="8485746" cy="42445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单击</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product_add.jsp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页面显示效果图所示的“添加多个商品”按钮，</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product_add.jsp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页面显示效果如图所示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dirty="0">
                <a:solidFill>
                  <a:srgbClr val="595959"/>
                </a:solidFill>
                <a:latin typeface="Microsoft YaHei" panose="020B0503020204020204" pitchFamily="34" charset="-122"/>
                <a:ea typeface="Microsoft YaHei" panose="020B0503020204020204" pitchFamily="34" charset="-122"/>
                <a:cs typeface="+mn-ea"/>
              </a:rPr>
              <a:t>由图</a:t>
            </a:r>
            <a:r>
              <a:rPr lang="zh-CN" altLang="en-US" dirty="0">
                <a:solidFill>
                  <a:srgbClr val="595959"/>
                </a:solidFill>
                <a:latin typeface="Microsoft YaHei" panose="020B0503020204020204" pitchFamily="34" charset="-122"/>
                <a:ea typeface="Microsoft YaHei" panose="020B0503020204020204" pitchFamily="34" charset="-122"/>
                <a:cs typeface="+mn-ea"/>
              </a:rPr>
              <a:t>中</a:t>
            </a:r>
            <a:r>
              <a:rPr lang="zh-CN" altLang="zh-CN" dirty="0">
                <a:solidFill>
                  <a:srgbClr val="595959"/>
                </a:solidFill>
                <a:latin typeface="Microsoft YaHei" panose="020B0503020204020204" pitchFamily="34" charset="-122"/>
                <a:ea typeface="Microsoft YaHei" panose="020B0503020204020204" pitchFamily="34" charset="-122"/>
                <a:cs typeface="+mn-ea"/>
              </a:rPr>
              <a:t>所示的内容可以得出，单击</a:t>
            </a:r>
            <a:r>
              <a:rPr lang="zh-CN" altLang="en-US" dirty="0">
                <a:solidFill>
                  <a:srgbClr val="595959"/>
                </a:solidFill>
                <a:latin typeface="Microsoft YaHei" panose="020B0503020204020204" pitchFamily="34" charset="-122"/>
                <a:ea typeface="Microsoft YaHei" panose="020B0503020204020204" pitchFamily="34" charset="-122"/>
                <a:cs typeface="+mn-ea"/>
              </a:rPr>
              <a:t>上</a:t>
            </a:r>
            <a:r>
              <a:rPr lang="zh-CN" altLang="zh-CN" dirty="0">
                <a:solidFill>
                  <a:srgbClr val="595959"/>
                </a:solidFill>
                <a:latin typeface="Microsoft YaHei" panose="020B0503020204020204" pitchFamily="34" charset="-122"/>
                <a:ea typeface="Microsoft YaHei" panose="020B0503020204020204" pitchFamily="34" charset="-122"/>
                <a:cs typeface="+mn-ea"/>
              </a:rPr>
              <a:t>图所示的“添加多个商品”按钮，程序成功回写了</a:t>
            </a:r>
            <a:r>
              <a:rPr lang="en-US" altLang="zh-CN" dirty="0">
                <a:solidFill>
                  <a:srgbClr val="595959"/>
                </a:solidFill>
                <a:latin typeface="Microsoft YaHei" panose="020B0503020204020204" pitchFamily="34" charset="-122"/>
                <a:ea typeface="Microsoft YaHei" panose="020B0503020204020204" pitchFamily="34" charset="-122"/>
                <a:cs typeface="+mn-ea"/>
              </a:rPr>
              <a:t>List</a:t>
            </a:r>
            <a:r>
              <a:rPr lang="zh-CN" altLang="zh-CN" dirty="0">
                <a:solidFill>
                  <a:srgbClr val="595959"/>
                </a:solidFill>
                <a:latin typeface="Microsoft YaHei" panose="020B0503020204020204" pitchFamily="34" charset="-122"/>
                <a:ea typeface="Microsoft YaHei" panose="020B0503020204020204" pitchFamily="34" charset="-122"/>
                <a:cs typeface="+mn-ea"/>
              </a:rPr>
              <a:t>对应的</a:t>
            </a:r>
            <a:r>
              <a:rPr lang="en-US" altLang="zh-CN" dirty="0">
                <a:solidFill>
                  <a:srgbClr val="595959"/>
                </a:solidFill>
                <a:latin typeface="Microsoft YaHei" panose="020B0503020204020204" pitchFamily="34" charset="-122"/>
                <a:ea typeface="Microsoft YaHei" panose="020B0503020204020204" pitchFamily="34" charset="-122"/>
                <a:cs typeface="+mn-ea"/>
              </a:rPr>
              <a:t>JSON</a:t>
            </a:r>
            <a:r>
              <a:rPr lang="zh-CN" altLang="zh-CN" dirty="0">
                <a:solidFill>
                  <a:srgbClr val="595959"/>
                </a:solidFill>
                <a:latin typeface="Microsoft YaHei" panose="020B0503020204020204" pitchFamily="34" charset="-122"/>
                <a:ea typeface="Microsoft YaHei" panose="020B0503020204020204" pitchFamily="34" charset="-122"/>
                <a:cs typeface="+mn-ea"/>
              </a:rPr>
              <a:t>数据</a:t>
            </a:r>
            <a:r>
              <a:rPr lang="zh-CN" altLang="en-US"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 </a:t>
            </a:r>
            <a:endParaRPr lang="en-US"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86754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12.5.2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数据的回写</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1C0BE2E-4FBA-6A40-AB8B-61E90D7B0F1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070349" y="2364146"/>
            <a:ext cx="4313629" cy="1827843"/>
          </a:xfrm>
          <a:prstGeom prst="rect">
            <a:avLst/>
          </a:prstGeom>
          <a:noFill/>
          <a:ln>
            <a:noFill/>
          </a:ln>
          <a:effectLst/>
        </p:spPr>
      </p:pic>
    </p:spTree>
    <p:extLst>
      <p:ext uri="{BB962C8B-B14F-4D97-AF65-F5344CB8AC3E}">
        <p14:creationId xmlns:p14="http://schemas.microsoft.com/office/powerpoint/2010/main" val="42392792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632"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GB" sz="2400" b="1">
                <a:solidFill>
                  <a:srgbClr val="595959"/>
                </a:solidFill>
                <a:latin typeface="微软雅黑" panose="020B0503020204020204" pitchFamily="34" charset="-122"/>
                <a:ea typeface="微软雅黑" panose="020B0503020204020204" pitchFamily="34" charset="-122"/>
                <a:cs typeface="+mn-ea"/>
                <a:sym typeface="+mn-lt"/>
              </a:rPr>
              <a:t>本章小结</a:t>
            </a:r>
          </a:p>
        </p:txBody>
      </p:sp>
      <p:sp>
        <p:nvSpPr>
          <p:cNvPr id="27" name="圆角矩形 26"/>
          <p:cNvSpPr/>
          <p:nvPr/>
        </p:nvSpPr>
        <p:spPr>
          <a:xfrm>
            <a:off x="1303056" y="1891410"/>
            <a:ext cx="9794240" cy="4081878"/>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52441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p>
        </p:txBody>
      </p:sp>
      <p:sp>
        <p:nvSpPr>
          <p:cNvPr id="9" name="椭圆 8"/>
          <p:cNvSpPr/>
          <p:nvPr/>
        </p:nvSpPr>
        <p:spPr>
          <a:xfrm>
            <a:off x="524323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p>
        </p:txBody>
      </p:sp>
      <p:sp>
        <p:nvSpPr>
          <p:cNvPr id="10" name="椭圆 9"/>
          <p:cNvSpPr/>
          <p:nvPr/>
        </p:nvSpPr>
        <p:spPr>
          <a:xfrm>
            <a:off x="596205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p>
        </p:txBody>
      </p:sp>
      <p:sp>
        <p:nvSpPr>
          <p:cNvPr id="11" name="椭圆 10"/>
          <p:cNvSpPr/>
          <p:nvPr/>
        </p:nvSpPr>
        <p:spPr>
          <a:xfrm>
            <a:off x="668087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p>
        </p:txBody>
      </p:sp>
      <p:sp>
        <p:nvSpPr>
          <p:cNvPr id="12" name="TextBox 35"/>
          <p:cNvSpPr txBox="1">
            <a:spLocks noChangeArrowheads="1"/>
          </p:cNvSpPr>
          <p:nvPr/>
        </p:nvSpPr>
        <p:spPr bwMode="auto">
          <a:xfrm>
            <a:off x="1521042" y="2440640"/>
            <a:ext cx="9504297" cy="3399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702030404030204" pitchFamily="34" charset="0"/>
                <a:ea typeface="宋体" pitchFamily="2" charset="-122"/>
              </a:defRPr>
            </a:lvl1pPr>
            <a:lvl2pPr marL="742950" indent="-285750">
              <a:defRPr>
                <a:solidFill>
                  <a:schemeClr val="tx1"/>
                </a:solidFill>
                <a:latin typeface="Calibri" panose="020F0702030404030204" pitchFamily="34" charset="0"/>
                <a:ea typeface="宋体" pitchFamily="2" charset="-122"/>
              </a:defRPr>
            </a:lvl2pPr>
            <a:lvl3pPr marL="1143000" indent="-228600">
              <a:defRPr>
                <a:solidFill>
                  <a:schemeClr val="tx1"/>
                </a:solidFill>
                <a:latin typeface="Calibri" panose="020F0702030404030204" pitchFamily="34" charset="0"/>
                <a:ea typeface="宋体" pitchFamily="2" charset="-122"/>
              </a:defRPr>
            </a:lvl3pPr>
            <a:lvl4pPr marL="1600200" indent="-228600">
              <a:defRPr>
                <a:solidFill>
                  <a:schemeClr val="tx1"/>
                </a:solidFill>
                <a:latin typeface="Calibri" panose="020F0702030404030204" pitchFamily="34" charset="0"/>
                <a:ea typeface="宋体" pitchFamily="2" charset="-122"/>
              </a:defRPr>
            </a:lvl4pPr>
            <a:lvl5pPr marL="2057400" indent="-228600">
              <a:defRPr>
                <a:solidFill>
                  <a:schemeClr val="tx1"/>
                </a:solidFill>
                <a:latin typeface="Calibri" panose="020F07020304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9p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本章主要对</a:t>
            </a:r>
            <a:r>
              <a:rPr lang="en-US" altLang="zh-CN" dirty="0">
                <a:solidFill>
                  <a:srgbClr val="595959"/>
                </a:solidFill>
                <a:latin typeface="微软雅黑" panose="020B0503020204020204" pitchFamily="34" charset="-122"/>
                <a:ea typeface="微软雅黑" panose="020B0503020204020204" pitchFamily="34" charset="-122"/>
              </a:rPr>
              <a:t>Spring MVC</a:t>
            </a:r>
            <a:r>
              <a:rPr lang="zh-CN" altLang="zh-CN" dirty="0">
                <a:solidFill>
                  <a:srgbClr val="595959"/>
                </a:solidFill>
                <a:latin typeface="微软雅黑" panose="020B0503020204020204" pitchFamily="34" charset="-122"/>
                <a:ea typeface="微软雅黑" panose="020B0503020204020204" pitchFamily="34" charset="-122"/>
              </a:rPr>
              <a:t>中的数据绑定和响应进行了详细讲解。首先对</a:t>
            </a:r>
            <a:r>
              <a:rPr lang="en-US" altLang="zh-CN" dirty="0">
                <a:solidFill>
                  <a:srgbClr val="595959"/>
                </a:solidFill>
                <a:latin typeface="微软雅黑" panose="020B0503020204020204" pitchFamily="34" charset="-122"/>
                <a:ea typeface="微软雅黑" panose="020B0503020204020204" pitchFamily="34" charset="-122"/>
              </a:rPr>
              <a:t>Spring MVC</a:t>
            </a:r>
            <a:r>
              <a:rPr lang="zh-CN" altLang="zh-CN" dirty="0">
                <a:solidFill>
                  <a:srgbClr val="595959"/>
                </a:solidFill>
                <a:latin typeface="微软雅黑" panose="020B0503020204020204" pitchFamily="34" charset="-122"/>
                <a:ea typeface="微软雅黑" panose="020B0503020204020204" pitchFamily="34" charset="-122"/>
              </a:rPr>
              <a:t>的数据绑定过程进行了介绍；其次讲解了简单数据绑定，包括默认数据类型绑定、简单数据类型绑定、</a:t>
            </a:r>
            <a:r>
              <a:rPr lang="en-US" altLang="zh-CN" dirty="0">
                <a:solidFill>
                  <a:srgbClr val="595959"/>
                </a:solidFill>
                <a:latin typeface="微软雅黑" panose="020B0503020204020204" pitchFamily="34" charset="-122"/>
                <a:ea typeface="微软雅黑" panose="020B0503020204020204" pitchFamily="34" charset="-122"/>
              </a:rPr>
              <a:t>POJO</a:t>
            </a:r>
            <a:r>
              <a:rPr lang="zh-CN" altLang="zh-CN" dirty="0">
                <a:solidFill>
                  <a:srgbClr val="595959"/>
                </a:solidFill>
                <a:latin typeface="微软雅黑" panose="020B0503020204020204" pitchFamily="34" charset="-122"/>
                <a:ea typeface="微软雅黑" panose="020B0503020204020204" pitchFamily="34" charset="-122"/>
              </a:rPr>
              <a:t>绑定及自定义类型绑定；接着讲解了复杂数据绑定，包括数组绑定、集合绑定、复制</a:t>
            </a:r>
            <a:r>
              <a:rPr lang="en-US" altLang="zh-CN" dirty="0">
                <a:solidFill>
                  <a:srgbClr val="595959"/>
                </a:solidFill>
                <a:latin typeface="微软雅黑" panose="020B0503020204020204" pitchFamily="34" charset="-122"/>
                <a:ea typeface="微软雅黑" panose="020B0503020204020204" pitchFamily="34" charset="-122"/>
              </a:rPr>
              <a:t>POJO</a:t>
            </a:r>
            <a:r>
              <a:rPr lang="zh-CN" altLang="zh-CN" dirty="0">
                <a:solidFill>
                  <a:srgbClr val="595959"/>
                </a:solidFill>
                <a:latin typeface="微软雅黑" panose="020B0503020204020204" pitchFamily="34" charset="-122"/>
                <a:ea typeface="微软雅黑" panose="020B0503020204020204" pitchFamily="34" charset="-122"/>
              </a:rPr>
              <a:t>绑定及</a:t>
            </a:r>
            <a:r>
              <a:rPr lang="en-US" altLang="zh-CN" dirty="0">
                <a:solidFill>
                  <a:srgbClr val="595959"/>
                </a:solidFill>
                <a:latin typeface="微软雅黑" panose="020B0503020204020204" pitchFamily="34" charset="-122"/>
                <a:ea typeface="微软雅黑" panose="020B0503020204020204" pitchFamily="34" charset="-122"/>
              </a:rPr>
              <a:t>JSON</a:t>
            </a:r>
            <a:r>
              <a:rPr lang="zh-CN" altLang="zh-CN" dirty="0">
                <a:solidFill>
                  <a:srgbClr val="595959"/>
                </a:solidFill>
                <a:latin typeface="微软雅黑" panose="020B0503020204020204" pitchFamily="34" charset="-122"/>
                <a:ea typeface="微软雅黑" panose="020B0503020204020204" pitchFamily="34" charset="-122"/>
              </a:rPr>
              <a:t>数据绑定；然后讲解了数据响应和页面跳转，包括返回值为</a:t>
            </a:r>
            <a:r>
              <a:rPr lang="en-US" altLang="zh-CN" dirty="0">
                <a:solidFill>
                  <a:srgbClr val="595959"/>
                </a:solidFill>
                <a:latin typeface="微软雅黑" panose="020B0503020204020204" pitchFamily="34" charset="-122"/>
                <a:ea typeface="微软雅黑" panose="020B0503020204020204" pitchFamily="34" charset="-122"/>
              </a:rPr>
              <a:t>void</a:t>
            </a:r>
            <a:r>
              <a:rPr lang="zh-CN" altLang="zh-CN" dirty="0">
                <a:solidFill>
                  <a:srgbClr val="595959"/>
                </a:solidFill>
                <a:latin typeface="微软雅黑" panose="020B0503020204020204" pitchFamily="34" charset="-122"/>
                <a:ea typeface="微软雅黑" panose="020B0503020204020204" pitchFamily="34" charset="-122"/>
              </a:rPr>
              <a:t>类型的页面跳转、返回值为</a:t>
            </a:r>
            <a:r>
              <a:rPr lang="en-US" altLang="zh-CN" dirty="0">
                <a:solidFill>
                  <a:srgbClr val="595959"/>
                </a:solidFill>
                <a:latin typeface="微软雅黑" panose="020B0503020204020204" pitchFamily="34" charset="-122"/>
                <a:ea typeface="微软雅黑" panose="020B0503020204020204" pitchFamily="34" charset="-122"/>
              </a:rPr>
              <a:t>String</a:t>
            </a:r>
            <a:r>
              <a:rPr lang="zh-CN" altLang="zh-CN" dirty="0">
                <a:solidFill>
                  <a:srgbClr val="595959"/>
                </a:solidFill>
                <a:latin typeface="微软雅黑" panose="020B0503020204020204" pitchFamily="34" charset="-122"/>
                <a:ea typeface="微软雅黑" panose="020B0503020204020204" pitchFamily="34" charset="-122"/>
              </a:rPr>
              <a:t>类型的页面跳转及返回值为</a:t>
            </a:r>
            <a:r>
              <a:rPr lang="en-US" altLang="zh-CN" dirty="0" err="1">
                <a:solidFill>
                  <a:srgbClr val="595959"/>
                </a:solidFill>
                <a:latin typeface="微软雅黑" panose="020B0503020204020204" pitchFamily="34" charset="-122"/>
                <a:ea typeface="微软雅黑" panose="020B0503020204020204" pitchFamily="34" charset="-122"/>
              </a:rPr>
              <a:t>ModelAndView</a:t>
            </a:r>
            <a:r>
              <a:rPr lang="zh-CN" altLang="zh-CN" dirty="0">
                <a:solidFill>
                  <a:srgbClr val="595959"/>
                </a:solidFill>
                <a:latin typeface="微软雅黑" panose="020B0503020204020204" pitchFamily="34" charset="-122"/>
                <a:ea typeface="微软雅黑" panose="020B0503020204020204" pitchFamily="34" charset="-122"/>
              </a:rPr>
              <a:t>类型的页面跳转；最后讲解了回写数据，包括回写普通字符串和回写</a:t>
            </a:r>
            <a:r>
              <a:rPr lang="en-US" altLang="zh-CN" dirty="0">
                <a:solidFill>
                  <a:srgbClr val="595959"/>
                </a:solidFill>
                <a:latin typeface="微软雅黑" panose="020B0503020204020204" pitchFamily="34" charset="-122"/>
                <a:ea typeface="微软雅黑" panose="020B0503020204020204" pitchFamily="34" charset="-122"/>
              </a:rPr>
              <a:t>JSON</a:t>
            </a:r>
            <a:r>
              <a:rPr lang="zh-CN" altLang="zh-CN" dirty="0">
                <a:solidFill>
                  <a:srgbClr val="595959"/>
                </a:solidFill>
                <a:latin typeface="微软雅黑" panose="020B0503020204020204" pitchFamily="34" charset="-122"/>
                <a:ea typeface="微软雅黑" panose="020B0503020204020204" pitchFamily="34" charset="-122"/>
              </a:rPr>
              <a:t>数据。通过本章的学习，读者能够熟练的掌握</a:t>
            </a:r>
            <a:r>
              <a:rPr lang="en-US" altLang="zh-CN" dirty="0">
                <a:solidFill>
                  <a:srgbClr val="595959"/>
                </a:solidFill>
                <a:latin typeface="微软雅黑" panose="020B0503020204020204" pitchFamily="34" charset="-122"/>
                <a:ea typeface="微软雅黑" panose="020B0503020204020204" pitchFamily="34" charset="-122"/>
              </a:rPr>
              <a:t>Spring MVC</a:t>
            </a:r>
            <a:r>
              <a:rPr lang="zh-CN" altLang="zh-CN" dirty="0">
                <a:solidFill>
                  <a:srgbClr val="595959"/>
                </a:solidFill>
                <a:latin typeface="微软雅黑" panose="020B0503020204020204" pitchFamily="34" charset="-122"/>
                <a:ea typeface="微软雅黑" panose="020B0503020204020204" pitchFamily="34" charset="-122"/>
              </a:rPr>
              <a:t>中几种数据类型的绑定使用，掌握</a:t>
            </a:r>
            <a:r>
              <a:rPr lang="en-US" altLang="zh-CN" dirty="0">
                <a:solidFill>
                  <a:srgbClr val="595959"/>
                </a:solidFill>
                <a:latin typeface="微软雅黑" panose="020B0503020204020204" pitchFamily="34" charset="-122"/>
                <a:ea typeface="微软雅黑" panose="020B0503020204020204" pitchFamily="34" charset="-122"/>
              </a:rPr>
              <a:t>Spring MVC</a:t>
            </a:r>
            <a:r>
              <a:rPr lang="zh-CN" altLang="zh-CN" dirty="0">
                <a:solidFill>
                  <a:srgbClr val="595959"/>
                </a:solidFill>
                <a:latin typeface="微软雅黑" panose="020B0503020204020204" pitchFamily="34" charset="-122"/>
                <a:ea typeface="微软雅黑" panose="020B0503020204020204" pitchFamily="34" charset="-122"/>
              </a:rPr>
              <a:t>的数据响应，为后续的学习打下坚实的基础</a:t>
            </a:r>
            <a:r>
              <a:rPr lang="zh-CN" altLang="en-US" dirty="0">
                <a:solidFill>
                  <a:srgbClr val="595959"/>
                </a:solidFill>
                <a:latin typeface="微软雅黑" panose="020B0503020204020204" pitchFamily="34" charset="-122"/>
                <a:ea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02120976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8389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226478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下面通过案例演示默认类型的数据绑定，该案例要求实现一个</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HttpServletRequest</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类型的数据绑定，案例具体实现步骤如下所示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IDEA</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中，创建一个名称为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chapter12</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Maven Web</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项目，并参照第</a:t>
            </a:r>
            <a:r>
              <a:rPr lang="en-US" altLang="zh-CN" sz="1600" dirty="0">
                <a:solidFill>
                  <a:srgbClr val="595959"/>
                </a:solidFill>
                <a:latin typeface="Microsoft YaHei" panose="020B0503020204020204" pitchFamily="34" charset="-122"/>
                <a:ea typeface="Microsoft YaHei" panose="020B0503020204020204" pitchFamily="34" charset="-122"/>
                <a:cs typeface="+mn-ea"/>
              </a:rPr>
              <a:t>10</a:t>
            </a:r>
            <a:r>
              <a:rPr lang="zh-CN" altLang="zh-CN" sz="1600" dirty="0">
                <a:solidFill>
                  <a:srgbClr val="595959"/>
                </a:solidFill>
                <a:latin typeface="Microsoft YaHei" panose="020B0503020204020204" pitchFamily="34" charset="-122"/>
                <a:ea typeface="Microsoft YaHei" panose="020B0503020204020204" pitchFamily="34" charset="-122"/>
                <a:cs typeface="+mn-ea"/>
              </a:rPr>
              <a:t>章</a:t>
            </a:r>
            <a:r>
              <a:rPr lang="en-US" altLang="zh-CN" sz="1600" dirty="0">
                <a:solidFill>
                  <a:srgbClr val="595959"/>
                </a:solidFill>
                <a:latin typeface="Microsoft YaHei" panose="020B0503020204020204" pitchFamily="34" charset="-122"/>
                <a:ea typeface="Microsoft YaHei" panose="020B0503020204020204" pitchFamily="34" charset="-122"/>
                <a:cs typeface="+mn-ea"/>
              </a:rPr>
              <a:t>Spring MVC</a:t>
            </a:r>
            <a:r>
              <a:rPr lang="zh-CN" altLang="zh-CN" sz="1600" dirty="0">
                <a:solidFill>
                  <a:srgbClr val="595959"/>
                </a:solidFill>
                <a:latin typeface="Microsoft YaHei" panose="020B0503020204020204" pitchFamily="34" charset="-122"/>
                <a:ea typeface="Microsoft YaHei" panose="020B0503020204020204" pitchFamily="34" charset="-122"/>
                <a:cs typeface="+mn-ea"/>
              </a:rPr>
              <a:t>入门程序的项目搭建，在项目的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pom.xml</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中引入</a:t>
            </a:r>
            <a:r>
              <a:rPr lang="en-US" altLang="zh-CN" sz="1600" dirty="0">
                <a:solidFill>
                  <a:srgbClr val="595959"/>
                </a:solidFill>
                <a:latin typeface="Microsoft YaHei" panose="020B0503020204020204" pitchFamily="34" charset="-122"/>
                <a:ea typeface="Microsoft YaHei" panose="020B0503020204020204" pitchFamily="34" charset="-122"/>
                <a:cs typeface="+mn-ea"/>
              </a:rPr>
              <a:t>Spring MVC</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的相关依赖，并在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Spring MVC</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的配置文件</a:t>
            </a:r>
            <a:r>
              <a:rPr lang="en-US" altLang="zh-CN" sz="1600" dirty="0">
                <a:solidFill>
                  <a:srgbClr val="595959"/>
                </a:solidFill>
                <a:latin typeface="Microsoft YaHei" panose="020B0503020204020204" pitchFamily="34" charset="-122"/>
                <a:ea typeface="Microsoft YaHei" panose="020B0503020204020204" pitchFamily="34" charset="-122"/>
                <a:cs typeface="+mn-ea"/>
              </a:rPr>
              <a:t>spring-</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mvc.xml</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中完成相关配置</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FF0000"/>
                </a:solidFill>
                <a:latin typeface="Microsoft YaHei" panose="020B0503020204020204" pitchFamily="34" charset="-122"/>
                <a:ea typeface="Microsoft YaHei" panose="020B0503020204020204" pitchFamily="34" charset="-122"/>
                <a:cs typeface="+mn-ea"/>
              </a:rPr>
              <a:t>需要注意的是</a:t>
            </a:r>
            <a:r>
              <a:rPr lang="zh-CN" altLang="zh-CN" sz="1600" dirty="0">
                <a:solidFill>
                  <a:srgbClr val="595959"/>
                </a:solidFill>
                <a:latin typeface="Microsoft YaHei" panose="020B0503020204020204" pitchFamily="34" charset="-122"/>
                <a:ea typeface="Microsoft YaHei" panose="020B0503020204020204" pitchFamily="34" charset="-122"/>
                <a:cs typeface="+mn-ea"/>
              </a:rPr>
              <a:t>，如无特殊说明，本章节的所有案例都将在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chapter12</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项目中开发和运行。</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chapter12</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项目的初始目录结构和文件组成如图</a:t>
            </a:r>
            <a:r>
              <a:rPr lang="zh-CN" altLang="en-US" sz="1600" dirty="0">
                <a:solidFill>
                  <a:srgbClr val="595959"/>
                </a:solidFill>
                <a:latin typeface="Microsoft YaHei" panose="020B0503020204020204" pitchFamily="34" charset="-122"/>
                <a:ea typeface="Microsoft YaHei" panose="020B0503020204020204" pitchFamily="34" charset="-122"/>
                <a:cs typeface="+mn-ea"/>
              </a:rPr>
              <a:t>所示。</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默认类型数据绑定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1B7D771E-501D-3949-8C4A-AFEE6AD3E85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796321" y="3312801"/>
            <a:ext cx="2780145" cy="3052371"/>
          </a:xfrm>
          <a:prstGeom prst="rect">
            <a:avLst/>
          </a:prstGeom>
          <a:noFill/>
          <a:ln>
            <a:noFill/>
          </a:ln>
          <a:effectLst/>
        </p:spPr>
      </p:pic>
    </p:spTree>
    <p:extLst>
      <p:ext uri="{BB962C8B-B14F-4D97-AF65-F5344CB8AC3E}">
        <p14:creationId xmlns:p14="http://schemas.microsoft.com/office/powerpoint/2010/main" val="21003233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56792"/>
          </a:xfrm>
          <a:prstGeom prst="rect">
            <a:avLst/>
          </a:prstGeom>
          <a:noFill/>
          <a:ln>
            <a:noFill/>
          </a:ln>
        </p:spPr>
        <p:txBody>
          <a:bodyPr wrap="square" rtlCol="0">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chapter12</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src</a:t>
            </a:r>
            <a:r>
              <a:rPr lang="en-US" altLang="zh-CN" sz="1600" dirty="0">
                <a:solidFill>
                  <a:srgbClr val="595959"/>
                </a:solidFill>
                <a:latin typeface="Microsoft YaHei" panose="020B0503020204020204" pitchFamily="34" charset="-122"/>
                <a:ea typeface="Microsoft YaHei" panose="020B0503020204020204" pitchFamily="34" charset="-122"/>
                <a:cs typeface="+mn-ea"/>
              </a:rPr>
              <a:t>\main\java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目录下创建路径名称为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的类包，在类包中创建处理器类</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类中定义方法</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getUserId</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，用于获取客户端请求中</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userid</a:t>
            </a:r>
            <a:r>
              <a:rPr lang="zh-CN" altLang="zh-CN" sz="1600" dirty="0">
                <a:solidFill>
                  <a:srgbClr val="595959"/>
                </a:solidFill>
                <a:latin typeface="Microsoft YaHei" panose="020B0503020204020204" pitchFamily="34" charset="-122"/>
                <a:ea typeface="Microsoft YaHei" panose="020B0503020204020204" pitchFamily="34" charset="-122"/>
                <a:cs typeface="+mn-ea"/>
              </a:rPr>
              <a:t>参数的值</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927812"/>
            <a:ext cx="7332167" cy="3367397"/>
          </a:xfrm>
          <a:prstGeom prst="rect">
            <a:avLst/>
          </a:prstGeom>
        </p:spPr>
      </p:pic>
      <p:sp>
        <p:nvSpPr>
          <p:cNvPr id="4" name="矩形 3"/>
          <p:cNvSpPr/>
          <p:nvPr/>
        </p:nvSpPr>
        <p:spPr>
          <a:xfrm>
            <a:off x="2795019" y="2876133"/>
            <a:ext cx="6876488" cy="3367397"/>
          </a:xfrm>
          <a:prstGeom prst="rect">
            <a:avLst/>
          </a:prstGeom>
        </p:spPr>
        <p:txBody>
          <a:bodyPr wrap="square">
            <a:spAutoFit/>
          </a:bodyPr>
          <a:lstStyle/>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@Controller</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public class </a:t>
            </a:r>
            <a:r>
              <a:rPr lang="en-US" altLang="zh-CN" dirty="0" err="1">
                <a:solidFill>
                  <a:srgbClr val="595959"/>
                </a:solidFill>
                <a:latin typeface="Microsoft YaHei" panose="020B0503020204020204" pitchFamily="34" charset="-122"/>
                <a:ea typeface="Microsoft YaHei" panose="020B0503020204020204" pitchFamily="34" charset="-122"/>
                <a:cs typeface="+mn-ea"/>
              </a:rPr>
              <a:t>UserController</a:t>
            </a:r>
            <a:r>
              <a:rPr lang="en-US" altLang="zh-CN" dirty="0">
                <a:solidFill>
                  <a:srgbClr val="595959"/>
                </a:solidFill>
                <a:latin typeface="Microsoft YaHei" panose="020B0503020204020204" pitchFamily="34" charset="-122"/>
                <a:ea typeface="Microsoft YaHei" panose="020B0503020204020204" pitchFamily="34" charset="-122"/>
                <a:cs typeface="+mn-ea"/>
              </a:rPr>
              <a:t> {</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a:t>
            </a:r>
            <a:r>
              <a:rPr lang="en-US" altLang="zh-CN" dirty="0" err="1">
                <a:solidFill>
                  <a:srgbClr val="595959"/>
                </a:solidFill>
                <a:latin typeface="Microsoft YaHei" panose="020B0503020204020204" pitchFamily="34" charset="-122"/>
                <a:ea typeface="Microsoft YaHei" panose="020B0503020204020204" pitchFamily="34" charset="-122"/>
                <a:cs typeface="+mn-ea"/>
              </a:rPr>
              <a:t>RequestMapping</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en-US" altLang="zh-CN" dirty="0" err="1">
                <a:solidFill>
                  <a:srgbClr val="595959"/>
                </a:solidFill>
                <a:latin typeface="Microsoft YaHei" panose="020B0503020204020204" pitchFamily="34" charset="-122"/>
                <a:ea typeface="Microsoft YaHei" panose="020B0503020204020204" pitchFamily="34" charset="-122"/>
                <a:cs typeface="+mn-ea"/>
              </a:rPr>
              <a:t>getUserId</a:t>
            </a: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public void </a:t>
            </a:r>
            <a:r>
              <a:rPr lang="en-US" altLang="zh-CN" dirty="0" err="1">
                <a:solidFill>
                  <a:srgbClr val="595959"/>
                </a:solidFill>
                <a:latin typeface="Microsoft YaHei" panose="020B0503020204020204" pitchFamily="34" charset="-122"/>
                <a:ea typeface="Microsoft YaHei" panose="020B0503020204020204" pitchFamily="34" charset="-122"/>
                <a:cs typeface="+mn-ea"/>
              </a:rPr>
              <a:t>getUserId</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en-US" altLang="zh-CN" dirty="0" err="1">
                <a:solidFill>
                  <a:srgbClr val="595959"/>
                </a:solidFill>
                <a:latin typeface="Microsoft YaHei" panose="020B0503020204020204" pitchFamily="34" charset="-122"/>
                <a:ea typeface="Microsoft YaHei" panose="020B0503020204020204" pitchFamily="34" charset="-122"/>
                <a:cs typeface="+mn-ea"/>
              </a:rPr>
              <a:t>HttpServletRequest</a:t>
            </a:r>
            <a:r>
              <a:rPr lang="en-US" altLang="zh-CN" dirty="0">
                <a:solidFill>
                  <a:srgbClr val="595959"/>
                </a:solidFill>
                <a:latin typeface="Microsoft YaHei" panose="020B0503020204020204" pitchFamily="34" charset="-122"/>
                <a:ea typeface="Microsoft YaHei" panose="020B0503020204020204" pitchFamily="34" charset="-122"/>
                <a:cs typeface="+mn-ea"/>
              </a:rPr>
              <a:t> request){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String </a:t>
            </a:r>
            <a:r>
              <a:rPr lang="en-US" altLang="zh-CN" dirty="0" err="1">
                <a:solidFill>
                  <a:srgbClr val="595959"/>
                </a:solidFill>
                <a:latin typeface="Microsoft YaHei" panose="020B0503020204020204" pitchFamily="34" charset="-122"/>
                <a:ea typeface="Microsoft YaHei" panose="020B0503020204020204" pitchFamily="34" charset="-122"/>
                <a:cs typeface="+mn-ea"/>
              </a:rPr>
              <a:t>userid</a:t>
            </a:r>
            <a:r>
              <a:rPr lang="en-US" altLang="zh-CN" dirty="0">
                <a:solidFill>
                  <a:srgbClr val="595959"/>
                </a:solidFill>
                <a:latin typeface="Microsoft YaHei" panose="020B0503020204020204" pitchFamily="34" charset="-122"/>
                <a:ea typeface="Microsoft YaHei" panose="020B0503020204020204" pitchFamily="34" charset="-122"/>
                <a:cs typeface="+mn-ea"/>
              </a:rPr>
              <a:t>= </a:t>
            </a:r>
            <a:r>
              <a:rPr lang="en-US" altLang="zh-CN" dirty="0" err="1">
                <a:solidFill>
                  <a:srgbClr val="595959"/>
                </a:solidFill>
                <a:latin typeface="Microsoft YaHei" panose="020B0503020204020204" pitchFamily="34" charset="-122"/>
                <a:ea typeface="Microsoft YaHei" panose="020B0503020204020204" pitchFamily="34" charset="-122"/>
                <a:cs typeface="+mn-ea"/>
              </a:rPr>
              <a:t>request.getParameter</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en-US" altLang="zh-CN" dirty="0" err="1">
                <a:solidFill>
                  <a:srgbClr val="595959"/>
                </a:solidFill>
                <a:latin typeface="Microsoft YaHei" panose="020B0503020204020204" pitchFamily="34" charset="-122"/>
                <a:ea typeface="Microsoft YaHei" panose="020B0503020204020204" pitchFamily="34" charset="-122"/>
                <a:cs typeface="+mn-ea"/>
              </a:rPr>
              <a:t>userid</a:t>
            </a: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a:t>
            </a:r>
            <a:r>
              <a:rPr lang="en-US" altLang="zh-CN" dirty="0" err="1">
                <a:solidFill>
                  <a:srgbClr val="595959"/>
                </a:solidFill>
                <a:latin typeface="Microsoft YaHei" panose="020B0503020204020204" pitchFamily="34" charset="-122"/>
                <a:ea typeface="Microsoft YaHei" panose="020B0503020204020204" pitchFamily="34" charset="-122"/>
                <a:cs typeface="+mn-ea"/>
              </a:rPr>
              <a:t>System.out.println</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en-US" altLang="zh-CN" dirty="0" err="1">
                <a:solidFill>
                  <a:srgbClr val="595959"/>
                </a:solidFill>
                <a:latin typeface="Microsoft YaHei" panose="020B0503020204020204" pitchFamily="34" charset="-122"/>
                <a:ea typeface="Microsoft YaHei" panose="020B0503020204020204" pitchFamily="34" charset="-122"/>
                <a:cs typeface="+mn-ea"/>
              </a:rPr>
              <a:t>userid</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en-US" altLang="zh-CN" dirty="0" err="1">
                <a:solidFill>
                  <a:srgbClr val="595959"/>
                </a:solidFill>
                <a:latin typeface="Microsoft YaHei" panose="020B0503020204020204" pitchFamily="34" charset="-122"/>
                <a:ea typeface="Microsoft YaHei" panose="020B0503020204020204" pitchFamily="34" charset="-122"/>
                <a:cs typeface="+mn-ea"/>
              </a:rPr>
              <a:t>userid</a:t>
            </a: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默认类型数据绑定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3916910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5679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启动</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chapter12</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项目，在浏览器中携带参数访问地址</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http://localhost:8080/chapter12/</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getUserId?userid</a:t>
            </a:r>
            <a:r>
              <a:rPr lang="en-US" altLang="zh-CN" sz="1600" dirty="0">
                <a:solidFill>
                  <a:srgbClr val="595959"/>
                </a:solidFill>
                <a:latin typeface="Microsoft YaHei" panose="020B0503020204020204" pitchFamily="34" charset="-122"/>
                <a:ea typeface="Microsoft YaHei" panose="020B0503020204020204" pitchFamily="34" charset="-122"/>
                <a:cs typeface="+mn-ea"/>
              </a:rPr>
              <a:t>=1</a:t>
            </a:r>
            <a:r>
              <a:rPr lang="zh-CN" altLang="zh-CN" sz="1600" dirty="0">
                <a:solidFill>
                  <a:srgbClr val="595959"/>
                </a:solidFill>
                <a:latin typeface="Microsoft YaHei" panose="020B0503020204020204" pitchFamily="34" charset="-122"/>
                <a:ea typeface="Microsoft YaHei" panose="020B0503020204020204" pitchFamily="34" charset="-122"/>
                <a:cs typeface="+mn-ea"/>
              </a:rPr>
              <a:t>。访问后，控制台打印信息如图</a:t>
            </a:r>
            <a:r>
              <a:rPr lang="zh-CN" altLang="en-US" sz="1600" dirty="0">
                <a:solidFill>
                  <a:srgbClr val="595959"/>
                </a:solidFill>
                <a:latin typeface="Microsoft YaHei" panose="020B0503020204020204" pitchFamily="34" charset="-122"/>
                <a:ea typeface="Microsoft YaHei" panose="020B0503020204020204" pitchFamily="34" charset="-122"/>
                <a:cs typeface="+mn-ea"/>
              </a:rPr>
              <a:t>所示。</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默认类型数据绑定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035A724B-9A6F-8343-9B65-C157917AEA6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733718" y="3168400"/>
            <a:ext cx="4994646" cy="1367971"/>
          </a:xfrm>
          <a:prstGeom prst="rect">
            <a:avLst/>
          </a:prstGeom>
          <a:noFill/>
          <a:ln>
            <a:noFill/>
          </a:ln>
          <a:effectLst/>
        </p:spPr>
      </p:pic>
    </p:spTree>
    <p:extLst>
      <p:ext uri="{BB962C8B-B14F-4D97-AF65-F5344CB8AC3E}">
        <p14:creationId xmlns:p14="http://schemas.microsoft.com/office/powerpoint/2010/main" val="4124233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9996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简单数据类型绑定</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zh-CN" altLang="en-US" dirty="0">
                <a:solidFill>
                  <a:srgbClr val="1369B2"/>
                </a:solidFill>
                <a:latin typeface="微软雅黑" panose="020B0503020204020204" pitchFamily="34" charset="-122"/>
                <a:ea typeface="微软雅黑" panose="020B0503020204020204" pitchFamily="34" charset="-122"/>
              </a:rPr>
              <a:t>简单</a:t>
            </a:r>
            <a:r>
              <a:rPr lang="zh-CN" altLang="en-US" dirty="0">
                <a:solidFill>
                  <a:srgbClr val="595959"/>
                </a:solidFill>
                <a:latin typeface="微软雅黑" panose="020B0503020204020204" pitchFamily="34" charset="-122"/>
                <a:ea typeface="微软雅黑" panose="020B0503020204020204" pitchFamily="34" charset="-122"/>
              </a:rPr>
              <a:t>数据类型绑定，能够在程序中运用简单的数据类型的绑定</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761623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50135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138205"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简单数据类型绑定的概念</a:t>
            </a: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简单数据类型绑定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232605"/>
            <a:ext cx="9087451" cy="143439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简单数据类型的绑定，就是指</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中基本类型（如</a:t>
            </a:r>
            <a:r>
              <a:rPr lang="en-US" altLang="zh-CN" dirty="0">
                <a:solidFill>
                  <a:srgbClr val="595959"/>
                </a:solidFill>
                <a:latin typeface="微软雅黑" panose="020B0503020204020204" pitchFamily="34" charset="-122"/>
              </a:rPr>
              <a:t>int</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double</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String</a:t>
            </a:r>
            <a:r>
              <a:rPr lang="zh-CN" altLang="zh-CN" dirty="0">
                <a:solidFill>
                  <a:srgbClr val="595959"/>
                </a:solidFill>
                <a:latin typeface="微软雅黑" panose="020B0503020204020204" pitchFamily="34" charset="-122"/>
              </a:rPr>
              <a:t>等）的数据绑定。在</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中进行简单类型的数据绑定，只需客户端请求参数的名称和处理器的形参名称一致即可，请求参数会自动映射并匹配到处理器的形参完成数据绑定</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en-US" dirty="0">
              <a:solidFill>
                <a:srgbClr val="595959"/>
              </a:solidFill>
              <a:latin typeface="微软雅黑" panose="020B0503020204020204" pitchFamily="34" charset="-122"/>
            </a:endParaRPr>
          </a:p>
        </p:txBody>
      </p:sp>
      <p:sp>
        <p:nvSpPr>
          <p:cNvPr id="12" name="圆角矩形 11"/>
          <p:cNvSpPr/>
          <p:nvPr/>
        </p:nvSpPr>
        <p:spPr>
          <a:xfrm>
            <a:off x="1360245" y="2842205"/>
            <a:ext cx="9658732" cy="213849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78609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466006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6896376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788079"/>
            <a:ext cx="7294833" cy="687918"/>
            <a:chOff x="978872" y="1800499"/>
            <a:chExt cx="5471124" cy="515938"/>
          </a:xfrm>
        </p:grpSpPr>
        <p:sp>
          <p:nvSpPr>
            <p:cNvPr id="81" name="Pentagon 3"/>
            <p:cNvSpPr/>
            <p:nvPr/>
          </p:nvSpPr>
          <p:spPr bwMode="auto">
            <a:xfrm>
              <a:off x="978872" y="1800499"/>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了解</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Spring MVC</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中数据绑定的概念</a:t>
              </a: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67148" y="3658157"/>
            <a:ext cx="7249419" cy="685801"/>
            <a:chOff x="978872" y="2570437"/>
            <a:chExt cx="5437064" cy="514351"/>
          </a:xfrm>
        </p:grpSpPr>
        <p:sp>
          <p:nvSpPr>
            <p:cNvPr id="84" name="Pentagon 5"/>
            <p:cNvSpPr/>
            <p:nvPr/>
          </p:nvSpPr>
          <p:spPr bwMode="auto">
            <a:xfrm>
              <a:off x="978872" y="2570438"/>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简单数据类型的绑定</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8" y="4526118"/>
            <a:ext cx="7249419" cy="687920"/>
            <a:chOff x="978872" y="3338787"/>
            <a:chExt cx="5437064" cy="515940"/>
          </a:xfrm>
        </p:grpSpPr>
        <p:sp>
          <p:nvSpPr>
            <p:cNvPr id="87" name="Pentagon 6"/>
            <p:cNvSpPr/>
            <p:nvPr/>
          </p:nvSpPr>
          <p:spPr bwMode="auto">
            <a:xfrm>
              <a:off x="978872" y="3338789"/>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熟悉复</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杂数据类型的绑定 </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extLst>
      <p:ext uri="{BB962C8B-B14F-4D97-AF65-F5344CB8AC3E}">
        <p14:creationId xmlns:p14="http://schemas.microsoft.com/office/powerpoint/2010/main" val="17253776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5679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下面通过案例演示简单数据类型的数据绑定，该案例要求实现</a:t>
            </a:r>
            <a:r>
              <a:rPr lang="en-US" altLang="zh-CN" sz="1600" dirty="0">
                <a:solidFill>
                  <a:srgbClr val="595959"/>
                </a:solidFill>
                <a:latin typeface="Microsoft YaHei" panose="020B0503020204020204" pitchFamily="34" charset="-122"/>
                <a:ea typeface="Microsoft YaHei" panose="020B0503020204020204" pitchFamily="34" charset="-122"/>
                <a:cs typeface="+mn-ea"/>
              </a:rPr>
              <a:t>Integer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类型和</a:t>
            </a:r>
            <a:r>
              <a:rPr lang="en-US" altLang="zh-CN" sz="1600" dirty="0">
                <a:solidFill>
                  <a:srgbClr val="595959"/>
                </a:solidFill>
                <a:latin typeface="Microsoft YaHei" panose="020B0503020204020204" pitchFamily="34" charset="-122"/>
                <a:ea typeface="Microsoft YaHei" panose="020B0503020204020204" pitchFamily="34" charset="-122"/>
                <a:cs typeface="+mn-ea"/>
              </a:rPr>
              <a:t>String</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类型的数据绑定，案例具体实现步骤如下所示。修改</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UserController.java</a:t>
            </a:r>
            <a:r>
              <a:rPr lang="zh-CN" altLang="en-US" sz="1600" dirty="0">
                <a:solidFill>
                  <a:srgbClr val="595959"/>
                </a:solidFill>
                <a:latin typeface="Microsoft YaHei" panose="020B0503020204020204" pitchFamily="34" charset="-122"/>
                <a:ea typeface="Microsoft YaHei" panose="020B0503020204020204" pitchFamily="34" charset="-122"/>
                <a:cs typeface="+mn-ea"/>
              </a:rPr>
              <a:t>文件</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类中新增</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getUserNameAndId</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方法，用来接收客户端请求中的参数</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3217761"/>
            <a:ext cx="7332167" cy="2506271"/>
          </a:xfrm>
          <a:prstGeom prst="rect">
            <a:avLst/>
          </a:prstGeom>
        </p:spPr>
      </p:pic>
      <p:sp>
        <p:nvSpPr>
          <p:cNvPr id="4" name="矩形 3"/>
          <p:cNvSpPr/>
          <p:nvPr/>
        </p:nvSpPr>
        <p:spPr>
          <a:xfrm>
            <a:off x="2713994" y="3396996"/>
            <a:ext cx="6876488" cy="2120902"/>
          </a:xfrm>
          <a:prstGeom prst="rect">
            <a:avLst/>
          </a:prstGeom>
        </p:spPr>
        <p:txBody>
          <a:bodyPr wrap="square">
            <a:spAutoFit/>
          </a:bodyPr>
          <a:lstStyle/>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en-US" altLang="zh-CN" dirty="0" err="1">
                <a:solidFill>
                  <a:srgbClr val="595959"/>
                </a:solidFill>
                <a:latin typeface="Microsoft YaHei" panose="020B0503020204020204" pitchFamily="34" charset="-122"/>
                <a:ea typeface="Microsoft YaHei" panose="020B0503020204020204" pitchFamily="34" charset="-122"/>
                <a:cs typeface="+mn-ea"/>
              </a:rPr>
              <a:t>RequestMapping</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en-US" altLang="zh-CN" dirty="0" err="1">
                <a:solidFill>
                  <a:srgbClr val="595959"/>
                </a:solidFill>
                <a:latin typeface="Microsoft YaHei" panose="020B0503020204020204" pitchFamily="34" charset="-122"/>
                <a:ea typeface="Microsoft YaHei" panose="020B0503020204020204" pitchFamily="34" charset="-122"/>
                <a:cs typeface="+mn-ea"/>
              </a:rPr>
              <a:t>getUserNameAndId</a:t>
            </a: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public void </a:t>
            </a:r>
            <a:r>
              <a:rPr lang="en-US" altLang="zh-CN" dirty="0" err="1">
                <a:solidFill>
                  <a:srgbClr val="595959"/>
                </a:solidFill>
                <a:latin typeface="Microsoft YaHei" panose="020B0503020204020204" pitchFamily="34" charset="-122"/>
                <a:ea typeface="Microsoft YaHei" panose="020B0503020204020204" pitchFamily="34" charset="-122"/>
                <a:cs typeface="+mn-ea"/>
              </a:rPr>
              <a:t>getUserNameAndId</a:t>
            </a:r>
            <a:r>
              <a:rPr lang="en-US" altLang="zh-CN" dirty="0">
                <a:solidFill>
                  <a:srgbClr val="595959"/>
                </a:solidFill>
                <a:latin typeface="Microsoft YaHei" panose="020B0503020204020204" pitchFamily="34" charset="-122"/>
                <a:ea typeface="Microsoft YaHei" panose="020B0503020204020204" pitchFamily="34" charset="-122"/>
                <a:cs typeface="+mn-ea"/>
              </a:rPr>
              <a:t>(String </a:t>
            </a:r>
            <a:r>
              <a:rPr lang="en-US" altLang="zh-CN" dirty="0" err="1">
                <a:solidFill>
                  <a:srgbClr val="595959"/>
                </a:solidFill>
                <a:latin typeface="Microsoft YaHei" panose="020B0503020204020204" pitchFamily="34" charset="-122"/>
                <a:ea typeface="Microsoft YaHei" panose="020B0503020204020204" pitchFamily="34" charset="-122"/>
                <a:cs typeface="+mn-ea"/>
              </a:rPr>
              <a:t>username,Integer</a:t>
            </a:r>
            <a:r>
              <a:rPr lang="en-US" altLang="zh-CN" dirty="0">
                <a:solidFill>
                  <a:srgbClr val="595959"/>
                </a:solidFill>
                <a:latin typeface="Microsoft YaHei" panose="020B0503020204020204" pitchFamily="34" charset="-122"/>
                <a:ea typeface="Microsoft YaHei" panose="020B0503020204020204" pitchFamily="34" charset="-122"/>
                <a:cs typeface="+mn-ea"/>
              </a:rPr>
              <a:t> id)</a:t>
            </a:r>
            <a:r>
              <a:rPr lang="zh-CN" altLang="en-US" dirty="0">
                <a:solidFill>
                  <a:srgbClr val="595959"/>
                </a:solidFill>
                <a:latin typeface="Microsoft YaHei" panose="020B0503020204020204" pitchFamily="34" charset="-122"/>
                <a:ea typeface="Microsoft YaHei" panose="020B0503020204020204" pitchFamily="34" charset="-122"/>
                <a:cs typeface="+mn-ea"/>
              </a:rPr>
              <a:t> </a:t>
            </a: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a:t>
            </a:r>
            <a:r>
              <a:rPr lang="en-US" altLang="zh-CN" dirty="0" err="1">
                <a:solidFill>
                  <a:srgbClr val="595959"/>
                </a:solidFill>
                <a:latin typeface="Microsoft YaHei" panose="020B0503020204020204" pitchFamily="34" charset="-122"/>
                <a:ea typeface="Microsoft YaHei" panose="020B0503020204020204" pitchFamily="34" charset="-122"/>
                <a:cs typeface="+mn-ea"/>
              </a:rPr>
              <a:t>System.out.println</a:t>
            </a:r>
            <a:r>
              <a:rPr lang="en-US" altLang="zh-CN" dirty="0">
                <a:solidFill>
                  <a:srgbClr val="595959"/>
                </a:solidFill>
                <a:latin typeface="Microsoft YaHei" panose="020B0503020204020204" pitchFamily="34" charset="-122"/>
                <a:ea typeface="Microsoft YaHei" panose="020B0503020204020204" pitchFamily="34" charset="-122"/>
                <a:cs typeface="+mn-ea"/>
              </a:rPr>
              <a:t>("username="+username+",</a:t>
            </a: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id="+id);</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简单数据类型绑定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4031758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5679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启动</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chapter12</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项目，在浏览器中访问地址</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http://localhost:8080/chapter12/</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getUserNameAndId?username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Spring&amp;id</a:t>
            </a:r>
            <a:r>
              <a:rPr lang="en-US" altLang="zh-CN" sz="1600" dirty="0">
                <a:solidFill>
                  <a:srgbClr val="595959"/>
                </a:solidFill>
                <a:latin typeface="Microsoft YaHei" panose="020B0503020204020204" pitchFamily="34" charset="-122"/>
                <a:ea typeface="Microsoft YaHei" panose="020B0503020204020204" pitchFamily="34" charset="-122"/>
                <a:cs typeface="+mn-ea"/>
              </a:rPr>
              <a:t>=1</a:t>
            </a:r>
            <a:r>
              <a:rPr lang="zh-CN" altLang="zh-CN" sz="1600" dirty="0">
                <a:solidFill>
                  <a:srgbClr val="595959"/>
                </a:solidFill>
                <a:latin typeface="Microsoft YaHei" panose="020B0503020204020204" pitchFamily="34" charset="-122"/>
                <a:ea typeface="Microsoft YaHei" panose="020B0503020204020204" pitchFamily="34" charset="-122"/>
                <a:cs typeface="+mn-ea"/>
              </a:rPr>
              <a:t>，访问后，控制台打印信息如图</a:t>
            </a:r>
            <a:r>
              <a:rPr lang="zh-CN" altLang="en-US" sz="1600" dirty="0">
                <a:solidFill>
                  <a:srgbClr val="595959"/>
                </a:solidFill>
                <a:latin typeface="Microsoft YaHei" panose="020B0503020204020204" pitchFamily="34" charset="-122"/>
                <a:ea typeface="Microsoft YaHei" panose="020B0503020204020204" pitchFamily="34" charset="-122"/>
                <a:cs typeface="+mn-ea"/>
              </a:rPr>
              <a:t>所示。</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简单数据类型绑定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32C453A9-A130-7A4B-9335-2712E0AB967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867630" y="3318724"/>
            <a:ext cx="4454566" cy="1473200"/>
          </a:xfrm>
          <a:prstGeom prst="rect">
            <a:avLst/>
          </a:prstGeom>
          <a:noFill/>
          <a:ln>
            <a:noFill/>
          </a:ln>
          <a:effectLst/>
        </p:spPr>
      </p:pic>
    </p:spTree>
    <p:extLst>
      <p:ext uri="{BB962C8B-B14F-4D97-AF65-F5344CB8AC3E}">
        <p14:creationId xmlns:p14="http://schemas.microsoft.com/office/powerpoint/2010/main" val="1543289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51043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8" y="1217734"/>
            <a:ext cx="2230420"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参数别名的设置</a:t>
            </a: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简单数据类型绑定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290479"/>
            <a:ext cx="9087451" cy="181395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FF0000"/>
                </a:solidFill>
                <a:latin typeface="微软雅黑" panose="020B0503020204020204" pitchFamily="34" charset="-122"/>
              </a:rPr>
              <a:t>需要注意的是</a:t>
            </a:r>
            <a:r>
              <a:rPr lang="zh-CN" altLang="zh-CN" dirty="0">
                <a:solidFill>
                  <a:srgbClr val="595959"/>
                </a:solidFill>
                <a:latin typeface="微软雅黑" panose="020B0503020204020204" pitchFamily="34" charset="-122"/>
              </a:rPr>
              <a:t>，有时候客户端请求中参数名称和处理器的形参名称不一致，这就会导致处理器无法正确绑定并接收到客户端请求中的参数。为此，</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提供了</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RequestParam</a:t>
            </a:r>
            <a:r>
              <a:rPr lang="zh-CN" altLang="zh-CN" dirty="0">
                <a:solidFill>
                  <a:srgbClr val="595959"/>
                </a:solidFill>
                <a:latin typeface="微软雅黑" panose="020B0503020204020204" pitchFamily="34" charset="-122"/>
              </a:rPr>
              <a:t>注解来定义参数的别名，完成请求参数名称和处理器的形参名称不一致时的数据绑定</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en-US" dirty="0">
              <a:solidFill>
                <a:srgbClr val="595959"/>
              </a:solidFill>
              <a:latin typeface="微软雅黑" panose="020B0503020204020204" pitchFamily="34" charset="-122"/>
            </a:endParaRPr>
          </a:p>
        </p:txBody>
      </p:sp>
      <p:sp>
        <p:nvSpPr>
          <p:cNvPr id="12" name="圆角矩形 11"/>
          <p:cNvSpPr/>
          <p:nvPr/>
        </p:nvSpPr>
        <p:spPr>
          <a:xfrm>
            <a:off x="1360245" y="2911655"/>
            <a:ext cx="9658732" cy="245900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85554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501888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2777871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418390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48781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a:t>
            </a:r>
            <a:r>
              <a:rPr lang="en-US" altLang="zh-CN" sz="2000" dirty="0" err="1">
                <a:solidFill>
                  <a:srgbClr val="1369B2"/>
                </a:solidFill>
                <a:latin typeface="微软雅黑" panose="020B0503020204020204" pitchFamily="34" charset="-122"/>
                <a:ea typeface="微软雅黑" panose="020B0503020204020204" pitchFamily="34" charset="-122"/>
              </a:rPr>
              <a:t>RequestParam</a:t>
            </a:r>
            <a:r>
              <a:rPr lang="zh-CN" altLang="zh-CN" sz="2000" dirty="0">
                <a:solidFill>
                  <a:srgbClr val="1369B2"/>
                </a:solidFill>
                <a:latin typeface="微软雅黑" panose="020B0503020204020204" pitchFamily="34" charset="-122"/>
                <a:ea typeface="微软雅黑" panose="020B0503020204020204" pitchFamily="34" charset="-122"/>
              </a:rPr>
              <a:t>注解的属性</a:t>
            </a:r>
          </a:p>
        </p:txBody>
      </p:sp>
      <p:sp>
        <p:nvSpPr>
          <p:cNvPr id="11" name="Title 1"/>
          <p:cNvSpPr txBox="1"/>
          <p:nvPr/>
        </p:nvSpPr>
        <p:spPr>
          <a:xfrm>
            <a:off x="1143838" y="266933"/>
            <a:ext cx="393258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简单数据类型绑定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a:extLst>
              <a:ext uri="{FF2B5EF4-FFF2-40B4-BE49-F238E27FC236}">
                <a16:creationId xmlns:a16="http://schemas.microsoft.com/office/drawing/2014/main" id="{4454E65B-A0C4-4B41-888D-0CEF66DFE9A8}"/>
              </a:ext>
            </a:extLst>
          </p:cNvPr>
          <p:cNvGraphicFramePr>
            <a:graphicFrameLocks noGrp="1"/>
          </p:cNvGraphicFramePr>
          <p:nvPr>
            <p:extLst>
              <p:ext uri="{D42A27DB-BD31-4B8C-83A1-F6EECF244321}">
                <p14:modId xmlns:p14="http://schemas.microsoft.com/office/powerpoint/2010/main" val="3717990761"/>
              </p:ext>
            </p:extLst>
          </p:nvPr>
        </p:nvGraphicFramePr>
        <p:xfrm>
          <a:off x="2500999" y="2552039"/>
          <a:ext cx="7233309" cy="2868483"/>
        </p:xfrm>
        <a:graphic>
          <a:graphicData uri="http://schemas.openxmlformats.org/drawingml/2006/table">
            <a:tbl>
              <a:tblPr>
                <a:tableStyleId>{5C22544A-7EE6-4342-B048-85BDC9FD1C3A}</a:tableStyleId>
              </a:tblPr>
              <a:tblGrid>
                <a:gridCol w="2233047">
                  <a:extLst>
                    <a:ext uri="{9D8B030D-6E8A-4147-A177-3AD203B41FA5}">
                      <a16:colId xmlns:a16="http://schemas.microsoft.com/office/drawing/2014/main" val="20000"/>
                    </a:ext>
                  </a:extLst>
                </a:gridCol>
                <a:gridCol w="5000262">
                  <a:extLst>
                    <a:ext uri="{9D8B030D-6E8A-4147-A177-3AD203B41FA5}">
                      <a16:colId xmlns:a16="http://schemas.microsoft.com/office/drawing/2014/main" val="20001"/>
                    </a:ext>
                  </a:extLst>
                </a:gridCol>
              </a:tblGrid>
              <a:tr h="283620">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属性</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说明</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extLst>
                  <a:ext uri="{0D108BD9-81ED-4DB2-BD59-A6C34878D82A}">
                    <a16:rowId xmlns:a16="http://schemas.microsoft.com/office/drawing/2014/main" val="10000"/>
                  </a:ext>
                </a:extLst>
              </a:tr>
              <a:tr h="382239">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value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l"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name</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属性的别名，这里指参数的名称，即入参的请求参数名称，如</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value="name"</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表示请求的参数中，名称为</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name</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的参数的值将传入。如果当前</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RequestParam</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注解只使用</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vaule</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属性，则可以省略</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value</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属性名，如</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RequestParam</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("name")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1"/>
                  </a:ext>
                </a:extLst>
              </a:tr>
              <a:tr h="390303">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name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l" defTabSz="1219200" rtl="0" eaLnBrk="1" latinLnBrk="0" hangingPunct="1">
                        <a:spcAft>
                          <a:spcPts val="0"/>
                        </a:spcAft>
                        <a:tabLst>
                          <a:tab pos="228600" algn="l"/>
                          <a:tab pos="266700" algn="l"/>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指定请求头绑定的名称</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2"/>
                  </a:ext>
                </a:extLst>
              </a:tr>
              <a:tr h="388620">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required</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l"/>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用于指定参数是否必须，默认是</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true</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，表示请求中一定要有相应的参数</a:t>
                      </a:r>
                    </a:p>
                  </a:txBody>
                  <a:tcPr marL="68580" marR="68580" marT="0" marB="0"/>
                </a:tc>
                <a:extLst>
                  <a:ext uri="{0D108BD9-81ED-4DB2-BD59-A6C34878D82A}">
                    <a16:rowId xmlns:a16="http://schemas.microsoft.com/office/drawing/2014/main" val="10003"/>
                  </a:ext>
                </a:extLst>
              </a:tr>
              <a:tr h="364521">
                <a:tc>
                  <a:txBody>
                    <a:bodyPr/>
                    <a:lstStyle/>
                    <a:p>
                      <a:pPr marL="0" marR="292100" indent="266700" algn="ctr" defTabSz="1219200" rtl="0" eaLnBrk="1" latinLnBrk="0" hangingPunct="1">
                        <a:spcAft>
                          <a:spcPts val="0"/>
                        </a:spcAft>
                        <a:tabLst>
                          <a:tab pos="228600" algn="l"/>
                          <a:tab pos="266700" algn="l"/>
                        </a:tabLst>
                      </a:pP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defaultValue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l"/>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形参的默认值，表示如果请求中没有同名参数时的默认值</a:t>
                      </a: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1124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403395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700405"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a:t>
            </a:r>
            <a:r>
              <a:rPr lang="en-US" altLang="zh-CN" sz="2000" dirty="0" err="1">
                <a:solidFill>
                  <a:srgbClr val="1369B2"/>
                </a:solidFill>
                <a:latin typeface="微软雅黑" panose="020B0503020204020204" pitchFamily="34" charset="-122"/>
                <a:ea typeface="微软雅黑" panose="020B0503020204020204" pitchFamily="34" charset="-122"/>
              </a:rPr>
              <a:t>RequestParam</a:t>
            </a:r>
            <a:r>
              <a:rPr lang="zh-CN" altLang="en-US" sz="2000" dirty="0">
                <a:solidFill>
                  <a:srgbClr val="1369B2"/>
                </a:solidFill>
                <a:latin typeface="微软雅黑" panose="020B0503020204020204" pitchFamily="34" charset="-122"/>
                <a:ea typeface="微软雅黑" panose="020B0503020204020204" pitchFamily="34" charset="-122"/>
              </a:rPr>
              <a:t>注解的使用</a:t>
            </a: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简单数据类型绑定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892520" y="2162870"/>
            <a:ext cx="10415946" cy="377494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假设浏览器中的请求地址为</a:t>
            </a:r>
            <a:r>
              <a:rPr lang="en-US" altLang="zh-CN" dirty="0">
                <a:solidFill>
                  <a:srgbClr val="595959"/>
                </a:solidFill>
                <a:latin typeface="微软雅黑" panose="020B0503020204020204" pitchFamily="34" charset="-122"/>
              </a:rPr>
              <a:t>http://localhost:8080/chapter12/</a:t>
            </a:r>
            <a:r>
              <a:rPr lang="en-US" altLang="zh-CN" dirty="0" err="1">
                <a:solidFill>
                  <a:srgbClr val="595959"/>
                </a:solidFill>
                <a:latin typeface="微软雅黑" panose="020B0503020204020204" pitchFamily="34" charset="-122"/>
              </a:rPr>
              <a:t>getUserName?name</a:t>
            </a: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，可以在</a:t>
            </a:r>
            <a:r>
              <a:rPr lang="en-US" altLang="zh-CN" dirty="0" err="1">
                <a:solidFill>
                  <a:srgbClr val="595959"/>
                </a:solidFill>
                <a:latin typeface="微软雅黑" panose="020B0503020204020204" pitchFamily="34" charset="-122"/>
              </a:rPr>
              <a:t>getUserName</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方法中使用</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RequestParam</a:t>
            </a:r>
            <a:r>
              <a:rPr lang="zh-CN" altLang="zh-CN" dirty="0">
                <a:solidFill>
                  <a:srgbClr val="595959"/>
                </a:solidFill>
                <a:latin typeface="微软雅黑" panose="020B0503020204020204" pitchFamily="34" charset="-122"/>
              </a:rPr>
              <a:t>注解标注参数</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上述代码中，</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RequestParam</a:t>
            </a:r>
            <a:r>
              <a:rPr lang="zh-CN" altLang="zh-CN" dirty="0">
                <a:solidFill>
                  <a:srgbClr val="595959"/>
                </a:solidFill>
                <a:latin typeface="微软雅黑" panose="020B0503020204020204" pitchFamily="34" charset="-122"/>
              </a:rPr>
              <a:t>注解的</a:t>
            </a:r>
            <a:r>
              <a:rPr lang="en-US" altLang="zh-CN" dirty="0">
                <a:solidFill>
                  <a:srgbClr val="595959"/>
                </a:solidFill>
                <a:latin typeface="微软雅黑" panose="020B0503020204020204" pitchFamily="34" charset="-122"/>
              </a:rPr>
              <a:t>value</a:t>
            </a:r>
            <a:r>
              <a:rPr lang="zh-CN" altLang="zh-CN" dirty="0">
                <a:solidFill>
                  <a:srgbClr val="595959"/>
                </a:solidFill>
                <a:latin typeface="微软雅黑" panose="020B0503020204020204" pitchFamily="34" charset="-122"/>
              </a:rPr>
              <a:t>属性，给</a:t>
            </a:r>
            <a:r>
              <a:rPr lang="en-US" altLang="zh-CN" dirty="0" err="1">
                <a:solidFill>
                  <a:srgbClr val="595959"/>
                </a:solidFill>
                <a:latin typeface="微软雅黑" panose="020B0503020204020204" pitchFamily="34" charset="-122"/>
              </a:rPr>
              <a:t>getUserName</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方法中的</a:t>
            </a:r>
            <a:r>
              <a:rPr lang="en-US" altLang="zh-CN" dirty="0">
                <a:solidFill>
                  <a:srgbClr val="595959"/>
                </a:solidFill>
                <a:latin typeface="微软雅黑" panose="020B0503020204020204" pitchFamily="34" charset="-122"/>
              </a:rPr>
              <a:t>username</a:t>
            </a:r>
            <a:r>
              <a:rPr lang="zh-CN" altLang="zh-CN" dirty="0">
                <a:solidFill>
                  <a:srgbClr val="595959"/>
                </a:solidFill>
                <a:latin typeface="微软雅黑" panose="020B0503020204020204" pitchFamily="34" charset="-122"/>
              </a:rPr>
              <a:t>形参定义了别名</a:t>
            </a:r>
            <a:r>
              <a:rPr lang="en-US" altLang="zh-CN" dirty="0">
                <a:solidFill>
                  <a:srgbClr val="595959"/>
                </a:solidFill>
                <a:latin typeface="微软雅黑" panose="020B0503020204020204" pitchFamily="34" charset="-122"/>
              </a:rPr>
              <a:t>name</a:t>
            </a:r>
            <a:r>
              <a:rPr lang="zh-CN" altLang="zh-CN" dirty="0">
                <a:solidFill>
                  <a:srgbClr val="595959"/>
                </a:solidFill>
                <a:latin typeface="微软雅黑" panose="020B0503020204020204" pitchFamily="34" charset="-122"/>
              </a:rPr>
              <a:t>。此时，客户端请求中名称为</a:t>
            </a:r>
            <a:r>
              <a:rPr lang="en-US" altLang="zh-CN" dirty="0">
                <a:solidFill>
                  <a:srgbClr val="595959"/>
                </a:solidFill>
                <a:latin typeface="微软雅黑" panose="020B0503020204020204" pitchFamily="34" charset="-122"/>
              </a:rPr>
              <a:t>name</a:t>
            </a:r>
            <a:r>
              <a:rPr lang="zh-CN" altLang="zh-CN" dirty="0">
                <a:solidFill>
                  <a:srgbClr val="595959"/>
                </a:solidFill>
                <a:latin typeface="微软雅黑" panose="020B0503020204020204" pitchFamily="34" charset="-122"/>
              </a:rPr>
              <a:t>的参数，就会绑定到</a:t>
            </a:r>
            <a:r>
              <a:rPr lang="en-US" altLang="zh-CN" dirty="0" err="1">
                <a:solidFill>
                  <a:srgbClr val="595959"/>
                </a:solidFill>
                <a:latin typeface="微软雅黑" panose="020B0503020204020204" pitchFamily="34" charset="-122"/>
              </a:rPr>
              <a:t>getUserName</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方法中的</a:t>
            </a:r>
            <a:r>
              <a:rPr lang="en-US" altLang="zh-CN" dirty="0">
                <a:solidFill>
                  <a:srgbClr val="595959"/>
                </a:solidFill>
                <a:latin typeface="微软雅黑" panose="020B0503020204020204" pitchFamily="34" charset="-122"/>
              </a:rPr>
              <a:t>username</a:t>
            </a:r>
            <a:r>
              <a:rPr lang="zh-CN" altLang="zh-CN" dirty="0">
                <a:solidFill>
                  <a:srgbClr val="595959"/>
                </a:solidFill>
                <a:latin typeface="微软雅黑" panose="020B0503020204020204" pitchFamily="34" charset="-122"/>
              </a:rPr>
              <a:t>形参上。</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RequestParam</a:t>
            </a:r>
            <a:r>
              <a:rPr lang="zh-CN" altLang="zh-CN" dirty="0">
                <a:solidFill>
                  <a:srgbClr val="595959"/>
                </a:solidFill>
                <a:latin typeface="微软雅黑" panose="020B0503020204020204" pitchFamily="34" charset="-122"/>
              </a:rPr>
              <a:t>注解的</a:t>
            </a:r>
            <a:r>
              <a:rPr lang="en-US" altLang="zh-CN" dirty="0">
                <a:solidFill>
                  <a:srgbClr val="595959"/>
                </a:solidFill>
                <a:latin typeface="微软雅黑" panose="020B0503020204020204" pitchFamily="34" charset="-122"/>
              </a:rPr>
              <a:t>required</a:t>
            </a:r>
            <a:r>
              <a:rPr lang="zh-CN" altLang="zh-CN" dirty="0">
                <a:solidFill>
                  <a:srgbClr val="595959"/>
                </a:solidFill>
                <a:latin typeface="微软雅黑" panose="020B0503020204020204" pitchFamily="34" charset="-122"/>
              </a:rPr>
              <a:t>属性设定了请求的</a:t>
            </a:r>
            <a:r>
              <a:rPr lang="en-US" altLang="zh-CN" dirty="0">
                <a:solidFill>
                  <a:srgbClr val="595959"/>
                </a:solidFill>
                <a:latin typeface="微软雅黑" panose="020B0503020204020204" pitchFamily="34" charset="-122"/>
              </a:rPr>
              <a:t>name</a:t>
            </a:r>
            <a:r>
              <a:rPr lang="zh-CN" altLang="zh-CN" dirty="0">
                <a:solidFill>
                  <a:srgbClr val="595959"/>
                </a:solidFill>
                <a:latin typeface="微软雅黑" panose="020B0503020204020204" pitchFamily="34" charset="-122"/>
              </a:rPr>
              <a:t>参数不是必须的，如果访问时没有携带</a:t>
            </a:r>
            <a:r>
              <a:rPr lang="en-US" altLang="zh-CN" dirty="0">
                <a:solidFill>
                  <a:srgbClr val="595959"/>
                </a:solidFill>
                <a:latin typeface="微软雅黑" panose="020B0503020204020204" pitchFamily="34" charset="-122"/>
              </a:rPr>
              <a:t>name</a:t>
            </a:r>
            <a:r>
              <a:rPr lang="zh-CN" altLang="zh-CN" dirty="0">
                <a:solidFill>
                  <a:srgbClr val="595959"/>
                </a:solidFill>
                <a:latin typeface="微软雅黑" panose="020B0503020204020204" pitchFamily="34" charset="-122"/>
              </a:rPr>
              <a:t>参数，会将</a:t>
            </a:r>
            <a:r>
              <a:rPr lang="en-US" altLang="zh-CN" dirty="0" err="1">
                <a:solidFill>
                  <a:srgbClr val="595959"/>
                </a:solidFill>
                <a:latin typeface="微软雅黑" panose="020B0503020204020204" pitchFamily="34" charset="-122"/>
              </a:rPr>
              <a:t>defaultValue</a:t>
            </a:r>
            <a:r>
              <a:rPr lang="zh-CN" altLang="zh-CN" dirty="0">
                <a:solidFill>
                  <a:srgbClr val="595959"/>
                </a:solidFill>
                <a:latin typeface="微软雅黑" panose="020B0503020204020204" pitchFamily="34" charset="-122"/>
              </a:rPr>
              <a:t>属性设定的值赋给形参</a:t>
            </a:r>
            <a:r>
              <a:rPr lang="en-US" altLang="zh-CN" dirty="0">
                <a:solidFill>
                  <a:srgbClr val="595959"/>
                </a:solidFill>
                <a:latin typeface="微软雅黑" panose="020B0503020204020204" pitchFamily="34" charset="-122"/>
              </a:rPr>
              <a:t>username</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p:txBody>
      </p:sp>
      <p:pic>
        <p:nvPicPr>
          <p:cNvPr id="13" name="图片 12">
            <a:extLst>
              <a:ext uri="{FF2B5EF4-FFF2-40B4-BE49-F238E27FC236}">
                <a16:creationId xmlns:a16="http://schemas.microsoft.com/office/drawing/2014/main" id="{6D97F2BA-5679-D24D-9273-E1046F553AC7}"/>
              </a:ext>
            </a:extLst>
          </p:cNvPr>
          <p:cNvPicPr>
            <a:picLocks noChangeAspect="1"/>
          </p:cNvPicPr>
          <p:nvPr/>
        </p:nvPicPr>
        <p:blipFill>
          <a:blip r:embed="rId5"/>
          <a:stretch>
            <a:fillRect/>
          </a:stretch>
        </p:blipFill>
        <p:spPr>
          <a:xfrm>
            <a:off x="1867379" y="3142234"/>
            <a:ext cx="8322198" cy="1510787"/>
          </a:xfrm>
          <a:prstGeom prst="rect">
            <a:avLst/>
          </a:prstGeom>
        </p:spPr>
      </p:pic>
      <p:sp>
        <p:nvSpPr>
          <p:cNvPr id="2" name="文本框 1">
            <a:extLst>
              <a:ext uri="{FF2B5EF4-FFF2-40B4-BE49-F238E27FC236}">
                <a16:creationId xmlns:a16="http://schemas.microsoft.com/office/drawing/2014/main" id="{331B35B3-7F9D-3645-BD7D-21BA81C5C23C}"/>
              </a:ext>
            </a:extLst>
          </p:cNvPr>
          <p:cNvSpPr txBox="1"/>
          <p:nvPr/>
        </p:nvSpPr>
        <p:spPr>
          <a:xfrm>
            <a:off x="2824227" y="3061791"/>
            <a:ext cx="6967956" cy="1526123"/>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getUserName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void </a:t>
            </a:r>
            <a:r>
              <a:rPr lang="en-US" altLang="zh-CN" sz="1600" dirty="0" err="1">
                <a:solidFill>
                  <a:srgbClr val="595959"/>
                </a:solidFill>
                <a:latin typeface="微软雅黑" panose="020B0503020204020204" pitchFamily="34" charset="-122"/>
                <a:ea typeface="微软雅黑" panose="020B0503020204020204" pitchFamily="34" charset="-122"/>
                <a:cs typeface="+mn-ea"/>
              </a:rPr>
              <a:t>getUserName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1369B2"/>
                </a:solidFill>
                <a:latin typeface="微软雅黑" panose="020B0503020204020204" pitchFamily="34" charset="-122"/>
                <a:ea typeface="微软雅黑" panose="020B0503020204020204" pitchFamily="34" charset="-122"/>
                <a:cs typeface="+mn-ea"/>
              </a:rPr>
              <a:t>@</a:t>
            </a:r>
            <a:r>
              <a:rPr lang="en-US" altLang="zh-CN" sz="1600" dirty="0" err="1">
                <a:solidFill>
                  <a:srgbClr val="1369B2"/>
                </a:solidFill>
                <a:latin typeface="微软雅黑" panose="020B0503020204020204" pitchFamily="34" charset="-122"/>
                <a:ea typeface="微软雅黑" panose="020B0503020204020204" pitchFamily="34" charset="-122"/>
                <a:cs typeface="+mn-ea"/>
              </a:rPr>
              <a:t>RequestParam</a:t>
            </a:r>
            <a:r>
              <a:rPr lang="en-US" altLang="zh-CN" sz="1600" dirty="0">
                <a:solidFill>
                  <a:srgbClr val="595959"/>
                </a:solidFill>
                <a:latin typeface="微软雅黑" panose="020B0503020204020204" pitchFamily="34" charset="-122"/>
                <a:ea typeface="微软雅黑" panose="020B0503020204020204" pitchFamily="34" charset="-122"/>
                <a:cs typeface="+mn-ea"/>
              </a:rPr>
              <a:t>(value="name",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required = </a:t>
            </a:r>
            <a:r>
              <a:rPr lang="en-US" altLang="zh-CN" sz="1600" dirty="0" err="1">
                <a:solidFill>
                  <a:srgbClr val="595959"/>
                </a:solidFill>
                <a:latin typeface="微软雅黑" panose="020B0503020204020204" pitchFamily="34" charset="-122"/>
                <a:ea typeface="微软雅黑" panose="020B0503020204020204" pitchFamily="34" charset="-122"/>
                <a:cs typeface="+mn-ea"/>
              </a:rPr>
              <a:t>false,defaultValue</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itheima</a:t>
            </a:r>
            <a:r>
              <a:rPr lang="en-US" altLang="zh-CN" sz="1600" dirty="0">
                <a:solidFill>
                  <a:srgbClr val="595959"/>
                </a:solidFill>
                <a:latin typeface="微软雅黑" panose="020B0503020204020204" pitchFamily="34" charset="-122"/>
                <a:ea typeface="微软雅黑" panose="020B0503020204020204" pitchFamily="34" charset="-122"/>
                <a:cs typeface="+mn-ea"/>
              </a:rPr>
              <a:t>") String username)</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("username="+username);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2551853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473277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26756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a:t>
            </a:r>
            <a:r>
              <a:rPr lang="en-US" altLang="zh-CN" sz="2000" dirty="0" err="1">
                <a:solidFill>
                  <a:srgbClr val="1369B2"/>
                </a:solidFill>
                <a:latin typeface="微软雅黑" panose="020B0503020204020204" pitchFamily="34" charset="-122"/>
                <a:ea typeface="微软雅黑" panose="020B0503020204020204" pitchFamily="34" charset="-122"/>
              </a:rPr>
              <a:t>PathVariable</a:t>
            </a:r>
            <a:r>
              <a:rPr lang="zh-CN" altLang="en-US" sz="2000" dirty="0">
                <a:solidFill>
                  <a:srgbClr val="1369B2"/>
                </a:solidFill>
                <a:latin typeface="微软雅黑" panose="020B0503020204020204" pitchFamily="34" charset="-122"/>
                <a:ea typeface="微软雅黑" panose="020B0503020204020204" pitchFamily="34" charset="-122"/>
              </a:rPr>
              <a:t>注解的两个常用属性</a:t>
            </a: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简单数据类型绑定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97879"/>
            <a:ext cx="9087451" cy="214509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当请求的映射方式是</a:t>
            </a:r>
            <a:r>
              <a:rPr lang="en-US" altLang="zh-CN" dirty="0">
                <a:solidFill>
                  <a:srgbClr val="595959"/>
                </a:solidFill>
                <a:latin typeface="微软雅黑" panose="020B0503020204020204" pitchFamily="34" charset="-122"/>
              </a:rPr>
              <a:t>REST</a:t>
            </a:r>
            <a:r>
              <a:rPr lang="zh-CN" altLang="zh-CN" dirty="0">
                <a:solidFill>
                  <a:srgbClr val="595959"/>
                </a:solidFill>
                <a:latin typeface="微软雅黑" panose="020B0503020204020204" pitchFamily="34" charset="-122"/>
              </a:rPr>
              <a:t>风格时，上述对简单类型数据绑定的方式就不适用了。为此，</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提供了</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PathVariable</a:t>
            </a:r>
            <a:r>
              <a:rPr lang="zh-CN" altLang="zh-CN" dirty="0">
                <a:solidFill>
                  <a:srgbClr val="595959"/>
                </a:solidFill>
                <a:latin typeface="微软雅黑" panose="020B0503020204020204" pitchFamily="34" charset="-122"/>
              </a:rPr>
              <a:t>注解，通过</a:t>
            </a:r>
            <a:r>
              <a:rPr lang="en-US" altLang="zh-CN"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PathVariable</a:t>
            </a:r>
            <a:r>
              <a:rPr lang="zh-CN" altLang="zh-CN" dirty="0">
                <a:solidFill>
                  <a:srgbClr val="595959"/>
                </a:solidFill>
                <a:latin typeface="微软雅黑" panose="020B0503020204020204" pitchFamily="34" charset="-122"/>
              </a:rPr>
              <a:t>注解可以将</a:t>
            </a:r>
            <a:r>
              <a:rPr lang="en-US" altLang="zh-CN" dirty="0">
                <a:solidFill>
                  <a:srgbClr val="595959"/>
                </a:solidFill>
                <a:latin typeface="微软雅黑" panose="020B0503020204020204" pitchFamily="34" charset="-122"/>
              </a:rPr>
              <a:t>URL</a:t>
            </a:r>
            <a:r>
              <a:rPr lang="zh-CN" altLang="zh-CN" dirty="0">
                <a:solidFill>
                  <a:srgbClr val="595959"/>
                </a:solidFill>
                <a:latin typeface="微软雅黑" panose="020B0503020204020204" pitchFamily="34" charset="-122"/>
              </a:rPr>
              <a:t>中占位符参数绑定到处理器的形参中。</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PathVariable</a:t>
            </a:r>
            <a:r>
              <a:rPr lang="zh-CN" altLang="zh-CN" dirty="0">
                <a:solidFill>
                  <a:srgbClr val="595959"/>
                </a:solidFill>
                <a:latin typeface="微软雅黑" panose="020B0503020204020204" pitchFamily="34" charset="-122"/>
              </a:rPr>
              <a:t>注解有以下两个常用属性</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 </a:t>
            </a: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value</a:t>
            </a:r>
            <a:r>
              <a:rPr lang="zh-CN" altLang="zh-CN" dirty="0">
                <a:solidFill>
                  <a:srgbClr val="595959"/>
                </a:solidFill>
                <a:latin typeface="微软雅黑" panose="020B0503020204020204" pitchFamily="34" charset="-122"/>
              </a:rPr>
              <a:t>：用于指定</a:t>
            </a:r>
            <a:r>
              <a:rPr lang="en-US" altLang="zh-CN" dirty="0">
                <a:solidFill>
                  <a:srgbClr val="595959"/>
                </a:solidFill>
                <a:latin typeface="微软雅黑" panose="020B0503020204020204" pitchFamily="34" charset="-122"/>
              </a:rPr>
              <a:t>URL</a:t>
            </a:r>
            <a:r>
              <a:rPr lang="zh-CN" altLang="zh-CN" dirty="0">
                <a:solidFill>
                  <a:srgbClr val="595959"/>
                </a:solidFill>
                <a:latin typeface="微软雅黑" panose="020B0503020204020204" pitchFamily="34" charset="-122"/>
              </a:rPr>
              <a:t>中占位符名称。</a:t>
            </a:r>
          </a:p>
          <a:p>
            <a:pPr marL="28575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required</a:t>
            </a:r>
            <a:r>
              <a:rPr lang="zh-CN" altLang="zh-CN" dirty="0">
                <a:solidFill>
                  <a:srgbClr val="595959"/>
                </a:solidFill>
                <a:latin typeface="微软雅黑" panose="020B0503020204020204" pitchFamily="34" charset="-122"/>
              </a:rPr>
              <a:t>：是否必须提供占位符，默认值为</a:t>
            </a:r>
            <a:r>
              <a:rPr lang="en-US" altLang="zh-CN" dirty="0">
                <a:solidFill>
                  <a:srgbClr val="595959"/>
                </a:solidFill>
                <a:latin typeface="微软雅黑" panose="020B0503020204020204" pitchFamily="34" charset="-122"/>
              </a:rPr>
              <a:t>true</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en-US" dirty="0">
              <a:solidFill>
                <a:srgbClr val="595959"/>
              </a:solidFill>
              <a:latin typeface="微软雅黑" panose="020B0503020204020204" pitchFamily="34" charset="-122"/>
            </a:endParaRPr>
          </a:p>
        </p:txBody>
      </p:sp>
      <p:sp>
        <p:nvSpPr>
          <p:cNvPr id="12" name="圆角矩形 11"/>
          <p:cNvSpPr/>
          <p:nvPr/>
        </p:nvSpPr>
        <p:spPr>
          <a:xfrm>
            <a:off x="1360245" y="2842204"/>
            <a:ext cx="9658732" cy="285514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78609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53661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42041943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403395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700405"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a:t>
            </a:r>
            <a:r>
              <a:rPr lang="en-US" altLang="zh-CN" sz="2000" dirty="0" err="1">
                <a:solidFill>
                  <a:srgbClr val="1369B2"/>
                </a:solidFill>
                <a:latin typeface="微软雅黑" panose="020B0503020204020204" pitchFamily="34" charset="-122"/>
                <a:ea typeface="微软雅黑" panose="020B0503020204020204" pitchFamily="34" charset="-122"/>
              </a:rPr>
              <a:t>PathVariable</a:t>
            </a:r>
            <a:r>
              <a:rPr lang="zh-CN" altLang="en-US" sz="2000" dirty="0">
                <a:solidFill>
                  <a:srgbClr val="1369B2"/>
                </a:solidFill>
                <a:latin typeface="微软雅黑" panose="020B0503020204020204" pitchFamily="34" charset="-122"/>
                <a:ea typeface="微软雅黑" panose="020B0503020204020204" pitchFamily="34" charset="-122"/>
              </a:rPr>
              <a:t>注解的使用</a:t>
            </a: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简单数据类型绑定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892520" y="2162870"/>
            <a:ext cx="10415946" cy="377494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err="1">
                <a:solidFill>
                  <a:srgbClr val="595959"/>
                </a:solidFill>
                <a:latin typeface="微软雅黑" panose="020B0503020204020204" pitchFamily="34" charset="-122"/>
              </a:rPr>
              <a:t>UserController.java</a:t>
            </a:r>
            <a:r>
              <a:rPr lang="zh-CN" altLang="zh-CN" dirty="0">
                <a:solidFill>
                  <a:srgbClr val="595959"/>
                </a:solidFill>
                <a:latin typeface="微软雅黑" panose="020B0503020204020204" pitchFamily="34" charset="-122"/>
              </a:rPr>
              <a:t>类中新增一个处理方法</a:t>
            </a:r>
            <a:r>
              <a:rPr lang="en-US" altLang="zh-CN" dirty="0" err="1">
                <a:solidFill>
                  <a:srgbClr val="595959"/>
                </a:solidFill>
                <a:latin typeface="微软雅黑" panose="020B0503020204020204" pitchFamily="34" charset="-122"/>
              </a:rPr>
              <a:t>getPathVariable</a:t>
            </a:r>
            <a:r>
              <a:rPr lang="en-US" altLang="zh-CN"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，在该方法中使用</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PathVariable</a:t>
            </a:r>
            <a:r>
              <a:rPr lang="zh-CN" altLang="zh-CN" dirty="0">
                <a:solidFill>
                  <a:srgbClr val="595959"/>
                </a:solidFill>
                <a:latin typeface="微软雅黑" panose="020B0503020204020204" pitchFamily="34" charset="-122"/>
              </a:rPr>
              <a:t>注解进行数据绑定，具体代码如下</a:t>
            </a:r>
            <a:r>
              <a:rPr lang="zh-CN" altLang="en-US" dirty="0">
                <a:solidFill>
                  <a:srgbClr val="595959"/>
                </a:solidFill>
                <a:latin typeface="微软雅黑" panose="020B0503020204020204" pitchFamily="34" charset="-122"/>
              </a:rPr>
              <a:t>所示。</a:t>
            </a: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上</a:t>
            </a:r>
            <a:r>
              <a:rPr lang="zh-CN" altLang="zh-CN" dirty="0">
                <a:solidFill>
                  <a:srgbClr val="595959"/>
                </a:solidFill>
                <a:latin typeface="微软雅黑" panose="020B0503020204020204" pitchFamily="34" charset="-122"/>
              </a:rPr>
              <a:t>述代码中，通过</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PathVariable</a:t>
            </a:r>
            <a:r>
              <a:rPr lang="zh-CN" altLang="zh-CN" dirty="0">
                <a:solidFill>
                  <a:srgbClr val="595959"/>
                </a:solidFill>
                <a:latin typeface="微软雅黑" panose="020B0503020204020204" pitchFamily="34" charset="-122"/>
              </a:rPr>
              <a:t>注解的</a:t>
            </a:r>
            <a:r>
              <a:rPr lang="en-US" altLang="zh-CN" dirty="0">
                <a:solidFill>
                  <a:srgbClr val="595959"/>
                </a:solidFill>
                <a:latin typeface="微软雅黑" panose="020B0503020204020204" pitchFamily="34" charset="-122"/>
              </a:rPr>
              <a:t>value</a:t>
            </a:r>
            <a:r>
              <a:rPr lang="zh-CN" altLang="zh-CN" dirty="0">
                <a:solidFill>
                  <a:srgbClr val="595959"/>
                </a:solidFill>
                <a:latin typeface="微软雅黑" panose="020B0503020204020204" pitchFamily="34" charset="-122"/>
              </a:rPr>
              <a:t>属性将占位符参数“</a:t>
            </a:r>
            <a:r>
              <a:rPr lang="en-US" altLang="zh-CN" dirty="0">
                <a:solidFill>
                  <a:srgbClr val="595959"/>
                </a:solidFill>
                <a:latin typeface="微软雅黑" panose="020B0503020204020204" pitchFamily="34" charset="-122"/>
              </a:rPr>
              <a:t>name</a:t>
            </a:r>
            <a:r>
              <a:rPr lang="zh-CN" altLang="zh-CN" dirty="0">
                <a:solidFill>
                  <a:srgbClr val="595959"/>
                </a:solidFill>
                <a:latin typeface="微软雅黑" panose="020B0503020204020204" pitchFamily="34" charset="-122"/>
              </a:rPr>
              <a:t>”和处理方法的参数</a:t>
            </a:r>
            <a:r>
              <a:rPr lang="en-US" altLang="zh-CN" dirty="0">
                <a:solidFill>
                  <a:srgbClr val="595959"/>
                </a:solidFill>
                <a:latin typeface="微软雅黑" panose="020B0503020204020204" pitchFamily="34" charset="-122"/>
              </a:rPr>
              <a:t>username</a:t>
            </a:r>
            <a:r>
              <a:rPr lang="zh-CN" altLang="zh-CN" dirty="0">
                <a:solidFill>
                  <a:srgbClr val="595959"/>
                </a:solidFill>
                <a:latin typeface="微软雅黑" panose="020B0503020204020204" pitchFamily="34" charset="-122"/>
              </a:rPr>
              <a:t>进行绑定</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p:txBody>
      </p:sp>
      <p:pic>
        <p:nvPicPr>
          <p:cNvPr id="13" name="图片 12">
            <a:extLst>
              <a:ext uri="{FF2B5EF4-FFF2-40B4-BE49-F238E27FC236}">
                <a16:creationId xmlns:a16="http://schemas.microsoft.com/office/drawing/2014/main" id="{6D97F2BA-5679-D24D-9273-E1046F553AC7}"/>
              </a:ext>
            </a:extLst>
          </p:cNvPr>
          <p:cNvPicPr>
            <a:picLocks noChangeAspect="1"/>
          </p:cNvPicPr>
          <p:nvPr/>
        </p:nvPicPr>
        <p:blipFill>
          <a:blip r:embed="rId5"/>
          <a:stretch>
            <a:fillRect/>
          </a:stretch>
        </p:blipFill>
        <p:spPr>
          <a:xfrm>
            <a:off x="1867379" y="3072784"/>
            <a:ext cx="8322198" cy="2040459"/>
          </a:xfrm>
          <a:prstGeom prst="rect">
            <a:avLst/>
          </a:prstGeom>
        </p:spPr>
      </p:pic>
      <p:sp>
        <p:nvSpPr>
          <p:cNvPr id="2" name="文本框 1">
            <a:extLst>
              <a:ext uri="{FF2B5EF4-FFF2-40B4-BE49-F238E27FC236}">
                <a16:creationId xmlns:a16="http://schemas.microsoft.com/office/drawing/2014/main" id="{331B35B3-7F9D-3645-BD7D-21BA81C5C23C}"/>
              </a:ext>
            </a:extLst>
          </p:cNvPr>
          <p:cNvSpPr txBox="1"/>
          <p:nvPr/>
        </p:nvSpPr>
        <p:spPr>
          <a:xfrm>
            <a:off x="2824227" y="3003916"/>
            <a:ext cx="6967956" cy="2120902"/>
          </a:xfrm>
          <a:prstGeom prst="rect">
            <a:avLst/>
          </a:prstGeom>
          <a:noFill/>
        </p:spPr>
        <p:txBody>
          <a:bodyPr wrap="square" rtlCol="0">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RequestMapping</a:t>
            </a:r>
            <a:r>
              <a:rPr lang="en-US" altLang="zh-CN" dirty="0">
                <a:solidFill>
                  <a:srgbClr val="595959"/>
                </a:solidFill>
                <a:latin typeface="微软雅黑" panose="020B0503020204020204" pitchFamily="34" charset="-122"/>
                <a:ea typeface="微软雅黑" panose="020B0503020204020204" pitchFamily="34" charset="-122"/>
                <a:cs typeface="+mn-ea"/>
              </a:rPr>
              <a:t>("/user/{name}")</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public void </a:t>
            </a:r>
            <a:r>
              <a:rPr lang="en-US" altLang="zh-CN" dirty="0" err="1">
                <a:solidFill>
                  <a:srgbClr val="595959"/>
                </a:solidFill>
                <a:latin typeface="微软雅黑" panose="020B0503020204020204" pitchFamily="34" charset="-122"/>
                <a:ea typeface="微软雅黑" panose="020B0503020204020204" pitchFamily="34" charset="-122"/>
                <a:cs typeface="+mn-ea"/>
              </a:rPr>
              <a:t>getPathVariable</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PathVariable</a:t>
            </a:r>
            <a:r>
              <a:rPr lang="en-US" altLang="zh-CN" dirty="0">
                <a:solidFill>
                  <a:srgbClr val="595959"/>
                </a:solidFill>
                <a:latin typeface="微软雅黑" panose="020B0503020204020204" pitchFamily="34" charset="-122"/>
                <a:ea typeface="微软雅黑" panose="020B0503020204020204" pitchFamily="34" charset="-122"/>
                <a:cs typeface="+mn-ea"/>
              </a:rPr>
              <a:t>(value = "name") </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String username){</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a:t>
            </a:r>
            <a:r>
              <a:rPr lang="en-US" altLang="zh-CN"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dirty="0">
                <a:solidFill>
                  <a:srgbClr val="595959"/>
                </a:solidFill>
                <a:latin typeface="微软雅黑" panose="020B0503020204020204" pitchFamily="34" charset="-122"/>
                <a:ea typeface="微软雅黑" panose="020B0503020204020204" pitchFamily="34" charset="-122"/>
                <a:cs typeface="+mn-ea"/>
              </a:rPr>
              <a:t>("username="+username);</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5069254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593654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5506055"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a:t>
            </a:r>
            <a:r>
              <a:rPr lang="en-US" altLang="zh-CN" sz="2000" dirty="0" err="1">
                <a:solidFill>
                  <a:srgbClr val="1369B2"/>
                </a:solidFill>
                <a:latin typeface="微软雅黑" panose="020B0503020204020204" pitchFamily="34" charset="-122"/>
                <a:ea typeface="微软雅黑" panose="020B0503020204020204" pitchFamily="34" charset="-122"/>
              </a:rPr>
              <a:t>RequestParam</a:t>
            </a:r>
            <a:r>
              <a:rPr lang="zh-CN" altLang="en-US" sz="2000" dirty="0">
                <a:solidFill>
                  <a:srgbClr val="1369B2"/>
                </a:solidFill>
                <a:latin typeface="微软雅黑" panose="020B0503020204020204" pitchFamily="34" charset="-122"/>
                <a:ea typeface="微软雅黑" panose="020B0503020204020204" pitchFamily="34" charset="-122"/>
              </a:rPr>
              <a:t>注解</a:t>
            </a:r>
            <a:r>
              <a:rPr lang="en-US" altLang="zh-CN" sz="2000" dirty="0">
                <a:solidFill>
                  <a:srgbClr val="1369B2"/>
                </a:solidFill>
                <a:latin typeface="微软雅黑" panose="020B0503020204020204" pitchFamily="34" charset="-122"/>
                <a:ea typeface="微软雅黑" panose="020B0503020204020204" pitchFamily="34" charset="-122"/>
              </a:rPr>
              <a:t>value</a:t>
            </a:r>
            <a:r>
              <a:rPr lang="zh-CN" altLang="en-US" sz="2000" dirty="0">
                <a:solidFill>
                  <a:srgbClr val="1369B2"/>
                </a:solidFill>
                <a:latin typeface="微软雅黑" panose="020B0503020204020204" pitchFamily="34" charset="-122"/>
                <a:ea typeface="微软雅黑" panose="020B0503020204020204" pitchFamily="34" charset="-122"/>
              </a:rPr>
              <a:t>属性可省略的情况</a:t>
            </a: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简单数据类型绑定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892520" y="2162870"/>
            <a:ext cx="10415946" cy="377494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启动</a:t>
            </a:r>
            <a:r>
              <a:rPr lang="en-US" altLang="zh-CN" dirty="0">
                <a:solidFill>
                  <a:srgbClr val="595959"/>
                </a:solidFill>
                <a:latin typeface="微软雅黑" panose="020B0503020204020204" pitchFamily="34" charset="-122"/>
              </a:rPr>
              <a:t>chapter12</a:t>
            </a:r>
            <a:r>
              <a:rPr lang="zh-CN" altLang="zh-CN" dirty="0">
                <a:solidFill>
                  <a:srgbClr val="595959"/>
                </a:solidFill>
                <a:latin typeface="微软雅黑" panose="020B0503020204020204" pitchFamily="34" charset="-122"/>
              </a:rPr>
              <a:t>项目，在浏览器中访问地址</a:t>
            </a:r>
            <a:r>
              <a:rPr lang="en-US" altLang="zh-CN" dirty="0">
                <a:solidFill>
                  <a:srgbClr val="595959"/>
                </a:solidFill>
                <a:latin typeface="微软雅黑" panose="020B0503020204020204" pitchFamily="34" charset="-122"/>
              </a:rPr>
              <a:t>http://localhost:8080/chapter12/user/Spring</a:t>
            </a:r>
            <a:r>
              <a:rPr lang="zh-CN" altLang="zh-CN" dirty="0">
                <a:solidFill>
                  <a:srgbClr val="595959"/>
                </a:solidFill>
                <a:latin typeface="微软雅黑" panose="020B0503020204020204" pitchFamily="34" charset="-122"/>
              </a:rPr>
              <a:t>，访问后，控制台打印信息如图所示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从</a:t>
            </a:r>
            <a:r>
              <a:rPr lang="zh-CN" altLang="en-US" dirty="0">
                <a:solidFill>
                  <a:srgbClr val="595959"/>
                </a:solidFill>
                <a:latin typeface="微软雅黑" panose="020B0503020204020204" pitchFamily="34" charset="-122"/>
              </a:rPr>
              <a:t>运行结果</a:t>
            </a:r>
            <a:r>
              <a:rPr lang="zh-CN" altLang="zh-CN" dirty="0">
                <a:solidFill>
                  <a:srgbClr val="595959"/>
                </a:solidFill>
                <a:latin typeface="微软雅黑" panose="020B0503020204020204" pitchFamily="34" charset="-122"/>
              </a:rPr>
              <a:t>的打印信息可以看出，控制台打印出了</a:t>
            </a:r>
            <a:r>
              <a:rPr lang="en-US" altLang="zh-CN" dirty="0">
                <a:solidFill>
                  <a:srgbClr val="595959"/>
                </a:solidFill>
                <a:latin typeface="微软雅黑" panose="020B0503020204020204" pitchFamily="34" charset="-122"/>
              </a:rPr>
              <a:t>username</a:t>
            </a:r>
            <a:r>
              <a:rPr lang="zh-CN" altLang="zh-CN" dirty="0">
                <a:solidFill>
                  <a:srgbClr val="595959"/>
                </a:solidFill>
                <a:latin typeface="微软雅黑" panose="020B0503020204020204" pitchFamily="34" charset="-122"/>
              </a:rPr>
              <a:t>的值为</a:t>
            </a: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。这表明访问地址后执行了</a:t>
            </a:r>
            <a:r>
              <a:rPr lang="en-US" altLang="zh-CN" dirty="0" err="1">
                <a:solidFill>
                  <a:srgbClr val="595959"/>
                </a:solidFill>
                <a:latin typeface="微软雅黑" panose="020B0503020204020204" pitchFamily="34" charset="-122"/>
              </a:rPr>
              <a:t>getPathVariable</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PathVariable</a:t>
            </a:r>
            <a:r>
              <a:rPr lang="zh-CN" altLang="zh-CN" dirty="0">
                <a:solidFill>
                  <a:srgbClr val="595959"/>
                </a:solidFill>
                <a:latin typeface="微软雅黑" panose="020B0503020204020204" pitchFamily="34" charset="-122"/>
              </a:rPr>
              <a:t>注解成功将请求</a:t>
            </a:r>
            <a:r>
              <a:rPr lang="en-US" altLang="zh-CN" dirty="0">
                <a:solidFill>
                  <a:srgbClr val="595959"/>
                </a:solidFill>
                <a:latin typeface="微软雅黑" panose="020B0503020204020204" pitchFamily="34" charset="-122"/>
              </a:rPr>
              <a:t>URL</a:t>
            </a:r>
            <a:r>
              <a:rPr lang="zh-CN" altLang="zh-CN" dirty="0">
                <a:solidFill>
                  <a:srgbClr val="595959"/>
                </a:solidFill>
                <a:latin typeface="微软雅黑" panose="020B0503020204020204" pitchFamily="34" charset="-122"/>
              </a:rPr>
              <a:t>中的变量</a:t>
            </a:r>
            <a:r>
              <a:rPr lang="en-US" altLang="zh-CN" dirty="0">
                <a:solidFill>
                  <a:srgbClr val="595959"/>
                </a:solidFill>
                <a:latin typeface="微软雅黑" panose="020B0503020204020204" pitchFamily="34" charset="-122"/>
              </a:rPr>
              <a:t>user</a:t>
            </a:r>
            <a:r>
              <a:rPr lang="zh-CN" altLang="zh-CN" dirty="0">
                <a:solidFill>
                  <a:srgbClr val="595959"/>
                </a:solidFill>
                <a:latin typeface="微软雅黑" panose="020B0503020204020204" pitchFamily="34" charset="-122"/>
              </a:rPr>
              <a:t>映射到了方法的形参</a:t>
            </a:r>
            <a:r>
              <a:rPr lang="en-US" altLang="zh-CN" dirty="0">
                <a:solidFill>
                  <a:srgbClr val="595959"/>
                </a:solidFill>
                <a:latin typeface="微软雅黑" panose="020B0503020204020204" pitchFamily="34" charset="-122"/>
              </a:rPr>
              <a:t>username</a:t>
            </a:r>
            <a:r>
              <a:rPr lang="zh-CN" altLang="zh-CN" dirty="0">
                <a:solidFill>
                  <a:srgbClr val="595959"/>
                </a:solidFill>
                <a:latin typeface="微软雅黑" panose="020B0503020204020204" pitchFamily="34" charset="-122"/>
              </a:rPr>
              <a:t>上。如果请求路径中占位符的参数名称和方法形参名称一致，那么</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PathVariable</a:t>
            </a:r>
            <a:r>
              <a:rPr lang="zh-CN" altLang="zh-CN" dirty="0">
                <a:solidFill>
                  <a:srgbClr val="595959"/>
                </a:solidFill>
                <a:latin typeface="微软雅黑" panose="020B0503020204020204" pitchFamily="34" charset="-122"/>
              </a:rPr>
              <a:t>注解的</a:t>
            </a:r>
            <a:r>
              <a:rPr lang="en-US" altLang="zh-CN" dirty="0">
                <a:solidFill>
                  <a:srgbClr val="595959"/>
                </a:solidFill>
                <a:latin typeface="微软雅黑" panose="020B0503020204020204" pitchFamily="34" charset="-122"/>
              </a:rPr>
              <a:t>value</a:t>
            </a:r>
            <a:r>
              <a:rPr lang="zh-CN" altLang="zh-CN" dirty="0">
                <a:solidFill>
                  <a:srgbClr val="595959"/>
                </a:solidFill>
                <a:latin typeface="微软雅黑" panose="020B0503020204020204" pitchFamily="34" charset="-122"/>
              </a:rPr>
              <a:t>属性可以省略</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p:txBody>
      </p:sp>
      <p:pic>
        <p:nvPicPr>
          <p:cNvPr id="12" name="图片 11">
            <a:extLst>
              <a:ext uri="{FF2B5EF4-FFF2-40B4-BE49-F238E27FC236}">
                <a16:creationId xmlns:a16="http://schemas.microsoft.com/office/drawing/2014/main" id="{52EE81C8-48F2-C94C-9974-19CD4871B4BD}"/>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667725" y="3035299"/>
            <a:ext cx="4648200" cy="1212610"/>
          </a:xfrm>
          <a:prstGeom prst="rect">
            <a:avLst/>
          </a:prstGeom>
          <a:noFill/>
          <a:ln>
            <a:noFill/>
          </a:ln>
          <a:effectLst/>
        </p:spPr>
      </p:pic>
    </p:spTree>
    <p:extLst>
      <p:ext uri="{BB962C8B-B14F-4D97-AF65-F5344CB8AC3E}">
        <p14:creationId xmlns:p14="http://schemas.microsoft.com/office/powerpoint/2010/main" val="3633593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97674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12.2.3  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a:solidFill>
                  <a:srgbClr val="1369B2"/>
                </a:solidFill>
                <a:latin typeface="微软雅黑" panose="020B0503020204020204" pitchFamily="34" charset="-122"/>
                <a:ea typeface="微软雅黑" panose="020B0503020204020204" pitchFamily="34" charset="-122"/>
              </a:rPr>
              <a:t>POJO</a:t>
            </a:r>
            <a:r>
              <a:rPr lang="zh-CN" altLang="en-US" dirty="0">
                <a:solidFill>
                  <a:srgbClr val="595959"/>
                </a:solidFill>
                <a:latin typeface="微软雅黑" panose="020B0503020204020204" pitchFamily="34" charset="-122"/>
                <a:ea typeface="微软雅黑" panose="020B0503020204020204" pitchFamily="34" charset="-122"/>
              </a:rPr>
              <a:t>绑定，能够在程序中运用</a:t>
            </a:r>
            <a:r>
              <a:rPr lang="en-US" altLang="zh-CN" dirty="0">
                <a:solidFill>
                  <a:srgbClr val="595959"/>
                </a:solidFill>
                <a:latin typeface="微软雅黑" panose="020B0503020204020204" pitchFamily="34" charset="-122"/>
                <a:ea typeface="微软雅黑" panose="020B0503020204020204" pitchFamily="34" charset="-122"/>
              </a:rPr>
              <a:t>POJO</a:t>
            </a:r>
            <a:r>
              <a:rPr lang="zh-CN" altLang="en-US" dirty="0">
                <a:solidFill>
                  <a:srgbClr val="595959"/>
                </a:solidFill>
                <a:latin typeface="微软雅黑" panose="020B0503020204020204" pitchFamily="34" charset="-122"/>
                <a:ea typeface="微软雅黑" panose="020B0503020204020204" pitchFamily="34" charset="-122"/>
              </a:rPr>
              <a:t>类型进行数据绑定</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946800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76050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241850"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POJO</a:t>
            </a:r>
            <a:r>
              <a:rPr lang="zh-CN" altLang="en-US" sz="2000" dirty="0">
                <a:solidFill>
                  <a:srgbClr val="1369B2"/>
                </a:solidFill>
                <a:latin typeface="微软雅黑" panose="020B0503020204020204" pitchFamily="34" charset="-122"/>
                <a:ea typeface="微软雅黑" panose="020B0503020204020204" pitchFamily="34" charset="-122"/>
              </a:rPr>
              <a:t>数据绑定的使用场景</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78573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12.2.3  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249455"/>
            <a:ext cx="9390960" cy="184341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使用简单数据类型绑定时，可以很容易的根据具体需求来定义方法中的形参类型和个数，然而在实际应用中，客户端请求可能会传递多个不同类型的参数数据，如果还使用简单数据类型进行绑定，那么就需要手动编写多个不同类型的参数，这种操作显然比较繁琐。为解决这个问题，可以使用</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类型进行数据绑定</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870670"/>
            <a:ext cx="9865885" cy="249998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79170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02507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3541771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788079"/>
            <a:ext cx="7294833" cy="687918"/>
            <a:chOff x="978872" y="1800499"/>
            <a:chExt cx="5471124" cy="515938"/>
          </a:xfrm>
        </p:grpSpPr>
        <p:sp>
          <p:nvSpPr>
            <p:cNvPr id="81" name="Pentagon 3"/>
            <p:cNvSpPr/>
            <p:nvPr/>
          </p:nvSpPr>
          <p:spPr bwMode="auto">
            <a:xfrm>
              <a:off x="978872" y="1800499"/>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Spring MVC</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数据绑定的使用</a:t>
              </a: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67148" y="3658157"/>
            <a:ext cx="7249419" cy="685801"/>
            <a:chOff x="978872" y="2570437"/>
            <a:chExt cx="5437064" cy="514351"/>
          </a:xfrm>
        </p:grpSpPr>
        <p:sp>
          <p:nvSpPr>
            <p:cNvPr id="84" name="Pentagon 5"/>
            <p:cNvSpPr/>
            <p:nvPr/>
          </p:nvSpPr>
          <p:spPr bwMode="auto">
            <a:xfrm>
              <a:off x="978872" y="2570438"/>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Spring MVC</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的数据响应</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8" y="4526118"/>
            <a:ext cx="7249419" cy="687920"/>
            <a:chOff x="978872" y="3338787"/>
            <a:chExt cx="5437064" cy="515940"/>
          </a:xfrm>
        </p:grpSpPr>
        <p:sp>
          <p:nvSpPr>
            <p:cNvPr id="87" name="Pentagon 6"/>
            <p:cNvSpPr/>
            <p:nvPr/>
          </p:nvSpPr>
          <p:spPr bwMode="auto">
            <a:xfrm>
              <a:off x="978872" y="3338789"/>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不同类型返回值的页面跳转</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extLst>
      <p:ext uri="{BB962C8B-B14F-4D97-AF65-F5344CB8AC3E}">
        <p14:creationId xmlns:p14="http://schemas.microsoft.com/office/powerpoint/2010/main" val="3753469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20491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72888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POJO</a:t>
            </a:r>
            <a:r>
              <a:rPr lang="zh-CN" altLang="en-US" sz="2000" dirty="0">
                <a:solidFill>
                  <a:srgbClr val="1369B2"/>
                </a:solidFill>
                <a:latin typeface="微软雅黑" panose="020B0503020204020204" pitchFamily="34" charset="-122"/>
                <a:ea typeface="微软雅黑" panose="020B0503020204020204" pitchFamily="34" charset="-122"/>
              </a:rPr>
              <a:t>数据绑定的概念</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78573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12.2.3  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434651"/>
            <a:ext cx="9390960" cy="96083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类型的数据绑定就是将所有关联的请求参数封装在一个</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中，然后在方法中直接使用该</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作为形参来完成数据绑定</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360244" y="3021141"/>
            <a:ext cx="9865885" cy="174762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94217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43476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4058451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5679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下面通过用户注册案例演示</a:t>
            </a:r>
            <a:r>
              <a:rPr lang="en-US" altLang="zh-CN" sz="1600" dirty="0">
                <a:solidFill>
                  <a:srgbClr val="595959"/>
                </a:solidFill>
                <a:latin typeface="Microsoft YaHei" panose="020B0503020204020204" pitchFamily="34" charset="-122"/>
                <a:ea typeface="Microsoft YaHei" panose="020B0503020204020204" pitchFamily="34" charset="-122"/>
                <a:cs typeface="+mn-ea"/>
              </a:rPr>
              <a:t>POJO</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的数据绑定，该案例要求表单提交的数据绑定在处理器</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类型的形参中，案例具体实现步骤如下所示。在项目的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src</a:t>
            </a:r>
            <a:r>
              <a:rPr lang="en-US" altLang="zh-CN" sz="1600" dirty="0">
                <a:solidFill>
                  <a:srgbClr val="595959"/>
                </a:solidFill>
                <a:latin typeface="Microsoft YaHei" panose="020B0503020204020204" pitchFamily="34" charset="-122"/>
                <a:ea typeface="Microsoft YaHei" panose="020B0503020204020204" pitchFamily="34" charset="-122"/>
                <a:cs typeface="+mn-ea"/>
              </a:rPr>
              <a:t>\main\java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目录下，创建一个</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com.itheima.pojo</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包，在该包下创建一个</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类用于封装用户信息</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3113007"/>
            <a:ext cx="7332167" cy="2408117"/>
          </a:xfrm>
          <a:prstGeom prst="rect">
            <a:avLst/>
          </a:prstGeom>
        </p:spPr>
      </p:pic>
      <p:sp>
        <p:nvSpPr>
          <p:cNvPr id="4" name="矩形 3"/>
          <p:cNvSpPr/>
          <p:nvPr/>
        </p:nvSpPr>
        <p:spPr>
          <a:xfrm>
            <a:off x="2795019" y="3223376"/>
            <a:ext cx="6876488" cy="2120902"/>
          </a:xfrm>
          <a:prstGeom prst="rect">
            <a:avLst/>
          </a:prstGeom>
        </p:spPr>
        <p:txBody>
          <a:bodyPr wrap="square">
            <a:spAutoFit/>
          </a:bodyPr>
          <a:lstStyle/>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public class User {</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private String username;		//</a:t>
            </a:r>
            <a:r>
              <a:rPr lang="zh-CN" altLang="zh-CN" dirty="0">
                <a:solidFill>
                  <a:srgbClr val="595959"/>
                </a:solidFill>
                <a:latin typeface="Microsoft YaHei" panose="020B0503020204020204" pitchFamily="34" charset="-122"/>
                <a:ea typeface="Microsoft YaHei" panose="020B0503020204020204" pitchFamily="34" charset="-122"/>
                <a:cs typeface="+mn-ea"/>
              </a:rPr>
              <a:t>用户名</a:t>
            </a: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private String password;		//</a:t>
            </a:r>
            <a:r>
              <a:rPr lang="zh-CN" altLang="zh-CN" dirty="0">
                <a:solidFill>
                  <a:srgbClr val="595959"/>
                </a:solidFill>
                <a:latin typeface="Microsoft YaHei" panose="020B0503020204020204" pitchFamily="34" charset="-122"/>
                <a:ea typeface="Microsoft YaHei" panose="020B0503020204020204" pitchFamily="34" charset="-122"/>
                <a:cs typeface="+mn-ea"/>
              </a:rPr>
              <a:t>用户密码</a:t>
            </a:r>
          </a:p>
          <a:p>
            <a:pPr lvl="0">
              <a:lnSpc>
                <a:spcPct val="150000"/>
              </a:lnSpc>
            </a:pPr>
            <a:r>
              <a:rPr lang="zh-CN" altLang="en-US" dirty="0">
                <a:solidFill>
                  <a:srgbClr val="595959"/>
                </a:solidFill>
                <a:latin typeface="Microsoft YaHei" panose="020B0503020204020204" pitchFamily="34" charset="-122"/>
                <a:ea typeface="Microsoft YaHei" panose="020B0503020204020204" pitchFamily="34" charset="-122"/>
                <a:cs typeface="+mn-ea"/>
              </a:rPr>
              <a:t>    </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zh-CN" altLang="en-US" dirty="0">
                <a:solidFill>
                  <a:srgbClr val="595959"/>
                </a:solidFill>
                <a:latin typeface="Microsoft YaHei" panose="020B0503020204020204" pitchFamily="34" charset="-122"/>
                <a:ea typeface="Microsoft YaHei" panose="020B0503020204020204" pitchFamily="34" charset="-122"/>
                <a:cs typeface="+mn-ea"/>
              </a:rPr>
              <a:t> 省略</a:t>
            </a:r>
            <a:r>
              <a:rPr lang="en-US" altLang="zh-CN" dirty="0">
                <a:solidFill>
                  <a:srgbClr val="595959"/>
                </a:solidFill>
                <a:latin typeface="Microsoft YaHei" panose="020B0503020204020204" pitchFamily="34" charset="-122"/>
                <a:ea typeface="Microsoft YaHei" panose="020B0503020204020204" pitchFamily="34" charset="-122"/>
                <a:cs typeface="+mn-ea"/>
              </a:rPr>
              <a:t>getter/setter</a:t>
            </a:r>
            <a:r>
              <a:rPr lang="zh-CN" altLang="en-US" dirty="0">
                <a:solidFill>
                  <a:srgbClr val="595959"/>
                </a:solidFill>
                <a:latin typeface="Microsoft YaHei" panose="020B0503020204020204" pitchFamily="34" charset="-122"/>
                <a:ea typeface="Microsoft YaHei" panose="020B0503020204020204" pitchFamily="34" charset="-122"/>
                <a:cs typeface="+mn-ea"/>
              </a:rPr>
              <a:t>方法</a:t>
            </a:r>
            <a:endParaRPr lang="en-US"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28378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12.2.3  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179670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418128"/>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UserController.java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类中，定义</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registerUser</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方法用于接收用户注册信息</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835798"/>
            <a:ext cx="7332167" cy="3003451"/>
          </a:xfrm>
          <a:prstGeom prst="rect">
            <a:avLst/>
          </a:prstGeom>
        </p:spPr>
      </p:pic>
      <p:sp>
        <p:nvSpPr>
          <p:cNvPr id="4" name="矩形 3"/>
          <p:cNvSpPr/>
          <p:nvPr/>
        </p:nvSpPr>
        <p:spPr>
          <a:xfrm>
            <a:off x="2795019" y="2795112"/>
            <a:ext cx="6876488" cy="3003451"/>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接收表单用户信息</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RequestMapping</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registerUser</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void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registerUser</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 user)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String username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user.getUsername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String password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user.getPassword</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System.out.println</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("username="+</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username+",password</a:t>
            </a:r>
            <a:r>
              <a:rPr lang="en-US" altLang="zh-CN" sz="1600" dirty="0">
                <a:solidFill>
                  <a:srgbClr val="595959"/>
                </a:solidFill>
                <a:latin typeface="Microsoft YaHei" panose="020B0503020204020204" pitchFamily="34" charset="-122"/>
                <a:ea typeface="Microsoft YaHei" panose="020B0503020204020204" pitchFamily="34" charset="-122"/>
                <a:cs typeface="+mn-ea"/>
              </a:rPr>
              <a:t>="+password);</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28378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12.2.3  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3415248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418128"/>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src</a:t>
            </a:r>
            <a:r>
              <a:rPr lang="en-US" altLang="zh-CN" sz="1600" dirty="0">
                <a:solidFill>
                  <a:srgbClr val="595959"/>
                </a:solidFill>
                <a:latin typeface="Microsoft YaHei" panose="020B0503020204020204" pitchFamily="34" charset="-122"/>
                <a:ea typeface="Microsoft YaHei" panose="020B0503020204020204" pitchFamily="34" charset="-122"/>
                <a:cs typeface="+mn-ea"/>
              </a:rPr>
              <a:t>\main\webapp</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register.jsp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register.jsp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中编写用户注册表单</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534855"/>
            <a:ext cx="7332167" cy="3738623"/>
          </a:xfrm>
          <a:prstGeom prst="rect">
            <a:avLst/>
          </a:prstGeom>
        </p:spPr>
      </p:pic>
      <p:sp>
        <p:nvSpPr>
          <p:cNvPr id="4" name="矩形 3"/>
          <p:cNvSpPr/>
          <p:nvPr/>
        </p:nvSpPr>
        <p:spPr>
          <a:xfrm>
            <a:off x="2748719" y="2505744"/>
            <a:ext cx="6876488" cy="3742115"/>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&lt;html&gt;&lt;head&gt;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&lt;meta http-</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equiv</a:t>
            </a:r>
            <a:r>
              <a:rPr lang="en-US" altLang="zh-CN" sz="1600" dirty="0">
                <a:solidFill>
                  <a:srgbClr val="595959"/>
                </a:solidFill>
                <a:latin typeface="Microsoft YaHei" panose="020B0503020204020204" pitchFamily="34" charset="-122"/>
                <a:ea typeface="Microsoft YaHei" panose="020B0503020204020204" pitchFamily="34" charset="-122"/>
                <a:cs typeface="+mn-ea"/>
              </a:rPr>
              <a:t>="Content-Type" content="text/html; charset=UTF-8"&gt;&lt;title&gt;</a:t>
            </a:r>
            <a:r>
              <a:rPr lang="zh-CN" altLang="zh-CN" sz="1600" dirty="0">
                <a:solidFill>
                  <a:srgbClr val="595959"/>
                </a:solidFill>
                <a:latin typeface="Microsoft YaHei" panose="020B0503020204020204" pitchFamily="34" charset="-122"/>
                <a:ea typeface="Microsoft YaHei" panose="020B0503020204020204" pitchFamily="34" charset="-122"/>
                <a:cs typeface="+mn-ea"/>
              </a:rPr>
              <a:t>注册</a:t>
            </a:r>
            <a:r>
              <a:rPr lang="en-US" altLang="zh-CN" sz="1600" dirty="0">
                <a:solidFill>
                  <a:srgbClr val="595959"/>
                </a:solidFill>
                <a:latin typeface="Microsoft YaHei" panose="020B0503020204020204" pitchFamily="34" charset="-122"/>
                <a:ea typeface="Microsoft YaHei" panose="020B0503020204020204" pitchFamily="34" charset="-122"/>
                <a:cs typeface="+mn-ea"/>
              </a:rPr>
              <a:t>&lt;/title&gt;&lt;/head&gt;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&lt;body&gt;</a:t>
            </a:r>
            <a:r>
              <a:rPr lang="en-US" altLang="zh-CN" sz="1600" dirty="0">
                <a:solidFill>
                  <a:srgbClr val="1369B2"/>
                </a:solidFill>
                <a:latin typeface="Microsoft YaHei" panose="020B0503020204020204" pitchFamily="34" charset="-122"/>
                <a:ea typeface="Microsoft YaHei" panose="020B0503020204020204" pitchFamily="34" charset="-122"/>
                <a:cs typeface="+mn-ea"/>
              </a:rPr>
              <a:t>&lt;form </a:t>
            </a:r>
            <a:r>
              <a:rPr lang="en-US" altLang="zh-CN" sz="1600" dirty="0">
                <a:solidFill>
                  <a:srgbClr val="595959"/>
                </a:solidFill>
                <a:latin typeface="Microsoft YaHei" panose="020B0503020204020204" pitchFamily="34" charset="-122"/>
                <a:ea typeface="Microsoft YaHei" panose="020B0503020204020204" pitchFamily="34" charset="-122"/>
                <a:cs typeface="+mn-ea"/>
              </a:rPr>
              <a:t>action="${</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pageContext.request.contextPath</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registerUser</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method="post"</a:t>
            </a:r>
            <a:r>
              <a:rPr lang="en-US" altLang="zh-CN" sz="1600" dirty="0">
                <a:solidFill>
                  <a:srgbClr val="1369B2"/>
                </a:solidFill>
                <a:latin typeface="Microsoft YaHei" panose="020B0503020204020204" pitchFamily="34" charset="-122"/>
                <a:ea typeface="Microsoft YaHei" panose="020B0503020204020204" pitchFamily="34" charset="-122"/>
                <a:cs typeface="+mn-ea"/>
              </a:rPr>
              <a:t>&gt;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用户名：</a:t>
            </a:r>
            <a:r>
              <a:rPr lang="en-US" altLang="zh-CN" sz="1600" dirty="0">
                <a:solidFill>
                  <a:srgbClr val="595959"/>
                </a:solidFill>
                <a:latin typeface="Microsoft YaHei" panose="020B0503020204020204" pitchFamily="34" charset="-122"/>
                <a:ea typeface="Microsoft YaHei" panose="020B0503020204020204" pitchFamily="34" charset="-122"/>
                <a:cs typeface="+mn-ea"/>
              </a:rPr>
              <a:t>&lt;input type="text" name="username" /&gt;&lt;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br</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密</a:t>
            </a:r>
            <a:r>
              <a:rPr lang="en-US" altLang="zh-CN" sz="1600" dirty="0">
                <a:solidFill>
                  <a:srgbClr val="595959"/>
                </a:solidFill>
                <a:latin typeface="Microsoft YaHei" panose="020B0503020204020204" pitchFamily="34" charset="-122"/>
                <a:ea typeface="Microsoft YaHei" panose="020B0503020204020204" pitchFamily="34" charset="-122"/>
                <a:cs typeface="+mn-ea"/>
              </a:rPr>
              <a:t>&amp;</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nbsp</a:t>
            </a:r>
            <a:r>
              <a:rPr lang="en-US" altLang="zh-CN" sz="1600" dirty="0">
                <a:solidFill>
                  <a:srgbClr val="595959"/>
                </a:solidFill>
                <a:latin typeface="Microsoft YaHei" panose="020B0503020204020204" pitchFamily="34" charset="-122"/>
                <a:ea typeface="Microsoft YaHei" panose="020B0503020204020204" pitchFamily="34" charset="-122"/>
                <a:cs typeface="+mn-ea"/>
              </a:rPr>
              <a:t>;&amp;</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nbsp</a:t>
            </a:r>
            <a:r>
              <a:rPr lang="en-US" altLang="zh-CN" sz="1600" dirty="0">
                <a:solidFill>
                  <a:srgbClr val="595959"/>
                </a:solidFill>
                <a:latin typeface="Microsoft YaHei" panose="020B0503020204020204" pitchFamily="34" charset="-122"/>
                <a:ea typeface="Microsoft YaHei" panose="020B0503020204020204" pitchFamily="34" charset="-122"/>
                <a:cs typeface="+mn-ea"/>
              </a:rPr>
              <a:t>;&amp;</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nbsp</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码：</a:t>
            </a:r>
            <a:r>
              <a:rPr lang="en-US" altLang="zh-CN" sz="1600" dirty="0">
                <a:solidFill>
                  <a:srgbClr val="595959"/>
                </a:solidFill>
                <a:latin typeface="Microsoft YaHei" panose="020B0503020204020204" pitchFamily="34" charset="-122"/>
                <a:ea typeface="Microsoft YaHei" panose="020B0503020204020204" pitchFamily="34" charset="-122"/>
                <a:cs typeface="+mn-ea"/>
              </a:rPr>
              <a:t>&lt;input type="password" name="password" /&gt;&lt;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br</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/&gt;&lt;input type="submit" value="</a:t>
            </a:r>
            <a:r>
              <a:rPr lang="zh-CN" altLang="zh-CN" sz="1600" dirty="0">
                <a:solidFill>
                  <a:srgbClr val="595959"/>
                </a:solidFill>
                <a:latin typeface="Microsoft YaHei" panose="020B0503020204020204" pitchFamily="34" charset="-122"/>
                <a:ea typeface="Microsoft YaHei" panose="020B0503020204020204" pitchFamily="34" charset="-122"/>
                <a:cs typeface="+mn-ea"/>
              </a:rPr>
              <a:t>注册</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1369B2"/>
                </a:solidFill>
                <a:latin typeface="Microsoft YaHei" panose="020B0503020204020204" pitchFamily="34" charset="-122"/>
                <a:ea typeface="Microsoft YaHei" panose="020B0503020204020204" pitchFamily="34" charset="-122"/>
                <a:cs typeface="+mn-ea"/>
              </a:rPr>
              <a:t>&lt;/form&gt;&lt;/</a:t>
            </a:r>
            <a:r>
              <a:rPr lang="en-US" altLang="zh-CN" sz="1600" dirty="0">
                <a:solidFill>
                  <a:srgbClr val="595959"/>
                </a:solidFill>
                <a:latin typeface="Microsoft YaHei" panose="020B0503020204020204" pitchFamily="34" charset="-122"/>
                <a:ea typeface="Microsoft YaHei" panose="020B0503020204020204" pitchFamily="34" charset="-122"/>
                <a:cs typeface="+mn-ea"/>
              </a:rPr>
              <a:t>body&gt;	&lt;/html&gt;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28378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12.2.3  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9339405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7915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12.2.3  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9" name="图形 28" descr="灯泡和齿轮">
            <a:extLst>
              <a:ext uri="{FF2B5EF4-FFF2-40B4-BE49-F238E27FC236}">
                <a16:creationId xmlns:a16="http://schemas.microsoft.com/office/drawing/2014/main" id="{3E690F46-0F81-DF46-8ADA-2A3C2E49BE5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5000" y="975267"/>
            <a:ext cx="944034" cy="944034"/>
          </a:xfrm>
          <a:prstGeom prst="rect">
            <a:avLst/>
          </a:prstGeom>
        </p:spPr>
      </p:pic>
      <p:sp>
        <p:nvSpPr>
          <p:cNvPr id="10" name="矩形 9">
            <a:extLst>
              <a:ext uri="{FF2B5EF4-FFF2-40B4-BE49-F238E27FC236}">
                <a16:creationId xmlns:a16="http://schemas.microsoft.com/office/drawing/2014/main" id="{3F17F3FD-94AF-2B4A-9E1F-B833AB3E5B86}"/>
              </a:ext>
            </a:extLst>
          </p:cNvPr>
          <p:cNvSpPr/>
          <p:nvPr/>
        </p:nvSpPr>
        <p:spPr>
          <a:xfrm>
            <a:off x="1813596" y="1112004"/>
            <a:ext cx="3892724"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4" name="文本框 35">
            <a:extLst>
              <a:ext uri="{FF2B5EF4-FFF2-40B4-BE49-F238E27FC236}">
                <a16:creationId xmlns:a16="http://schemas.microsoft.com/office/drawing/2014/main" id="{5F4243C4-CA97-894A-B527-6F7A04CC304A}"/>
              </a:ext>
            </a:extLst>
          </p:cNvPr>
          <p:cNvSpPr txBox="1"/>
          <p:nvPr/>
        </p:nvSpPr>
        <p:spPr>
          <a:xfrm>
            <a:off x="1868140" y="1211041"/>
            <a:ext cx="3821017" cy="461665"/>
          </a:xfrm>
          <a:prstGeom prst="rect">
            <a:avLst/>
          </a:prstGeom>
          <a:solidFill>
            <a:srgbClr val="C00000"/>
          </a:solidFill>
        </p:spPr>
        <p:txBody>
          <a:bodyPr wrap="square" rtlCol="0">
            <a:spAutoFit/>
          </a:bodyPr>
          <a:lstStyle/>
          <a:p>
            <a:pPr algn="dist"/>
            <a:r>
              <a:rPr lang="en-US" altLang="zh-CN"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POJO</a:t>
            </a:r>
            <a:r>
              <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绑定时参数名称问题</a:t>
            </a:r>
          </a:p>
        </p:txBody>
      </p:sp>
      <p:sp>
        <p:nvSpPr>
          <p:cNvPr id="15" name="矩形 14">
            <a:extLst>
              <a:ext uri="{FF2B5EF4-FFF2-40B4-BE49-F238E27FC236}">
                <a16:creationId xmlns:a16="http://schemas.microsoft.com/office/drawing/2014/main" id="{21C3D85D-0E27-FC43-AEC5-EFB5ED00FBB9}"/>
              </a:ext>
            </a:extLst>
          </p:cNvPr>
          <p:cNvSpPr/>
          <p:nvPr/>
        </p:nvSpPr>
        <p:spPr>
          <a:xfrm>
            <a:off x="5793759"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6" name="矩形 15">
            <a:extLst>
              <a:ext uri="{FF2B5EF4-FFF2-40B4-BE49-F238E27FC236}">
                <a16:creationId xmlns:a16="http://schemas.microsoft.com/office/drawing/2014/main" id="{91C677D5-2832-FF45-972E-A66CEAE11A0E}"/>
              </a:ext>
            </a:extLst>
          </p:cNvPr>
          <p:cNvSpPr/>
          <p:nvPr/>
        </p:nvSpPr>
        <p:spPr>
          <a:xfrm>
            <a:off x="5981488"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7" name="文本框 18"/>
          <p:cNvSpPr txBox="1"/>
          <p:nvPr>
            <p:custDataLst>
              <p:tags r:id="rId1"/>
            </p:custDataLst>
          </p:nvPr>
        </p:nvSpPr>
        <p:spPr>
          <a:xfrm>
            <a:off x="1725775" y="3114358"/>
            <a:ext cx="8876636" cy="177016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类型数据绑定时，客户端请求的参数名称（本例中指</a:t>
            </a:r>
            <a:r>
              <a:rPr lang="en-US" altLang="zh-CN" dirty="0">
                <a:solidFill>
                  <a:srgbClr val="595959"/>
                </a:solidFill>
                <a:latin typeface="微软雅黑" panose="020B0503020204020204" pitchFamily="34" charset="-122"/>
              </a:rPr>
              <a:t>form</a:t>
            </a:r>
            <a:r>
              <a:rPr lang="zh-CN" altLang="zh-CN" dirty="0">
                <a:solidFill>
                  <a:srgbClr val="595959"/>
                </a:solidFill>
                <a:latin typeface="微软雅黑" panose="020B0503020204020204" pitchFamily="34" charset="-122"/>
              </a:rPr>
              <a:t>表单内各元素</a:t>
            </a:r>
            <a:r>
              <a:rPr lang="en-US" altLang="zh-CN" dirty="0">
                <a:solidFill>
                  <a:srgbClr val="595959"/>
                </a:solidFill>
                <a:latin typeface="微软雅黑" panose="020B0503020204020204" pitchFamily="34" charset="-122"/>
              </a:rPr>
              <a:t>name</a:t>
            </a:r>
            <a:r>
              <a:rPr lang="zh-CN" altLang="zh-CN" dirty="0">
                <a:solidFill>
                  <a:srgbClr val="595959"/>
                </a:solidFill>
                <a:latin typeface="微软雅黑" panose="020B0503020204020204" pitchFamily="34" charset="-122"/>
              </a:rPr>
              <a:t>的属性值）必须与要绑定的</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类中的属性名称保持一致。这样客户端发送请求时，请求数据才会自动绑定到处理器形参</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对象中，否则处理器参数接收的值为</a:t>
            </a:r>
            <a:r>
              <a:rPr lang="en-US" altLang="zh-CN" dirty="0">
                <a:solidFill>
                  <a:srgbClr val="595959"/>
                </a:solidFill>
                <a:latin typeface="微软雅黑" panose="020B0503020204020204" pitchFamily="34" charset="-122"/>
              </a:rPr>
              <a:t>null</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8" name="圆角矩形 17"/>
          <p:cNvSpPr/>
          <p:nvPr/>
        </p:nvSpPr>
        <p:spPr>
          <a:xfrm>
            <a:off x="1303055" y="2798734"/>
            <a:ext cx="9794240" cy="234042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a:off x="1252831" y="273931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0" name="矩形 93"/>
          <p:cNvSpPr/>
          <p:nvPr/>
        </p:nvSpPr>
        <p:spPr>
          <a:xfrm rot="10800000">
            <a:off x="10778975" y="482302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450097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启动</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chapter12</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项目，在浏览器中访问</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register.jsp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页面，访问地址为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http://localhost:8080/chapter12/</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register.jsp</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register.jsp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页面显示效果如图</a:t>
            </a:r>
            <a:r>
              <a:rPr lang="zh-CN" altLang="en-US" sz="1600" dirty="0">
                <a:solidFill>
                  <a:srgbClr val="595959"/>
                </a:solidFill>
                <a:latin typeface="Microsoft YaHei" panose="020B0503020204020204" pitchFamily="34" charset="-122"/>
                <a:ea typeface="Microsoft YaHei" panose="020B0503020204020204" pitchFamily="34" charset="-122"/>
                <a:cs typeface="+mn-ea"/>
              </a:rPr>
              <a:t>所示。</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28378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12.2.3  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24BCF9CA-CFAB-6747-AB3B-26ED23EA2C6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005163" y="3131999"/>
            <a:ext cx="4201289" cy="1764094"/>
          </a:xfrm>
          <a:prstGeom prst="rect">
            <a:avLst/>
          </a:prstGeom>
          <a:noFill/>
          <a:ln>
            <a:noFill/>
          </a:ln>
          <a:effectLst/>
        </p:spPr>
      </p:pic>
    </p:spTree>
    <p:extLst>
      <p:ext uri="{BB962C8B-B14F-4D97-AF65-F5344CB8AC3E}">
        <p14:creationId xmlns:p14="http://schemas.microsoft.com/office/powerpoint/2010/main" val="20028954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5679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register.jsp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所示页面的表单中，分别填写注册的用户名为“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heima</a:t>
            </a:r>
            <a:r>
              <a:rPr lang="zh-CN" altLang="zh-CN" sz="1600" dirty="0">
                <a:solidFill>
                  <a:srgbClr val="595959"/>
                </a:solidFill>
                <a:latin typeface="Microsoft YaHei" panose="020B0503020204020204" pitchFamily="34" charset="-122"/>
                <a:ea typeface="Microsoft YaHei" panose="020B0503020204020204" pitchFamily="34" charset="-122"/>
                <a:cs typeface="+mn-ea"/>
              </a:rPr>
              <a:t>”，密码为“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123</a:t>
            </a:r>
            <a:r>
              <a:rPr lang="zh-CN" altLang="zh-CN" sz="1600" dirty="0">
                <a:solidFill>
                  <a:srgbClr val="595959"/>
                </a:solidFill>
                <a:latin typeface="Microsoft YaHei" panose="020B0503020204020204" pitchFamily="34" charset="-122"/>
                <a:ea typeface="Microsoft YaHei" panose="020B0503020204020204" pitchFamily="34" charset="-122"/>
                <a:cs typeface="+mn-ea"/>
              </a:rPr>
              <a:t>”，然后单击“注册”按钮即可完成注册数据的提交。当单击“注册”按钮后，控制台打印信息如图所示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28378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12.2.3  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C4DCA0C9-B3C5-8142-8B10-D94E75ED40D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821731"/>
            <a:ext cx="4572000" cy="1403028"/>
          </a:xfrm>
          <a:prstGeom prst="rect">
            <a:avLst/>
          </a:prstGeom>
          <a:noFill/>
          <a:ln>
            <a:noFill/>
          </a:ln>
          <a:effectLst/>
        </p:spPr>
      </p:pic>
      <p:sp>
        <p:nvSpPr>
          <p:cNvPr id="2" name="文本框 1">
            <a:extLst>
              <a:ext uri="{FF2B5EF4-FFF2-40B4-BE49-F238E27FC236}">
                <a16:creationId xmlns:a16="http://schemas.microsoft.com/office/drawing/2014/main" id="{162511FF-2ABC-954B-B3D6-27A54999364F}"/>
              </a:ext>
            </a:extLst>
          </p:cNvPr>
          <p:cNvSpPr txBox="1"/>
          <p:nvPr/>
        </p:nvSpPr>
        <p:spPr>
          <a:xfrm>
            <a:off x="2164464" y="4560423"/>
            <a:ext cx="7882360" cy="1705403"/>
          </a:xfrm>
          <a:prstGeom prst="rect">
            <a:avLst/>
          </a:prstGeom>
          <a:noFill/>
        </p:spPr>
        <p:txBody>
          <a:bodyPr wrap="square" rtlCol="0">
            <a:spAutoFit/>
          </a:bodyPr>
          <a:lstStyle/>
          <a:p>
            <a:pPr>
              <a:lnSpc>
                <a:spcPct val="150000"/>
              </a:lnSpc>
            </a:pPr>
            <a:r>
              <a:rPr lang="zh-CN" altLang="zh-CN" dirty="0">
                <a:solidFill>
                  <a:srgbClr val="595959"/>
                </a:solidFill>
                <a:latin typeface="Microsoft YaHei" panose="020B0503020204020204" pitchFamily="34" charset="-122"/>
                <a:ea typeface="Microsoft YaHei" panose="020B0503020204020204" pitchFamily="34" charset="-122"/>
                <a:cs typeface="+mn-ea"/>
              </a:rPr>
              <a:t>从图</a:t>
            </a:r>
            <a:r>
              <a:rPr lang="zh-CN" altLang="en-US" dirty="0">
                <a:solidFill>
                  <a:srgbClr val="595959"/>
                </a:solidFill>
                <a:latin typeface="Microsoft YaHei" panose="020B0503020204020204" pitchFamily="34" charset="-122"/>
                <a:ea typeface="Microsoft YaHei" panose="020B0503020204020204" pitchFamily="34" charset="-122"/>
                <a:cs typeface="+mn-ea"/>
              </a:rPr>
              <a:t>中</a:t>
            </a:r>
            <a:r>
              <a:rPr lang="zh-CN" altLang="zh-CN" dirty="0">
                <a:solidFill>
                  <a:srgbClr val="595959"/>
                </a:solidFill>
                <a:latin typeface="Microsoft YaHei" panose="020B0503020204020204" pitchFamily="34" charset="-122"/>
                <a:ea typeface="Microsoft YaHei" panose="020B0503020204020204" pitchFamily="34" charset="-122"/>
                <a:cs typeface="+mn-ea"/>
              </a:rPr>
              <a:t>可以看出，程序成功打印出了用户名和密码。这表明</a:t>
            </a:r>
            <a:r>
              <a:rPr lang="en-US" altLang="zh-CN" dirty="0" err="1">
                <a:solidFill>
                  <a:srgbClr val="595959"/>
                </a:solidFill>
                <a:latin typeface="Microsoft YaHei" panose="020B0503020204020204" pitchFamily="34" charset="-122"/>
                <a:ea typeface="Microsoft YaHei" panose="020B0503020204020204" pitchFamily="34" charset="-122"/>
                <a:cs typeface="+mn-ea"/>
              </a:rPr>
              <a:t>registerUser</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方法获取到了客户端请求中的参数</a:t>
            </a:r>
            <a:r>
              <a:rPr lang="en-US" altLang="zh-CN" dirty="0">
                <a:solidFill>
                  <a:srgbClr val="595959"/>
                </a:solidFill>
                <a:latin typeface="Microsoft YaHei" panose="020B0503020204020204" pitchFamily="34" charset="-122"/>
                <a:ea typeface="Microsoft YaHei" panose="020B0503020204020204" pitchFamily="34" charset="-122"/>
                <a:cs typeface="+mn-ea"/>
              </a:rPr>
              <a:t>username</a:t>
            </a:r>
            <a:r>
              <a:rPr lang="zh-CN" altLang="zh-CN" dirty="0">
                <a:solidFill>
                  <a:srgbClr val="595959"/>
                </a:solidFill>
                <a:latin typeface="Microsoft YaHei" panose="020B0503020204020204" pitchFamily="34" charset="-122"/>
                <a:ea typeface="Microsoft YaHei" panose="020B0503020204020204" pitchFamily="34" charset="-122"/>
                <a:cs typeface="+mn-ea"/>
              </a:rPr>
              <a:t>和参数</a:t>
            </a:r>
            <a:r>
              <a:rPr lang="en-US" altLang="zh-CN" dirty="0">
                <a:solidFill>
                  <a:srgbClr val="595959"/>
                </a:solidFill>
                <a:latin typeface="Microsoft YaHei" panose="020B0503020204020204" pitchFamily="34" charset="-122"/>
                <a:ea typeface="Microsoft YaHei" panose="020B0503020204020204" pitchFamily="34" charset="-122"/>
                <a:cs typeface="+mn-ea"/>
              </a:rPr>
              <a:t>password</a:t>
            </a:r>
            <a:r>
              <a:rPr lang="zh-CN" altLang="zh-CN" dirty="0">
                <a:solidFill>
                  <a:srgbClr val="595959"/>
                </a:solidFill>
                <a:latin typeface="Microsoft YaHei" panose="020B0503020204020204" pitchFamily="34" charset="-122"/>
                <a:ea typeface="Microsoft YaHei" panose="020B0503020204020204" pitchFamily="34" charset="-122"/>
                <a:cs typeface="+mn-ea"/>
              </a:rPr>
              <a:t>的值，并将</a:t>
            </a:r>
            <a:r>
              <a:rPr lang="en-US" altLang="zh-CN" dirty="0">
                <a:solidFill>
                  <a:srgbClr val="595959"/>
                </a:solidFill>
                <a:latin typeface="Microsoft YaHei" panose="020B0503020204020204" pitchFamily="34" charset="-122"/>
                <a:ea typeface="Microsoft YaHei" panose="020B0503020204020204" pitchFamily="34" charset="-122"/>
                <a:cs typeface="+mn-ea"/>
              </a:rPr>
              <a:t>username</a:t>
            </a:r>
            <a:r>
              <a:rPr lang="zh-CN" altLang="zh-CN" dirty="0">
                <a:solidFill>
                  <a:srgbClr val="595959"/>
                </a:solidFill>
                <a:latin typeface="Microsoft YaHei" panose="020B0503020204020204" pitchFamily="34" charset="-122"/>
                <a:ea typeface="Microsoft YaHei" panose="020B0503020204020204" pitchFamily="34" charset="-122"/>
                <a:cs typeface="+mn-ea"/>
              </a:rPr>
              <a:t>和</a:t>
            </a:r>
            <a:r>
              <a:rPr lang="en-US" altLang="zh-CN" dirty="0">
                <a:solidFill>
                  <a:srgbClr val="595959"/>
                </a:solidFill>
                <a:latin typeface="Microsoft YaHei" panose="020B0503020204020204" pitchFamily="34" charset="-122"/>
                <a:ea typeface="Microsoft YaHei" panose="020B0503020204020204" pitchFamily="34" charset="-122"/>
                <a:cs typeface="+mn-ea"/>
              </a:rPr>
              <a:t>password</a:t>
            </a:r>
            <a:r>
              <a:rPr lang="zh-CN" altLang="zh-CN" dirty="0">
                <a:solidFill>
                  <a:srgbClr val="595959"/>
                </a:solidFill>
                <a:latin typeface="Microsoft YaHei" panose="020B0503020204020204" pitchFamily="34" charset="-122"/>
                <a:ea typeface="Microsoft YaHei" panose="020B0503020204020204" pitchFamily="34" charset="-122"/>
                <a:cs typeface="+mn-ea"/>
              </a:rPr>
              <a:t>的值分别赋给了</a:t>
            </a:r>
            <a:r>
              <a:rPr lang="en-US" altLang="zh-CN" dirty="0" err="1">
                <a:solidFill>
                  <a:srgbClr val="595959"/>
                </a:solidFill>
                <a:latin typeface="Microsoft YaHei" panose="020B0503020204020204" pitchFamily="34" charset="-122"/>
                <a:ea typeface="Microsoft YaHei" panose="020B0503020204020204" pitchFamily="34" charset="-122"/>
                <a:cs typeface="+mn-ea"/>
              </a:rPr>
              <a:t>getUserNameAndId</a:t>
            </a:r>
            <a:r>
              <a:rPr lang="en-US" altLang="zh-CN" dirty="0">
                <a:solidFill>
                  <a:srgbClr val="595959"/>
                </a:solidFill>
                <a:latin typeface="Microsoft YaHei" panose="020B0503020204020204" pitchFamily="34" charset="-122"/>
                <a:ea typeface="Microsoft YaHei" panose="020B0503020204020204" pitchFamily="34" charset="-122"/>
                <a:cs typeface="+mn-ea"/>
              </a:rPr>
              <a:t>( )</a:t>
            </a:r>
            <a:r>
              <a:rPr lang="zh-CN" altLang="zh-CN" dirty="0">
                <a:solidFill>
                  <a:srgbClr val="595959"/>
                </a:solidFill>
                <a:latin typeface="Microsoft YaHei" panose="020B0503020204020204" pitchFamily="34" charset="-122"/>
                <a:ea typeface="Microsoft YaHei" panose="020B0503020204020204" pitchFamily="34" charset="-122"/>
                <a:cs typeface="+mn-ea"/>
              </a:rPr>
              <a:t>方法中</a:t>
            </a:r>
            <a:r>
              <a:rPr lang="en-US" altLang="zh-CN" dirty="0">
                <a:solidFill>
                  <a:srgbClr val="595959"/>
                </a:solidFill>
                <a:latin typeface="Microsoft YaHei" panose="020B0503020204020204" pitchFamily="34" charset="-122"/>
                <a:ea typeface="Microsoft YaHei" panose="020B0503020204020204" pitchFamily="34" charset="-122"/>
                <a:cs typeface="+mn-ea"/>
              </a:rPr>
              <a:t>user</a:t>
            </a:r>
            <a:r>
              <a:rPr lang="zh-CN" altLang="zh-CN" dirty="0">
                <a:solidFill>
                  <a:srgbClr val="595959"/>
                </a:solidFill>
                <a:latin typeface="Microsoft YaHei" panose="020B0503020204020204" pitchFamily="34" charset="-122"/>
                <a:ea typeface="Microsoft YaHei" panose="020B0503020204020204" pitchFamily="34" charset="-122"/>
                <a:cs typeface="+mn-ea"/>
              </a:rPr>
              <a:t>形参的</a:t>
            </a:r>
            <a:r>
              <a:rPr lang="en-US" altLang="zh-CN" dirty="0">
                <a:solidFill>
                  <a:srgbClr val="595959"/>
                </a:solidFill>
                <a:latin typeface="Microsoft YaHei" panose="020B0503020204020204" pitchFamily="34" charset="-122"/>
                <a:ea typeface="Microsoft YaHei" panose="020B0503020204020204" pitchFamily="34" charset="-122"/>
                <a:cs typeface="+mn-ea"/>
              </a:rPr>
              <a:t>username</a:t>
            </a:r>
            <a:r>
              <a:rPr lang="zh-CN" altLang="zh-CN" dirty="0">
                <a:solidFill>
                  <a:srgbClr val="595959"/>
                </a:solidFill>
                <a:latin typeface="Microsoft YaHei" panose="020B0503020204020204" pitchFamily="34" charset="-122"/>
                <a:ea typeface="Microsoft YaHei" panose="020B0503020204020204" pitchFamily="34" charset="-122"/>
                <a:cs typeface="+mn-ea"/>
              </a:rPr>
              <a:t>属性和</a:t>
            </a:r>
            <a:r>
              <a:rPr lang="en-US" altLang="zh-CN" dirty="0">
                <a:solidFill>
                  <a:srgbClr val="595959"/>
                </a:solidFill>
                <a:latin typeface="Microsoft YaHei" panose="020B0503020204020204" pitchFamily="34" charset="-122"/>
                <a:ea typeface="Microsoft YaHei" panose="020B0503020204020204" pitchFamily="34" charset="-122"/>
                <a:cs typeface="+mn-ea"/>
              </a:rPr>
              <a:t>password</a:t>
            </a:r>
            <a:r>
              <a:rPr lang="zh-CN" altLang="zh-CN" dirty="0">
                <a:solidFill>
                  <a:srgbClr val="595959"/>
                </a:solidFill>
                <a:latin typeface="Microsoft YaHei" panose="020B0503020204020204" pitchFamily="34" charset="-122"/>
                <a:ea typeface="Microsoft YaHei" panose="020B0503020204020204" pitchFamily="34" charset="-122"/>
                <a:cs typeface="+mn-ea"/>
              </a:rPr>
              <a:t>属性，实现了</a:t>
            </a:r>
            <a:r>
              <a:rPr lang="en-US" altLang="zh-CN" dirty="0">
                <a:solidFill>
                  <a:srgbClr val="595959"/>
                </a:solidFill>
                <a:latin typeface="Microsoft YaHei" panose="020B0503020204020204" pitchFamily="34" charset="-122"/>
                <a:ea typeface="Microsoft YaHei" panose="020B0503020204020204" pitchFamily="34" charset="-122"/>
                <a:cs typeface="+mn-ea"/>
              </a:rPr>
              <a:t>POJO</a:t>
            </a:r>
            <a:r>
              <a:rPr lang="zh-CN" altLang="zh-CN" dirty="0">
                <a:solidFill>
                  <a:srgbClr val="595959"/>
                </a:solidFill>
                <a:latin typeface="Microsoft YaHei" panose="020B0503020204020204" pitchFamily="34" charset="-122"/>
                <a:ea typeface="Microsoft YaHei" panose="020B0503020204020204" pitchFamily="34" charset="-122"/>
                <a:cs typeface="+mn-ea"/>
              </a:rPr>
              <a:t>数据绑定</a:t>
            </a:r>
            <a:r>
              <a:rPr lang="zh-CN" altLang="en-US" dirty="0">
                <a:solidFill>
                  <a:srgbClr val="595959"/>
                </a:solidFill>
                <a:latin typeface="Microsoft YaHei" panose="020B0503020204020204" pitchFamily="34" charset="-122"/>
                <a:ea typeface="Microsoft YaHei" panose="020B0503020204020204" pitchFamily="34" charset="-122"/>
                <a:cs typeface="+mn-ea"/>
              </a:rPr>
              <a:t>。</a:t>
            </a:r>
          </a:p>
        </p:txBody>
      </p:sp>
    </p:spTree>
    <p:extLst>
      <p:ext uri="{BB962C8B-B14F-4D97-AF65-F5344CB8AC3E}">
        <p14:creationId xmlns:p14="http://schemas.microsoft.com/office/powerpoint/2010/main" val="11803524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541315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5133136"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多学一招：</a:t>
            </a:r>
            <a:r>
              <a:rPr lang="zh-CN" altLang="zh-CN" sz="2000" dirty="0">
                <a:solidFill>
                  <a:srgbClr val="1369B2"/>
                </a:solidFill>
                <a:latin typeface="微软雅黑" panose="020B0503020204020204" pitchFamily="34" charset="-122"/>
                <a:ea typeface="微软雅黑" panose="020B0503020204020204" pitchFamily="34" charset="-122"/>
              </a:rPr>
              <a:t>解决请求参数中的中文乱码</a:t>
            </a:r>
            <a:r>
              <a:rPr lang="zh-CN" altLang="en-US" sz="2000" dirty="0">
                <a:solidFill>
                  <a:srgbClr val="1369B2"/>
                </a:solidFill>
                <a:latin typeface="微软雅黑" panose="020B0503020204020204" pitchFamily="34" charset="-122"/>
                <a:ea typeface="微软雅黑" panose="020B0503020204020204" pitchFamily="34" charset="-122"/>
              </a:rPr>
              <a:t>问题</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78573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12.2.3  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396355" y="2254031"/>
            <a:ext cx="9390960" cy="142671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zh-CN" dirty="0">
                <a:solidFill>
                  <a:srgbClr val="595959"/>
                </a:solidFill>
                <a:latin typeface="微软雅黑" panose="020B0503020204020204" pitchFamily="34" charset="-122"/>
              </a:rPr>
              <a:t>在客户端请求中，难免会有中文信息传递，例如，在</a:t>
            </a:r>
            <a:r>
              <a:rPr lang="en-US" altLang="zh-CN" dirty="0" err="1">
                <a:solidFill>
                  <a:srgbClr val="595959"/>
                </a:solidFill>
                <a:latin typeface="微软雅黑" panose="020B0503020204020204" pitchFamily="34" charset="-122"/>
              </a:rPr>
              <a:t>register.jsp</a:t>
            </a:r>
            <a:r>
              <a:rPr lang="zh-CN" altLang="zh-CN" dirty="0">
                <a:solidFill>
                  <a:srgbClr val="595959"/>
                </a:solidFill>
                <a:latin typeface="微软雅黑" panose="020B0503020204020204" pitchFamily="34" charset="-122"/>
              </a:rPr>
              <a:t>中的用户名输入框中输入用户名</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黑马</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请求时，虽然</a:t>
            </a:r>
            <a:r>
              <a:rPr lang="en-US" altLang="zh-CN" dirty="0" err="1">
                <a:solidFill>
                  <a:srgbClr val="595959"/>
                </a:solidFill>
                <a:latin typeface="微软雅黑" panose="020B0503020204020204" pitchFamily="34" charset="-122"/>
              </a:rPr>
              <a:t>registerUser</a:t>
            </a:r>
            <a:r>
              <a:rPr lang="en-US" altLang="zh-CN"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方法可以获取到</a:t>
            </a:r>
            <a:r>
              <a:rPr lang="en-US" altLang="zh-CN" dirty="0">
                <a:solidFill>
                  <a:srgbClr val="595959"/>
                </a:solidFill>
                <a:latin typeface="微软雅黑" panose="020B0503020204020204" pitchFamily="34" charset="-122"/>
              </a:rPr>
              <a:t>user</a:t>
            </a:r>
            <a:r>
              <a:rPr lang="zh-CN" altLang="zh-CN" dirty="0">
                <a:solidFill>
                  <a:srgbClr val="595959"/>
                </a:solidFill>
                <a:latin typeface="微软雅黑" panose="020B0503020204020204" pitchFamily="34" charset="-122"/>
              </a:rPr>
              <a:t>的属性值，但是在控制台中打印的信息却出现了乱码，控制台打印乱码信息如图所示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pic>
        <p:nvPicPr>
          <p:cNvPr id="13" name="图片 12">
            <a:extLst>
              <a:ext uri="{FF2B5EF4-FFF2-40B4-BE49-F238E27FC236}">
                <a16:creationId xmlns:a16="http://schemas.microsoft.com/office/drawing/2014/main" id="{81743E4A-71F6-2947-9EF6-55A7FDB2FBCF}"/>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835400" y="4118095"/>
            <a:ext cx="4521200" cy="1275284"/>
          </a:xfrm>
          <a:prstGeom prst="rect">
            <a:avLst/>
          </a:prstGeom>
          <a:noFill/>
          <a:ln>
            <a:noFill/>
          </a:ln>
          <a:effectLst/>
        </p:spPr>
      </p:pic>
    </p:spTree>
    <p:extLst>
      <p:ext uri="{BB962C8B-B14F-4D97-AF65-F5344CB8AC3E}">
        <p14:creationId xmlns:p14="http://schemas.microsoft.com/office/powerpoint/2010/main" val="2890541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541315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5133136"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多学一招：</a:t>
            </a:r>
            <a:r>
              <a:rPr lang="zh-CN" altLang="zh-CN" sz="2000" dirty="0">
                <a:solidFill>
                  <a:srgbClr val="1369B2"/>
                </a:solidFill>
                <a:latin typeface="微软雅黑" panose="020B0503020204020204" pitchFamily="34" charset="-122"/>
                <a:ea typeface="微软雅黑" panose="020B0503020204020204" pitchFamily="34" charset="-122"/>
              </a:rPr>
              <a:t>解决请求参数中的中文乱码</a:t>
            </a:r>
            <a:r>
              <a:rPr lang="zh-CN" altLang="en-US" sz="2000" dirty="0">
                <a:solidFill>
                  <a:srgbClr val="1369B2"/>
                </a:solidFill>
                <a:latin typeface="微软雅黑" panose="020B0503020204020204" pitchFamily="34" charset="-122"/>
                <a:ea typeface="微软雅黑" panose="020B0503020204020204" pitchFamily="34" charset="-122"/>
              </a:rPr>
              <a:t>问题</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78573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12.2.3  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396355" y="2254031"/>
            <a:ext cx="9390960" cy="142671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zh-CN" dirty="0">
                <a:solidFill>
                  <a:srgbClr val="595959"/>
                </a:solidFill>
                <a:latin typeface="微软雅黑" panose="020B0503020204020204" pitchFamily="34" charset="-122"/>
              </a:rPr>
              <a:t>为了防止客户端传入的中文数据出现乱码，可以使用</a:t>
            </a: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提供的编码过滤器来统一编码。要使用编码过滤器，只需要在</a:t>
            </a:r>
            <a:r>
              <a:rPr lang="en-US" altLang="zh-CN" dirty="0" err="1">
                <a:solidFill>
                  <a:srgbClr val="595959"/>
                </a:solidFill>
                <a:latin typeface="微软雅黑" panose="020B0503020204020204" pitchFamily="34" charset="-122"/>
              </a:rPr>
              <a:t>web.xml</a:t>
            </a:r>
            <a:r>
              <a:rPr lang="zh-CN" altLang="zh-CN" dirty="0">
                <a:solidFill>
                  <a:srgbClr val="595959"/>
                </a:solidFill>
                <a:latin typeface="微软雅黑" panose="020B0503020204020204" pitchFamily="34" charset="-122"/>
              </a:rPr>
              <a:t>中添加如下代码</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pic>
        <p:nvPicPr>
          <p:cNvPr id="7" name="图片 6">
            <a:extLst>
              <a:ext uri="{FF2B5EF4-FFF2-40B4-BE49-F238E27FC236}">
                <a16:creationId xmlns:a16="http://schemas.microsoft.com/office/drawing/2014/main" id="{1B4E9EF5-E345-1B45-A8B3-D679E182E095}"/>
              </a:ext>
            </a:extLst>
          </p:cNvPr>
          <p:cNvPicPr>
            <a:picLocks noChangeAspect="1"/>
          </p:cNvPicPr>
          <p:nvPr/>
        </p:nvPicPr>
        <p:blipFill>
          <a:blip r:embed="rId5"/>
          <a:stretch>
            <a:fillRect/>
          </a:stretch>
        </p:blipFill>
        <p:spPr>
          <a:xfrm>
            <a:off x="1863519" y="3287210"/>
            <a:ext cx="8414795" cy="2986268"/>
          </a:xfrm>
          <a:prstGeom prst="rect">
            <a:avLst/>
          </a:prstGeom>
        </p:spPr>
      </p:pic>
      <p:sp>
        <p:nvSpPr>
          <p:cNvPr id="2" name="文本框 1">
            <a:extLst>
              <a:ext uri="{FF2B5EF4-FFF2-40B4-BE49-F238E27FC236}">
                <a16:creationId xmlns:a16="http://schemas.microsoft.com/office/drawing/2014/main" id="{AC48492C-E3E3-8446-9752-0310369286BA}"/>
              </a:ext>
            </a:extLst>
          </p:cNvPr>
          <p:cNvSpPr txBox="1"/>
          <p:nvPr/>
        </p:nvSpPr>
        <p:spPr>
          <a:xfrm>
            <a:off x="2176041" y="3243807"/>
            <a:ext cx="7986531" cy="3003451"/>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&lt;filter&gt;	&lt;filter-name&gt;</a:t>
            </a:r>
            <a:r>
              <a:rPr lang="en-US" altLang="zh-CN" sz="1600" dirty="0" err="1">
                <a:solidFill>
                  <a:srgbClr val="595959"/>
                </a:solidFill>
                <a:latin typeface="微软雅黑" panose="020B0503020204020204" pitchFamily="34" charset="-122"/>
                <a:ea typeface="微软雅黑" panose="020B0503020204020204" pitchFamily="34" charset="-122"/>
                <a:cs typeface="+mn-ea"/>
              </a:rPr>
              <a:t>CharacterEncodingFilter</a:t>
            </a:r>
            <a:r>
              <a:rPr lang="en-US" altLang="zh-CN" sz="1600" dirty="0">
                <a:solidFill>
                  <a:srgbClr val="595959"/>
                </a:solidFill>
                <a:latin typeface="微软雅黑" panose="020B0503020204020204" pitchFamily="34" charset="-122"/>
                <a:ea typeface="微软雅黑" panose="020B0503020204020204" pitchFamily="34" charset="-122"/>
                <a:cs typeface="+mn-ea"/>
              </a:rPr>
              <a:t>&lt;/filter-name&gt;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&lt;filter-class&gt; </a:t>
            </a:r>
            <a:r>
              <a:rPr lang="en-US" altLang="zh-CN" sz="1600" dirty="0" err="1">
                <a:solidFill>
                  <a:srgbClr val="595959"/>
                </a:solidFill>
                <a:latin typeface="微软雅黑" panose="020B0503020204020204" pitchFamily="34" charset="-122"/>
                <a:ea typeface="微软雅黑" panose="020B0503020204020204" pitchFamily="34" charset="-122"/>
                <a:cs typeface="+mn-ea"/>
              </a:rPr>
              <a:t>org.springframework.web.filter.CharacterEncodingFilter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&lt;/filter-class&gt;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init</a:t>
            </a:r>
            <a:r>
              <a:rPr lang="en-US" altLang="zh-CN" sz="1600" dirty="0">
                <a:solidFill>
                  <a:srgbClr val="595959"/>
                </a:solidFill>
                <a:latin typeface="微软雅黑" panose="020B0503020204020204" pitchFamily="34" charset="-122"/>
                <a:ea typeface="微软雅黑" panose="020B0503020204020204" pitchFamily="34" charset="-122"/>
                <a:cs typeface="+mn-ea"/>
              </a:rPr>
              <a:t>-param&gt;&lt;param-name&gt;encoding&lt;/param-name&gt;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&lt;param-value&gt;UTF-8&lt;/param-value&gt;&lt;/</a:t>
            </a:r>
            <a:r>
              <a:rPr lang="en-US" altLang="zh-CN" sz="1600" dirty="0" err="1">
                <a:solidFill>
                  <a:srgbClr val="595959"/>
                </a:solidFill>
                <a:latin typeface="微软雅黑" panose="020B0503020204020204" pitchFamily="34" charset="-122"/>
                <a:ea typeface="微软雅黑" panose="020B0503020204020204" pitchFamily="34" charset="-122"/>
                <a:cs typeface="+mn-ea"/>
              </a:rPr>
              <a:t>init</a:t>
            </a:r>
            <a:r>
              <a:rPr lang="en-US" altLang="zh-CN" sz="1600" dirty="0">
                <a:solidFill>
                  <a:srgbClr val="595959"/>
                </a:solidFill>
                <a:latin typeface="微软雅黑" panose="020B0503020204020204" pitchFamily="34" charset="-122"/>
                <a:ea typeface="微软雅黑" panose="020B0503020204020204" pitchFamily="34" charset="-122"/>
                <a:cs typeface="+mn-ea"/>
              </a:rPr>
              <a:t>-param&gt;&lt;/filter&gt;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&lt;filter-mapping&gt;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&lt;filter-name&gt;</a:t>
            </a:r>
            <a:r>
              <a:rPr lang="en-US" altLang="zh-CN" sz="1600" dirty="0" err="1">
                <a:solidFill>
                  <a:srgbClr val="595959"/>
                </a:solidFill>
                <a:latin typeface="微软雅黑" panose="020B0503020204020204" pitchFamily="34" charset="-122"/>
                <a:ea typeface="微软雅黑" panose="020B0503020204020204" pitchFamily="34" charset="-122"/>
                <a:cs typeface="+mn-ea"/>
              </a:rPr>
              <a:t>CharacterEncodingFilter</a:t>
            </a:r>
            <a:r>
              <a:rPr lang="en-US" altLang="zh-CN" sz="1600" dirty="0">
                <a:solidFill>
                  <a:srgbClr val="595959"/>
                </a:solidFill>
                <a:latin typeface="微软雅黑" panose="020B0503020204020204" pitchFamily="34" charset="-122"/>
                <a:ea typeface="微软雅黑" panose="020B0503020204020204" pitchFamily="34" charset="-122"/>
                <a:cs typeface="+mn-ea"/>
              </a:rPr>
              <a:t>&lt;/filter-name&gt;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url</a:t>
            </a:r>
            <a:r>
              <a:rPr lang="en-US" altLang="zh-CN" sz="1600" dirty="0">
                <a:solidFill>
                  <a:srgbClr val="595959"/>
                </a:solidFill>
                <a:latin typeface="微软雅黑" panose="020B0503020204020204" pitchFamily="34" charset="-122"/>
                <a:ea typeface="微软雅黑" panose="020B0503020204020204" pitchFamily="34" charset="-122"/>
                <a:cs typeface="+mn-ea"/>
              </a:rPr>
              <a:t>-pattern&gt;/*&lt;/</a:t>
            </a:r>
            <a:r>
              <a:rPr lang="en-US" altLang="zh-CN" sz="1600" dirty="0" err="1">
                <a:solidFill>
                  <a:srgbClr val="595959"/>
                </a:solidFill>
                <a:latin typeface="微软雅黑" panose="020B0503020204020204" pitchFamily="34" charset="-122"/>
                <a:ea typeface="微软雅黑" panose="020B0503020204020204" pitchFamily="34" charset="-122"/>
                <a:cs typeface="+mn-ea"/>
              </a:rPr>
              <a:t>url</a:t>
            </a:r>
            <a:r>
              <a:rPr lang="en-US" altLang="zh-CN" sz="1600" dirty="0">
                <a:solidFill>
                  <a:srgbClr val="595959"/>
                </a:solidFill>
                <a:latin typeface="微软雅黑" panose="020B0503020204020204" pitchFamily="34" charset="-122"/>
                <a:ea typeface="微软雅黑" panose="020B0503020204020204" pitchFamily="34" charset="-122"/>
                <a:cs typeface="+mn-ea"/>
              </a:rPr>
              <a:t>-pattern&gt;	&lt;/filter-mapping&gt;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2367751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541315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5133136"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多学一招：</a:t>
            </a:r>
            <a:r>
              <a:rPr lang="zh-CN" altLang="zh-CN" sz="2000" dirty="0">
                <a:solidFill>
                  <a:srgbClr val="1369B2"/>
                </a:solidFill>
                <a:latin typeface="微软雅黑" panose="020B0503020204020204" pitchFamily="34" charset="-122"/>
                <a:ea typeface="微软雅黑" panose="020B0503020204020204" pitchFamily="34" charset="-122"/>
              </a:rPr>
              <a:t>解决请求参数中的中文乱码</a:t>
            </a:r>
            <a:r>
              <a:rPr lang="zh-CN" altLang="en-US" sz="2000" dirty="0">
                <a:solidFill>
                  <a:srgbClr val="1369B2"/>
                </a:solidFill>
                <a:latin typeface="微软雅黑" panose="020B0503020204020204" pitchFamily="34" charset="-122"/>
                <a:ea typeface="微软雅黑" panose="020B0503020204020204" pitchFamily="34" charset="-122"/>
              </a:rPr>
              <a:t>问题</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78573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12.2.3  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a:extLst>
              <a:ext uri="{FF2B5EF4-FFF2-40B4-BE49-F238E27FC236}">
                <a16:creationId xmlns:a16="http://schemas.microsoft.com/office/drawing/2014/main" id="{73A3F491-9158-E345-9C0B-F28714186AC7}"/>
              </a:ext>
            </a:extLst>
          </p:cNvPr>
          <p:cNvSpPr txBox="1"/>
          <p:nvPr>
            <p:custDataLst>
              <p:tags r:id="rId2"/>
            </p:custDataLst>
          </p:nvPr>
        </p:nvSpPr>
        <p:spPr>
          <a:xfrm>
            <a:off x="1725775" y="3114357"/>
            <a:ext cx="8876636" cy="218684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上述代码中，在</a:t>
            </a:r>
            <a:r>
              <a:rPr lang="en-US" altLang="zh-CN" dirty="0">
                <a:solidFill>
                  <a:srgbClr val="595959"/>
                </a:solidFill>
                <a:latin typeface="微软雅黑" panose="020B0503020204020204" pitchFamily="34" charset="-122"/>
              </a:rPr>
              <a:t>&lt;filter&gt;</a:t>
            </a:r>
            <a:r>
              <a:rPr lang="zh-CN" altLang="zh-CN" dirty="0">
                <a:solidFill>
                  <a:srgbClr val="595959"/>
                </a:solidFill>
                <a:latin typeface="微软雅黑" panose="020B0503020204020204" pitchFamily="34" charset="-122"/>
              </a:rPr>
              <a:t>元素中，首先使用</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fillter</a:t>
            </a:r>
            <a:r>
              <a:rPr lang="en-US" altLang="zh-CN" dirty="0">
                <a:solidFill>
                  <a:srgbClr val="595959"/>
                </a:solidFill>
                <a:latin typeface="微软雅黑" panose="020B0503020204020204" pitchFamily="34" charset="-122"/>
              </a:rPr>
              <a:t>-class&gt;</a:t>
            </a:r>
            <a:r>
              <a:rPr lang="zh-CN" altLang="zh-CN" dirty="0">
                <a:solidFill>
                  <a:srgbClr val="595959"/>
                </a:solidFill>
                <a:latin typeface="微软雅黑" panose="020B0503020204020204" pitchFamily="34" charset="-122"/>
              </a:rPr>
              <a:t>元素配置了编码过滤器类</a:t>
            </a:r>
            <a:r>
              <a:rPr lang="en-US" altLang="zh-CN" dirty="0" err="1">
                <a:solidFill>
                  <a:srgbClr val="595959"/>
                </a:solidFill>
                <a:latin typeface="微软雅黑" panose="020B0503020204020204" pitchFamily="34" charset="-122"/>
              </a:rPr>
              <a:t>org.springframework.web.filter.CharacterEncodingFilter</a:t>
            </a:r>
            <a:r>
              <a:rPr lang="zh-CN" altLang="zh-CN" dirty="0">
                <a:solidFill>
                  <a:srgbClr val="595959"/>
                </a:solidFill>
                <a:latin typeface="微软雅黑" panose="020B0503020204020204" pitchFamily="34" charset="-122"/>
              </a:rPr>
              <a:t>，然后使用</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init</a:t>
            </a:r>
            <a:r>
              <a:rPr lang="en-US" altLang="zh-CN" dirty="0">
                <a:solidFill>
                  <a:srgbClr val="595959"/>
                </a:solidFill>
                <a:latin typeface="微软雅黑" panose="020B0503020204020204" pitchFamily="34" charset="-122"/>
              </a:rPr>
              <a:t>-param&gt;</a:t>
            </a:r>
            <a:r>
              <a:rPr lang="zh-CN" altLang="zh-CN" dirty="0">
                <a:solidFill>
                  <a:srgbClr val="595959"/>
                </a:solidFill>
                <a:latin typeface="微软雅黑" panose="020B0503020204020204" pitchFamily="34" charset="-122"/>
              </a:rPr>
              <a:t>元素设置统一的编码为</a:t>
            </a:r>
            <a:r>
              <a:rPr lang="en-US" altLang="zh-CN" dirty="0">
                <a:solidFill>
                  <a:srgbClr val="595959"/>
                </a:solidFill>
                <a:latin typeface="微软雅黑" panose="020B0503020204020204" pitchFamily="34" charset="-122"/>
              </a:rPr>
              <a:t>UTF-8</a:t>
            </a:r>
            <a:r>
              <a:rPr lang="zh-CN" altLang="zh-CN" dirty="0">
                <a:solidFill>
                  <a:srgbClr val="595959"/>
                </a:solidFill>
                <a:latin typeface="微软雅黑" panose="020B0503020204020204" pitchFamily="34" charset="-122"/>
              </a:rPr>
              <a:t>。最后配置</a:t>
            </a:r>
            <a:r>
              <a:rPr lang="en-US" altLang="zh-CN" dirty="0">
                <a:solidFill>
                  <a:srgbClr val="595959"/>
                </a:solidFill>
                <a:latin typeface="微软雅黑" panose="020B0503020204020204" pitchFamily="34" charset="-122"/>
              </a:rPr>
              <a:t>&lt;filter-mapping&gt;</a:t>
            </a:r>
            <a:r>
              <a:rPr lang="zh-CN" altLang="zh-CN" dirty="0">
                <a:solidFill>
                  <a:srgbClr val="595959"/>
                </a:solidFill>
                <a:latin typeface="微软雅黑" panose="020B0503020204020204" pitchFamily="34" charset="-122"/>
              </a:rPr>
              <a:t>元素，拦截前端页面中的所有请求，并交由名称为</a:t>
            </a:r>
            <a:r>
              <a:rPr lang="en-US" altLang="zh-CN" dirty="0" err="1">
                <a:solidFill>
                  <a:srgbClr val="595959"/>
                </a:solidFill>
                <a:latin typeface="微软雅黑" panose="020B0503020204020204" pitchFamily="34" charset="-122"/>
              </a:rPr>
              <a:t>CharacterEncodingFilter</a:t>
            </a:r>
            <a:r>
              <a:rPr lang="zh-CN" altLang="zh-CN" dirty="0">
                <a:solidFill>
                  <a:srgbClr val="595959"/>
                </a:solidFill>
                <a:latin typeface="微软雅黑" panose="020B0503020204020204" pitchFamily="34" charset="-122"/>
              </a:rPr>
              <a:t>的编码过滤器类进行处理，将所有的请求信息内容以</a:t>
            </a:r>
            <a:r>
              <a:rPr lang="en-US" altLang="zh-CN" dirty="0">
                <a:solidFill>
                  <a:srgbClr val="595959"/>
                </a:solidFill>
                <a:latin typeface="微软雅黑" panose="020B0503020204020204" pitchFamily="34" charset="-122"/>
              </a:rPr>
              <a:t>UTF-8</a:t>
            </a:r>
            <a:r>
              <a:rPr lang="zh-CN" altLang="zh-CN" dirty="0">
                <a:solidFill>
                  <a:srgbClr val="595959"/>
                </a:solidFill>
                <a:latin typeface="微软雅黑" panose="020B0503020204020204" pitchFamily="34" charset="-122"/>
              </a:rPr>
              <a:t>的编码格式进行解析</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3" name="圆角矩形 12">
            <a:extLst>
              <a:ext uri="{FF2B5EF4-FFF2-40B4-BE49-F238E27FC236}">
                <a16:creationId xmlns:a16="http://schemas.microsoft.com/office/drawing/2014/main" id="{DCD66F46-1E23-0F44-99C8-8CA2CEBC4362}"/>
              </a:ext>
            </a:extLst>
          </p:cNvPr>
          <p:cNvSpPr/>
          <p:nvPr/>
        </p:nvSpPr>
        <p:spPr>
          <a:xfrm>
            <a:off x="1303055" y="2833459"/>
            <a:ext cx="9794240" cy="268766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a:extLst>
              <a:ext uri="{FF2B5EF4-FFF2-40B4-BE49-F238E27FC236}">
                <a16:creationId xmlns:a16="http://schemas.microsoft.com/office/drawing/2014/main" id="{D3A0F10E-C6BC-6B4E-9B02-8EF6240893E8}"/>
              </a:ext>
            </a:extLst>
          </p:cNvPr>
          <p:cNvSpPr/>
          <p:nvPr/>
        </p:nvSpPr>
        <p:spPr>
          <a:xfrm>
            <a:off x="1252831" y="273931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a:extLst>
              <a:ext uri="{FF2B5EF4-FFF2-40B4-BE49-F238E27FC236}">
                <a16:creationId xmlns:a16="http://schemas.microsoft.com/office/drawing/2014/main" id="{02873EFB-A7B6-514C-BD2C-1B116938DF83}"/>
              </a:ext>
            </a:extLst>
          </p:cNvPr>
          <p:cNvSpPr/>
          <p:nvPr/>
        </p:nvSpPr>
        <p:spPr>
          <a:xfrm rot="10800000">
            <a:off x="10778975" y="518184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32206292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380" y="572625"/>
            <a:ext cx="3912255"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10066" y="2426924"/>
            <a:ext cx="10152454" cy="2376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702030404030204" pitchFamily="34" charset="0"/>
                <a:ea typeface="宋体" pitchFamily="2" charset="-122"/>
              </a:defRPr>
            </a:lvl1pPr>
            <a:lvl2pPr marL="742950" indent="-285750">
              <a:defRPr>
                <a:solidFill>
                  <a:schemeClr val="tx1"/>
                </a:solidFill>
                <a:latin typeface="Calibri" panose="020F0702030404030204" pitchFamily="34" charset="0"/>
                <a:ea typeface="宋体" pitchFamily="2" charset="-122"/>
              </a:defRPr>
            </a:lvl2pPr>
            <a:lvl3pPr marL="1143000" indent="-228600">
              <a:defRPr>
                <a:solidFill>
                  <a:schemeClr val="tx1"/>
                </a:solidFill>
                <a:latin typeface="Calibri" panose="020F0702030404030204" pitchFamily="34" charset="0"/>
                <a:ea typeface="宋体" pitchFamily="2" charset="-122"/>
              </a:defRPr>
            </a:lvl3pPr>
            <a:lvl4pPr marL="1600200" indent="-228600">
              <a:defRPr>
                <a:solidFill>
                  <a:schemeClr val="tx1"/>
                </a:solidFill>
                <a:latin typeface="Calibri" panose="020F0702030404030204" pitchFamily="34" charset="0"/>
                <a:ea typeface="宋体" pitchFamily="2" charset="-122"/>
              </a:defRPr>
            </a:lvl4pPr>
            <a:lvl5pPr marL="2057400" indent="-228600">
              <a:defRPr>
                <a:solidFill>
                  <a:schemeClr val="tx1"/>
                </a:solidFill>
                <a:latin typeface="Calibri" panose="020F07020304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9pPr>
          </a:lstStyle>
          <a:p>
            <a:pPr algn="just">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a:t>
            </a:r>
            <a:r>
              <a:rPr lang="zh-CN" altLang="zh-CN" sz="2000" dirty="0">
                <a:solidFill>
                  <a:srgbClr val="595959"/>
                </a:solidFill>
                <a:latin typeface="微软雅黑" panose="020B0503020204020204" pitchFamily="34" charset="-122"/>
                <a:ea typeface="微软雅黑" panose="020B0503020204020204" pitchFamily="34" charset="-122"/>
              </a:rPr>
              <a:t>通过上一章的学习，读者已经知道客户端请求和服务器端处理器之间的映射方式。客户端和服务器端通过映射可以完成两者的交互，其中客户端发起请求，服务器端将请求参数的值赋给处理器的形参完成数据的绑定，最终将想要返回给客户端的数据发给客户端进行响应。</a:t>
            </a:r>
            <a:r>
              <a:rPr lang="en-US" altLang="zh-CN" sz="2000" dirty="0">
                <a:solidFill>
                  <a:srgbClr val="595959"/>
                </a:solidFill>
                <a:latin typeface="微软雅黑" panose="020B0503020204020204" pitchFamily="34" charset="-122"/>
                <a:ea typeface="微软雅黑" panose="020B0503020204020204" pitchFamily="34" charset="-122"/>
              </a:rPr>
              <a:t>Spring MVC</a:t>
            </a:r>
            <a:r>
              <a:rPr lang="zh-CN" altLang="zh-CN" sz="2000" dirty="0">
                <a:solidFill>
                  <a:srgbClr val="595959"/>
                </a:solidFill>
                <a:latin typeface="微软雅黑" panose="020B0503020204020204" pitchFamily="34" charset="-122"/>
                <a:ea typeface="微软雅黑" panose="020B0503020204020204" pitchFamily="34" charset="-122"/>
              </a:rPr>
              <a:t>支持多种数据类型的数据绑定，响应方式也比较灵活，本章将对</a:t>
            </a:r>
            <a:r>
              <a:rPr lang="en-US" altLang="zh-CN" sz="2000" dirty="0">
                <a:solidFill>
                  <a:srgbClr val="595959"/>
                </a:solidFill>
                <a:latin typeface="微软雅黑" panose="020B0503020204020204" pitchFamily="34" charset="-122"/>
                <a:ea typeface="微软雅黑" panose="020B0503020204020204" pitchFamily="34" charset="-122"/>
              </a:rPr>
              <a:t>Spring MVC</a:t>
            </a:r>
            <a:r>
              <a:rPr lang="zh-CN" altLang="zh-CN" sz="2000" dirty="0">
                <a:solidFill>
                  <a:srgbClr val="595959"/>
                </a:solidFill>
                <a:latin typeface="微软雅黑" panose="020B0503020204020204" pitchFamily="34" charset="-122"/>
                <a:ea typeface="微软雅黑" panose="020B0503020204020204" pitchFamily="34" charset="-122"/>
              </a:rPr>
              <a:t>框架中的数据绑定和响应进行详细讲解</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918452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541315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5133136"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多学一招：</a:t>
            </a:r>
            <a:r>
              <a:rPr lang="zh-CN" altLang="zh-CN" sz="2000" dirty="0">
                <a:solidFill>
                  <a:srgbClr val="1369B2"/>
                </a:solidFill>
                <a:latin typeface="微软雅黑" panose="020B0503020204020204" pitchFamily="34" charset="-122"/>
                <a:ea typeface="微软雅黑" panose="020B0503020204020204" pitchFamily="34" charset="-122"/>
              </a:rPr>
              <a:t>解决请求参数中的中文乱码</a:t>
            </a:r>
            <a:r>
              <a:rPr lang="zh-CN" altLang="en-US" sz="2000" dirty="0">
                <a:solidFill>
                  <a:srgbClr val="1369B2"/>
                </a:solidFill>
                <a:latin typeface="微软雅黑" panose="020B0503020204020204" pitchFamily="34" charset="-122"/>
                <a:ea typeface="微软雅黑" panose="020B0503020204020204" pitchFamily="34" charset="-122"/>
              </a:rPr>
              <a:t>问题</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78573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12.2.3  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396355" y="2254030"/>
            <a:ext cx="9390960" cy="433703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配置完成后，再次在注册页面中输入中文用户名</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黑马</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以及密码</a:t>
            </a:r>
            <a:r>
              <a:rPr lang="en-US" altLang="zh-CN" dirty="0">
                <a:solidFill>
                  <a:srgbClr val="595959"/>
                </a:solidFill>
                <a:latin typeface="微软雅黑" panose="020B0503020204020204" pitchFamily="34" charset="-122"/>
              </a:rPr>
              <a:t>“123”</a:t>
            </a:r>
            <a:r>
              <a:rPr lang="zh-CN" altLang="zh-CN" dirty="0">
                <a:solidFill>
                  <a:srgbClr val="595959"/>
                </a:solidFill>
                <a:latin typeface="微软雅黑" panose="020B0503020204020204" pitchFamily="34" charset="-122"/>
              </a:rPr>
              <a:t>，此时控制台正确打印中文信息，如图所示</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从图</a:t>
            </a:r>
            <a:r>
              <a:rPr lang="zh-CN" altLang="en-US" dirty="0">
                <a:solidFill>
                  <a:srgbClr val="595959"/>
                </a:solidFill>
                <a:latin typeface="微软雅黑" panose="020B0503020204020204" pitchFamily="34" charset="-122"/>
              </a:rPr>
              <a:t>中</a:t>
            </a:r>
            <a:r>
              <a:rPr lang="zh-CN" altLang="zh-CN" dirty="0">
                <a:solidFill>
                  <a:srgbClr val="595959"/>
                </a:solidFill>
                <a:latin typeface="微软雅黑" panose="020B0503020204020204" pitchFamily="34" charset="-122"/>
              </a:rPr>
              <a:t>所示的打印信息可以看出，服务器端正确获取中文数据，这说明编码过滤器配置成功。</a:t>
            </a:r>
          </a:p>
          <a:p>
            <a:pPr>
              <a:lnSpc>
                <a:spcPct val="150000"/>
              </a:lnSpc>
            </a:pPr>
            <a:r>
              <a:rPr lang="zh-CN" altLang="zh-CN" dirty="0">
                <a:solidFill>
                  <a:srgbClr val="595959"/>
                </a:solidFill>
                <a:latin typeface="微软雅黑" panose="020B0503020204020204" pitchFamily="34" charset="-122"/>
              </a:rPr>
              <a:t>以上可以解决</a:t>
            </a:r>
            <a:r>
              <a:rPr lang="en-US" altLang="zh-CN" dirty="0">
                <a:solidFill>
                  <a:srgbClr val="595959"/>
                </a:solidFill>
                <a:latin typeface="微软雅黑" panose="020B0503020204020204" pitchFamily="34" charset="-122"/>
              </a:rPr>
              <a:t>post</a:t>
            </a:r>
            <a:r>
              <a:rPr lang="zh-CN" altLang="zh-CN" dirty="0">
                <a:solidFill>
                  <a:srgbClr val="595959"/>
                </a:solidFill>
                <a:latin typeface="微软雅黑" panose="020B0503020204020204" pitchFamily="34" charset="-122"/>
              </a:rPr>
              <a:t>请求乱码问题，对于</a:t>
            </a:r>
            <a:r>
              <a:rPr lang="en-US" altLang="zh-CN" dirty="0">
                <a:solidFill>
                  <a:srgbClr val="595959"/>
                </a:solidFill>
                <a:latin typeface="微软雅黑" panose="020B0503020204020204" pitchFamily="34" charset="-122"/>
              </a:rPr>
              <a:t>get</a:t>
            </a:r>
            <a:r>
              <a:rPr lang="zh-CN" altLang="zh-CN" dirty="0">
                <a:solidFill>
                  <a:srgbClr val="595959"/>
                </a:solidFill>
                <a:latin typeface="微软雅黑" panose="020B0503020204020204" pitchFamily="34" charset="-122"/>
              </a:rPr>
              <a:t>请求中文参数出现乱码，可以在使用参数之前重新编码，如</a:t>
            </a:r>
            <a:r>
              <a:rPr lang="en-US" altLang="zh-CN" dirty="0">
                <a:solidFill>
                  <a:srgbClr val="595959"/>
                </a:solidFill>
                <a:latin typeface="微软雅黑" panose="020B0503020204020204" pitchFamily="34" charset="-122"/>
              </a:rPr>
              <a:t>String username = new String(</a:t>
            </a:r>
            <a:r>
              <a:rPr lang="en-US" altLang="zh-CN" dirty="0" err="1">
                <a:solidFill>
                  <a:srgbClr val="595959"/>
                </a:solidFill>
                <a:latin typeface="微软雅黑" panose="020B0503020204020204" pitchFamily="34" charset="-122"/>
              </a:rPr>
              <a:t>user.getUsername</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getBytes</a:t>
            </a:r>
            <a:r>
              <a:rPr lang="en-US" altLang="zh-CN" dirty="0">
                <a:solidFill>
                  <a:srgbClr val="595959"/>
                </a:solidFill>
                <a:latin typeface="微软雅黑" panose="020B0503020204020204" pitchFamily="34" charset="-122"/>
              </a:rPr>
              <a:t>(“ISO8859-1”),“UTF-8”);</a:t>
            </a:r>
            <a:r>
              <a:rPr lang="zh-CN" altLang="zh-CN" dirty="0">
                <a:solidFill>
                  <a:srgbClr val="595959"/>
                </a:solidFill>
                <a:latin typeface="微软雅黑" panose="020B0503020204020204" pitchFamily="34" charset="-122"/>
              </a:rPr>
              <a:t>，其中</a:t>
            </a:r>
            <a:r>
              <a:rPr lang="en-US" altLang="zh-CN" dirty="0">
                <a:solidFill>
                  <a:srgbClr val="595959"/>
                </a:solidFill>
                <a:latin typeface="微软雅黑" panose="020B0503020204020204" pitchFamily="34" charset="-122"/>
              </a:rPr>
              <a:t>ISO8859-1</a:t>
            </a:r>
            <a:r>
              <a:rPr lang="zh-CN" altLang="zh-CN" dirty="0">
                <a:solidFill>
                  <a:srgbClr val="595959"/>
                </a:solidFill>
                <a:latin typeface="微软雅黑" panose="020B0503020204020204" pitchFamily="34" charset="-122"/>
              </a:rPr>
              <a:t>是</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默认编码，需要将</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编码后的内容再按</a:t>
            </a:r>
            <a:r>
              <a:rPr lang="en-US" altLang="zh-CN" dirty="0">
                <a:solidFill>
                  <a:srgbClr val="595959"/>
                </a:solidFill>
                <a:latin typeface="微软雅黑" panose="020B0503020204020204" pitchFamily="34" charset="-122"/>
              </a:rPr>
              <a:t>UTF-8</a:t>
            </a:r>
            <a:r>
              <a:rPr lang="zh-CN" altLang="zh-CN" dirty="0">
                <a:solidFill>
                  <a:srgbClr val="595959"/>
                </a:solidFill>
                <a:latin typeface="微软雅黑" panose="020B0503020204020204" pitchFamily="34" charset="-122"/>
              </a:rPr>
              <a:t>编码</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pic>
        <p:nvPicPr>
          <p:cNvPr id="7" name="图片 6">
            <a:extLst>
              <a:ext uri="{FF2B5EF4-FFF2-40B4-BE49-F238E27FC236}">
                <a16:creationId xmlns:a16="http://schemas.microsoft.com/office/drawing/2014/main" id="{3F4BF7FF-63E5-E04D-9490-EBA179C250CC}"/>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848100" y="3183041"/>
            <a:ext cx="4495800" cy="1145894"/>
          </a:xfrm>
          <a:prstGeom prst="rect">
            <a:avLst/>
          </a:prstGeom>
          <a:noFill/>
          <a:ln>
            <a:noFill/>
          </a:ln>
          <a:effectLst/>
        </p:spPr>
      </p:pic>
    </p:spTree>
    <p:extLst>
      <p:ext uri="{BB962C8B-B14F-4D97-AF65-F5344CB8AC3E}">
        <p14:creationId xmlns:p14="http://schemas.microsoft.com/office/powerpoint/2010/main" val="33833416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89681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自定义类型转换器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zh-CN" altLang="en-US" dirty="0">
                <a:solidFill>
                  <a:srgbClr val="1369B2"/>
                </a:solidFill>
                <a:latin typeface="微软雅黑" panose="020B0503020204020204" pitchFamily="34" charset="-122"/>
                <a:ea typeface="微软雅黑" panose="020B0503020204020204" pitchFamily="34" charset="-122"/>
              </a:rPr>
              <a:t>自定义类型转换器</a:t>
            </a:r>
            <a:r>
              <a:rPr lang="zh-CN" altLang="en-US" dirty="0">
                <a:solidFill>
                  <a:srgbClr val="595959"/>
                </a:solidFill>
                <a:latin typeface="微软雅黑" panose="020B0503020204020204" pitchFamily="34" charset="-122"/>
                <a:ea typeface="微软雅黑" panose="020B0503020204020204" pitchFamily="34" charset="-122"/>
              </a:rPr>
              <a:t>，能够在程序中定义自定义类型转换器进行数据绑定</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1853866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72910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337773"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自定义类型转换器使用场景</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2910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自定义类型转换器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a:extLst>
              <a:ext uri="{FF2B5EF4-FFF2-40B4-BE49-F238E27FC236}">
                <a16:creationId xmlns:a16="http://schemas.microsoft.com/office/drawing/2014/main" id="{73A3F491-9158-E345-9C0B-F28714186AC7}"/>
              </a:ext>
            </a:extLst>
          </p:cNvPr>
          <p:cNvSpPr txBox="1"/>
          <p:nvPr>
            <p:custDataLst>
              <p:tags r:id="rId2"/>
            </p:custDataLst>
          </p:nvPr>
        </p:nvSpPr>
        <p:spPr>
          <a:xfrm>
            <a:off x="1725775" y="3253257"/>
            <a:ext cx="8876636" cy="177015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默认提供了一些常用的类型转换器，这些类型转换器，可以将客户端提交的参数自动转换为处理器形参类型的数据。然而默认类型转换器并不能将提交的参数转换为所有的类型。此时，就需要开发者自定义类型转换器，来将参数转换为程序所需要的类型</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3" name="圆角矩形 12">
            <a:extLst>
              <a:ext uri="{FF2B5EF4-FFF2-40B4-BE49-F238E27FC236}">
                <a16:creationId xmlns:a16="http://schemas.microsoft.com/office/drawing/2014/main" id="{DCD66F46-1E23-0F44-99C8-8CA2CEBC4362}"/>
              </a:ext>
            </a:extLst>
          </p:cNvPr>
          <p:cNvSpPr/>
          <p:nvPr/>
        </p:nvSpPr>
        <p:spPr>
          <a:xfrm>
            <a:off x="1303055" y="2937634"/>
            <a:ext cx="9794240" cy="234838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a:extLst>
              <a:ext uri="{FF2B5EF4-FFF2-40B4-BE49-F238E27FC236}">
                <a16:creationId xmlns:a16="http://schemas.microsoft.com/office/drawing/2014/main" id="{D3A0F10E-C6BC-6B4E-9B02-8EF6240893E8}"/>
              </a:ext>
            </a:extLst>
          </p:cNvPr>
          <p:cNvSpPr/>
          <p:nvPr/>
        </p:nvSpPr>
        <p:spPr>
          <a:xfrm>
            <a:off x="1252831" y="284349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a:extLst>
              <a:ext uri="{FF2B5EF4-FFF2-40B4-BE49-F238E27FC236}">
                <a16:creationId xmlns:a16="http://schemas.microsoft.com/office/drawing/2014/main" id="{02873EFB-A7B6-514C-BD2C-1B116938DF83}"/>
              </a:ext>
            </a:extLst>
          </p:cNvPr>
          <p:cNvSpPr/>
          <p:nvPr/>
        </p:nvSpPr>
        <p:spPr>
          <a:xfrm rot="10800000">
            <a:off x="10778975" y="496192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25247736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15862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758576"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Converter</a:t>
            </a:r>
            <a:r>
              <a:rPr lang="zh-CN" altLang="en-US" sz="2000" dirty="0">
                <a:solidFill>
                  <a:srgbClr val="1369B2"/>
                </a:solidFill>
                <a:latin typeface="微软雅黑" panose="020B0503020204020204" pitchFamily="34" charset="-122"/>
                <a:ea typeface="微软雅黑" panose="020B0503020204020204" pitchFamily="34" charset="-122"/>
              </a:rPr>
              <a:t>接口的使用</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6017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自定义类型转换器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396355" y="2254031"/>
            <a:ext cx="9390960" cy="377638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框架提供了</a:t>
            </a:r>
            <a:r>
              <a:rPr lang="en-US" altLang="zh-CN" dirty="0" err="1">
                <a:solidFill>
                  <a:srgbClr val="595959"/>
                </a:solidFill>
                <a:latin typeface="微软雅黑" panose="020B0503020204020204" pitchFamily="34" charset="-122"/>
              </a:rPr>
              <a:t>org.springframework.core.convert.converter.Converter</a:t>
            </a:r>
            <a:r>
              <a:rPr lang="zh-CN" altLang="zh-CN" dirty="0">
                <a:solidFill>
                  <a:srgbClr val="595959"/>
                </a:solidFill>
                <a:latin typeface="微软雅黑" panose="020B0503020204020204" pitchFamily="34" charset="-122"/>
              </a:rPr>
              <a:t>接口作为类型转换器，开发者可以通过实现</a:t>
            </a:r>
            <a:r>
              <a:rPr lang="en-US" altLang="zh-CN" dirty="0">
                <a:solidFill>
                  <a:srgbClr val="595959"/>
                </a:solidFill>
                <a:latin typeface="微软雅黑" panose="020B0503020204020204" pitchFamily="34" charset="-122"/>
              </a:rPr>
              <a:t>Converter</a:t>
            </a:r>
            <a:r>
              <a:rPr lang="zh-CN" altLang="zh-CN" dirty="0">
                <a:solidFill>
                  <a:srgbClr val="595959"/>
                </a:solidFill>
                <a:latin typeface="微软雅黑" panose="020B0503020204020204" pitchFamily="34" charset="-122"/>
              </a:rPr>
              <a:t>接口来自定义类型转换器。</a:t>
            </a:r>
            <a:r>
              <a:rPr lang="en-US" altLang="zh-CN" dirty="0">
                <a:solidFill>
                  <a:srgbClr val="595959"/>
                </a:solidFill>
                <a:latin typeface="微软雅黑" panose="020B0503020204020204" pitchFamily="34" charset="-122"/>
              </a:rPr>
              <a:t>Converter</a:t>
            </a:r>
            <a:r>
              <a:rPr lang="zh-CN" altLang="zh-CN" dirty="0">
                <a:solidFill>
                  <a:srgbClr val="595959"/>
                </a:solidFill>
                <a:latin typeface="微软雅黑" panose="020B0503020204020204" pitchFamily="34" charset="-122"/>
              </a:rPr>
              <a:t>接口的代码如下所示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在上述代码中，泛型参数中的</a:t>
            </a:r>
            <a:r>
              <a:rPr lang="en-US" altLang="zh-CN" dirty="0">
                <a:solidFill>
                  <a:srgbClr val="595959"/>
                </a:solidFill>
                <a:latin typeface="微软雅黑" panose="020B0503020204020204" pitchFamily="34" charset="-122"/>
              </a:rPr>
              <a:t>S</a:t>
            </a:r>
            <a:r>
              <a:rPr lang="zh-CN" altLang="zh-CN" dirty="0">
                <a:solidFill>
                  <a:srgbClr val="595959"/>
                </a:solidFill>
                <a:latin typeface="微软雅黑" panose="020B0503020204020204" pitchFamily="34" charset="-122"/>
              </a:rPr>
              <a:t>表示源类型，</a:t>
            </a:r>
            <a:r>
              <a:rPr lang="en-US" altLang="zh-CN" dirty="0">
                <a:solidFill>
                  <a:srgbClr val="595959"/>
                </a:solidFill>
                <a:latin typeface="微软雅黑" panose="020B0503020204020204" pitchFamily="34" charset="-122"/>
              </a:rPr>
              <a:t>T</a:t>
            </a:r>
            <a:r>
              <a:rPr lang="zh-CN" altLang="zh-CN" dirty="0">
                <a:solidFill>
                  <a:srgbClr val="595959"/>
                </a:solidFill>
                <a:latin typeface="微软雅黑" panose="020B0503020204020204" pitchFamily="34" charset="-122"/>
              </a:rPr>
              <a:t>表示目标类型，而</a:t>
            </a:r>
            <a:r>
              <a:rPr lang="en-US" altLang="zh-CN" dirty="0">
                <a:solidFill>
                  <a:srgbClr val="595959"/>
                </a:solidFill>
                <a:latin typeface="微软雅黑" panose="020B0503020204020204" pitchFamily="34" charset="-122"/>
              </a:rPr>
              <a:t>convert( )</a:t>
            </a:r>
            <a:r>
              <a:rPr lang="zh-CN" altLang="zh-CN" dirty="0">
                <a:solidFill>
                  <a:srgbClr val="595959"/>
                </a:solidFill>
                <a:latin typeface="微软雅黑" panose="020B0503020204020204" pitchFamily="34" charset="-122"/>
              </a:rPr>
              <a:t>方法将源类型转换为目标类型返回，方法内的具体转换规则可由开发者自行定义</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pic>
        <p:nvPicPr>
          <p:cNvPr id="12" name="图片 11">
            <a:extLst>
              <a:ext uri="{FF2B5EF4-FFF2-40B4-BE49-F238E27FC236}">
                <a16:creationId xmlns:a16="http://schemas.microsoft.com/office/drawing/2014/main" id="{64520B90-A790-774B-8B3F-1B39BBD1E57C}"/>
              </a:ext>
            </a:extLst>
          </p:cNvPr>
          <p:cNvPicPr>
            <a:picLocks noChangeAspect="1"/>
          </p:cNvPicPr>
          <p:nvPr/>
        </p:nvPicPr>
        <p:blipFill>
          <a:blip r:embed="rId5"/>
          <a:stretch>
            <a:fillRect/>
          </a:stretch>
        </p:blipFill>
        <p:spPr>
          <a:xfrm>
            <a:off x="3240909" y="3796499"/>
            <a:ext cx="5312785" cy="1180618"/>
          </a:xfrm>
          <a:prstGeom prst="rect">
            <a:avLst/>
          </a:prstGeom>
        </p:spPr>
      </p:pic>
      <p:sp>
        <p:nvSpPr>
          <p:cNvPr id="2" name="文本框 1">
            <a:extLst>
              <a:ext uri="{FF2B5EF4-FFF2-40B4-BE49-F238E27FC236}">
                <a16:creationId xmlns:a16="http://schemas.microsoft.com/office/drawing/2014/main" id="{8A102199-B51C-FB4D-9046-DD2F2DF1467C}"/>
              </a:ext>
            </a:extLst>
          </p:cNvPr>
          <p:cNvSpPr txBox="1"/>
          <p:nvPr/>
        </p:nvSpPr>
        <p:spPr>
          <a:xfrm>
            <a:off x="3507127" y="3703901"/>
            <a:ext cx="5312785" cy="1289905"/>
          </a:xfrm>
          <a:prstGeom prst="rect">
            <a:avLst/>
          </a:prstGeom>
          <a:noFill/>
        </p:spPr>
        <p:txBody>
          <a:bodyPr wrap="square" rtlCol="0">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public interface Converter&lt;S, T&gt; {</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T convert(S source);</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40867059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526123"/>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下面通过案例演示自定义类型转换器转换特殊数据类型并完成数据绑定，该案例要求实现</a:t>
            </a:r>
            <a:r>
              <a:rPr lang="en-US" altLang="zh-CN" sz="1600" dirty="0">
                <a:solidFill>
                  <a:srgbClr val="595959"/>
                </a:solidFill>
                <a:latin typeface="Microsoft YaHei" panose="020B0503020204020204" pitchFamily="34" charset="-122"/>
                <a:ea typeface="Microsoft YaHei" panose="020B0503020204020204" pitchFamily="34" charset="-122"/>
                <a:cs typeface="+mn-ea"/>
              </a:rPr>
              <a:t>Date</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类型的数据绑定，案例具体实现步骤如下所示。在项目</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chapter12</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src</a:t>
            </a:r>
            <a:r>
              <a:rPr lang="en-US" altLang="zh-CN" sz="1600" dirty="0">
                <a:solidFill>
                  <a:srgbClr val="595959"/>
                </a:solidFill>
                <a:latin typeface="Microsoft YaHei" panose="020B0503020204020204" pitchFamily="34" charset="-122"/>
                <a:ea typeface="Microsoft YaHei" panose="020B0503020204020204" pitchFamily="34" charset="-122"/>
                <a:cs typeface="+mn-ea"/>
              </a:rPr>
              <a:t>\main\java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目录下，创建一个</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com.itheima.convert</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包，在该包下创建日期转换类</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DateConverter</a:t>
            </a:r>
            <a:r>
              <a:rPr lang="zh-CN" altLang="zh-CN" sz="1600" dirty="0">
                <a:solidFill>
                  <a:srgbClr val="595959"/>
                </a:solidFill>
                <a:latin typeface="Microsoft YaHei" panose="020B0503020204020204" pitchFamily="34" charset="-122"/>
                <a:ea typeface="Microsoft YaHei" panose="020B0503020204020204" pitchFamily="34" charset="-122"/>
                <a:cs typeface="+mn-ea"/>
              </a:rPr>
              <a:t>，并在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DateConverter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类中定义</a:t>
            </a:r>
            <a:r>
              <a:rPr lang="en-US" altLang="zh-CN" sz="1600" dirty="0">
                <a:solidFill>
                  <a:srgbClr val="595959"/>
                </a:solidFill>
                <a:latin typeface="Microsoft YaHei" panose="020B0503020204020204" pitchFamily="34" charset="-122"/>
                <a:ea typeface="Microsoft YaHei" panose="020B0503020204020204" pitchFamily="34" charset="-122"/>
                <a:cs typeface="+mn-ea"/>
              </a:rPr>
              <a:t>convert()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 实现</a:t>
            </a:r>
            <a:r>
              <a:rPr lang="en-US" altLang="zh-CN" sz="1600" dirty="0">
                <a:solidFill>
                  <a:srgbClr val="595959"/>
                </a:solidFill>
                <a:latin typeface="Microsoft YaHei" panose="020B0503020204020204" pitchFamily="34" charset="-122"/>
                <a:ea typeface="Microsoft YaHei" panose="020B0503020204020204" pitchFamily="34" charset="-122"/>
                <a:cs typeface="+mn-ea"/>
              </a:rPr>
              <a:t>String</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类型转到</a:t>
            </a:r>
            <a:r>
              <a:rPr lang="en-US" altLang="zh-CN" sz="1600" dirty="0">
                <a:solidFill>
                  <a:srgbClr val="595959"/>
                </a:solidFill>
                <a:latin typeface="Microsoft YaHei" panose="020B0503020204020204" pitchFamily="34" charset="-122"/>
                <a:ea typeface="Microsoft YaHei" panose="020B0503020204020204" pitchFamily="34" charset="-122"/>
                <a:cs typeface="+mn-ea"/>
              </a:rPr>
              <a:t>Date</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类型的转换</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754185"/>
            <a:ext cx="7332167" cy="3697981"/>
          </a:xfrm>
          <a:prstGeom prst="rect">
            <a:avLst/>
          </a:prstGeom>
        </p:spPr>
      </p:pic>
      <p:sp>
        <p:nvSpPr>
          <p:cNvPr id="4" name="矩形 3"/>
          <p:cNvSpPr/>
          <p:nvPr/>
        </p:nvSpPr>
        <p:spPr>
          <a:xfrm>
            <a:off x="2795019" y="2714084"/>
            <a:ext cx="6876488" cy="3742115"/>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DateConverter</a:t>
            </a:r>
            <a:r>
              <a:rPr lang="en-US" altLang="zh-CN" sz="1600" dirty="0">
                <a:solidFill>
                  <a:srgbClr val="595959"/>
                </a:solidFill>
                <a:latin typeface="Microsoft YaHei" panose="020B0503020204020204" pitchFamily="34" charset="-122"/>
                <a:ea typeface="Microsoft YaHei" panose="020B0503020204020204" pitchFamily="34" charset="-122"/>
                <a:cs typeface="+mn-ea"/>
              </a:rPr>
              <a:t> implements </a:t>
            </a:r>
            <a:r>
              <a:rPr lang="en-US" altLang="zh-CN" sz="1600" dirty="0">
                <a:solidFill>
                  <a:srgbClr val="1369B2"/>
                </a:solidFill>
                <a:latin typeface="Microsoft YaHei" panose="020B0503020204020204" pitchFamily="34" charset="-122"/>
                <a:ea typeface="Microsoft YaHei" panose="020B0503020204020204" pitchFamily="34" charset="-122"/>
                <a:cs typeface="+mn-ea"/>
              </a:rPr>
              <a:t>Converter</a:t>
            </a:r>
            <a:r>
              <a:rPr lang="en-US" altLang="zh-CN" sz="1600" dirty="0">
                <a:solidFill>
                  <a:srgbClr val="595959"/>
                </a:solidFill>
                <a:latin typeface="Microsoft YaHei" panose="020B0503020204020204" pitchFamily="34" charset="-122"/>
                <a:ea typeface="Microsoft YaHei" panose="020B0503020204020204" pitchFamily="34" charset="-122"/>
                <a:cs typeface="+mn-ea"/>
              </a:rPr>
              <a:t>&lt;String, Date&gt;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private 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datePattern</a:t>
            </a: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yyyy</a:t>
            </a:r>
            <a:r>
              <a:rPr lang="en-US" altLang="zh-CN" sz="1600" dirty="0">
                <a:solidFill>
                  <a:srgbClr val="595959"/>
                </a:solidFill>
                <a:latin typeface="Microsoft YaHei" panose="020B0503020204020204" pitchFamily="34" charset="-122"/>
                <a:ea typeface="Microsoft YaHei" panose="020B0503020204020204" pitchFamily="34" charset="-122"/>
                <a:cs typeface="+mn-ea"/>
              </a:rPr>
              <a:t>-MM-dd";//</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定义日期格式</a:t>
            </a:r>
          </a:p>
          <a:p>
            <a:pPr lvl="0">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@Override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Date </a:t>
            </a:r>
            <a:r>
              <a:rPr lang="en-US" altLang="zh-CN" sz="1600" dirty="0">
                <a:solidFill>
                  <a:srgbClr val="1369B2"/>
                </a:solidFill>
                <a:latin typeface="Microsoft YaHei" panose="020B0503020204020204" pitchFamily="34" charset="-122"/>
                <a:ea typeface="Microsoft YaHei" panose="020B0503020204020204" pitchFamily="34" charset="-122"/>
                <a:cs typeface="+mn-ea"/>
              </a:rPr>
              <a:t>convert(String source)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SimpleDateFormat</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sdf</a:t>
            </a:r>
            <a:r>
              <a:rPr lang="en-US" altLang="zh-CN" sz="1600" dirty="0">
                <a:solidFill>
                  <a:srgbClr val="595959"/>
                </a:solidFill>
                <a:latin typeface="Microsoft YaHei" panose="020B0503020204020204" pitchFamily="34" charset="-122"/>
                <a:ea typeface="Microsoft YaHei" panose="020B0503020204020204" pitchFamily="34" charset="-122"/>
                <a:cs typeface="+mn-ea"/>
              </a:rPr>
              <a:t> = new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SimpleDateFormat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datePattern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try {		return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sdf.parse</a:t>
            </a:r>
            <a:r>
              <a:rPr lang="en-US" altLang="zh-CN" sz="1600" dirty="0">
                <a:solidFill>
                  <a:srgbClr val="595959"/>
                </a:solidFill>
                <a:latin typeface="Microsoft YaHei" panose="020B0503020204020204" pitchFamily="34" charset="-122"/>
                <a:ea typeface="Microsoft YaHei" panose="020B0503020204020204" pitchFamily="34" charset="-122"/>
                <a:cs typeface="+mn-ea"/>
              </a:rPr>
              <a:t>(source);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 catch (Exception e)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throw new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IllegalArgumentException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无效的日期格式，请使用这种格式</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datePattern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自定义类型转换器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8828710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为了让</a:t>
            </a:r>
            <a:r>
              <a:rPr lang="en-US" altLang="zh-CN" sz="1600" dirty="0">
                <a:solidFill>
                  <a:srgbClr val="595959"/>
                </a:solidFill>
                <a:latin typeface="Microsoft YaHei" panose="020B0503020204020204" pitchFamily="34" charset="-122"/>
                <a:ea typeface="Microsoft YaHei" panose="020B0503020204020204" pitchFamily="34" charset="-122"/>
                <a:cs typeface="+mn-ea"/>
              </a:rPr>
              <a:t>Spring MVC</a:t>
            </a:r>
            <a:r>
              <a:rPr lang="zh-CN" altLang="zh-CN" sz="1600" dirty="0">
                <a:solidFill>
                  <a:srgbClr val="595959"/>
                </a:solidFill>
                <a:latin typeface="Microsoft YaHei" panose="020B0503020204020204" pitchFamily="34" charset="-122"/>
                <a:ea typeface="Microsoft YaHei" panose="020B0503020204020204" pitchFamily="34" charset="-122"/>
                <a:cs typeface="+mn-ea"/>
              </a:rPr>
              <a:t>知道并使用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DateConverter</a:t>
            </a:r>
            <a:r>
              <a:rPr lang="zh-CN" altLang="zh-CN" sz="1600" dirty="0">
                <a:solidFill>
                  <a:srgbClr val="595959"/>
                </a:solidFill>
                <a:latin typeface="Microsoft YaHei" panose="020B0503020204020204" pitchFamily="34" charset="-122"/>
                <a:ea typeface="Microsoft YaHei" panose="020B0503020204020204" pitchFamily="34" charset="-122"/>
                <a:cs typeface="+mn-ea"/>
              </a:rPr>
              <a:t>转换器类，还需要在配置文件</a:t>
            </a:r>
            <a:r>
              <a:rPr lang="en-US" altLang="zh-CN" sz="1600" dirty="0">
                <a:solidFill>
                  <a:srgbClr val="595959"/>
                </a:solidFill>
                <a:latin typeface="Microsoft YaHei" panose="020B0503020204020204" pitchFamily="34" charset="-122"/>
                <a:ea typeface="Microsoft YaHei" panose="020B0503020204020204" pitchFamily="34" charset="-122"/>
                <a:cs typeface="+mn-ea"/>
              </a:rPr>
              <a:t>spring-</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mvc.xml</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中配置类型转换器</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1921397" y="2105449"/>
            <a:ext cx="8264324" cy="4462467"/>
          </a:xfrm>
          <a:prstGeom prst="rect">
            <a:avLst/>
          </a:prstGeom>
        </p:spPr>
      </p:pic>
      <p:sp>
        <p:nvSpPr>
          <p:cNvPr id="4" name="矩形 3"/>
          <p:cNvSpPr/>
          <p:nvPr/>
        </p:nvSpPr>
        <p:spPr>
          <a:xfrm>
            <a:off x="2065812" y="2054325"/>
            <a:ext cx="9283506" cy="4480778"/>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 </a:t>
            </a:r>
            <a:r>
              <a:rPr lang="zh-CN" altLang="zh-CN" sz="1600" dirty="0">
                <a:solidFill>
                  <a:srgbClr val="1369B2"/>
                </a:solidFill>
                <a:latin typeface="Microsoft YaHei" panose="020B0503020204020204" pitchFamily="34" charset="-122"/>
                <a:ea typeface="Microsoft YaHei" panose="020B0503020204020204" pitchFamily="34" charset="-122"/>
                <a:cs typeface="+mn-ea"/>
              </a:rPr>
              <a:t>配置创建</a:t>
            </a:r>
            <a:r>
              <a:rPr lang="en-US" altLang="zh-CN" sz="1600" dirty="0">
                <a:solidFill>
                  <a:srgbClr val="1369B2"/>
                </a:solidFill>
                <a:latin typeface="Microsoft YaHei" panose="020B0503020204020204" pitchFamily="34" charset="-122"/>
                <a:ea typeface="Microsoft YaHei" panose="020B0503020204020204" pitchFamily="34" charset="-122"/>
                <a:cs typeface="+mn-ea"/>
              </a:rPr>
              <a:t> spring </a:t>
            </a:r>
            <a:r>
              <a:rPr lang="zh-CN" altLang="zh-CN" sz="1600" dirty="0">
                <a:solidFill>
                  <a:srgbClr val="1369B2"/>
                </a:solidFill>
                <a:latin typeface="Microsoft YaHei" panose="020B0503020204020204" pitchFamily="34" charset="-122"/>
                <a:ea typeface="Microsoft YaHei" panose="020B0503020204020204" pitchFamily="34" charset="-122"/>
                <a:cs typeface="+mn-ea"/>
              </a:rPr>
              <a:t>容器要扫描的包</a:t>
            </a:r>
            <a:r>
              <a:rPr lang="en-US" altLang="zh-CN" sz="1600" dirty="0">
                <a:solidFill>
                  <a:srgbClr val="1369B2"/>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context:component-scan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basepackage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com.itheima.controller</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 </a:t>
            </a:r>
            <a:r>
              <a:rPr lang="zh-CN" altLang="zh-CN" sz="1600" dirty="0">
                <a:solidFill>
                  <a:srgbClr val="1369B2"/>
                </a:solidFill>
                <a:latin typeface="Microsoft YaHei" panose="020B0503020204020204" pitchFamily="34" charset="-122"/>
                <a:ea typeface="Microsoft YaHei" panose="020B0503020204020204" pitchFamily="34" charset="-122"/>
                <a:cs typeface="+mn-ea"/>
              </a:rPr>
              <a:t>配置视图解析器</a:t>
            </a:r>
            <a:r>
              <a:rPr lang="en-US" altLang="zh-CN" sz="1600" dirty="0">
                <a:solidFill>
                  <a:srgbClr val="1369B2"/>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--&gt;&lt;bean class=</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"org.springframework.web.servlet.view.InternalResourceViewResolver"&gt;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&lt;property name="prefix" value="/WEB-INF/pages/"/&gt;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&lt;property name="suffix" value=".</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jsp</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&lt;/bean&gt;&lt;!-- </a:t>
            </a:r>
            <a:r>
              <a:rPr lang="zh-CN" altLang="zh-CN" sz="1600" dirty="0">
                <a:solidFill>
                  <a:srgbClr val="1369B2"/>
                </a:solidFill>
                <a:latin typeface="Microsoft YaHei" panose="020B0503020204020204" pitchFamily="34" charset="-122"/>
                <a:ea typeface="Microsoft YaHei" panose="020B0503020204020204" pitchFamily="34" charset="-122"/>
                <a:cs typeface="+mn-ea"/>
              </a:rPr>
              <a:t>配置类型转换器工厂</a:t>
            </a:r>
            <a:r>
              <a:rPr lang="en-US" altLang="zh-CN" sz="1600" dirty="0">
                <a:solidFill>
                  <a:srgbClr val="1369B2"/>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--&gt;&lt;bean id="</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converterService</a:t>
            </a:r>
            <a:r>
              <a:rPr lang="en-US" altLang="zh-CN" sz="1600" dirty="0">
                <a:solidFill>
                  <a:srgbClr val="595959"/>
                </a:solidFill>
                <a:latin typeface="Microsoft YaHei" panose="020B0503020204020204" pitchFamily="34" charset="-122"/>
                <a:ea typeface="Microsoft YaHei" panose="020B0503020204020204" pitchFamily="34" charset="-122"/>
                <a:cs typeface="+mn-ea"/>
              </a:rPr>
              <a:t>" class=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"org.springframework.context.support.ConversionServiceFactoryBean"&gt;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 </a:t>
            </a:r>
            <a:r>
              <a:rPr lang="zh-CN" altLang="zh-CN" sz="1600" dirty="0">
                <a:solidFill>
                  <a:srgbClr val="1369B2"/>
                </a:solidFill>
                <a:latin typeface="Microsoft YaHei" panose="020B0503020204020204" pitchFamily="34" charset="-122"/>
                <a:ea typeface="Microsoft YaHei" panose="020B0503020204020204" pitchFamily="34" charset="-122"/>
                <a:cs typeface="+mn-ea"/>
              </a:rPr>
              <a:t>给工厂注入一个新的类型转换器</a:t>
            </a:r>
            <a:r>
              <a:rPr lang="zh-CN" altLang="en-US" sz="1600" dirty="0">
                <a:solidFill>
                  <a:srgbClr val="1369B2"/>
                </a:solidFill>
                <a:latin typeface="Microsoft YaHei" panose="020B0503020204020204" pitchFamily="34" charset="-122"/>
                <a:ea typeface="Microsoft YaHei" panose="020B0503020204020204" pitchFamily="34" charset="-122"/>
                <a:cs typeface="+mn-ea"/>
              </a:rPr>
              <a:t>，配置自定义类型转换器</a:t>
            </a:r>
            <a:r>
              <a:rPr lang="en-US" altLang="zh-CN" sz="1600" dirty="0">
                <a:solidFill>
                  <a:srgbClr val="1369B2"/>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&lt;property name="converters"&gt;&lt;array&gt;&lt;bean class="</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com.itheima.convert.DateConverter</a:t>
            </a:r>
            <a:r>
              <a:rPr lang="en-US" altLang="zh-CN" sz="1600" dirty="0">
                <a:solidFill>
                  <a:srgbClr val="595959"/>
                </a:solidFill>
                <a:latin typeface="Microsoft YaHei" panose="020B0503020204020204" pitchFamily="34" charset="-122"/>
                <a:ea typeface="Microsoft YaHei" panose="020B0503020204020204" pitchFamily="34" charset="-122"/>
                <a:cs typeface="+mn-ea"/>
              </a:rPr>
              <a:t>"/&gt;&lt;/array&gt;&lt;/property&gt;&lt;/bean&gt;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mvc:annotation-driven</a:t>
            </a:r>
            <a:r>
              <a:rPr lang="en-US" altLang="zh-CN" sz="1600" dirty="0">
                <a:solidFill>
                  <a:srgbClr val="595959"/>
                </a:solidFill>
                <a:latin typeface="Microsoft YaHei" panose="020B0503020204020204" pitchFamily="34" charset="-122"/>
                <a:ea typeface="Microsoft YaHei" panose="020B0503020204020204" pitchFamily="34" charset="-122"/>
                <a:cs typeface="+mn-ea"/>
              </a:rPr>
              <a:t> conversion-service="</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converterService</a:t>
            </a:r>
            <a:r>
              <a:rPr lang="en-US" altLang="zh-CN" sz="1600" dirty="0">
                <a:solidFill>
                  <a:srgbClr val="595959"/>
                </a:solidFill>
                <a:latin typeface="Microsoft YaHei" panose="020B0503020204020204" pitchFamily="34" charset="-122"/>
                <a:ea typeface="Microsoft YaHei" panose="020B0503020204020204" pitchFamily="34" charset="-122"/>
                <a:cs typeface="+mn-ea"/>
              </a:rPr>
              <a:t>"/&gt;&lt;/beans&gt;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自定义类型转换器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822145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490019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620176"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配置类型转换器工厂或配置格式化工厂</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2910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自定义类型转换器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a:extLst>
              <a:ext uri="{FF2B5EF4-FFF2-40B4-BE49-F238E27FC236}">
                <a16:creationId xmlns:a16="http://schemas.microsoft.com/office/drawing/2014/main" id="{73A3F491-9158-E345-9C0B-F28714186AC7}"/>
              </a:ext>
            </a:extLst>
          </p:cNvPr>
          <p:cNvSpPr txBox="1"/>
          <p:nvPr>
            <p:custDataLst>
              <p:tags r:id="rId2"/>
            </p:custDataLst>
          </p:nvPr>
        </p:nvSpPr>
        <p:spPr>
          <a:xfrm>
            <a:off x="1725775" y="3253257"/>
            <a:ext cx="8876636" cy="177015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要将自定义类型转换器注册到程序中，除了可以将自定义转换器配置在类型转换器工厂</a:t>
            </a:r>
            <a:r>
              <a:rPr lang="en-US" altLang="zh-CN" dirty="0" err="1">
                <a:solidFill>
                  <a:srgbClr val="595959"/>
                </a:solidFill>
                <a:latin typeface="微软雅黑" panose="020B0503020204020204" pitchFamily="34" charset="-122"/>
              </a:rPr>
              <a:t>ConversionServiceFactoryBean</a:t>
            </a:r>
            <a:r>
              <a:rPr lang="zh-CN" altLang="zh-CN" dirty="0">
                <a:solidFill>
                  <a:srgbClr val="595959"/>
                </a:solidFill>
                <a:latin typeface="微软雅黑" panose="020B0503020204020204" pitchFamily="34" charset="-122"/>
              </a:rPr>
              <a:t>中，也可以将自定义转换器配置在格式化工厂</a:t>
            </a:r>
            <a:r>
              <a:rPr lang="en-US" altLang="zh-CN" dirty="0">
                <a:solidFill>
                  <a:srgbClr val="595959"/>
                </a:solidFill>
                <a:latin typeface="微软雅黑" panose="020B0503020204020204" pitchFamily="34" charset="-122"/>
              </a:rPr>
              <a:t>org.springframework.format.support.FormattingConversionServiceFactoryBean</a:t>
            </a:r>
            <a:r>
              <a:rPr lang="zh-CN" altLang="zh-CN" dirty="0">
                <a:solidFill>
                  <a:srgbClr val="595959"/>
                </a:solidFill>
                <a:latin typeface="微软雅黑" panose="020B0503020204020204" pitchFamily="34" charset="-122"/>
              </a:rPr>
              <a:t>中，通过格式化工厂对数据格式化。</a:t>
            </a:r>
          </a:p>
        </p:txBody>
      </p:sp>
      <p:sp>
        <p:nvSpPr>
          <p:cNvPr id="13" name="圆角矩形 12">
            <a:extLst>
              <a:ext uri="{FF2B5EF4-FFF2-40B4-BE49-F238E27FC236}">
                <a16:creationId xmlns:a16="http://schemas.microsoft.com/office/drawing/2014/main" id="{DCD66F46-1E23-0F44-99C8-8CA2CEBC4362}"/>
              </a:ext>
            </a:extLst>
          </p:cNvPr>
          <p:cNvSpPr/>
          <p:nvPr/>
        </p:nvSpPr>
        <p:spPr>
          <a:xfrm>
            <a:off x="1303055" y="2937634"/>
            <a:ext cx="9794240" cy="234838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a:extLst>
              <a:ext uri="{FF2B5EF4-FFF2-40B4-BE49-F238E27FC236}">
                <a16:creationId xmlns:a16="http://schemas.microsoft.com/office/drawing/2014/main" id="{D3A0F10E-C6BC-6B4E-9B02-8EF6240893E8}"/>
              </a:ext>
            </a:extLst>
          </p:cNvPr>
          <p:cNvSpPr/>
          <p:nvPr/>
        </p:nvSpPr>
        <p:spPr>
          <a:xfrm>
            <a:off x="1252831" y="284349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a:extLst>
              <a:ext uri="{FF2B5EF4-FFF2-40B4-BE49-F238E27FC236}">
                <a16:creationId xmlns:a16="http://schemas.microsoft.com/office/drawing/2014/main" id="{02873EFB-A7B6-514C-BD2C-1B116938DF83}"/>
              </a:ext>
            </a:extLst>
          </p:cNvPr>
          <p:cNvSpPr/>
          <p:nvPr/>
        </p:nvSpPr>
        <p:spPr>
          <a:xfrm rot="10800000">
            <a:off x="10778975" y="496192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42056719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UserController.java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类中定义方法</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getBirthday</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，用于绑定客户端请求中的日期数据，</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getBirthday</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方法代码如下所示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824222" y="2776781"/>
            <a:ext cx="6585995" cy="2985017"/>
          </a:xfrm>
          <a:prstGeom prst="rect">
            <a:avLst/>
          </a:prstGeom>
        </p:spPr>
      </p:pic>
      <p:sp>
        <p:nvSpPr>
          <p:cNvPr id="4" name="矩形 3"/>
          <p:cNvSpPr/>
          <p:nvPr/>
        </p:nvSpPr>
        <p:spPr>
          <a:xfrm>
            <a:off x="3142257" y="2748798"/>
            <a:ext cx="6696223" cy="2951898"/>
          </a:xfrm>
          <a:prstGeom prst="rect">
            <a:avLst/>
          </a:prstGeom>
        </p:spPr>
        <p:txBody>
          <a:bodyPr wrap="square">
            <a:spAutoFit/>
          </a:bodyPr>
          <a:lstStyle/>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a:t>
            </a:r>
            <a:r>
              <a:rPr lang="zh-CN" altLang="zh-CN" dirty="0">
                <a:solidFill>
                  <a:srgbClr val="595959"/>
                </a:solidFill>
                <a:latin typeface="Microsoft YaHei" panose="020B0503020204020204" pitchFamily="34" charset="-122"/>
                <a:ea typeface="Microsoft YaHei" panose="020B0503020204020204" pitchFamily="34" charset="-122"/>
                <a:cs typeface="+mn-ea"/>
              </a:rPr>
              <a:t>使用自定义类型数据绑定日期数据</a:t>
            </a: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en-US" altLang="zh-CN" dirty="0" err="1">
                <a:solidFill>
                  <a:srgbClr val="595959"/>
                </a:solidFill>
                <a:latin typeface="Microsoft YaHei" panose="020B0503020204020204" pitchFamily="34" charset="-122"/>
                <a:ea typeface="Microsoft YaHei" panose="020B0503020204020204" pitchFamily="34" charset="-122"/>
                <a:cs typeface="+mn-ea"/>
              </a:rPr>
              <a:t>RequestMapping</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en-US" altLang="zh-CN" dirty="0" err="1">
                <a:solidFill>
                  <a:srgbClr val="595959"/>
                </a:solidFill>
                <a:latin typeface="Microsoft YaHei" panose="020B0503020204020204" pitchFamily="34" charset="-122"/>
                <a:ea typeface="Microsoft YaHei" panose="020B0503020204020204" pitchFamily="34" charset="-122"/>
                <a:cs typeface="+mn-ea"/>
              </a:rPr>
              <a:t>getBirthday</a:t>
            </a: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public void </a:t>
            </a:r>
            <a:r>
              <a:rPr lang="en-US" altLang="zh-CN" dirty="0" err="1">
                <a:solidFill>
                  <a:srgbClr val="595959"/>
                </a:solidFill>
                <a:latin typeface="Microsoft YaHei" panose="020B0503020204020204" pitchFamily="34" charset="-122"/>
                <a:ea typeface="Microsoft YaHei" panose="020B0503020204020204" pitchFamily="34" charset="-122"/>
                <a:cs typeface="+mn-ea"/>
              </a:rPr>
              <a:t>getBirthday</a:t>
            </a:r>
            <a:r>
              <a:rPr lang="en-US" altLang="zh-CN" dirty="0">
                <a:solidFill>
                  <a:srgbClr val="595959"/>
                </a:solidFill>
                <a:latin typeface="Microsoft YaHei" panose="020B0503020204020204" pitchFamily="34" charset="-122"/>
                <a:ea typeface="Microsoft YaHei" panose="020B0503020204020204" pitchFamily="34" charset="-122"/>
                <a:cs typeface="+mn-ea"/>
              </a:rPr>
              <a:t>(Date birthday) {</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a:t>
            </a:r>
            <a:r>
              <a:rPr lang="en-US" altLang="zh-CN" dirty="0" err="1">
                <a:solidFill>
                  <a:srgbClr val="595959"/>
                </a:solidFill>
                <a:latin typeface="Microsoft YaHei" panose="020B0503020204020204" pitchFamily="34" charset="-122"/>
                <a:ea typeface="Microsoft YaHei" panose="020B0503020204020204" pitchFamily="34" charset="-122"/>
                <a:cs typeface="+mn-ea"/>
              </a:rPr>
              <a:t>System.out.println</a:t>
            </a:r>
            <a:r>
              <a:rPr lang="en-US" altLang="zh-CN" dirty="0">
                <a:solidFill>
                  <a:srgbClr val="595959"/>
                </a:solidFill>
                <a:latin typeface="Microsoft YaHei" panose="020B0503020204020204" pitchFamily="34" charset="-122"/>
                <a:ea typeface="Microsoft YaHei" panose="020B0503020204020204" pitchFamily="34" charset="-122"/>
                <a:cs typeface="+mn-ea"/>
              </a:rPr>
              <a:t>("birthday="+birthday);</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自定义类型转换器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5577014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5679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启动</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chapter12</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项目，在浏览器中访问地址</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http://localhost:8080/chapter12/</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getBirthday?birthday</a:t>
            </a:r>
            <a:r>
              <a:rPr lang="en-US" altLang="zh-CN" sz="1600" dirty="0">
                <a:solidFill>
                  <a:srgbClr val="595959"/>
                </a:solidFill>
                <a:latin typeface="Microsoft YaHei" panose="020B0503020204020204" pitchFamily="34" charset="-122"/>
                <a:ea typeface="Microsoft YaHei" panose="020B0503020204020204" pitchFamily="34" charset="-122"/>
                <a:cs typeface="+mn-ea"/>
              </a:rPr>
              <a:t>=2020-11-11</a:t>
            </a:r>
            <a:r>
              <a:rPr lang="zh-CN" altLang="zh-CN" sz="1600" dirty="0">
                <a:solidFill>
                  <a:srgbClr val="595959"/>
                </a:solidFill>
                <a:latin typeface="Microsoft YaHei" panose="020B0503020204020204" pitchFamily="34" charset="-122"/>
                <a:ea typeface="Microsoft YaHei" panose="020B0503020204020204" pitchFamily="34" charset="-122"/>
                <a:cs typeface="+mn-ea"/>
              </a:rPr>
              <a:t>，访问后，控制台打印信息如图所示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自定义类型转换器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1D2BB3F7-3015-5442-852F-5DFC229BF9E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752850" y="2688462"/>
            <a:ext cx="4686300" cy="1156792"/>
          </a:xfrm>
          <a:prstGeom prst="rect">
            <a:avLst/>
          </a:prstGeom>
          <a:noFill/>
          <a:ln>
            <a:noFill/>
          </a:ln>
          <a:effectLst/>
        </p:spPr>
      </p:pic>
      <p:sp>
        <p:nvSpPr>
          <p:cNvPr id="2" name="文本框 1">
            <a:extLst>
              <a:ext uri="{FF2B5EF4-FFF2-40B4-BE49-F238E27FC236}">
                <a16:creationId xmlns:a16="http://schemas.microsoft.com/office/drawing/2014/main" id="{55CA38CE-9F46-0340-9368-2CE662F2EB06}"/>
              </a:ext>
            </a:extLst>
          </p:cNvPr>
          <p:cNvSpPr txBox="1"/>
          <p:nvPr/>
        </p:nvSpPr>
        <p:spPr>
          <a:xfrm>
            <a:off x="1400537" y="4259484"/>
            <a:ext cx="9294471" cy="1289905"/>
          </a:xfrm>
          <a:prstGeom prst="rect">
            <a:avLst/>
          </a:prstGeom>
          <a:noFill/>
        </p:spPr>
        <p:txBody>
          <a:bodyPr wrap="square" rtlCol="0">
            <a:spAutoFit/>
          </a:bodyPr>
          <a:lstStyle/>
          <a:p>
            <a:pPr>
              <a:lnSpc>
                <a:spcPct val="150000"/>
              </a:lnSpc>
            </a:pPr>
            <a:r>
              <a:rPr lang="zh-CN" altLang="zh-CN" dirty="0">
                <a:solidFill>
                  <a:srgbClr val="595959"/>
                </a:solidFill>
                <a:latin typeface="Microsoft YaHei" panose="020B0503020204020204" pitchFamily="34" charset="-122"/>
                <a:ea typeface="Microsoft YaHei" panose="020B0503020204020204" pitchFamily="34" charset="-122"/>
                <a:cs typeface="+mn-ea"/>
              </a:rPr>
              <a:t>从图</a:t>
            </a:r>
            <a:r>
              <a:rPr lang="zh-CN" altLang="en-US" dirty="0">
                <a:solidFill>
                  <a:srgbClr val="595959"/>
                </a:solidFill>
                <a:latin typeface="Microsoft YaHei" panose="020B0503020204020204" pitchFamily="34" charset="-122"/>
                <a:ea typeface="Microsoft YaHei" panose="020B0503020204020204" pitchFamily="34" charset="-122"/>
                <a:cs typeface="+mn-ea"/>
              </a:rPr>
              <a:t>中</a:t>
            </a:r>
            <a:r>
              <a:rPr lang="zh-CN" altLang="zh-CN" dirty="0">
                <a:solidFill>
                  <a:srgbClr val="595959"/>
                </a:solidFill>
                <a:latin typeface="Microsoft YaHei" panose="020B0503020204020204" pitchFamily="34" charset="-122"/>
                <a:ea typeface="Microsoft YaHei" panose="020B0503020204020204" pitchFamily="34" charset="-122"/>
                <a:cs typeface="+mn-ea"/>
              </a:rPr>
              <a:t>所示的打印信息可以看出，程序正确打印出了请求传入的日期。这表明</a:t>
            </a:r>
            <a:r>
              <a:rPr lang="en-US" altLang="zh-CN" dirty="0" err="1">
                <a:solidFill>
                  <a:srgbClr val="595959"/>
                </a:solidFill>
                <a:latin typeface="Microsoft YaHei" panose="020B0503020204020204" pitchFamily="34" charset="-122"/>
                <a:ea typeface="Microsoft YaHei" panose="020B0503020204020204" pitchFamily="34" charset="-122"/>
                <a:cs typeface="+mn-ea"/>
              </a:rPr>
              <a:t>getBirthday</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方法获取到了客户端请求中参数</a:t>
            </a:r>
            <a:r>
              <a:rPr lang="en-US" altLang="zh-CN" dirty="0">
                <a:solidFill>
                  <a:srgbClr val="595959"/>
                </a:solidFill>
                <a:latin typeface="Microsoft YaHei" panose="020B0503020204020204" pitchFamily="34" charset="-122"/>
                <a:ea typeface="Microsoft YaHei" panose="020B0503020204020204" pitchFamily="34" charset="-122"/>
                <a:cs typeface="+mn-ea"/>
              </a:rPr>
              <a:t>birthday</a:t>
            </a:r>
            <a:r>
              <a:rPr lang="zh-CN" altLang="zh-CN" dirty="0">
                <a:solidFill>
                  <a:srgbClr val="595959"/>
                </a:solidFill>
                <a:latin typeface="Microsoft YaHei" panose="020B0503020204020204" pitchFamily="34" charset="-122"/>
                <a:ea typeface="Microsoft YaHei" panose="020B0503020204020204" pitchFamily="34" charset="-122"/>
                <a:cs typeface="+mn-ea"/>
              </a:rPr>
              <a:t>的值，并将</a:t>
            </a:r>
            <a:r>
              <a:rPr lang="en-US" altLang="zh-CN" dirty="0">
                <a:solidFill>
                  <a:srgbClr val="595959"/>
                </a:solidFill>
                <a:latin typeface="Microsoft YaHei" panose="020B0503020204020204" pitchFamily="34" charset="-122"/>
                <a:ea typeface="Microsoft YaHei" panose="020B0503020204020204" pitchFamily="34" charset="-122"/>
                <a:cs typeface="+mn-ea"/>
              </a:rPr>
              <a:t>birthday</a:t>
            </a:r>
            <a:r>
              <a:rPr lang="zh-CN" altLang="zh-CN" dirty="0">
                <a:solidFill>
                  <a:srgbClr val="595959"/>
                </a:solidFill>
                <a:latin typeface="Microsoft YaHei" panose="020B0503020204020204" pitchFamily="34" charset="-122"/>
                <a:ea typeface="Microsoft YaHei" panose="020B0503020204020204" pitchFamily="34" charset="-122"/>
                <a:cs typeface="+mn-ea"/>
              </a:rPr>
              <a:t>的值赋给了</a:t>
            </a:r>
            <a:r>
              <a:rPr lang="en-US" altLang="zh-CN" dirty="0" err="1">
                <a:solidFill>
                  <a:srgbClr val="595959"/>
                </a:solidFill>
                <a:latin typeface="Microsoft YaHei" panose="020B0503020204020204" pitchFamily="34" charset="-122"/>
                <a:ea typeface="Microsoft YaHei" panose="020B0503020204020204" pitchFamily="34" charset="-122"/>
                <a:cs typeface="+mn-ea"/>
              </a:rPr>
              <a:t>getBirthday</a:t>
            </a:r>
            <a:r>
              <a:rPr lang="en-US" altLang="zh-CN" dirty="0">
                <a:solidFill>
                  <a:srgbClr val="595959"/>
                </a:solidFill>
                <a:latin typeface="Microsoft YaHei" panose="020B0503020204020204" pitchFamily="34" charset="-122"/>
                <a:ea typeface="Microsoft YaHei" panose="020B0503020204020204" pitchFamily="34" charset="-122"/>
                <a:cs typeface="+mn-ea"/>
              </a:rPr>
              <a:t>( )</a:t>
            </a:r>
            <a:r>
              <a:rPr lang="zh-CN" altLang="zh-CN" dirty="0">
                <a:solidFill>
                  <a:srgbClr val="595959"/>
                </a:solidFill>
                <a:latin typeface="Microsoft YaHei" panose="020B0503020204020204" pitchFamily="34" charset="-122"/>
                <a:ea typeface="Microsoft YaHei" panose="020B0503020204020204" pitchFamily="34" charset="-122"/>
                <a:cs typeface="+mn-ea"/>
              </a:rPr>
              <a:t>方法的形参</a:t>
            </a:r>
            <a:r>
              <a:rPr lang="en-US" altLang="zh-CN" dirty="0">
                <a:solidFill>
                  <a:srgbClr val="595959"/>
                </a:solidFill>
                <a:latin typeface="Microsoft YaHei" panose="020B0503020204020204" pitchFamily="34" charset="-122"/>
                <a:ea typeface="Microsoft YaHei" panose="020B0503020204020204" pitchFamily="34" charset="-122"/>
                <a:cs typeface="+mn-ea"/>
              </a:rPr>
              <a:t>birthday</a:t>
            </a:r>
            <a:r>
              <a:rPr lang="zh-CN" altLang="zh-CN" dirty="0">
                <a:solidFill>
                  <a:srgbClr val="595959"/>
                </a:solidFill>
                <a:latin typeface="Microsoft YaHei" panose="020B0503020204020204" pitchFamily="34" charset="-122"/>
                <a:ea typeface="Microsoft YaHei" panose="020B0503020204020204" pitchFamily="34" charset="-122"/>
                <a:cs typeface="+mn-ea"/>
              </a:rPr>
              <a:t>，实现了</a:t>
            </a:r>
            <a:r>
              <a:rPr lang="en-US" altLang="zh-CN" dirty="0">
                <a:solidFill>
                  <a:srgbClr val="595959"/>
                </a:solidFill>
                <a:latin typeface="Microsoft YaHei" panose="020B0503020204020204" pitchFamily="34" charset="-122"/>
                <a:ea typeface="Microsoft YaHei" panose="020B0503020204020204" pitchFamily="34" charset="-122"/>
                <a:cs typeface="+mn-ea"/>
              </a:rPr>
              <a:t>Date</a:t>
            </a:r>
            <a:r>
              <a:rPr lang="zh-CN" altLang="zh-CN" dirty="0">
                <a:solidFill>
                  <a:srgbClr val="595959"/>
                </a:solidFill>
                <a:latin typeface="Microsoft YaHei" panose="020B0503020204020204" pitchFamily="34" charset="-122"/>
                <a:ea typeface="Microsoft YaHei" panose="020B0503020204020204" pitchFamily="34" charset="-122"/>
                <a:cs typeface="+mn-ea"/>
              </a:rPr>
              <a:t>类型的数据绑定</a:t>
            </a:r>
            <a:r>
              <a:rPr lang="zh-CN" altLang="en-US" dirty="0">
                <a:solidFill>
                  <a:srgbClr val="595959"/>
                </a:solidFill>
                <a:latin typeface="Microsoft YaHei" panose="020B0503020204020204" pitchFamily="34" charset="-122"/>
                <a:ea typeface="Microsoft YaHei" panose="020B0503020204020204" pitchFamily="34" charset="-122"/>
                <a:cs typeface="+mn-ea"/>
              </a:rPr>
              <a:t>。</a:t>
            </a:r>
          </a:p>
        </p:txBody>
      </p:sp>
    </p:spTree>
    <p:extLst>
      <p:ext uri="{BB962C8B-B14F-4D97-AF65-F5344CB8AC3E}">
        <p14:creationId xmlns:p14="http://schemas.microsoft.com/office/powerpoint/2010/main" val="41995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299657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568332"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日期类型的格式转换</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2910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自定义类型转换器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a:extLst>
              <a:ext uri="{FF2B5EF4-FFF2-40B4-BE49-F238E27FC236}">
                <a16:creationId xmlns:a16="http://schemas.microsoft.com/office/drawing/2014/main" id="{73A3F491-9158-E345-9C0B-F28714186AC7}"/>
              </a:ext>
            </a:extLst>
          </p:cNvPr>
          <p:cNvSpPr txBox="1"/>
          <p:nvPr>
            <p:custDataLst>
              <p:tags r:id="rId2"/>
            </p:custDataLst>
          </p:nvPr>
        </p:nvSpPr>
        <p:spPr>
          <a:xfrm>
            <a:off x="1725775" y="2963890"/>
            <a:ext cx="8876636" cy="218684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在上述案例中，日期类型的格式转换是基于</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配置自定义转换器实现的。除了</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方式之外，还可以通过</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DateTimeFormat</a:t>
            </a:r>
            <a:r>
              <a:rPr lang="zh-CN" altLang="zh-CN" dirty="0">
                <a:solidFill>
                  <a:srgbClr val="595959"/>
                </a:solidFill>
                <a:latin typeface="微软雅黑" panose="020B0503020204020204" pitchFamily="34" charset="-122"/>
              </a:rPr>
              <a:t>注解来简化日期类型的格式转换。使用</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DateTimeFormat</a:t>
            </a:r>
            <a:r>
              <a:rPr lang="zh-CN" altLang="zh-CN" dirty="0">
                <a:solidFill>
                  <a:srgbClr val="595959"/>
                </a:solidFill>
                <a:latin typeface="微软雅黑" panose="020B0503020204020204" pitchFamily="34" charset="-122"/>
              </a:rPr>
              <a:t>注解完成日期类型的格式转换无需自定义转换器，也无需在配置文件中定义转换器工厂或格式化工厂，只需将</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DateTimeFormat</a:t>
            </a:r>
            <a:r>
              <a:rPr lang="zh-CN" altLang="zh-CN" dirty="0">
                <a:solidFill>
                  <a:srgbClr val="595959"/>
                </a:solidFill>
                <a:latin typeface="微软雅黑" panose="020B0503020204020204" pitchFamily="34" charset="-122"/>
              </a:rPr>
              <a:t>定义在方法的形参前面或成员变量上方，就可以为当前参数或变量指定类型转换规则</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3" name="圆角矩形 12">
            <a:extLst>
              <a:ext uri="{FF2B5EF4-FFF2-40B4-BE49-F238E27FC236}">
                <a16:creationId xmlns:a16="http://schemas.microsoft.com/office/drawing/2014/main" id="{DCD66F46-1E23-0F44-99C8-8CA2CEBC4362}"/>
              </a:ext>
            </a:extLst>
          </p:cNvPr>
          <p:cNvSpPr/>
          <p:nvPr/>
        </p:nvSpPr>
        <p:spPr>
          <a:xfrm>
            <a:off x="1303055" y="2625117"/>
            <a:ext cx="9794240" cy="28291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a:extLst>
              <a:ext uri="{FF2B5EF4-FFF2-40B4-BE49-F238E27FC236}">
                <a16:creationId xmlns:a16="http://schemas.microsoft.com/office/drawing/2014/main" id="{D3A0F10E-C6BC-6B4E-9B02-8EF6240893E8}"/>
              </a:ext>
            </a:extLst>
          </p:cNvPr>
          <p:cNvSpPr/>
          <p:nvPr/>
        </p:nvSpPr>
        <p:spPr>
          <a:xfrm>
            <a:off x="1252831" y="253097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a:extLst>
              <a:ext uri="{FF2B5EF4-FFF2-40B4-BE49-F238E27FC236}">
                <a16:creationId xmlns:a16="http://schemas.microsoft.com/office/drawing/2014/main" id="{02873EFB-A7B6-514C-BD2C-1B116938DF83}"/>
              </a:ext>
            </a:extLst>
          </p:cNvPr>
          <p:cNvSpPr/>
          <p:nvPr/>
        </p:nvSpPr>
        <p:spPr>
          <a:xfrm rot="10800000">
            <a:off x="10778975" y="510082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35422513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972" y="572625"/>
            <a:ext cx="3008380"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671" y="2677020"/>
            <a:ext cx="1192345" cy="612920"/>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671" y="3597205"/>
            <a:ext cx="1192345" cy="618263"/>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671" y="4527568"/>
            <a:ext cx="1192345" cy="614383"/>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5342" y="2654846"/>
            <a:ext cx="5143000" cy="612920"/>
            <a:chOff x="4315150" y="953426"/>
            <a:chExt cx="3857250" cy="540057"/>
          </a:xfrm>
        </p:grpSpPr>
        <p:sp>
          <p:nvSpPr>
            <p:cNvPr id="61" name="矩形 60"/>
            <p:cNvSpPr/>
            <p:nvPr/>
          </p:nvSpPr>
          <p:spPr>
            <a:xfrm>
              <a:off x="4618311" y="1036090"/>
              <a:ext cx="2827147"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数据绑定</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5342" y="3580383"/>
            <a:ext cx="5143000" cy="612920"/>
            <a:chOff x="4315150" y="1647579"/>
            <a:chExt cx="3857250" cy="540057"/>
          </a:xfrm>
        </p:grpSpPr>
        <p:sp>
          <p:nvSpPr>
            <p:cNvPr id="64" name="矩形 63"/>
            <p:cNvSpPr/>
            <p:nvPr/>
          </p:nvSpPr>
          <p:spPr>
            <a:xfrm>
              <a:off x="4584021" y="1730243"/>
              <a:ext cx="2827147"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简单数据绑定</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5342" y="4505920"/>
            <a:ext cx="5143000" cy="612920"/>
            <a:chOff x="4315150" y="2341731"/>
            <a:chExt cx="3857250" cy="540057"/>
          </a:xfrm>
        </p:grpSpPr>
        <p:sp>
          <p:nvSpPr>
            <p:cNvPr id="67" name="矩形 66"/>
            <p:cNvSpPr/>
            <p:nvPr/>
          </p:nvSpPr>
          <p:spPr>
            <a:xfrm>
              <a:off x="4594740" y="2424395"/>
              <a:ext cx="3499396"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复杂数据绑定</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4182489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5685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接下来使用</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DateTimeFormat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注解修改上述案例，完成</a:t>
            </a:r>
            <a:r>
              <a:rPr lang="en-US" altLang="zh-CN" sz="1600" dirty="0">
                <a:solidFill>
                  <a:srgbClr val="595959"/>
                </a:solidFill>
                <a:latin typeface="Microsoft YaHei" panose="020B0503020204020204" pitchFamily="34" charset="-122"/>
                <a:ea typeface="Microsoft YaHei" panose="020B0503020204020204" pitchFamily="34" charset="-122"/>
                <a:cs typeface="+mn-ea"/>
              </a:rPr>
              <a:t>Date</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类型的数据绑定，具体实现步骤如下。修改</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UserController.java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getBirthday</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方法，修改后</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getBirthday</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方法的具体代码如下所示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801685"/>
            <a:ext cx="7332167" cy="3123741"/>
          </a:xfrm>
          <a:prstGeom prst="rect">
            <a:avLst/>
          </a:prstGeom>
        </p:spPr>
      </p:pic>
      <p:sp>
        <p:nvSpPr>
          <p:cNvPr id="4" name="矩形 3"/>
          <p:cNvSpPr/>
          <p:nvPr/>
        </p:nvSpPr>
        <p:spPr>
          <a:xfrm>
            <a:off x="2795019" y="2820959"/>
            <a:ext cx="6876488" cy="3003515"/>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使用</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DateTimeFormat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注解绑定日期数据</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RequestMapping</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getBirthday</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void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getBirthday</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1369B2"/>
                </a:solidFill>
                <a:latin typeface="Microsoft YaHei" panose="020B0503020204020204" pitchFamily="34" charset="-122"/>
                <a:ea typeface="Microsoft YaHei" panose="020B0503020204020204" pitchFamily="34" charset="-122"/>
                <a:cs typeface="+mn-ea"/>
              </a:rPr>
              <a:t>@</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DateTimeFormat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pattern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yyyy</a:t>
            </a:r>
            <a:r>
              <a:rPr lang="en-US" altLang="zh-CN" sz="1600" dirty="0">
                <a:solidFill>
                  <a:srgbClr val="595959"/>
                </a:solidFill>
                <a:latin typeface="Microsoft YaHei" panose="020B0503020204020204" pitchFamily="34" charset="-122"/>
                <a:ea typeface="Microsoft YaHei" panose="020B0503020204020204" pitchFamily="34" charset="-122"/>
                <a:cs typeface="+mn-ea"/>
              </a:rPr>
              <a:t>-MM-dd")Date birthday)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System.out.println</a:t>
            </a:r>
            <a:r>
              <a:rPr lang="en-US" altLang="zh-CN" sz="1600" dirty="0">
                <a:solidFill>
                  <a:srgbClr val="595959"/>
                </a:solidFill>
                <a:latin typeface="Microsoft YaHei" panose="020B0503020204020204" pitchFamily="34" charset="-122"/>
                <a:ea typeface="Microsoft YaHei" panose="020B0503020204020204" pitchFamily="34" charset="-122"/>
                <a:cs typeface="+mn-ea"/>
              </a:rPr>
              <a:t>("birthday="+birthday);</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自定义类型转换器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662295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5685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删除</a:t>
            </a:r>
            <a:r>
              <a:rPr lang="en-US" altLang="zh-CN" sz="1600" dirty="0">
                <a:solidFill>
                  <a:srgbClr val="595959"/>
                </a:solidFill>
                <a:latin typeface="Microsoft YaHei" panose="020B0503020204020204" pitchFamily="34" charset="-122"/>
                <a:ea typeface="Microsoft YaHei" panose="020B0503020204020204" pitchFamily="34" charset="-122"/>
                <a:cs typeface="+mn-ea"/>
              </a:rPr>
              <a:t>spring-</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mvc.xml</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中的转换器工厂，删除后</a:t>
            </a:r>
            <a:r>
              <a:rPr lang="en-US" altLang="zh-CN" sz="1600" dirty="0">
                <a:solidFill>
                  <a:srgbClr val="595959"/>
                </a:solidFill>
                <a:latin typeface="Microsoft YaHei" panose="020B0503020204020204" pitchFamily="34" charset="-122"/>
                <a:ea typeface="Microsoft YaHei" panose="020B0503020204020204" pitchFamily="34" charset="-122"/>
                <a:cs typeface="+mn-ea"/>
              </a:rPr>
              <a:t>spring-</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mvc.xml</a:t>
            </a:r>
            <a:r>
              <a:rPr lang="zh-CN" altLang="zh-CN" sz="1600" dirty="0">
                <a:solidFill>
                  <a:srgbClr val="595959"/>
                </a:solidFill>
                <a:latin typeface="Microsoft YaHei" panose="020B0503020204020204" pitchFamily="34" charset="-122"/>
                <a:ea typeface="Microsoft YaHei" panose="020B0503020204020204" pitchFamily="34" charset="-122"/>
                <a:cs typeface="+mn-ea"/>
              </a:rPr>
              <a:t>保留的元素如下所示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FF0000"/>
                </a:solidFill>
                <a:latin typeface="Microsoft YaHei" panose="020B0503020204020204" pitchFamily="34" charset="-122"/>
                <a:ea typeface="Microsoft YaHei" panose="020B0503020204020204" pitchFamily="34" charset="-122"/>
                <a:cs typeface="+mn-ea"/>
              </a:rPr>
              <a:t>需要注意的是</a:t>
            </a:r>
            <a:r>
              <a:rPr lang="zh-CN" altLang="zh-CN" sz="1600" dirty="0">
                <a:solidFill>
                  <a:srgbClr val="595959"/>
                </a:solidFill>
                <a:latin typeface="Microsoft YaHei" panose="020B0503020204020204" pitchFamily="34" charset="-122"/>
                <a:ea typeface="Microsoft YaHei" panose="020B0503020204020204" pitchFamily="34" charset="-122"/>
                <a:cs typeface="+mn-ea"/>
              </a:rPr>
              <a:t>，注解方式的类型转换依赖注解驱动的支持，配置文件中必须显式定义</a:t>
            </a:r>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mvc:annotation-driven</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r>
              <a:rPr lang="zh-CN" altLang="zh-CN" sz="1600" dirty="0">
                <a:solidFill>
                  <a:srgbClr val="595959"/>
                </a:solidFill>
                <a:latin typeface="Microsoft YaHei" panose="020B0503020204020204" pitchFamily="34" charset="-122"/>
                <a:ea typeface="Microsoft YaHei" panose="020B0503020204020204" pitchFamily="34" charset="-122"/>
                <a:cs typeface="+mn-ea"/>
              </a:rPr>
              <a:t>元素</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535951"/>
            <a:ext cx="7332167" cy="3472962"/>
          </a:xfrm>
          <a:prstGeom prst="rect">
            <a:avLst/>
          </a:prstGeom>
        </p:spPr>
      </p:pic>
      <p:sp>
        <p:nvSpPr>
          <p:cNvPr id="4" name="矩形 3"/>
          <p:cNvSpPr/>
          <p:nvPr/>
        </p:nvSpPr>
        <p:spPr>
          <a:xfrm>
            <a:off x="2795019" y="2559703"/>
            <a:ext cx="6876488" cy="3372846"/>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 </a:t>
            </a:r>
            <a:r>
              <a:rPr lang="zh-CN" altLang="zh-CN" sz="1600" dirty="0">
                <a:solidFill>
                  <a:srgbClr val="595959"/>
                </a:solidFill>
                <a:latin typeface="Microsoft YaHei" panose="020B0503020204020204" pitchFamily="34" charset="-122"/>
                <a:ea typeface="Microsoft YaHei" panose="020B0503020204020204" pitchFamily="34" charset="-122"/>
                <a:cs typeface="+mn-ea"/>
              </a:rPr>
              <a:t>配置创建</a:t>
            </a:r>
            <a:r>
              <a:rPr lang="en-US" altLang="zh-CN" sz="1600" dirty="0">
                <a:solidFill>
                  <a:srgbClr val="595959"/>
                </a:solidFill>
                <a:latin typeface="Microsoft YaHei" panose="020B0503020204020204" pitchFamily="34" charset="-122"/>
                <a:ea typeface="Microsoft YaHei" panose="020B0503020204020204" pitchFamily="34" charset="-122"/>
                <a:cs typeface="+mn-ea"/>
              </a:rPr>
              <a:t> spring </a:t>
            </a:r>
            <a:r>
              <a:rPr lang="zh-CN" altLang="zh-CN" sz="1600" dirty="0">
                <a:solidFill>
                  <a:srgbClr val="595959"/>
                </a:solidFill>
                <a:latin typeface="Microsoft YaHei" panose="020B0503020204020204" pitchFamily="34" charset="-122"/>
                <a:ea typeface="Microsoft YaHei" panose="020B0503020204020204" pitchFamily="34" charset="-122"/>
                <a:cs typeface="+mn-ea"/>
              </a:rPr>
              <a:t>容器要扫描的包</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context:component-scan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base</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package="</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com.itheima.controller</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 </a:t>
            </a:r>
            <a:r>
              <a:rPr lang="zh-CN" altLang="zh-CN" sz="1600" dirty="0">
                <a:solidFill>
                  <a:srgbClr val="595959"/>
                </a:solidFill>
                <a:latin typeface="Microsoft YaHei" panose="020B0503020204020204" pitchFamily="34" charset="-122"/>
                <a:ea typeface="Microsoft YaHei" panose="020B0503020204020204" pitchFamily="34" charset="-122"/>
                <a:cs typeface="+mn-ea"/>
              </a:rPr>
              <a:t>配置视图解析器</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&lt;bean	class="</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org.springframework.web.servlet.view</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InternalResourceViewResolver</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&lt;property name="prefix" value="/WEB-INF/pages/"/&gt;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&lt;property name="suffix" value=".</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jsp</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&lt;/bean&gt;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mvc:annotation-driven</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自定义类型转换器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9187984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3875228"/>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启动</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chapter12</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项目，在浏览器中访问地址</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http://localhost:8080/chapter12/</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getBirthday?birthday</a:t>
            </a:r>
            <a:r>
              <a:rPr lang="en-US" altLang="zh-CN" sz="1600" dirty="0">
                <a:solidFill>
                  <a:srgbClr val="595959"/>
                </a:solidFill>
                <a:latin typeface="Microsoft YaHei" panose="020B0503020204020204" pitchFamily="34" charset="-122"/>
                <a:ea typeface="Microsoft YaHei" panose="020B0503020204020204" pitchFamily="34" charset="-122"/>
                <a:cs typeface="+mn-ea"/>
              </a:rPr>
              <a:t>=2020-11-11</a:t>
            </a:r>
            <a:r>
              <a:rPr lang="zh-CN" altLang="zh-CN" sz="1600" dirty="0">
                <a:solidFill>
                  <a:srgbClr val="595959"/>
                </a:solidFill>
                <a:latin typeface="Microsoft YaHei" panose="020B0503020204020204" pitchFamily="34" charset="-122"/>
                <a:ea typeface="Microsoft YaHei" panose="020B0503020204020204" pitchFamily="34" charset="-122"/>
                <a:cs typeface="+mn-ea"/>
              </a:rPr>
              <a:t>，使用</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DateTimeFormat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注解时控制台打印信息如图所示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dirty="0">
                <a:solidFill>
                  <a:srgbClr val="595959"/>
                </a:solidFill>
                <a:latin typeface="Microsoft YaHei" panose="020B0503020204020204" pitchFamily="34" charset="-122"/>
                <a:ea typeface="Microsoft YaHei" panose="020B0503020204020204" pitchFamily="34" charset="-122"/>
                <a:cs typeface="+mn-ea"/>
              </a:rPr>
              <a:t>如果</a:t>
            </a:r>
            <a:r>
              <a:rPr lang="en-US" altLang="zh-CN" dirty="0" err="1">
                <a:solidFill>
                  <a:srgbClr val="595959"/>
                </a:solidFill>
                <a:latin typeface="Microsoft YaHei" panose="020B0503020204020204" pitchFamily="34" charset="-122"/>
                <a:ea typeface="Microsoft YaHei" panose="020B0503020204020204" pitchFamily="34" charset="-122"/>
                <a:cs typeface="+mn-ea"/>
              </a:rPr>
              <a:t>getBirthday</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方法的形参是</a:t>
            </a:r>
            <a:r>
              <a:rPr lang="en-US" altLang="zh-CN" dirty="0">
                <a:solidFill>
                  <a:srgbClr val="595959"/>
                </a:solidFill>
                <a:latin typeface="Microsoft YaHei" panose="020B0503020204020204" pitchFamily="34" charset="-122"/>
                <a:ea typeface="Microsoft YaHei" panose="020B0503020204020204" pitchFamily="34" charset="-122"/>
                <a:cs typeface="+mn-ea"/>
              </a:rPr>
              <a:t>User</a:t>
            </a:r>
            <a:r>
              <a:rPr lang="zh-CN" altLang="zh-CN" dirty="0">
                <a:solidFill>
                  <a:srgbClr val="595959"/>
                </a:solidFill>
                <a:latin typeface="Microsoft YaHei" panose="020B0503020204020204" pitchFamily="34" charset="-122"/>
                <a:ea typeface="Microsoft YaHei" panose="020B0503020204020204" pitchFamily="34" charset="-122"/>
                <a:cs typeface="+mn-ea"/>
              </a:rPr>
              <a:t>类型，且</a:t>
            </a:r>
            <a:r>
              <a:rPr lang="en-US" altLang="zh-CN" dirty="0">
                <a:solidFill>
                  <a:srgbClr val="595959"/>
                </a:solidFill>
                <a:latin typeface="Microsoft YaHei" panose="020B0503020204020204" pitchFamily="34" charset="-122"/>
                <a:ea typeface="Microsoft YaHei" panose="020B0503020204020204" pitchFamily="34" charset="-122"/>
                <a:cs typeface="+mn-ea"/>
              </a:rPr>
              <a:t>birthday</a:t>
            </a:r>
            <a:r>
              <a:rPr lang="zh-CN" altLang="zh-CN" dirty="0">
                <a:solidFill>
                  <a:srgbClr val="595959"/>
                </a:solidFill>
                <a:latin typeface="Microsoft YaHei" panose="020B0503020204020204" pitchFamily="34" charset="-122"/>
                <a:ea typeface="Microsoft YaHei" panose="020B0503020204020204" pitchFamily="34" charset="-122"/>
                <a:cs typeface="+mn-ea"/>
              </a:rPr>
              <a:t>是</a:t>
            </a:r>
            <a:r>
              <a:rPr lang="en-US" altLang="zh-CN" dirty="0">
                <a:solidFill>
                  <a:srgbClr val="595959"/>
                </a:solidFill>
                <a:latin typeface="Microsoft YaHei" panose="020B0503020204020204" pitchFamily="34" charset="-122"/>
                <a:ea typeface="Microsoft YaHei" panose="020B0503020204020204" pitchFamily="34" charset="-122"/>
                <a:cs typeface="+mn-ea"/>
              </a:rPr>
              <a:t>User</a:t>
            </a:r>
            <a:r>
              <a:rPr lang="zh-CN" altLang="zh-CN" dirty="0">
                <a:solidFill>
                  <a:srgbClr val="595959"/>
                </a:solidFill>
                <a:latin typeface="Microsoft YaHei" panose="020B0503020204020204" pitchFamily="34" charset="-122"/>
                <a:ea typeface="Microsoft YaHei" panose="020B0503020204020204" pitchFamily="34" charset="-122"/>
                <a:cs typeface="+mn-ea"/>
              </a:rPr>
              <a:t>类的属性，也可以将形参上的</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en-US" altLang="zh-CN" dirty="0" err="1">
                <a:solidFill>
                  <a:srgbClr val="595959"/>
                </a:solidFill>
                <a:latin typeface="Microsoft YaHei" panose="020B0503020204020204" pitchFamily="34" charset="-122"/>
                <a:ea typeface="Microsoft YaHei" panose="020B0503020204020204" pitchFamily="34" charset="-122"/>
                <a:cs typeface="+mn-ea"/>
              </a:rPr>
              <a:t>DateTimeFormat</a:t>
            </a:r>
            <a:r>
              <a:rPr lang="zh-CN" altLang="zh-CN" dirty="0">
                <a:solidFill>
                  <a:srgbClr val="595959"/>
                </a:solidFill>
                <a:latin typeface="Microsoft YaHei" panose="020B0503020204020204" pitchFamily="34" charset="-122"/>
                <a:ea typeface="Microsoft YaHei" panose="020B0503020204020204" pitchFamily="34" charset="-122"/>
                <a:cs typeface="+mn-ea"/>
              </a:rPr>
              <a:t>注解改写在</a:t>
            </a:r>
            <a:r>
              <a:rPr lang="en-US" altLang="zh-CN" dirty="0">
                <a:solidFill>
                  <a:srgbClr val="595959"/>
                </a:solidFill>
                <a:latin typeface="Microsoft YaHei" panose="020B0503020204020204" pitchFamily="34" charset="-122"/>
                <a:ea typeface="Microsoft YaHei" panose="020B0503020204020204" pitchFamily="34" charset="-122"/>
                <a:cs typeface="+mn-ea"/>
              </a:rPr>
              <a:t>birthday</a:t>
            </a:r>
            <a:r>
              <a:rPr lang="zh-CN" altLang="zh-CN" dirty="0">
                <a:solidFill>
                  <a:srgbClr val="595959"/>
                </a:solidFill>
                <a:latin typeface="Microsoft YaHei" panose="020B0503020204020204" pitchFamily="34" charset="-122"/>
                <a:ea typeface="Microsoft YaHei" panose="020B0503020204020204" pitchFamily="34" charset="-122"/>
                <a:cs typeface="+mn-ea"/>
              </a:rPr>
              <a:t>属性的上方，数据绑定效果是一样的，格式如下</a:t>
            </a:r>
            <a:r>
              <a:rPr lang="zh-CN" altLang="en-US"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 </a:t>
            </a:r>
            <a:endParaRPr lang="en-US" altLang="zh-CN"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4899138"/>
            <a:ext cx="7332167" cy="1057320"/>
          </a:xfrm>
          <a:prstGeom prst="rect">
            <a:avLst/>
          </a:prstGeom>
        </p:spPr>
      </p:pic>
      <p:sp>
        <p:nvSpPr>
          <p:cNvPr id="4" name="矩形 3"/>
          <p:cNvSpPr/>
          <p:nvPr/>
        </p:nvSpPr>
        <p:spPr>
          <a:xfrm>
            <a:off x="3388784" y="4946640"/>
            <a:ext cx="6876488" cy="874407"/>
          </a:xfrm>
          <a:prstGeom prst="rect">
            <a:avLst/>
          </a:prstGeom>
        </p:spPr>
        <p:txBody>
          <a:bodyPr wrap="square">
            <a:spAutoFit/>
          </a:bodyPr>
          <a:lstStyle/>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en-US" altLang="zh-CN" dirty="0" err="1">
                <a:solidFill>
                  <a:srgbClr val="595959"/>
                </a:solidFill>
                <a:latin typeface="Microsoft YaHei" panose="020B0503020204020204" pitchFamily="34" charset="-122"/>
                <a:ea typeface="Microsoft YaHei" panose="020B0503020204020204" pitchFamily="34" charset="-122"/>
                <a:cs typeface="+mn-ea"/>
              </a:rPr>
              <a:t>DateTimeFormat</a:t>
            </a:r>
            <a:r>
              <a:rPr lang="en-US" altLang="zh-CN" dirty="0">
                <a:solidFill>
                  <a:srgbClr val="595959"/>
                </a:solidFill>
                <a:latin typeface="Microsoft YaHei" panose="020B0503020204020204" pitchFamily="34" charset="-122"/>
                <a:ea typeface="Microsoft YaHei" panose="020B0503020204020204" pitchFamily="34" charset="-122"/>
                <a:cs typeface="+mn-ea"/>
              </a:rPr>
              <a:t>(pattern = "</a:t>
            </a:r>
            <a:r>
              <a:rPr lang="en-US" altLang="zh-CN" dirty="0" err="1">
                <a:solidFill>
                  <a:srgbClr val="595959"/>
                </a:solidFill>
                <a:latin typeface="Microsoft YaHei" panose="020B0503020204020204" pitchFamily="34" charset="-122"/>
                <a:ea typeface="Microsoft YaHei" panose="020B0503020204020204" pitchFamily="34" charset="-122"/>
                <a:cs typeface="+mn-ea"/>
              </a:rPr>
              <a:t>yyyy</a:t>
            </a:r>
            <a:r>
              <a:rPr lang="en-US" altLang="zh-CN" dirty="0">
                <a:solidFill>
                  <a:srgbClr val="595959"/>
                </a:solidFill>
                <a:latin typeface="Microsoft YaHei" panose="020B0503020204020204" pitchFamily="34" charset="-122"/>
                <a:ea typeface="Microsoft YaHei" panose="020B0503020204020204" pitchFamily="34" charset="-122"/>
                <a:cs typeface="+mn-ea"/>
              </a:rPr>
              <a:t>-MM-dd")</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private Date birthday;</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376382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自定义类型转换器</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3E85E45B-24D1-A74F-8508-38FB034F395D}"/>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873817" y="2386941"/>
            <a:ext cx="4444365" cy="1035116"/>
          </a:xfrm>
          <a:prstGeom prst="rect">
            <a:avLst/>
          </a:prstGeom>
          <a:noFill/>
          <a:ln>
            <a:noFill/>
          </a:ln>
          <a:effectLst/>
        </p:spPr>
      </p:pic>
    </p:spTree>
    <p:extLst>
      <p:ext uri="{BB962C8B-B14F-4D97-AF65-F5344CB8AC3E}">
        <p14:creationId xmlns:p14="http://schemas.microsoft.com/office/powerpoint/2010/main" val="34668199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6990735"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复杂数据绑定</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272752" y="2808590"/>
            <a:ext cx="2133388" cy="1107996"/>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12</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3</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1839374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数组绑定</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zh-CN" altLang="en-US" dirty="0">
                <a:solidFill>
                  <a:srgbClr val="1369B2"/>
                </a:solidFill>
                <a:latin typeface="微软雅黑" panose="020B0503020204020204" pitchFamily="34" charset="-122"/>
                <a:ea typeface="微软雅黑" panose="020B0503020204020204" pitchFamily="34" charset="-122"/>
              </a:rPr>
              <a:t>数组绑定</a:t>
            </a:r>
            <a:r>
              <a:rPr lang="zh-CN" altLang="en-US" dirty="0">
                <a:solidFill>
                  <a:srgbClr val="595959"/>
                </a:solidFill>
                <a:latin typeface="微软雅黑" panose="020B0503020204020204" pitchFamily="34" charset="-122"/>
                <a:ea typeface="微软雅黑" panose="020B0503020204020204" pitchFamily="34" charset="-122"/>
              </a:rPr>
              <a:t>，能够在代码中使用数组进行复杂的数据绑定</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034390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03821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568332"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数组绑定的使用场景</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63251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数组绑定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a:extLst>
              <a:ext uri="{FF2B5EF4-FFF2-40B4-BE49-F238E27FC236}">
                <a16:creationId xmlns:a16="http://schemas.microsoft.com/office/drawing/2014/main" id="{73A3F491-9158-E345-9C0B-F28714186AC7}"/>
              </a:ext>
            </a:extLst>
          </p:cNvPr>
          <p:cNvSpPr txBox="1"/>
          <p:nvPr>
            <p:custDataLst>
              <p:tags r:id="rId2"/>
            </p:custDataLst>
          </p:nvPr>
        </p:nvSpPr>
        <p:spPr>
          <a:xfrm>
            <a:off x="1725775" y="3383882"/>
            <a:ext cx="8876636" cy="138999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在实际开发中，可能会遇到客户端请求需要传递多个同名参数到服务器端的情况，这种情况采用前面讲解的简单数据绑定的方式显然是不合适的。此时，可以使用数组来接收客户端的请求参数，完成数据绑定。</a:t>
            </a:r>
          </a:p>
        </p:txBody>
      </p:sp>
      <p:sp>
        <p:nvSpPr>
          <p:cNvPr id="13" name="圆角矩形 12">
            <a:extLst>
              <a:ext uri="{FF2B5EF4-FFF2-40B4-BE49-F238E27FC236}">
                <a16:creationId xmlns:a16="http://schemas.microsoft.com/office/drawing/2014/main" id="{DCD66F46-1E23-0F44-99C8-8CA2CEBC4362}"/>
              </a:ext>
            </a:extLst>
          </p:cNvPr>
          <p:cNvSpPr/>
          <p:nvPr/>
        </p:nvSpPr>
        <p:spPr>
          <a:xfrm>
            <a:off x="1303055" y="3020759"/>
            <a:ext cx="9794240" cy="202429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a:extLst>
              <a:ext uri="{FF2B5EF4-FFF2-40B4-BE49-F238E27FC236}">
                <a16:creationId xmlns:a16="http://schemas.microsoft.com/office/drawing/2014/main" id="{D3A0F10E-C6BC-6B4E-9B02-8EF6240893E8}"/>
              </a:ext>
            </a:extLst>
          </p:cNvPr>
          <p:cNvSpPr/>
          <p:nvPr/>
        </p:nvSpPr>
        <p:spPr>
          <a:xfrm>
            <a:off x="1252831" y="295036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a:extLst>
              <a:ext uri="{FF2B5EF4-FFF2-40B4-BE49-F238E27FC236}">
                <a16:creationId xmlns:a16="http://schemas.microsoft.com/office/drawing/2014/main" id="{02873EFB-A7B6-514C-BD2C-1B116938DF83}"/>
              </a:ext>
            </a:extLst>
          </p:cNvPr>
          <p:cNvSpPr/>
          <p:nvPr/>
        </p:nvSpPr>
        <p:spPr>
          <a:xfrm rot="10800000">
            <a:off x="10778975" y="47362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3964169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5679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接下来通过一个批量提交商品的案例来演示数组的数据绑定，具体实现步骤如下所示。在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chapter12</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com.itheima.pojo</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包下创建一个商品类</a:t>
            </a:r>
            <a:r>
              <a:rPr lang="en-US" altLang="zh-CN" sz="1600" dirty="0">
                <a:solidFill>
                  <a:srgbClr val="595959"/>
                </a:solidFill>
                <a:latin typeface="Microsoft YaHei" panose="020B0503020204020204" pitchFamily="34" charset="-122"/>
                <a:ea typeface="Microsoft YaHei" panose="020B0503020204020204" pitchFamily="34" charset="-122"/>
                <a:cs typeface="+mn-ea"/>
              </a:rPr>
              <a:t>Product</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，用于封装商品信息。</a:t>
            </a:r>
            <a:r>
              <a:rPr lang="en-US" altLang="zh-CN" sz="1600" dirty="0">
                <a:solidFill>
                  <a:srgbClr val="595959"/>
                </a:solidFill>
                <a:latin typeface="Microsoft YaHei" panose="020B0503020204020204" pitchFamily="34" charset="-122"/>
                <a:ea typeface="Microsoft YaHei" panose="020B0503020204020204" pitchFamily="34" charset="-122"/>
                <a:cs typeface="+mn-ea"/>
              </a:rPr>
              <a:t>Product</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类的具体代码如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896688"/>
            <a:ext cx="7332167" cy="2555673"/>
          </a:xfrm>
          <a:prstGeom prst="rect">
            <a:avLst/>
          </a:prstGeom>
        </p:spPr>
      </p:pic>
      <p:sp>
        <p:nvSpPr>
          <p:cNvPr id="4" name="矩形 3"/>
          <p:cNvSpPr/>
          <p:nvPr/>
        </p:nvSpPr>
        <p:spPr>
          <a:xfrm>
            <a:off x="2795019" y="2868461"/>
            <a:ext cx="6876488" cy="2536400"/>
          </a:xfrm>
          <a:prstGeom prst="rect">
            <a:avLst/>
          </a:prstGeom>
        </p:spPr>
        <p:txBody>
          <a:bodyPr wrap="square">
            <a:spAutoFit/>
          </a:bodyPr>
          <a:lstStyle/>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package </a:t>
            </a:r>
            <a:r>
              <a:rPr lang="en-US" altLang="zh-CN" dirty="0" err="1">
                <a:solidFill>
                  <a:srgbClr val="595959"/>
                </a:solidFill>
                <a:latin typeface="Microsoft YaHei" panose="020B0503020204020204" pitchFamily="34" charset="-122"/>
                <a:ea typeface="Microsoft YaHei" panose="020B0503020204020204" pitchFamily="34" charset="-122"/>
                <a:cs typeface="+mn-ea"/>
              </a:rPr>
              <a:t>com.itheima.pojo</a:t>
            </a:r>
            <a:r>
              <a:rPr lang="en-US" altLang="zh-CN" dirty="0">
                <a:solidFill>
                  <a:srgbClr val="595959"/>
                </a:solidFill>
                <a:latin typeface="Microsoft YaHei" panose="020B0503020204020204" pitchFamily="34" charset="-122"/>
                <a:ea typeface="Microsoft YaHei" panose="020B0503020204020204" pitchFamily="34" charset="-122"/>
                <a:cs typeface="+mn-ea"/>
              </a:rPr>
              <a:t>;</a:t>
            </a: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public class Product {</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private String </a:t>
            </a:r>
            <a:r>
              <a:rPr lang="en-US" altLang="zh-CN" dirty="0" err="1">
                <a:solidFill>
                  <a:srgbClr val="595959"/>
                </a:solidFill>
                <a:latin typeface="Microsoft YaHei" panose="020B0503020204020204" pitchFamily="34" charset="-122"/>
                <a:ea typeface="Microsoft YaHei" panose="020B0503020204020204" pitchFamily="34" charset="-122"/>
                <a:cs typeface="+mn-ea"/>
              </a:rPr>
              <a:t>proId</a:t>
            </a:r>
            <a:r>
              <a:rPr lang="en-US" altLang="zh-CN" dirty="0">
                <a:solidFill>
                  <a:srgbClr val="595959"/>
                </a:solidFill>
                <a:latin typeface="Microsoft YaHei" panose="020B0503020204020204" pitchFamily="34" charset="-122"/>
                <a:ea typeface="Microsoft YaHei" panose="020B0503020204020204" pitchFamily="34" charset="-122"/>
                <a:cs typeface="+mn-ea"/>
              </a:rPr>
              <a:t>;		//</a:t>
            </a:r>
            <a:r>
              <a:rPr lang="zh-CN" altLang="zh-CN" dirty="0">
                <a:solidFill>
                  <a:srgbClr val="595959"/>
                </a:solidFill>
                <a:latin typeface="Microsoft YaHei" panose="020B0503020204020204" pitchFamily="34" charset="-122"/>
                <a:ea typeface="Microsoft YaHei" panose="020B0503020204020204" pitchFamily="34" charset="-122"/>
                <a:cs typeface="+mn-ea"/>
              </a:rPr>
              <a:t>商品</a:t>
            </a:r>
            <a:r>
              <a:rPr lang="en-US" altLang="zh-CN" dirty="0">
                <a:solidFill>
                  <a:srgbClr val="595959"/>
                </a:solidFill>
                <a:latin typeface="Microsoft YaHei" panose="020B0503020204020204" pitchFamily="34" charset="-122"/>
                <a:ea typeface="Microsoft YaHei" panose="020B0503020204020204" pitchFamily="34" charset="-122"/>
                <a:cs typeface="+mn-ea"/>
              </a:rPr>
              <a:t>id</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private String </a:t>
            </a:r>
            <a:r>
              <a:rPr lang="en-US" altLang="zh-CN" dirty="0" err="1">
                <a:solidFill>
                  <a:srgbClr val="595959"/>
                </a:solidFill>
                <a:latin typeface="Microsoft YaHei" panose="020B0503020204020204" pitchFamily="34" charset="-122"/>
                <a:ea typeface="Microsoft YaHei" panose="020B0503020204020204" pitchFamily="34" charset="-122"/>
                <a:cs typeface="+mn-ea"/>
              </a:rPr>
              <a:t>proName</a:t>
            </a:r>
            <a:r>
              <a:rPr lang="en-US" altLang="zh-CN" dirty="0">
                <a:solidFill>
                  <a:srgbClr val="595959"/>
                </a:solidFill>
                <a:latin typeface="Microsoft YaHei" panose="020B0503020204020204" pitchFamily="34" charset="-122"/>
                <a:ea typeface="Microsoft YaHei" panose="020B0503020204020204" pitchFamily="34" charset="-122"/>
                <a:cs typeface="+mn-ea"/>
              </a:rPr>
              <a:t>;	//</a:t>
            </a:r>
            <a:r>
              <a:rPr lang="zh-CN" altLang="zh-CN" dirty="0">
                <a:solidFill>
                  <a:srgbClr val="595959"/>
                </a:solidFill>
                <a:latin typeface="Microsoft YaHei" panose="020B0503020204020204" pitchFamily="34" charset="-122"/>
                <a:ea typeface="Microsoft YaHei" panose="020B0503020204020204" pitchFamily="34" charset="-122"/>
                <a:cs typeface="+mn-ea"/>
              </a:rPr>
              <a:t>商品名称</a:t>
            </a:r>
            <a:endParaRPr lang="en-US"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zh-CN" altLang="en-US" dirty="0">
                <a:solidFill>
                  <a:srgbClr val="595959"/>
                </a:solidFill>
                <a:latin typeface="Microsoft YaHei" panose="020B0503020204020204" pitchFamily="34" charset="-122"/>
                <a:ea typeface="Microsoft YaHei" panose="020B0503020204020204" pitchFamily="34" charset="-122"/>
                <a:cs typeface="+mn-ea"/>
              </a:rPr>
              <a:t>    </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zh-CN" altLang="en-US" dirty="0">
                <a:solidFill>
                  <a:srgbClr val="595959"/>
                </a:solidFill>
                <a:latin typeface="Microsoft YaHei" panose="020B0503020204020204" pitchFamily="34" charset="-122"/>
                <a:ea typeface="Microsoft YaHei" panose="020B0503020204020204" pitchFamily="34" charset="-122"/>
                <a:cs typeface="+mn-ea"/>
              </a:rPr>
              <a:t> 省略</a:t>
            </a:r>
            <a:r>
              <a:rPr lang="en-US" altLang="zh-CN" dirty="0">
                <a:solidFill>
                  <a:srgbClr val="595959"/>
                </a:solidFill>
                <a:latin typeface="Microsoft YaHei" panose="020B0503020204020204" pitchFamily="34" charset="-122"/>
                <a:ea typeface="Microsoft YaHei" panose="020B0503020204020204" pitchFamily="34" charset="-122"/>
                <a:cs typeface="+mn-ea"/>
              </a:rPr>
              <a:t>getter/setter</a:t>
            </a:r>
            <a:r>
              <a:rPr lang="zh-CN" altLang="en-US" dirty="0">
                <a:solidFill>
                  <a:srgbClr val="595959"/>
                </a:solidFill>
                <a:latin typeface="Microsoft YaHei" panose="020B0503020204020204" pitchFamily="34" charset="-122"/>
                <a:ea typeface="Microsoft YaHei" panose="020B0503020204020204" pitchFamily="34" charset="-122"/>
                <a:cs typeface="+mn-ea"/>
              </a:rPr>
              <a:t>方法</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40" y="266933"/>
            <a:ext cx="26443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数组绑定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101494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5679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src</a:t>
            </a:r>
            <a:r>
              <a:rPr lang="en-US" altLang="zh-CN" sz="1600" dirty="0">
                <a:solidFill>
                  <a:srgbClr val="595959"/>
                </a:solidFill>
                <a:latin typeface="Microsoft YaHei" panose="020B0503020204020204" pitchFamily="34" charset="-122"/>
                <a:ea typeface="Microsoft YaHei" panose="020B0503020204020204" pitchFamily="34" charset="-122"/>
                <a:cs typeface="+mn-ea"/>
              </a:rPr>
              <a:t>\main\webapp</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目录下，创建一个提交商品页面</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products.jsp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products.jsp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中创建一个展示商品列表的表单，表单提交时向服务器端发送商品列表的所有</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products.jsp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的具体代码如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1710046" y="2369992"/>
            <a:ext cx="8917519" cy="4111447"/>
          </a:xfrm>
          <a:prstGeom prst="rect">
            <a:avLst/>
          </a:prstGeom>
        </p:spPr>
      </p:pic>
      <p:sp>
        <p:nvSpPr>
          <p:cNvPr id="4" name="矩形 3"/>
          <p:cNvSpPr/>
          <p:nvPr/>
        </p:nvSpPr>
        <p:spPr>
          <a:xfrm>
            <a:off x="1939990" y="2345952"/>
            <a:ext cx="9104058" cy="4111447"/>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 page language="java"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contentType</a:t>
            </a:r>
            <a:r>
              <a:rPr lang="en-US" altLang="zh-CN" sz="1600" dirty="0">
                <a:solidFill>
                  <a:srgbClr val="595959"/>
                </a:solidFill>
                <a:latin typeface="Microsoft YaHei" panose="020B0503020204020204" pitchFamily="34" charset="-122"/>
                <a:ea typeface="Microsoft YaHei" panose="020B0503020204020204" pitchFamily="34" charset="-122"/>
                <a:cs typeface="+mn-ea"/>
              </a:rPr>
              <a:t>="text/html; charset=UTF-8"</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pageEncoding</a:t>
            </a:r>
            <a:r>
              <a:rPr lang="en-US" altLang="zh-CN" sz="1600" dirty="0">
                <a:solidFill>
                  <a:srgbClr val="595959"/>
                </a:solidFill>
                <a:latin typeface="Microsoft YaHei" panose="020B0503020204020204" pitchFamily="34" charset="-122"/>
                <a:ea typeface="Microsoft YaHei" panose="020B0503020204020204" pitchFamily="34" charset="-122"/>
                <a:cs typeface="+mn-ea"/>
              </a:rPr>
              <a:t>="UTF-8"%&gt;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&lt;html&gt;&lt;head&gt;&lt;title&gt;</a:t>
            </a:r>
            <a:r>
              <a:rPr lang="zh-CN" altLang="zh-CN" sz="1600" dirty="0">
                <a:solidFill>
                  <a:srgbClr val="595959"/>
                </a:solidFill>
                <a:latin typeface="Microsoft YaHei" panose="020B0503020204020204" pitchFamily="34" charset="-122"/>
                <a:ea typeface="Microsoft YaHei" panose="020B0503020204020204" pitchFamily="34" charset="-122"/>
                <a:cs typeface="+mn-ea"/>
              </a:rPr>
              <a:t>提交商品</a:t>
            </a:r>
            <a:r>
              <a:rPr lang="en-US" altLang="zh-CN" sz="1600" dirty="0">
                <a:solidFill>
                  <a:srgbClr val="595959"/>
                </a:solidFill>
                <a:latin typeface="Microsoft YaHei" panose="020B0503020204020204" pitchFamily="34" charset="-122"/>
                <a:ea typeface="Microsoft YaHei" panose="020B0503020204020204" pitchFamily="34" charset="-122"/>
                <a:cs typeface="+mn-ea"/>
              </a:rPr>
              <a:t>&lt;/title&gt;&lt;/head&gt;&lt;body&gt;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1369B2"/>
                </a:solidFill>
                <a:latin typeface="Microsoft YaHei" panose="020B0503020204020204" pitchFamily="34" charset="-122"/>
                <a:ea typeface="Microsoft YaHei" panose="020B0503020204020204" pitchFamily="34" charset="-122"/>
                <a:cs typeface="+mn-ea"/>
              </a:rPr>
              <a:t>&lt;form </a:t>
            </a:r>
            <a:r>
              <a:rPr lang="en-US" altLang="zh-CN" sz="1600" dirty="0">
                <a:solidFill>
                  <a:srgbClr val="595959"/>
                </a:solidFill>
                <a:latin typeface="Microsoft YaHei" panose="020B0503020204020204" pitchFamily="34" charset="-122"/>
                <a:ea typeface="Microsoft YaHei" panose="020B0503020204020204" pitchFamily="34" charset="-122"/>
                <a:cs typeface="+mn-ea"/>
              </a:rPr>
              <a:t>action="${</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pageContext.request.contextPath</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getProducts"method</a:t>
            </a:r>
            <a:r>
              <a:rPr lang="en-US" altLang="zh-CN" sz="1600" dirty="0">
                <a:solidFill>
                  <a:srgbClr val="595959"/>
                </a:solidFill>
                <a:latin typeface="Microsoft YaHei" panose="020B0503020204020204" pitchFamily="34" charset="-122"/>
                <a:ea typeface="Microsoft YaHei" panose="020B0503020204020204" pitchFamily="34" charset="-122"/>
                <a:cs typeface="+mn-ea"/>
              </a:rPr>
              <a:t>="post"&gt;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&lt;table width="220px" border="1"&gt;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&lt;tr&gt;&lt;td&gt;</a:t>
            </a:r>
            <a:r>
              <a:rPr lang="zh-CN" altLang="zh-CN" sz="1600" dirty="0">
                <a:solidFill>
                  <a:srgbClr val="595959"/>
                </a:solidFill>
                <a:latin typeface="Microsoft YaHei" panose="020B0503020204020204" pitchFamily="34" charset="-122"/>
                <a:ea typeface="Microsoft YaHei" panose="020B0503020204020204" pitchFamily="34" charset="-122"/>
                <a:cs typeface="+mn-ea"/>
              </a:rPr>
              <a:t>选择</a:t>
            </a:r>
            <a:r>
              <a:rPr lang="en-US" altLang="zh-CN" sz="1600" dirty="0">
                <a:solidFill>
                  <a:srgbClr val="595959"/>
                </a:solidFill>
                <a:latin typeface="Microsoft YaHei" panose="020B0503020204020204" pitchFamily="34" charset="-122"/>
                <a:ea typeface="Microsoft YaHei" panose="020B0503020204020204" pitchFamily="34" charset="-122"/>
                <a:cs typeface="+mn-ea"/>
              </a:rPr>
              <a:t>&lt;/td&gt;&lt;td&gt;</a:t>
            </a:r>
            <a:r>
              <a:rPr lang="zh-CN" altLang="zh-CN" sz="1600" dirty="0">
                <a:solidFill>
                  <a:srgbClr val="595959"/>
                </a:solidFill>
                <a:latin typeface="Microsoft YaHei" panose="020B0503020204020204" pitchFamily="34" charset="-122"/>
                <a:ea typeface="Microsoft YaHei" panose="020B0503020204020204" pitchFamily="34" charset="-122"/>
                <a:cs typeface="+mn-ea"/>
              </a:rPr>
              <a:t>商品名称</a:t>
            </a:r>
            <a:r>
              <a:rPr lang="en-US" altLang="zh-CN" sz="1600" dirty="0">
                <a:solidFill>
                  <a:srgbClr val="595959"/>
                </a:solidFill>
                <a:latin typeface="Microsoft YaHei" panose="020B0503020204020204" pitchFamily="34" charset="-122"/>
                <a:ea typeface="Microsoft YaHei" panose="020B0503020204020204" pitchFamily="34" charset="-122"/>
                <a:cs typeface="+mn-ea"/>
              </a:rPr>
              <a:t>&lt;/td&gt;&lt;/tr&gt;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&lt;tr&gt;&lt;td&gt;&lt;!-- </a:t>
            </a:r>
            <a:r>
              <a:rPr lang="zh-CN" altLang="en-US" sz="1600" dirty="0">
                <a:solidFill>
                  <a:srgbClr val="595959"/>
                </a:solidFill>
                <a:latin typeface="Microsoft YaHei" panose="020B0503020204020204" pitchFamily="34" charset="-122"/>
                <a:ea typeface="Microsoft YaHei" panose="020B0503020204020204" pitchFamily="34" charset="-122"/>
                <a:cs typeface="+mn-ea"/>
              </a:rPr>
              <a:t>这里只展示了一个商品</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&lt;input name="</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proIds</a:t>
            </a:r>
            <a:r>
              <a:rPr lang="en-US" altLang="zh-CN" sz="1600" dirty="0">
                <a:solidFill>
                  <a:srgbClr val="595959"/>
                </a:solidFill>
                <a:latin typeface="Microsoft YaHei" panose="020B0503020204020204" pitchFamily="34" charset="-122"/>
                <a:ea typeface="Microsoft YaHei" panose="020B0503020204020204" pitchFamily="34" charset="-122"/>
                <a:cs typeface="+mn-ea"/>
              </a:rPr>
              <a:t>" value="3" type="checkbox"&gt;&lt;/td&gt;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&lt;td&gt;SSM</a:t>
            </a:r>
            <a:r>
              <a:rPr lang="zh-CN" altLang="zh-CN" sz="1600" dirty="0">
                <a:solidFill>
                  <a:srgbClr val="595959"/>
                </a:solidFill>
                <a:latin typeface="Microsoft YaHei" panose="020B0503020204020204" pitchFamily="34" charset="-122"/>
                <a:ea typeface="Microsoft YaHei" panose="020B0503020204020204" pitchFamily="34" charset="-122"/>
                <a:cs typeface="+mn-ea"/>
              </a:rPr>
              <a:t>框架实战</a:t>
            </a:r>
            <a:r>
              <a:rPr lang="en-US" altLang="zh-CN" sz="1600" dirty="0">
                <a:solidFill>
                  <a:srgbClr val="595959"/>
                </a:solidFill>
                <a:latin typeface="Microsoft YaHei" panose="020B0503020204020204" pitchFamily="34" charset="-122"/>
                <a:ea typeface="Microsoft YaHei" panose="020B0503020204020204" pitchFamily="34" charset="-122"/>
                <a:cs typeface="+mn-ea"/>
              </a:rPr>
              <a:t>&lt;/td&gt;&lt;/tr&gt;&lt;/table&gt;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&lt;input type="submit" value="</a:t>
            </a:r>
            <a:r>
              <a:rPr lang="zh-CN" altLang="zh-CN" sz="1600" dirty="0">
                <a:solidFill>
                  <a:srgbClr val="595959"/>
                </a:solidFill>
                <a:latin typeface="Microsoft YaHei" panose="020B0503020204020204" pitchFamily="34" charset="-122"/>
                <a:ea typeface="Microsoft YaHei" panose="020B0503020204020204" pitchFamily="34" charset="-122"/>
                <a:cs typeface="+mn-ea"/>
              </a:rPr>
              <a:t>提交商品</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1369B2"/>
                </a:solidFill>
                <a:latin typeface="Microsoft YaHei" panose="020B0503020204020204" pitchFamily="34" charset="-122"/>
                <a:ea typeface="Microsoft YaHei" panose="020B0503020204020204" pitchFamily="34" charset="-122"/>
                <a:cs typeface="+mn-ea"/>
              </a:rPr>
              <a:t>&lt;/form&gt;</a:t>
            </a:r>
            <a:r>
              <a:rPr lang="en-US" altLang="zh-CN" sz="1600" dirty="0">
                <a:solidFill>
                  <a:srgbClr val="595959"/>
                </a:solidFill>
                <a:latin typeface="Microsoft YaHei" panose="020B0503020204020204" pitchFamily="34" charset="-122"/>
                <a:ea typeface="Microsoft YaHei" panose="020B0503020204020204" pitchFamily="34" charset="-122"/>
                <a:cs typeface="+mn-ea"/>
              </a:rPr>
              <a:t>&lt;/body&gt;&lt;/html&gt;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40" y="266933"/>
            <a:ext cx="26443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数组绑定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650481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5679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包中创建一个商品处理器类</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ProductController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ProductController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类中定义</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getProducts</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方法，用于接收表单提交的商品</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ProductController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类的具体代码如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825438"/>
            <a:ext cx="7332167" cy="3372783"/>
          </a:xfrm>
          <a:prstGeom prst="rect">
            <a:avLst/>
          </a:prstGeom>
        </p:spPr>
      </p:pic>
      <p:sp>
        <p:nvSpPr>
          <p:cNvPr id="4" name="矩形 3"/>
          <p:cNvSpPr/>
          <p:nvPr/>
        </p:nvSpPr>
        <p:spPr>
          <a:xfrm>
            <a:off x="2795019" y="2785336"/>
            <a:ext cx="6876488" cy="3372783"/>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@Controller</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ProductController</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获取商品列表</a:t>
            </a:r>
          </a:p>
          <a:p>
            <a:pPr lvl="0">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RequestMapping</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getProducts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void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getProducts</a:t>
            </a:r>
            <a:r>
              <a:rPr lang="en-US" altLang="zh-CN" sz="1600" dirty="0">
                <a:solidFill>
                  <a:srgbClr val="595959"/>
                </a:solidFill>
                <a:latin typeface="Microsoft YaHei" panose="020B0503020204020204" pitchFamily="34" charset="-122"/>
                <a:ea typeface="Microsoft YaHei" panose="020B0503020204020204" pitchFamily="34" charset="-122"/>
                <a:cs typeface="+mn-ea"/>
              </a:rPr>
              <a:t>(String[]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proIds</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for (String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proId</a:t>
            </a: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proIds</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System.out.println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获取到了</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r>
              <a:rPr lang="zh-CN" altLang="zh-CN" sz="1600" dirty="0">
                <a:solidFill>
                  <a:srgbClr val="595959"/>
                </a:solidFill>
                <a:latin typeface="Microsoft YaHei" panose="020B0503020204020204" pitchFamily="34" charset="-122"/>
                <a:ea typeface="Microsoft YaHei" panose="020B0503020204020204" pitchFamily="34" charset="-122"/>
                <a:cs typeface="+mn-ea"/>
              </a:rPr>
              <a:t>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proId</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的商品</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40" y="266933"/>
            <a:ext cx="26443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数组绑定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583267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启动</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chapter12</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项目，在浏览器中访问提交商品页面</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products.jsp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，访问地址为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http://localhost:8080/chapter12/</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products.jsp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products.jsp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显示效果如图所示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40" y="266933"/>
            <a:ext cx="26443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数组绑定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F9C606C4-333A-EF42-87C5-94CCEC16FE9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839689" y="2931680"/>
            <a:ext cx="4532416" cy="2234083"/>
          </a:xfrm>
          <a:prstGeom prst="rect">
            <a:avLst/>
          </a:prstGeom>
          <a:noFill/>
          <a:ln>
            <a:noFill/>
          </a:ln>
          <a:effectLst/>
        </p:spPr>
      </p:pic>
    </p:spTree>
    <p:extLst>
      <p:ext uri="{BB962C8B-B14F-4D97-AF65-F5344CB8AC3E}">
        <p14:creationId xmlns:p14="http://schemas.microsoft.com/office/powerpoint/2010/main" val="38911491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972" y="572625"/>
            <a:ext cx="3008380"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671" y="2985777"/>
            <a:ext cx="1192345" cy="612920"/>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671" y="3905962"/>
            <a:ext cx="1192345" cy="618263"/>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05</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5342" y="2963603"/>
            <a:ext cx="5143000" cy="612920"/>
            <a:chOff x="4315150" y="953426"/>
            <a:chExt cx="3857250" cy="540057"/>
          </a:xfrm>
        </p:grpSpPr>
        <p:sp>
          <p:nvSpPr>
            <p:cNvPr id="61" name="矩形 60"/>
            <p:cNvSpPr/>
            <p:nvPr/>
          </p:nvSpPr>
          <p:spPr>
            <a:xfrm>
              <a:off x="4618311" y="1036090"/>
              <a:ext cx="2827147"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页面跳转</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5342" y="3889140"/>
            <a:ext cx="5143000" cy="612920"/>
            <a:chOff x="4315150" y="1647579"/>
            <a:chExt cx="3857250" cy="540057"/>
          </a:xfrm>
        </p:grpSpPr>
        <p:sp>
          <p:nvSpPr>
            <p:cNvPr id="64" name="矩形 63"/>
            <p:cNvSpPr/>
            <p:nvPr/>
          </p:nvSpPr>
          <p:spPr>
            <a:xfrm>
              <a:off x="4584021" y="1730243"/>
              <a:ext cx="2827147"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数据回写</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8031818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42445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勾选</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products.jsp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显示效果图中所示的全部复选框，然后单击“提交商品”按钮，控制台打印信息如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图所示。</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dirty="0">
                <a:solidFill>
                  <a:srgbClr val="595959"/>
                </a:solidFill>
                <a:latin typeface="Microsoft YaHei" panose="020B0503020204020204" pitchFamily="34" charset="-122"/>
                <a:ea typeface="Microsoft YaHei" panose="020B0503020204020204" pitchFamily="34" charset="-122"/>
                <a:cs typeface="+mn-ea"/>
              </a:rPr>
              <a:t>从图</a:t>
            </a:r>
            <a:r>
              <a:rPr lang="zh-CN" altLang="en-US" dirty="0">
                <a:solidFill>
                  <a:srgbClr val="595959"/>
                </a:solidFill>
                <a:latin typeface="Microsoft YaHei" panose="020B0503020204020204" pitchFamily="34" charset="-122"/>
                <a:ea typeface="Microsoft YaHei" panose="020B0503020204020204" pitchFamily="34" charset="-122"/>
                <a:cs typeface="+mn-ea"/>
              </a:rPr>
              <a:t>中</a:t>
            </a:r>
            <a:r>
              <a:rPr lang="zh-CN" altLang="zh-CN" dirty="0">
                <a:solidFill>
                  <a:srgbClr val="595959"/>
                </a:solidFill>
                <a:latin typeface="Microsoft YaHei" panose="020B0503020204020204" pitchFamily="34" charset="-122"/>
                <a:ea typeface="Microsoft YaHei" panose="020B0503020204020204" pitchFamily="34" charset="-122"/>
                <a:cs typeface="+mn-ea"/>
              </a:rPr>
              <a:t>所示的打印信息可以看出，程序打印出了提交的商品，这表明</a:t>
            </a:r>
            <a:r>
              <a:rPr lang="en-US" altLang="zh-CN" dirty="0" err="1">
                <a:solidFill>
                  <a:srgbClr val="595959"/>
                </a:solidFill>
                <a:latin typeface="Microsoft YaHei" panose="020B0503020204020204" pitchFamily="34" charset="-122"/>
                <a:ea typeface="Microsoft YaHei" panose="020B0503020204020204" pitchFamily="34" charset="-122"/>
                <a:cs typeface="+mn-ea"/>
              </a:rPr>
              <a:t>getProducts</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方法获取到了客户端请求中的参数</a:t>
            </a:r>
            <a:r>
              <a:rPr lang="en-US" altLang="zh-CN" dirty="0" err="1">
                <a:solidFill>
                  <a:srgbClr val="595959"/>
                </a:solidFill>
                <a:latin typeface="Microsoft YaHei" panose="020B0503020204020204" pitchFamily="34" charset="-122"/>
                <a:ea typeface="Microsoft YaHei" panose="020B0503020204020204" pitchFamily="34" charset="-122"/>
                <a:cs typeface="+mn-ea"/>
              </a:rPr>
              <a:t>proIds</a:t>
            </a:r>
            <a:r>
              <a:rPr lang="zh-CN" altLang="zh-CN" dirty="0">
                <a:solidFill>
                  <a:srgbClr val="595959"/>
                </a:solidFill>
                <a:latin typeface="Microsoft YaHei" panose="020B0503020204020204" pitchFamily="34" charset="-122"/>
                <a:ea typeface="Microsoft YaHei" panose="020B0503020204020204" pitchFamily="34" charset="-122"/>
                <a:cs typeface="+mn-ea"/>
              </a:rPr>
              <a:t>的值，并将请求参数中多个同名的</a:t>
            </a:r>
            <a:r>
              <a:rPr lang="en-US" altLang="zh-CN" dirty="0" err="1">
                <a:solidFill>
                  <a:srgbClr val="595959"/>
                </a:solidFill>
                <a:latin typeface="Microsoft YaHei" panose="020B0503020204020204" pitchFamily="34" charset="-122"/>
                <a:ea typeface="Microsoft YaHei" panose="020B0503020204020204" pitchFamily="34" charset="-122"/>
                <a:cs typeface="+mn-ea"/>
              </a:rPr>
              <a:t>proIds</a:t>
            </a:r>
            <a:r>
              <a:rPr lang="zh-CN" altLang="zh-CN" dirty="0">
                <a:solidFill>
                  <a:srgbClr val="595959"/>
                </a:solidFill>
                <a:latin typeface="Microsoft YaHei" panose="020B0503020204020204" pitchFamily="34" charset="-122"/>
                <a:ea typeface="Microsoft YaHei" panose="020B0503020204020204" pitchFamily="34" charset="-122"/>
                <a:cs typeface="+mn-ea"/>
              </a:rPr>
              <a:t>参数值全部存储在了</a:t>
            </a:r>
            <a:r>
              <a:rPr lang="en-US" altLang="zh-CN" dirty="0" err="1">
                <a:solidFill>
                  <a:srgbClr val="595959"/>
                </a:solidFill>
                <a:latin typeface="Microsoft YaHei" panose="020B0503020204020204" pitchFamily="34" charset="-122"/>
                <a:ea typeface="Microsoft YaHei" panose="020B0503020204020204" pitchFamily="34" charset="-122"/>
                <a:cs typeface="+mn-ea"/>
              </a:rPr>
              <a:t>getProducts</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方法的</a:t>
            </a:r>
            <a:r>
              <a:rPr lang="en-US" altLang="zh-CN" dirty="0" err="1">
                <a:solidFill>
                  <a:srgbClr val="595959"/>
                </a:solidFill>
                <a:latin typeface="Microsoft YaHei" panose="020B0503020204020204" pitchFamily="34" charset="-122"/>
                <a:ea typeface="Microsoft YaHei" panose="020B0503020204020204" pitchFamily="34" charset="-122"/>
                <a:cs typeface="+mn-ea"/>
              </a:rPr>
              <a:t>proIds</a:t>
            </a:r>
            <a:r>
              <a:rPr lang="zh-CN" altLang="zh-CN" dirty="0">
                <a:solidFill>
                  <a:srgbClr val="595959"/>
                </a:solidFill>
                <a:latin typeface="Microsoft YaHei" panose="020B0503020204020204" pitchFamily="34" charset="-122"/>
                <a:ea typeface="Microsoft YaHei" panose="020B0503020204020204" pitchFamily="34" charset="-122"/>
                <a:cs typeface="+mn-ea"/>
              </a:rPr>
              <a:t>形参中，实现了数组的数据绑定</a:t>
            </a:r>
            <a:r>
              <a:rPr lang="zh-CN" altLang="en-US"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 </a:t>
            </a:r>
          </a:p>
        </p:txBody>
      </p:sp>
      <p:sp>
        <p:nvSpPr>
          <p:cNvPr id="13" name="Title 1"/>
          <p:cNvSpPr txBox="1"/>
          <p:nvPr/>
        </p:nvSpPr>
        <p:spPr>
          <a:xfrm>
            <a:off x="1143840" y="266933"/>
            <a:ext cx="26443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数组绑定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69B58C44-57DE-054D-97A4-8E6D7D2FF59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799522" y="2363191"/>
            <a:ext cx="4592955" cy="1059307"/>
          </a:xfrm>
          <a:prstGeom prst="rect">
            <a:avLst/>
          </a:prstGeom>
          <a:noFill/>
          <a:ln>
            <a:noFill/>
          </a:ln>
          <a:effectLst/>
        </p:spPr>
      </p:pic>
    </p:spTree>
    <p:extLst>
      <p:ext uri="{BB962C8B-B14F-4D97-AF65-F5344CB8AC3E}">
        <p14:creationId xmlns:p14="http://schemas.microsoft.com/office/powerpoint/2010/main" val="32969104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集合绑定</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zh-CN" altLang="en-US" dirty="0">
                <a:solidFill>
                  <a:srgbClr val="1369B2"/>
                </a:solidFill>
                <a:latin typeface="微软雅黑" panose="020B0503020204020204" pitchFamily="34" charset="-122"/>
                <a:ea typeface="微软雅黑" panose="020B0503020204020204" pitchFamily="34" charset="-122"/>
              </a:rPr>
              <a:t>集合绑定</a:t>
            </a:r>
            <a:r>
              <a:rPr lang="zh-CN" altLang="en-US" dirty="0">
                <a:solidFill>
                  <a:srgbClr val="595959"/>
                </a:solidFill>
                <a:latin typeface="微软雅黑" panose="020B0503020204020204" pitchFamily="34" charset="-122"/>
                <a:ea typeface="微软雅黑" panose="020B0503020204020204" pitchFamily="34" charset="-122"/>
              </a:rPr>
              <a:t>，能够在代码中使用集合进行复杂的数据绑定</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3863807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251569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055371"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集合绑定的使用</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63251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集合绑定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a:extLst>
              <a:ext uri="{FF2B5EF4-FFF2-40B4-BE49-F238E27FC236}">
                <a16:creationId xmlns:a16="http://schemas.microsoft.com/office/drawing/2014/main" id="{73A3F491-9158-E345-9C0B-F28714186AC7}"/>
              </a:ext>
            </a:extLst>
          </p:cNvPr>
          <p:cNvSpPr txBox="1"/>
          <p:nvPr>
            <p:custDataLst>
              <p:tags r:id="rId2"/>
            </p:custDataLst>
          </p:nvPr>
        </p:nvSpPr>
        <p:spPr>
          <a:xfrm>
            <a:off x="1725775" y="3383882"/>
            <a:ext cx="8876636" cy="138999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集合中存储简单类型数据时，数据的绑定规则和数组的绑定规则相似，需要请求参数名称与处理器的形参名称保持一致。不同的是，使用集合绑定时，处理器的形参名称需要使用</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RequestParam</a:t>
            </a:r>
            <a:r>
              <a:rPr lang="zh-CN" altLang="zh-CN" dirty="0">
                <a:solidFill>
                  <a:srgbClr val="595959"/>
                </a:solidFill>
                <a:latin typeface="微软雅黑" panose="020B0503020204020204" pitchFamily="34" charset="-122"/>
              </a:rPr>
              <a:t>注解标注</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3" name="圆角矩形 12">
            <a:extLst>
              <a:ext uri="{FF2B5EF4-FFF2-40B4-BE49-F238E27FC236}">
                <a16:creationId xmlns:a16="http://schemas.microsoft.com/office/drawing/2014/main" id="{DCD66F46-1E23-0F44-99C8-8CA2CEBC4362}"/>
              </a:ext>
            </a:extLst>
          </p:cNvPr>
          <p:cNvSpPr/>
          <p:nvPr/>
        </p:nvSpPr>
        <p:spPr>
          <a:xfrm>
            <a:off x="1303055" y="3020759"/>
            <a:ext cx="9794240" cy="202429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a:extLst>
              <a:ext uri="{FF2B5EF4-FFF2-40B4-BE49-F238E27FC236}">
                <a16:creationId xmlns:a16="http://schemas.microsoft.com/office/drawing/2014/main" id="{D3A0F10E-C6BC-6B4E-9B02-8EF6240893E8}"/>
              </a:ext>
            </a:extLst>
          </p:cNvPr>
          <p:cNvSpPr/>
          <p:nvPr/>
        </p:nvSpPr>
        <p:spPr>
          <a:xfrm>
            <a:off x="1252831" y="295036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a:extLst>
              <a:ext uri="{FF2B5EF4-FFF2-40B4-BE49-F238E27FC236}">
                <a16:creationId xmlns:a16="http://schemas.microsoft.com/office/drawing/2014/main" id="{02873EFB-A7B6-514C-BD2C-1B116938DF83}"/>
              </a:ext>
            </a:extLst>
          </p:cNvPr>
          <p:cNvSpPr/>
          <p:nvPr/>
        </p:nvSpPr>
        <p:spPr>
          <a:xfrm rot="10800000">
            <a:off x="10778975" y="47362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37001404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5679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接下来使用集合数据绑定来批量提交商品案例，具体实现步骤如下所示。修改</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ProductController.java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getProducts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方法，让</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getProducts</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方法使用</a:t>
            </a:r>
            <a:r>
              <a:rPr lang="en-US" altLang="zh-CN" sz="1600" dirty="0">
                <a:solidFill>
                  <a:srgbClr val="595959"/>
                </a:solidFill>
                <a:latin typeface="Microsoft YaHei" panose="020B0503020204020204" pitchFamily="34" charset="-122"/>
                <a:ea typeface="Microsoft YaHei" panose="020B0503020204020204" pitchFamily="34" charset="-122"/>
                <a:cs typeface="+mn-ea"/>
              </a:rPr>
              <a:t>List</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类型来接受客户端的请求参数，修改后</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getProducts</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方法的具体代码如下所示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896688"/>
            <a:ext cx="7332167" cy="2951898"/>
          </a:xfrm>
          <a:prstGeom prst="rect">
            <a:avLst/>
          </a:prstGeom>
        </p:spPr>
      </p:pic>
      <p:sp>
        <p:nvSpPr>
          <p:cNvPr id="4" name="矩形 3"/>
          <p:cNvSpPr/>
          <p:nvPr/>
        </p:nvSpPr>
        <p:spPr>
          <a:xfrm>
            <a:off x="2795019" y="2868461"/>
            <a:ext cx="6876488" cy="2951898"/>
          </a:xfrm>
          <a:prstGeom prst="rect">
            <a:avLst/>
          </a:prstGeom>
        </p:spPr>
        <p:txBody>
          <a:bodyPr wrap="square">
            <a:spAutoFit/>
          </a:bodyPr>
          <a:lstStyle/>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zh-CN" altLang="en-US" dirty="0">
                <a:solidFill>
                  <a:srgbClr val="595959"/>
                </a:solidFill>
                <a:latin typeface="Microsoft YaHei" panose="020B0503020204020204" pitchFamily="34" charset="-122"/>
                <a:ea typeface="Microsoft YaHei" panose="020B0503020204020204" pitchFamily="34" charset="-122"/>
                <a:cs typeface="+mn-ea"/>
              </a:rPr>
              <a:t> </a:t>
            </a:r>
            <a:r>
              <a:rPr lang="zh-CN" altLang="zh-CN" dirty="0">
                <a:solidFill>
                  <a:srgbClr val="595959"/>
                </a:solidFill>
                <a:latin typeface="Microsoft YaHei" panose="020B0503020204020204" pitchFamily="34" charset="-122"/>
                <a:ea typeface="Microsoft YaHei" panose="020B0503020204020204" pitchFamily="34" charset="-122"/>
                <a:cs typeface="+mn-ea"/>
              </a:rPr>
              <a:t>获取商品列表</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使用</a:t>
            </a:r>
            <a:r>
              <a:rPr lang="en-US" altLang="zh-CN" dirty="0">
                <a:solidFill>
                  <a:srgbClr val="595959"/>
                </a:solidFill>
                <a:latin typeface="Microsoft YaHei" panose="020B0503020204020204" pitchFamily="34" charset="-122"/>
                <a:ea typeface="Microsoft YaHei" panose="020B0503020204020204" pitchFamily="34" charset="-122"/>
                <a:cs typeface="+mn-ea"/>
              </a:rPr>
              <a:t>List</a:t>
            </a:r>
            <a:r>
              <a:rPr lang="zh-CN" altLang="zh-CN" dirty="0">
                <a:solidFill>
                  <a:srgbClr val="595959"/>
                </a:solidFill>
                <a:latin typeface="Microsoft YaHei" panose="020B0503020204020204" pitchFamily="34" charset="-122"/>
                <a:ea typeface="Microsoft YaHei" panose="020B0503020204020204" pitchFamily="34" charset="-122"/>
                <a:cs typeface="+mn-ea"/>
              </a:rPr>
              <a:t>绑定数据</a:t>
            </a: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en-US" altLang="zh-CN" dirty="0" err="1">
                <a:solidFill>
                  <a:srgbClr val="595959"/>
                </a:solidFill>
                <a:latin typeface="Microsoft YaHei" panose="020B0503020204020204" pitchFamily="34" charset="-122"/>
                <a:ea typeface="Microsoft YaHei" panose="020B0503020204020204" pitchFamily="34" charset="-122"/>
                <a:cs typeface="+mn-ea"/>
              </a:rPr>
              <a:t>RequestMapping</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en-US" altLang="zh-CN" dirty="0" err="1">
                <a:solidFill>
                  <a:srgbClr val="595959"/>
                </a:solidFill>
                <a:latin typeface="Microsoft YaHei" panose="020B0503020204020204" pitchFamily="34" charset="-122"/>
                <a:ea typeface="Microsoft YaHei" panose="020B0503020204020204" pitchFamily="34" charset="-122"/>
                <a:cs typeface="+mn-ea"/>
              </a:rPr>
              <a:t>getProducts</a:t>
            </a: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public void </a:t>
            </a:r>
            <a:r>
              <a:rPr lang="en-US" altLang="zh-CN" dirty="0" err="1">
                <a:solidFill>
                  <a:srgbClr val="595959"/>
                </a:solidFill>
                <a:latin typeface="Microsoft YaHei" panose="020B0503020204020204" pitchFamily="34" charset="-122"/>
                <a:ea typeface="Microsoft YaHei" panose="020B0503020204020204" pitchFamily="34" charset="-122"/>
                <a:cs typeface="+mn-ea"/>
              </a:rPr>
              <a:t>getProducts</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en-US" altLang="zh-CN" dirty="0" err="1">
                <a:solidFill>
                  <a:srgbClr val="595959"/>
                </a:solidFill>
                <a:latin typeface="Microsoft YaHei" panose="020B0503020204020204" pitchFamily="34" charset="-122"/>
                <a:ea typeface="Microsoft YaHei" panose="020B0503020204020204" pitchFamily="34" charset="-122"/>
                <a:cs typeface="+mn-ea"/>
              </a:rPr>
              <a:t>RequestParam</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en-US" altLang="zh-CN" dirty="0" err="1">
                <a:solidFill>
                  <a:srgbClr val="595959"/>
                </a:solidFill>
                <a:latin typeface="Microsoft YaHei" panose="020B0503020204020204" pitchFamily="34" charset="-122"/>
                <a:ea typeface="Microsoft YaHei" panose="020B0503020204020204" pitchFamily="34" charset="-122"/>
                <a:cs typeface="+mn-ea"/>
              </a:rPr>
              <a:t>proIds</a:t>
            </a:r>
            <a:r>
              <a:rPr lang="en-US" altLang="zh-CN" dirty="0">
                <a:solidFill>
                  <a:srgbClr val="595959"/>
                </a:solidFill>
                <a:latin typeface="Microsoft YaHei" panose="020B0503020204020204" pitchFamily="34" charset="-122"/>
                <a:ea typeface="Microsoft YaHei" panose="020B0503020204020204" pitchFamily="34" charset="-122"/>
                <a:cs typeface="+mn-ea"/>
              </a:rPr>
              <a:t>") List&lt;String&gt; </a:t>
            </a:r>
            <a:r>
              <a:rPr lang="en-US" altLang="zh-CN" dirty="0" err="1">
                <a:solidFill>
                  <a:srgbClr val="595959"/>
                </a:solidFill>
                <a:latin typeface="Microsoft YaHei" panose="020B0503020204020204" pitchFamily="34" charset="-122"/>
                <a:ea typeface="Microsoft YaHei" panose="020B0503020204020204" pitchFamily="34" charset="-122"/>
                <a:cs typeface="+mn-ea"/>
              </a:rPr>
              <a:t>proIds</a:t>
            </a:r>
            <a:r>
              <a:rPr lang="en-US" altLang="zh-CN" dirty="0">
                <a:solidFill>
                  <a:srgbClr val="595959"/>
                </a:solidFill>
                <a:latin typeface="Microsoft YaHei" panose="020B0503020204020204" pitchFamily="34" charset="-122"/>
                <a:ea typeface="Microsoft YaHei" panose="020B0503020204020204" pitchFamily="34" charset="-122"/>
                <a:cs typeface="+mn-ea"/>
              </a:rPr>
              <a:t>) {</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for (String </a:t>
            </a:r>
            <a:r>
              <a:rPr lang="en-US" altLang="zh-CN" dirty="0" err="1">
                <a:solidFill>
                  <a:srgbClr val="595959"/>
                </a:solidFill>
                <a:latin typeface="Microsoft YaHei" panose="020B0503020204020204" pitchFamily="34" charset="-122"/>
                <a:ea typeface="Microsoft YaHei" panose="020B0503020204020204" pitchFamily="34" charset="-122"/>
                <a:cs typeface="+mn-ea"/>
              </a:rPr>
              <a:t>proId</a:t>
            </a:r>
            <a:r>
              <a:rPr lang="en-US" altLang="zh-CN" dirty="0">
                <a:solidFill>
                  <a:srgbClr val="595959"/>
                </a:solidFill>
                <a:latin typeface="Microsoft YaHei" panose="020B0503020204020204" pitchFamily="34" charset="-122"/>
                <a:ea typeface="Microsoft YaHei" panose="020B0503020204020204" pitchFamily="34" charset="-122"/>
                <a:cs typeface="+mn-ea"/>
              </a:rPr>
              <a:t> : </a:t>
            </a:r>
            <a:r>
              <a:rPr lang="en-US" altLang="zh-CN" dirty="0" err="1">
                <a:solidFill>
                  <a:srgbClr val="595959"/>
                </a:solidFill>
                <a:latin typeface="Microsoft YaHei" panose="020B0503020204020204" pitchFamily="34" charset="-122"/>
                <a:ea typeface="Microsoft YaHei" panose="020B0503020204020204" pitchFamily="34" charset="-122"/>
                <a:cs typeface="+mn-ea"/>
              </a:rPr>
              <a:t>proIds</a:t>
            </a:r>
            <a:r>
              <a:rPr lang="en-US" altLang="zh-CN" dirty="0">
                <a:solidFill>
                  <a:srgbClr val="595959"/>
                </a:solidFill>
                <a:latin typeface="Microsoft YaHei" panose="020B0503020204020204" pitchFamily="34" charset="-122"/>
                <a:ea typeface="Microsoft YaHei" panose="020B0503020204020204" pitchFamily="34" charset="-122"/>
                <a:cs typeface="+mn-ea"/>
              </a:rPr>
              <a:t>) {</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a:t>
            </a:r>
            <a:r>
              <a:rPr lang="en-US" altLang="zh-CN" dirty="0" err="1">
                <a:solidFill>
                  <a:srgbClr val="595959"/>
                </a:solidFill>
                <a:latin typeface="Microsoft YaHei" panose="020B0503020204020204" pitchFamily="34" charset="-122"/>
                <a:ea typeface="Microsoft YaHei" panose="020B0503020204020204" pitchFamily="34" charset="-122"/>
                <a:cs typeface="+mn-ea"/>
              </a:rPr>
              <a:t>System.out.println</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获取到了</a:t>
            </a:r>
            <a:r>
              <a:rPr lang="en-US" altLang="zh-CN" dirty="0">
                <a:solidFill>
                  <a:srgbClr val="595959"/>
                </a:solidFill>
                <a:latin typeface="Microsoft YaHei" panose="020B0503020204020204" pitchFamily="34" charset="-122"/>
                <a:ea typeface="Microsoft YaHei" panose="020B0503020204020204" pitchFamily="34" charset="-122"/>
                <a:cs typeface="+mn-ea"/>
              </a:rPr>
              <a:t>Id</a:t>
            </a:r>
            <a:r>
              <a:rPr lang="zh-CN" altLang="zh-CN" dirty="0">
                <a:solidFill>
                  <a:srgbClr val="595959"/>
                </a:solidFill>
                <a:latin typeface="Microsoft YaHei" panose="020B0503020204020204" pitchFamily="34" charset="-122"/>
                <a:ea typeface="Microsoft YaHei" panose="020B0503020204020204" pitchFamily="34" charset="-122"/>
                <a:cs typeface="+mn-ea"/>
              </a:rPr>
              <a:t>为</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en-US" altLang="zh-CN" dirty="0" err="1">
                <a:solidFill>
                  <a:srgbClr val="595959"/>
                </a:solidFill>
                <a:latin typeface="Microsoft YaHei" panose="020B0503020204020204" pitchFamily="34" charset="-122"/>
                <a:ea typeface="Microsoft YaHei" panose="020B0503020204020204" pitchFamily="34" charset="-122"/>
                <a:cs typeface="+mn-ea"/>
              </a:rPr>
              <a:t>proId</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的商品</a:t>
            </a:r>
            <a:r>
              <a:rPr lang="en-US" altLang="zh-CN" dirty="0">
                <a:solidFill>
                  <a:srgbClr val="595959"/>
                </a:solidFill>
                <a:latin typeface="Microsoft YaHei" panose="020B0503020204020204" pitchFamily="34" charset="-122"/>
                <a:ea typeface="Microsoft YaHei" panose="020B0503020204020204" pitchFamily="34" charset="-122"/>
                <a:cs typeface="+mn-ea"/>
              </a:rPr>
              <a:t>");</a:t>
            </a: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40" y="266933"/>
            <a:ext cx="26443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集合绑定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429081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507555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启动</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chapter12</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项目，在浏览器中访问地址</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http://localhost:8080/chapter12/</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products.jsp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，勾选</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products.jsp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页面表单的所有复选框，然后单击“提交商品”按钮，控制台打印信息如图所示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en-US" dirty="0">
                <a:solidFill>
                  <a:srgbClr val="595959"/>
                </a:solidFill>
                <a:latin typeface="Microsoft YaHei" panose="020B0503020204020204" pitchFamily="34" charset="-122"/>
                <a:ea typeface="Microsoft YaHei" panose="020B0503020204020204" pitchFamily="34" charset="-122"/>
                <a:cs typeface="+mn-ea"/>
              </a:rPr>
              <a:t>从</a:t>
            </a:r>
            <a:r>
              <a:rPr lang="zh-CN" altLang="zh-CN" dirty="0">
                <a:solidFill>
                  <a:srgbClr val="595959"/>
                </a:solidFill>
                <a:latin typeface="Microsoft YaHei" panose="020B0503020204020204" pitchFamily="34" charset="-122"/>
                <a:ea typeface="Microsoft YaHei" panose="020B0503020204020204" pitchFamily="34" charset="-122"/>
                <a:cs typeface="+mn-ea"/>
              </a:rPr>
              <a:t>图</a:t>
            </a:r>
            <a:r>
              <a:rPr lang="zh-CN" altLang="en-US" dirty="0">
                <a:solidFill>
                  <a:srgbClr val="595959"/>
                </a:solidFill>
                <a:latin typeface="Microsoft YaHei" panose="020B0503020204020204" pitchFamily="34" charset="-122"/>
                <a:ea typeface="Microsoft YaHei" panose="020B0503020204020204" pitchFamily="34" charset="-122"/>
                <a:cs typeface="+mn-ea"/>
              </a:rPr>
              <a:t>中</a:t>
            </a:r>
            <a:r>
              <a:rPr lang="zh-CN" altLang="zh-CN" dirty="0">
                <a:solidFill>
                  <a:srgbClr val="595959"/>
                </a:solidFill>
                <a:latin typeface="Microsoft YaHei" panose="020B0503020204020204" pitchFamily="34" charset="-122"/>
                <a:ea typeface="Microsoft YaHei" panose="020B0503020204020204" pitchFamily="34" charset="-122"/>
                <a:cs typeface="+mn-ea"/>
              </a:rPr>
              <a:t>所示的打印信息可以看出，程序正确打印出了提交的商品信息。这表明</a:t>
            </a:r>
            <a:r>
              <a:rPr lang="en-US" altLang="zh-CN" dirty="0" err="1">
                <a:solidFill>
                  <a:srgbClr val="595959"/>
                </a:solidFill>
                <a:latin typeface="Microsoft YaHei" panose="020B0503020204020204" pitchFamily="34" charset="-122"/>
                <a:ea typeface="Microsoft YaHei" panose="020B0503020204020204" pitchFamily="34" charset="-122"/>
                <a:cs typeface="+mn-ea"/>
              </a:rPr>
              <a:t>getProducts</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方法获取到了客户端请求中的参数</a:t>
            </a:r>
            <a:r>
              <a:rPr lang="en-US" altLang="zh-CN" dirty="0" err="1">
                <a:solidFill>
                  <a:srgbClr val="595959"/>
                </a:solidFill>
                <a:latin typeface="Microsoft YaHei" panose="020B0503020204020204" pitchFamily="34" charset="-122"/>
                <a:ea typeface="Microsoft YaHei" panose="020B0503020204020204" pitchFamily="34" charset="-122"/>
                <a:cs typeface="+mn-ea"/>
              </a:rPr>
              <a:t>proIds</a:t>
            </a:r>
            <a:r>
              <a:rPr lang="zh-CN" altLang="zh-CN" dirty="0">
                <a:solidFill>
                  <a:srgbClr val="595959"/>
                </a:solidFill>
                <a:latin typeface="Microsoft YaHei" panose="020B0503020204020204" pitchFamily="34" charset="-122"/>
                <a:ea typeface="Microsoft YaHei" panose="020B0503020204020204" pitchFamily="34" charset="-122"/>
                <a:cs typeface="+mn-ea"/>
              </a:rPr>
              <a:t>的值，并将请求参数中多个同名的</a:t>
            </a:r>
            <a:r>
              <a:rPr lang="en-US" altLang="zh-CN" dirty="0" err="1">
                <a:solidFill>
                  <a:srgbClr val="595959"/>
                </a:solidFill>
                <a:latin typeface="Microsoft YaHei" panose="020B0503020204020204" pitchFamily="34" charset="-122"/>
                <a:ea typeface="Microsoft YaHei" panose="020B0503020204020204" pitchFamily="34" charset="-122"/>
                <a:cs typeface="+mn-ea"/>
              </a:rPr>
              <a:t>proIds</a:t>
            </a:r>
            <a:r>
              <a:rPr lang="zh-CN" altLang="zh-CN" dirty="0">
                <a:solidFill>
                  <a:srgbClr val="595959"/>
                </a:solidFill>
                <a:latin typeface="Microsoft YaHei" panose="020B0503020204020204" pitchFamily="34" charset="-122"/>
                <a:ea typeface="Microsoft YaHei" panose="020B0503020204020204" pitchFamily="34" charset="-122"/>
                <a:cs typeface="+mn-ea"/>
              </a:rPr>
              <a:t>参数值全部存储在了</a:t>
            </a:r>
            <a:r>
              <a:rPr lang="en-US" altLang="zh-CN" dirty="0" err="1">
                <a:solidFill>
                  <a:srgbClr val="595959"/>
                </a:solidFill>
                <a:latin typeface="Microsoft YaHei" panose="020B0503020204020204" pitchFamily="34" charset="-122"/>
                <a:ea typeface="Microsoft YaHei" panose="020B0503020204020204" pitchFamily="34" charset="-122"/>
                <a:cs typeface="+mn-ea"/>
              </a:rPr>
              <a:t>getProducts</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方法的</a:t>
            </a:r>
            <a:r>
              <a:rPr lang="en-US" altLang="zh-CN" dirty="0" err="1">
                <a:solidFill>
                  <a:srgbClr val="595959"/>
                </a:solidFill>
                <a:latin typeface="Microsoft YaHei" panose="020B0503020204020204" pitchFamily="34" charset="-122"/>
                <a:ea typeface="Microsoft YaHei" panose="020B0503020204020204" pitchFamily="34" charset="-122"/>
                <a:cs typeface="+mn-ea"/>
              </a:rPr>
              <a:t>proIds</a:t>
            </a:r>
            <a:r>
              <a:rPr lang="zh-CN" altLang="zh-CN" dirty="0">
                <a:solidFill>
                  <a:srgbClr val="595959"/>
                </a:solidFill>
                <a:latin typeface="Microsoft YaHei" panose="020B0503020204020204" pitchFamily="34" charset="-122"/>
                <a:ea typeface="Microsoft YaHei" panose="020B0503020204020204" pitchFamily="34" charset="-122"/>
                <a:cs typeface="+mn-ea"/>
              </a:rPr>
              <a:t>形参中，实现了集合的数据绑定</a:t>
            </a:r>
            <a:r>
              <a:rPr lang="zh-CN" altLang="en-US"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 </a:t>
            </a:r>
            <a:endParaRPr lang="en-US"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40" y="266933"/>
            <a:ext cx="26443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集合绑定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4" name="图片 13">
            <a:extLst>
              <a:ext uri="{FF2B5EF4-FFF2-40B4-BE49-F238E27FC236}">
                <a16:creationId xmlns:a16="http://schemas.microsoft.com/office/drawing/2014/main" id="{44065C6E-8188-5847-80D0-82744E1EA76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868420" y="2505694"/>
            <a:ext cx="4455160" cy="1156793"/>
          </a:xfrm>
          <a:prstGeom prst="rect">
            <a:avLst/>
          </a:prstGeom>
          <a:noFill/>
          <a:ln>
            <a:noFill/>
          </a:ln>
          <a:effectLst/>
        </p:spPr>
      </p:pic>
    </p:spTree>
    <p:extLst>
      <p:ext uri="{BB962C8B-B14F-4D97-AF65-F5344CB8AC3E}">
        <p14:creationId xmlns:p14="http://schemas.microsoft.com/office/powerpoint/2010/main" val="20721691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7915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集合绑定</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9" name="图形 28" descr="灯泡和齿轮">
            <a:extLst>
              <a:ext uri="{FF2B5EF4-FFF2-40B4-BE49-F238E27FC236}">
                <a16:creationId xmlns:a16="http://schemas.microsoft.com/office/drawing/2014/main" id="{3E690F46-0F81-DF46-8ADA-2A3C2E49BE5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5000" y="975267"/>
            <a:ext cx="944034" cy="944034"/>
          </a:xfrm>
          <a:prstGeom prst="rect">
            <a:avLst/>
          </a:prstGeom>
        </p:spPr>
      </p:pic>
      <p:sp>
        <p:nvSpPr>
          <p:cNvPr id="10" name="矩形 9">
            <a:extLst>
              <a:ext uri="{FF2B5EF4-FFF2-40B4-BE49-F238E27FC236}">
                <a16:creationId xmlns:a16="http://schemas.microsoft.com/office/drawing/2014/main" id="{3F17F3FD-94AF-2B4A-9E1F-B833AB3E5B86}"/>
              </a:ext>
            </a:extLst>
          </p:cNvPr>
          <p:cNvSpPr/>
          <p:nvPr/>
        </p:nvSpPr>
        <p:spPr>
          <a:xfrm>
            <a:off x="1813595" y="1112004"/>
            <a:ext cx="6606886"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4" name="文本框 35">
            <a:extLst>
              <a:ext uri="{FF2B5EF4-FFF2-40B4-BE49-F238E27FC236}">
                <a16:creationId xmlns:a16="http://schemas.microsoft.com/office/drawing/2014/main" id="{5F4243C4-CA97-894A-B527-6F7A04CC304A}"/>
              </a:ext>
            </a:extLst>
          </p:cNvPr>
          <p:cNvSpPr txBox="1"/>
          <p:nvPr/>
        </p:nvSpPr>
        <p:spPr>
          <a:xfrm>
            <a:off x="1868139" y="1211041"/>
            <a:ext cx="6552342" cy="461665"/>
          </a:xfrm>
          <a:prstGeom prst="rect">
            <a:avLst/>
          </a:prstGeom>
          <a:solidFill>
            <a:srgbClr val="C00000"/>
          </a:solidFill>
        </p:spPr>
        <p:txBody>
          <a:bodyPr wrap="square" rtlCol="0">
            <a:spAutoFit/>
          </a:bodyPr>
          <a:lstStyle/>
          <a:p>
            <a:pPr algn="dist"/>
            <a:r>
              <a:rPr lang="en-US" altLang="zh-CN"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a:t>
            </a:r>
            <a:r>
              <a:rPr lang="en-US" altLang="zh-CN" sz="2400" dirty="0" err="1">
                <a:solidFill>
                  <a:schemeClr val="bg1"/>
                </a:solidFill>
                <a:latin typeface="Arial" panose="020B0604020202020204" pitchFamily="34" charset="0"/>
                <a:ea typeface="思源黑体 CN Regular" panose="020B0500000000000000" pitchFamily="34" charset="-122"/>
                <a:sym typeface="Arial" panose="020B0604020202020204" pitchFamily="34" charset="0"/>
              </a:rPr>
              <a:t>RequestParam</a:t>
            </a:r>
            <a:r>
              <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注解解决集合绑定的异常问题</a:t>
            </a:r>
          </a:p>
        </p:txBody>
      </p:sp>
      <p:sp>
        <p:nvSpPr>
          <p:cNvPr id="15" name="矩形 14">
            <a:extLst>
              <a:ext uri="{FF2B5EF4-FFF2-40B4-BE49-F238E27FC236}">
                <a16:creationId xmlns:a16="http://schemas.microsoft.com/office/drawing/2014/main" id="{21C3D85D-0E27-FC43-AEC5-EFB5ED00FBB9}"/>
              </a:ext>
            </a:extLst>
          </p:cNvPr>
          <p:cNvSpPr/>
          <p:nvPr/>
        </p:nvSpPr>
        <p:spPr>
          <a:xfrm>
            <a:off x="8525083"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6" name="矩形 15">
            <a:extLst>
              <a:ext uri="{FF2B5EF4-FFF2-40B4-BE49-F238E27FC236}">
                <a16:creationId xmlns:a16="http://schemas.microsoft.com/office/drawing/2014/main" id="{91C677D5-2832-FF45-972E-A66CEAE11A0E}"/>
              </a:ext>
            </a:extLst>
          </p:cNvPr>
          <p:cNvSpPr/>
          <p:nvPr/>
        </p:nvSpPr>
        <p:spPr>
          <a:xfrm>
            <a:off x="8712812"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7" name="文本框 18"/>
          <p:cNvSpPr txBox="1"/>
          <p:nvPr>
            <p:custDataLst>
              <p:tags r:id="rId1"/>
            </p:custDataLst>
          </p:nvPr>
        </p:nvSpPr>
        <p:spPr>
          <a:xfrm>
            <a:off x="1725775" y="2746223"/>
            <a:ext cx="8876636" cy="329831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如果</a:t>
            </a:r>
            <a:r>
              <a:rPr lang="en-US" altLang="zh-CN" dirty="0" err="1">
                <a:solidFill>
                  <a:srgbClr val="595959"/>
                </a:solidFill>
                <a:latin typeface="微软雅黑" panose="020B0503020204020204" pitchFamily="34" charset="-122"/>
              </a:rPr>
              <a:t>getProducts</a:t>
            </a:r>
            <a:r>
              <a:rPr lang="en-US" altLang="zh-CN"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方法中不使用</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RequestParam</a:t>
            </a:r>
            <a:r>
              <a:rPr lang="zh-CN" altLang="zh-CN" dirty="0">
                <a:solidFill>
                  <a:srgbClr val="595959"/>
                </a:solidFill>
                <a:latin typeface="微软雅黑" panose="020B0503020204020204" pitchFamily="34" charset="-122"/>
              </a:rPr>
              <a:t>注解，</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默认将</a:t>
            </a:r>
            <a:r>
              <a:rPr lang="en-US" altLang="zh-CN" dirty="0">
                <a:solidFill>
                  <a:srgbClr val="595959"/>
                </a:solidFill>
                <a:latin typeface="微软雅黑" panose="020B0503020204020204" pitchFamily="34" charset="-122"/>
              </a:rPr>
              <a:t>List</a:t>
            </a:r>
            <a:r>
              <a:rPr lang="zh-CN" altLang="zh-CN" dirty="0">
                <a:solidFill>
                  <a:srgbClr val="595959"/>
                </a:solidFill>
                <a:latin typeface="微软雅黑" panose="020B0503020204020204" pitchFamily="34" charset="-122"/>
              </a:rPr>
              <a:t>作为对象处理，赋值前先创建</a:t>
            </a:r>
            <a:r>
              <a:rPr lang="en-US" altLang="zh-CN" dirty="0">
                <a:solidFill>
                  <a:srgbClr val="595959"/>
                </a:solidFill>
                <a:latin typeface="微软雅黑" panose="020B0503020204020204" pitchFamily="34" charset="-122"/>
              </a:rPr>
              <a:t>List</a:t>
            </a:r>
            <a:r>
              <a:rPr lang="zh-CN" altLang="zh-CN" dirty="0">
                <a:solidFill>
                  <a:srgbClr val="595959"/>
                </a:solidFill>
                <a:latin typeface="微软雅黑" panose="020B0503020204020204" pitchFamily="34" charset="-122"/>
              </a:rPr>
              <a:t>对象，然后将</a:t>
            </a:r>
            <a:r>
              <a:rPr lang="en-US" altLang="zh-CN" dirty="0" err="1">
                <a:solidFill>
                  <a:srgbClr val="595959"/>
                </a:solidFill>
                <a:latin typeface="微软雅黑" panose="020B0503020204020204" pitchFamily="34" charset="-122"/>
              </a:rPr>
              <a:t>proIds</a:t>
            </a:r>
            <a:r>
              <a:rPr lang="zh-CN" altLang="zh-CN" dirty="0">
                <a:solidFill>
                  <a:srgbClr val="595959"/>
                </a:solidFill>
                <a:latin typeface="微软雅黑" panose="020B0503020204020204" pitchFamily="34" charset="-122"/>
              </a:rPr>
              <a:t>作为</a:t>
            </a:r>
            <a:r>
              <a:rPr lang="en-US" altLang="zh-CN" dirty="0">
                <a:solidFill>
                  <a:srgbClr val="595959"/>
                </a:solidFill>
                <a:latin typeface="微软雅黑" panose="020B0503020204020204" pitchFamily="34" charset="-122"/>
              </a:rPr>
              <a:t>List</a:t>
            </a:r>
            <a:r>
              <a:rPr lang="zh-CN" altLang="zh-CN" dirty="0">
                <a:solidFill>
                  <a:srgbClr val="595959"/>
                </a:solidFill>
                <a:latin typeface="微软雅黑" panose="020B0503020204020204" pitchFamily="34" charset="-122"/>
              </a:rPr>
              <a:t>对象的属性进行处理。由于</a:t>
            </a:r>
            <a:r>
              <a:rPr lang="en-US" altLang="zh-CN" dirty="0">
                <a:solidFill>
                  <a:srgbClr val="595959"/>
                </a:solidFill>
                <a:latin typeface="微软雅黑" panose="020B0503020204020204" pitchFamily="34" charset="-122"/>
              </a:rPr>
              <a:t>List</a:t>
            </a:r>
            <a:r>
              <a:rPr lang="zh-CN" altLang="zh-CN" dirty="0">
                <a:solidFill>
                  <a:srgbClr val="595959"/>
                </a:solidFill>
                <a:latin typeface="微软雅黑" panose="020B0503020204020204" pitchFamily="34" charset="-122"/>
              </a:rPr>
              <a:t>是接口，无法创建对象，所以会出现无法找到构造方法异常。如果将类型更改为可创建对象的类型，如</a:t>
            </a:r>
            <a:r>
              <a:rPr lang="en-US" altLang="zh-CN" dirty="0" err="1">
                <a:solidFill>
                  <a:srgbClr val="595959"/>
                </a:solidFill>
                <a:latin typeface="微软雅黑" panose="020B0503020204020204" pitchFamily="34" charset="-122"/>
              </a:rPr>
              <a:t>ArrayList</a:t>
            </a:r>
            <a:r>
              <a:rPr lang="zh-CN" altLang="zh-CN" dirty="0">
                <a:solidFill>
                  <a:srgbClr val="595959"/>
                </a:solidFill>
                <a:latin typeface="微软雅黑" panose="020B0503020204020204" pitchFamily="34" charset="-122"/>
              </a:rPr>
              <a:t>，可以创建</a:t>
            </a:r>
            <a:r>
              <a:rPr lang="en-US" altLang="zh-CN" dirty="0" err="1">
                <a:solidFill>
                  <a:srgbClr val="595959"/>
                </a:solidFill>
                <a:latin typeface="微软雅黑" panose="020B0503020204020204" pitchFamily="34" charset="-122"/>
              </a:rPr>
              <a:t>ArrayList</a:t>
            </a:r>
            <a:r>
              <a:rPr lang="zh-CN" altLang="zh-CN" dirty="0">
                <a:solidFill>
                  <a:srgbClr val="595959"/>
                </a:solidFill>
                <a:latin typeface="微软雅黑" panose="020B0503020204020204" pitchFamily="34" charset="-122"/>
              </a:rPr>
              <a:t>对象，但</a:t>
            </a:r>
            <a:r>
              <a:rPr lang="en-US" altLang="zh-CN" dirty="0" err="1">
                <a:solidFill>
                  <a:srgbClr val="595959"/>
                </a:solidFill>
                <a:latin typeface="微软雅黑" panose="020B0503020204020204" pitchFamily="34" charset="-122"/>
              </a:rPr>
              <a:t>ArrayList</a:t>
            </a:r>
            <a:r>
              <a:rPr lang="zh-CN" altLang="zh-CN" dirty="0">
                <a:solidFill>
                  <a:srgbClr val="595959"/>
                </a:solidFill>
                <a:latin typeface="微软雅黑" panose="020B0503020204020204" pitchFamily="34" charset="-122"/>
              </a:rPr>
              <a:t>对象依旧没有</a:t>
            </a:r>
            <a:r>
              <a:rPr lang="en-US" altLang="zh-CN" dirty="0" err="1">
                <a:solidFill>
                  <a:srgbClr val="595959"/>
                </a:solidFill>
                <a:latin typeface="微软雅黑" panose="020B0503020204020204" pitchFamily="34" charset="-122"/>
              </a:rPr>
              <a:t>proIds</a:t>
            </a:r>
            <a:r>
              <a:rPr lang="zh-CN" altLang="zh-CN" dirty="0">
                <a:solidFill>
                  <a:srgbClr val="595959"/>
                </a:solidFill>
                <a:latin typeface="微软雅黑" panose="020B0503020204020204" pitchFamily="34" charset="-122"/>
              </a:rPr>
              <a:t>属性，因此无法正常绑定，数据为空。此时需要告知</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的处理器</a:t>
            </a:r>
            <a:r>
              <a:rPr lang="en-US" altLang="zh-CN" dirty="0" err="1">
                <a:solidFill>
                  <a:srgbClr val="595959"/>
                </a:solidFill>
                <a:latin typeface="微软雅黑" panose="020B0503020204020204" pitchFamily="34" charset="-122"/>
              </a:rPr>
              <a:t>proIds</a:t>
            </a:r>
            <a:r>
              <a:rPr lang="zh-CN" altLang="zh-CN" dirty="0">
                <a:solidFill>
                  <a:srgbClr val="595959"/>
                </a:solidFill>
                <a:latin typeface="微软雅黑" panose="020B0503020204020204" pitchFamily="34" charset="-122"/>
              </a:rPr>
              <a:t>是一组数据， 而不是一个单一数据。通过</a:t>
            </a:r>
            <a:r>
              <a:rPr lang="en-US"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RequestParam</a:t>
            </a:r>
            <a:r>
              <a:rPr lang="zh-CN" altLang="zh-CN" dirty="0">
                <a:solidFill>
                  <a:srgbClr val="595959"/>
                </a:solidFill>
                <a:latin typeface="微软雅黑" panose="020B0503020204020204" pitchFamily="34" charset="-122"/>
              </a:rPr>
              <a:t>注解，将参数打包成参数数组或集合后，</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才能识别该数据格式，并判定形参类型是否为数组或集合，并按数组或集合对象的形式操作数据</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8" name="圆角矩形 17"/>
          <p:cNvSpPr/>
          <p:nvPr/>
        </p:nvSpPr>
        <p:spPr>
          <a:xfrm>
            <a:off x="1303055" y="2454351"/>
            <a:ext cx="9794240" cy="395832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a:off x="1252831" y="238305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0" name="矩形 93"/>
          <p:cNvSpPr/>
          <p:nvPr/>
        </p:nvSpPr>
        <p:spPr>
          <a:xfrm rot="10800000">
            <a:off x="10778975" y="609368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82109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30940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zh-CN" altLang="en-US" dirty="0">
                <a:solidFill>
                  <a:srgbClr val="1369B2"/>
                </a:solidFill>
                <a:latin typeface="微软雅黑" panose="020B0503020204020204" pitchFamily="34" charset="-122"/>
                <a:ea typeface="微软雅黑" panose="020B0503020204020204" pitchFamily="34" charset="-122"/>
              </a:rPr>
              <a:t>复杂</a:t>
            </a:r>
            <a:r>
              <a:rPr lang="en-US" altLang="zh-CN" dirty="0">
                <a:solidFill>
                  <a:srgbClr val="1369B2"/>
                </a:solidFill>
                <a:latin typeface="微软雅黑" panose="020B0503020204020204" pitchFamily="34" charset="-122"/>
                <a:ea typeface="微软雅黑" panose="020B0503020204020204" pitchFamily="34" charset="-122"/>
              </a:rPr>
              <a:t>POJO</a:t>
            </a:r>
            <a:r>
              <a:rPr lang="zh-CN" altLang="en-US" dirty="0">
                <a:solidFill>
                  <a:srgbClr val="1369B2"/>
                </a:solidFill>
                <a:latin typeface="微软雅黑" panose="020B0503020204020204" pitchFamily="34" charset="-122"/>
                <a:ea typeface="微软雅黑" panose="020B0503020204020204" pitchFamily="34" charset="-122"/>
              </a:rPr>
              <a:t>绑定</a:t>
            </a:r>
            <a:r>
              <a:rPr lang="zh-CN" altLang="en-US" dirty="0">
                <a:solidFill>
                  <a:srgbClr val="595959"/>
                </a:solidFill>
                <a:latin typeface="微软雅黑" panose="020B0503020204020204" pitchFamily="34" charset="-122"/>
                <a:ea typeface="微软雅黑" panose="020B0503020204020204" pitchFamily="34" charset="-122"/>
              </a:rPr>
              <a:t>，能够在代码中使用</a:t>
            </a:r>
            <a:r>
              <a:rPr lang="en-US" altLang="zh-CN" dirty="0">
                <a:solidFill>
                  <a:srgbClr val="595959"/>
                </a:solidFill>
                <a:latin typeface="微软雅黑" panose="020B0503020204020204" pitchFamily="34" charset="-122"/>
                <a:ea typeface="微软雅黑" panose="020B0503020204020204" pitchFamily="34" charset="-122"/>
              </a:rPr>
              <a:t>POJO</a:t>
            </a:r>
            <a:r>
              <a:rPr lang="zh-CN" altLang="en-US" dirty="0">
                <a:solidFill>
                  <a:srgbClr val="595959"/>
                </a:solidFill>
                <a:latin typeface="微软雅黑" panose="020B0503020204020204" pitchFamily="34" charset="-122"/>
                <a:ea typeface="微软雅黑" panose="020B0503020204020204" pitchFamily="34" charset="-122"/>
              </a:rPr>
              <a:t>类型进行复杂的数据绑定</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1051430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411886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754810"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复杂</a:t>
            </a:r>
            <a:r>
              <a:rPr lang="en-US" altLang="zh-CN" sz="2000" dirty="0">
                <a:solidFill>
                  <a:srgbClr val="1369B2"/>
                </a:solidFill>
                <a:latin typeface="微软雅黑" panose="020B0503020204020204" pitchFamily="34" charset="-122"/>
                <a:ea typeface="微软雅黑" panose="020B0503020204020204" pitchFamily="34" charset="-122"/>
              </a:rPr>
              <a:t>POJO</a:t>
            </a:r>
            <a:r>
              <a:rPr lang="zh-CN" altLang="en-US" sz="2000" dirty="0">
                <a:solidFill>
                  <a:srgbClr val="1369B2"/>
                </a:solidFill>
                <a:latin typeface="微软雅黑" panose="020B0503020204020204" pitchFamily="34" charset="-122"/>
                <a:ea typeface="微软雅黑" panose="020B0503020204020204" pitchFamily="34" charset="-122"/>
              </a:rPr>
              <a:t>数组绑定的使用场景</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29753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a:extLst>
              <a:ext uri="{FF2B5EF4-FFF2-40B4-BE49-F238E27FC236}">
                <a16:creationId xmlns:a16="http://schemas.microsoft.com/office/drawing/2014/main" id="{73A3F491-9158-E345-9C0B-F28714186AC7}"/>
              </a:ext>
            </a:extLst>
          </p:cNvPr>
          <p:cNvSpPr txBox="1"/>
          <p:nvPr>
            <p:custDataLst>
              <p:tags r:id="rId2"/>
            </p:custDataLst>
          </p:nvPr>
        </p:nvSpPr>
        <p:spPr>
          <a:xfrm>
            <a:off x="1725775" y="3241381"/>
            <a:ext cx="8876636" cy="217180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使用简单</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类型已经可以完成多数的数据绑定，但有时客户端请求中传递的参数比较复杂。例如，在用户查询订单时，页面传递的参数可能包括订单编号、用户名称等信息，这就包含了订单和用户两个对象的信息。如果将订单和用户的所有查询条件都封装在一个简单</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中，显然会比较混乱，这时可以考虑使用复杂</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类型的数据绑定</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3" name="圆角矩形 12">
            <a:extLst>
              <a:ext uri="{FF2B5EF4-FFF2-40B4-BE49-F238E27FC236}">
                <a16:creationId xmlns:a16="http://schemas.microsoft.com/office/drawing/2014/main" id="{DCD66F46-1E23-0F44-99C8-8CA2CEBC4362}"/>
              </a:ext>
            </a:extLst>
          </p:cNvPr>
          <p:cNvSpPr/>
          <p:nvPr/>
        </p:nvSpPr>
        <p:spPr>
          <a:xfrm>
            <a:off x="1303055" y="2878258"/>
            <a:ext cx="9794240" cy="286940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a:extLst>
              <a:ext uri="{FF2B5EF4-FFF2-40B4-BE49-F238E27FC236}">
                <a16:creationId xmlns:a16="http://schemas.microsoft.com/office/drawing/2014/main" id="{D3A0F10E-C6BC-6B4E-9B02-8EF6240893E8}"/>
              </a:ext>
            </a:extLst>
          </p:cNvPr>
          <p:cNvSpPr/>
          <p:nvPr/>
        </p:nvSpPr>
        <p:spPr>
          <a:xfrm>
            <a:off x="1252831" y="280786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a:extLst>
              <a:ext uri="{FF2B5EF4-FFF2-40B4-BE49-F238E27FC236}">
                <a16:creationId xmlns:a16="http://schemas.microsoft.com/office/drawing/2014/main" id="{02873EFB-A7B6-514C-BD2C-1B116938DF83}"/>
              </a:ext>
            </a:extLst>
          </p:cNvPr>
          <p:cNvSpPr/>
          <p:nvPr/>
        </p:nvSpPr>
        <p:spPr>
          <a:xfrm rot="10800000">
            <a:off x="10778975" y="541318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2908287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6319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445430"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复杂</a:t>
            </a:r>
            <a:r>
              <a:rPr lang="en-US" altLang="zh-CN" sz="2000" dirty="0">
                <a:solidFill>
                  <a:srgbClr val="1369B2"/>
                </a:solidFill>
                <a:latin typeface="微软雅黑" panose="020B0503020204020204" pitchFamily="34" charset="-122"/>
                <a:ea typeface="微软雅黑" panose="020B0503020204020204" pitchFamily="34" charset="-122"/>
              </a:rPr>
              <a:t>POJO</a:t>
            </a:r>
            <a:r>
              <a:rPr lang="zh-CN" altLang="en-US" sz="2000" dirty="0">
                <a:solidFill>
                  <a:srgbClr val="1369B2"/>
                </a:solidFill>
                <a:latin typeface="微软雅黑" panose="020B0503020204020204" pitchFamily="34" charset="-122"/>
                <a:ea typeface="微软雅黑" panose="020B0503020204020204" pitchFamily="34" charset="-122"/>
              </a:rPr>
              <a:t>的</a:t>
            </a:r>
            <a:r>
              <a:rPr lang="en-US" altLang="zh-CN" sz="2000" dirty="0">
                <a:solidFill>
                  <a:srgbClr val="1369B2"/>
                </a:solidFill>
                <a:latin typeface="微软雅黑" panose="020B0503020204020204" pitchFamily="34" charset="-122"/>
                <a:ea typeface="微软雅黑" panose="020B0503020204020204" pitchFamily="34" charset="-122"/>
              </a:rPr>
              <a:t>3</a:t>
            </a:r>
            <a:r>
              <a:rPr lang="zh-CN" altLang="en-US" sz="2000" dirty="0">
                <a:solidFill>
                  <a:srgbClr val="1369B2"/>
                </a:solidFill>
                <a:latin typeface="微软雅黑" panose="020B0503020204020204" pitchFamily="34" charset="-122"/>
                <a:ea typeface="微软雅黑" panose="020B0503020204020204" pitchFamily="34" charset="-122"/>
              </a:rPr>
              <a:t>种属性的类型</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29753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a:extLst>
              <a:ext uri="{FF2B5EF4-FFF2-40B4-BE49-F238E27FC236}">
                <a16:creationId xmlns:a16="http://schemas.microsoft.com/office/drawing/2014/main" id="{73A3F491-9158-E345-9C0B-F28714186AC7}"/>
              </a:ext>
            </a:extLst>
          </p:cNvPr>
          <p:cNvSpPr txBox="1"/>
          <p:nvPr>
            <p:custDataLst>
              <p:tags r:id="rId2"/>
            </p:custDataLst>
          </p:nvPr>
        </p:nvSpPr>
        <p:spPr>
          <a:xfrm>
            <a:off x="1725775" y="3502637"/>
            <a:ext cx="8876636" cy="143749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所谓的复杂</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，就是</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属性的类型不止包含简单数据类型，还包含对象类型、</a:t>
            </a:r>
            <a:r>
              <a:rPr lang="en-US" altLang="zh-CN" dirty="0">
                <a:solidFill>
                  <a:srgbClr val="595959"/>
                </a:solidFill>
                <a:latin typeface="微软雅黑" panose="020B0503020204020204" pitchFamily="34" charset="-122"/>
              </a:rPr>
              <a:t>List</a:t>
            </a:r>
            <a:r>
              <a:rPr lang="zh-CN" altLang="zh-CN" dirty="0">
                <a:solidFill>
                  <a:srgbClr val="595959"/>
                </a:solidFill>
                <a:latin typeface="微软雅黑" panose="020B0503020204020204" pitchFamily="34" charset="-122"/>
              </a:rPr>
              <a:t>类型和</a:t>
            </a:r>
            <a:r>
              <a:rPr lang="en-US" altLang="zh-CN" dirty="0">
                <a:solidFill>
                  <a:srgbClr val="595959"/>
                </a:solidFill>
                <a:latin typeface="微软雅黑" panose="020B0503020204020204" pitchFamily="34" charset="-122"/>
              </a:rPr>
              <a:t>Map</a:t>
            </a:r>
            <a:r>
              <a:rPr lang="zh-CN" altLang="zh-CN" dirty="0">
                <a:solidFill>
                  <a:srgbClr val="595959"/>
                </a:solidFill>
                <a:latin typeface="微软雅黑" panose="020B0503020204020204" pitchFamily="34" charset="-122"/>
              </a:rPr>
              <a:t>类型等其他引用类型。接下来分别对复杂</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中属性为</a:t>
            </a:r>
            <a:r>
              <a:rPr lang="zh-CN" altLang="zh-CN" dirty="0">
                <a:solidFill>
                  <a:srgbClr val="1369B2"/>
                </a:solidFill>
                <a:latin typeface="微软雅黑" panose="020B0503020204020204" pitchFamily="34" charset="-122"/>
              </a:rPr>
              <a:t>对象类型</a:t>
            </a:r>
            <a:r>
              <a:rPr lang="zh-CN" altLang="zh-CN" dirty="0">
                <a:solidFill>
                  <a:srgbClr val="595959"/>
                </a:solidFill>
                <a:latin typeface="微软雅黑" panose="020B0503020204020204" pitchFamily="34" charset="-122"/>
              </a:rPr>
              <a:t>的数据绑定、属性为</a:t>
            </a:r>
            <a:r>
              <a:rPr lang="en-US" altLang="zh-CN" dirty="0">
                <a:solidFill>
                  <a:srgbClr val="1369B2"/>
                </a:solidFill>
                <a:latin typeface="微软雅黑" panose="020B0503020204020204" pitchFamily="34" charset="-122"/>
              </a:rPr>
              <a:t>List</a:t>
            </a:r>
            <a:r>
              <a:rPr lang="zh-CN" altLang="zh-CN" dirty="0">
                <a:solidFill>
                  <a:srgbClr val="1369B2"/>
                </a:solidFill>
                <a:latin typeface="微软雅黑" panose="020B0503020204020204" pitchFamily="34" charset="-122"/>
              </a:rPr>
              <a:t>类型</a:t>
            </a:r>
            <a:r>
              <a:rPr lang="zh-CN" altLang="zh-CN" dirty="0">
                <a:solidFill>
                  <a:srgbClr val="595959"/>
                </a:solidFill>
                <a:latin typeface="微软雅黑" panose="020B0503020204020204" pitchFamily="34" charset="-122"/>
              </a:rPr>
              <a:t>的数据绑定和属性为</a:t>
            </a:r>
            <a:r>
              <a:rPr lang="en-US" altLang="zh-CN" dirty="0">
                <a:solidFill>
                  <a:srgbClr val="1369B2"/>
                </a:solidFill>
                <a:latin typeface="微软雅黑" panose="020B0503020204020204" pitchFamily="34" charset="-122"/>
              </a:rPr>
              <a:t>Map</a:t>
            </a:r>
            <a:r>
              <a:rPr lang="zh-CN" altLang="zh-CN" dirty="0">
                <a:solidFill>
                  <a:srgbClr val="1369B2"/>
                </a:solidFill>
                <a:latin typeface="微软雅黑" panose="020B0503020204020204" pitchFamily="34" charset="-122"/>
              </a:rPr>
              <a:t>类型</a:t>
            </a:r>
            <a:r>
              <a:rPr lang="zh-CN" altLang="zh-CN" dirty="0">
                <a:solidFill>
                  <a:srgbClr val="595959"/>
                </a:solidFill>
                <a:latin typeface="微软雅黑" panose="020B0503020204020204" pitchFamily="34" charset="-122"/>
              </a:rPr>
              <a:t>的数据绑定进行讲解</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3" name="圆角矩形 12">
            <a:extLst>
              <a:ext uri="{FF2B5EF4-FFF2-40B4-BE49-F238E27FC236}">
                <a16:creationId xmlns:a16="http://schemas.microsoft.com/office/drawing/2014/main" id="{DCD66F46-1E23-0F44-99C8-8CA2CEBC4362}"/>
              </a:ext>
            </a:extLst>
          </p:cNvPr>
          <p:cNvSpPr/>
          <p:nvPr/>
        </p:nvSpPr>
        <p:spPr>
          <a:xfrm>
            <a:off x="1303055" y="3103889"/>
            <a:ext cx="9794240" cy="212125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a:extLst>
              <a:ext uri="{FF2B5EF4-FFF2-40B4-BE49-F238E27FC236}">
                <a16:creationId xmlns:a16="http://schemas.microsoft.com/office/drawing/2014/main" id="{D3A0F10E-C6BC-6B4E-9B02-8EF6240893E8}"/>
              </a:ext>
            </a:extLst>
          </p:cNvPr>
          <p:cNvSpPr/>
          <p:nvPr/>
        </p:nvSpPr>
        <p:spPr>
          <a:xfrm>
            <a:off x="1252831" y="303349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a:extLst>
              <a:ext uri="{FF2B5EF4-FFF2-40B4-BE49-F238E27FC236}">
                <a16:creationId xmlns:a16="http://schemas.microsoft.com/office/drawing/2014/main" id="{02873EFB-A7B6-514C-BD2C-1B116938DF83}"/>
              </a:ext>
            </a:extLst>
          </p:cNvPr>
          <p:cNvSpPr/>
          <p:nvPr/>
        </p:nvSpPr>
        <p:spPr>
          <a:xfrm rot="10800000">
            <a:off x="10778975" y="489067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618796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208400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2219708"/>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1930106"/>
            <a:ext cx="8485746" cy="115679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下面通过一个获取用户订单信息的案例，演示复杂</a:t>
            </a:r>
            <a:r>
              <a:rPr lang="en-US" altLang="zh-CN" sz="1600" dirty="0">
                <a:solidFill>
                  <a:srgbClr val="595959"/>
                </a:solidFill>
                <a:latin typeface="Microsoft YaHei" panose="020B0503020204020204" pitchFamily="34" charset="-122"/>
                <a:ea typeface="Microsoft YaHei" panose="020B0503020204020204" pitchFamily="34" charset="-122"/>
                <a:cs typeface="+mn-ea"/>
              </a:rPr>
              <a:t>POJO</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中对象类型的数据绑定，案例具体实现步骤如下。在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com.itheima.pojo</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包中创建一个订单类</a:t>
            </a:r>
            <a:r>
              <a:rPr lang="en-US" altLang="zh-CN" sz="1600" dirty="0">
                <a:solidFill>
                  <a:srgbClr val="595959"/>
                </a:solidFill>
                <a:latin typeface="Microsoft YaHei" panose="020B0503020204020204" pitchFamily="34" charset="-122"/>
                <a:ea typeface="Microsoft YaHei" panose="020B0503020204020204" pitchFamily="34" charset="-122"/>
                <a:cs typeface="+mn-ea"/>
              </a:rPr>
              <a:t>Order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，用于封装订单信息，</a:t>
            </a:r>
            <a:r>
              <a:rPr lang="en-US" altLang="zh-CN" sz="1600" dirty="0">
                <a:solidFill>
                  <a:srgbClr val="595959"/>
                </a:solidFill>
                <a:latin typeface="Microsoft YaHei" panose="020B0503020204020204" pitchFamily="34" charset="-122"/>
                <a:ea typeface="Microsoft YaHei" panose="020B0503020204020204" pitchFamily="34" charset="-122"/>
                <a:cs typeface="+mn-ea"/>
              </a:rPr>
              <a:t>Order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类的具体代码如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5"/>
          <a:stretch>
            <a:fillRect/>
          </a:stretch>
        </p:blipFill>
        <p:spPr>
          <a:xfrm>
            <a:off x="2486203" y="3550722"/>
            <a:ext cx="7332167" cy="2297864"/>
          </a:xfrm>
          <a:prstGeom prst="rect">
            <a:avLst/>
          </a:prstGeom>
        </p:spPr>
      </p:pic>
      <p:sp>
        <p:nvSpPr>
          <p:cNvPr id="4" name="矩形 3"/>
          <p:cNvSpPr/>
          <p:nvPr/>
        </p:nvSpPr>
        <p:spPr>
          <a:xfrm>
            <a:off x="2795019" y="3794736"/>
            <a:ext cx="6876488" cy="1705403"/>
          </a:xfrm>
          <a:prstGeom prst="rect">
            <a:avLst/>
          </a:prstGeom>
        </p:spPr>
        <p:txBody>
          <a:bodyPr wrap="square">
            <a:spAutoFit/>
          </a:bodyPr>
          <a:lstStyle/>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public</a:t>
            </a:r>
            <a:r>
              <a:rPr lang="zh-CN" altLang="en-US" dirty="0">
                <a:solidFill>
                  <a:srgbClr val="595959"/>
                </a:solidFill>
                <a:latin typeface="Microsoft YaHei" panose="020B0503020204020204" pitchFamily="34" charset="-122"/>
                <a:ea typeface="Microsoft YaHei" panose="020B0503020204020204" pitchFamily="34" charset="-122"/>
                <a:cs typeface="+mn-ea"/>
              </a:rPr>
              <a:t> </a:t>
            </a:r>
            <a:r>
              <a:rPr lang="en-US" altLang="zh-CN" dirty="0">
                <a:solidFill>
                  <a:srgbClr val="595959"/>
                </a:solidFill>
                <a:latin typeface="Microsoft YaHei" panose="020B0503020204020204" pitchFamily="34" charset="-122"/>
                <a:ea typeface="Microsoft YaHei" panose="020B0503020204020204" pitchFamily="34" charset="-122"/>
                <a:cs typeface="+mn-ea"/>
              </a:rPr>
              <a:t>class Order {</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private String </a:t>
            </a:r>
            <a:r>
              <a:rPr lang="en-US" altLang="zh-CN" dirty="0" err="1">
                <a:solidFill>
                  <a:srgbClr val="595959"/>
                </a:solidFill>
                <a:latin typeface="Microsoft YaHei" panose="020B0503020204020204" pitchFamily="34" charset="-122"/>
                <a:ea typeface="Microsoft YaHei" panose="020B0503020204020204" pitchFamily="34" charset="-122"/>
                <a:cs typeface="+mn-ea"/>
              </a:rPr>
              <a:t>orderId</a:t>
            </a:r>
            <a:r>
              <a:rPr lang="en-US" altLang="zh-CN" dirty="0">
                <a:solidFill>
                  <a:srgbClr val="595959"/>
                </a:solidFill>
                <a:latin typeface="Microsoft YaHei" panose="020B0503020204020204" pitchFamily="34" charset="-122"/>
                <a:ea typeface="Microsoft YaHei" panose="020B0503020204020204" pitchFamily="34" charset="-122"/>
                <a:cs typeface="+mn-ea"/>
              </a:rPr>
              <a:t>;			//</a:t>
            </a:r>
            <a:r>
              <a:rPr lang="zh-CN" altLang="zh-CN" dirty="0">
                <a:solidFill>
                  <a:srgbClr val="595959"/>
                </a:solidFill>
                <a:latin typeface="Microsoft YaHei" panose="020B0503020204020204" pitchFamily="34" charset="-122"/>
                <a:ea typeface="Microsoft YaHei" panose="020B0503020204020204" pitchFamily="34" charset="-122"/>
                <a:cs typeface="+mn-ea"/>
              </a:rPr>
              <a:t>订单</a:t>
            </a:r>
            <a:r>
              <a:rPr lang="en-US" altLang="zh-CN" dirty="0">
                <a:solidFill>
                  <a:srgbClr val="595959"/>
                </a:solidFill>
                <a:latin typeface="Microsoft YaHei" panose="020B0503020204020204" pitchFamily="34" charset="-122"/>
                <a:ea typeface="Microsoft YaHei" panose="020B0503020204020204" pitchFamily="34" charset="-122"/>
                <a:cs typeface="+mn-ea"/>
              </a:rPr>
              <a:t>id</a:t>
            </a:r>
          </a:p>
          <a:p>
            <a:pPr lvl="0">
              <a:lnSpc>
                <a:spcPct val="150000"/>
              </a:lnSpc>
            </a:pPr>
            <a:r>
              <a:rPr lang="zh-CN" altLang="en-US" dirty="0">
                <a:solidFill>
                  <a:srgbClr val="595959"/>
                </a:solidFill>
                <a:latin typeface="Microsoft YaHei" panose="020B0503020204020204" pitchFamily="34" charset="-122"/>
                <a:ea typeface="Microsoft YaHei" panose="020B0503020204020204" pitchFamily="34" charset="-122"/>
                <a:cs typeface="+mn-ea"/>
              </a:rPr>
              <a:t>    </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zh-CN" altLang="en-US" dirty="0">
                <a:solidFill>
                  <a:srgbClr val="595959"/>
                </a:solidFill>
                <a:latin typeface="Microsoft YaHei" panose="020B0503020204020204" pitchFamily="34" charset="-122"/>
                <a:ea typeface="Microsoft YaHei" panose="020B0503020204020204" pitchFamily="34" charset="-122"/>
                <a:cs typeface="+mn-ea"/>
              </a:rPr>
              <a:t>省略</a:t>
            </a:r>
            <a:r>
              <a:rPr lang="en-US" altLang="zh-CN" dirty="0">
                <a:solidFill>
                  <a:srgbClr val="595959"/>
                </a:solidFill>
                <a:latin typeface="Microsoft YaHei" panose="020B0503020204020204" pitchFamily="34" charset="-122"/>
                <a:ea typeface="Microsoft YaHei" panose="020B0503020204020204" pitchFamily="34" charset="-122"/>
                <a:cs typeface="+mn-ea"/>
              </a:rPr>
              <a:t>getter/setter</a:t>
            </a:r>
            <a:r>
              <a:rPr lang="zh-CN" altLang="en-US" dirty="0">
                <a:solidFill>
                  <a:srgbClr val="595959"/>
                </a:solidFill>
                <a:latin typeface="Microsoft YaHei" panose="020B0503020204020204" pitchFamily="34" charset="-122"/>
                <a:ea typeface="Microsoft YaHei" panose="020B0503020204020204" pitchFamily="34" charset="-122"/>
                <a:cs typeface="+mn-ea"/>
              </a:rPr>
              <a:t>方法</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336878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Chevron 3">
            <a:extLst>
              <a:ext uri="{FF2B5EF4-FFF2-40B4-BE49-F238E27FC236}">
                <a16:creationId xmlns:a16="http://schemas.microsoft.com/office/drawing/2014/main" id="{634D335A-A9ED-494D-8D70-978DFB21457A}"/>
              </a:ext>
            </a:extLst>
          </p:cNvPr>
          <p:cNvSpPr/>
          <p:nvPr>
            <p:custDataLst>
              <p:tags r:id="rId2"/>
            </p:custDataLst>
          </p:nvPr>
        </p:nvSpPr>
        <p:spPr>
          <a:xfrm>
            <a:off x="892519" y="1091196"/>
            <a:ext cx="36319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4" name="文本框 1">
            <a:extLst>
              <a:ext uri="{FF2B5EF4-FFF2-40B4-BE49-F238E27FC236}">
                <a16:creationId xmlns:a16="http://schemas.microsoft.com/office/drawing/2014/main" id="{B35B8F3F-0544-8144-9500-92980E036AB4}"/>
              </a:ext>
            </a:extLst>
          </p:cNvPr>
          <p:cNvSpPr txBox="1"/>
          <p:nvPr/>
        </p:nvSpPr>
        <p:spPr>
          <a:xfrm>
            <a:off x="1172537" y="1217734"/>
            <a:ext cx="3262432"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属性为对象类型的数据绑定</a:t>
            </a:r>
          </a:p>
        </p:txBody>
      </p:sp>
    </p:spTree>
    <p:extLst>
      <p:ext uri="{BB962C8B-B14F-4D97-AF65-F5344CB8AC3E}">
        <p14:creationId xmlns:p14="http://schemas.microsoft.com/office/powerpoint/2010/main" val="12202230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4" y="3013559"/>
            <a:ext cx="6990735"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272752" y="2808590"/>
            <a:ext cx="2133388" cy="1107996"/>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12</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a:t>
            </a:r>
          </a:p>
        </p:txBody>
      </p:sp>
    </p:spTree>
    <p:extLst>
      <p:ext uri="{BB962C8B-B14F-4D97-AF65-F5344CB8AC3E}">
        <p14:creationId xmlns:p14="http://schemas.microsoft.com/office/powerpoint/2010/main" val="23269680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修改</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User.java</a:t>
            </a:r>
            <a:r>
              <a:rPr lang="zh-CN" altLang="en-US" sz="1600" dirty="0">
                <a:solidFill>
                  <a:srgbClr val="595959"/>
                </a:solidFill>
                <a:latin typeface="Microsoft YaHei" panose="020B0503020204020204" pitchFamily="34" charset="-122"/>
                <a:ea typeface="Microsoft YaHei" panose="020B0503020204020204" pitchFamily="34" charset="-122"/>
                <a:cs typeface="+mn-ea"/>
              </a:rPr>
              <a:t>类</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类中新增</a:t>
            </a:r>
            <a:r>
              <a:rPr lang="en-US" altLang="zh-CN" sz="1600" dirty="0">
                <a:solidFill>
                  <a:srgbClr val="595959"/>
                </a:solidFill>
                <a:latin typeface="Microsoft YaHei" panose="020B0503020204020204" pitchFamily="34" charset="-122"/>
                <a:ea typeface="Microsoft YaHei" panose="020B0503020204020204" pitchFamily="34" charset="-122"/>
                <a:cs typeface="+mn-ea"/>
              </a:rPr>
              <a:t>Order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类型的属性</a:t>
            </a:r>
            <a:r>
              <a:rPr lang="en-US" altLang="zh-CN" sz="1600" dirty="0">
                <a:solidFill>
                  <a:srgbClr val="595959"/>
                </a:solidFill>
                <a:latin typeface="Microsoft YaHei" panose="020B0503020204020204" pitchFamily="34" charset="-122"/>
                <a:ea typeface="Microsoft YaHei" panose="020B0503020204020204" pitchFamily="34" charset="-122"/>
                <a:cs typeface="+mn-ea"/>
              </a:rPr>
              <a:t>order</a:t>
            </a:r>
            <a:r>
              <a:rPr lang="zh-CN" altLang="zh-CN" sz="1600" dirty="0">
                <a:solidFill>
                  <a:srgbClr val="595959"/>
                </a:solidFill>
                <a:latin typeface="Microsoft YaHei" panose="020B0503020204020204" pitchFamily="34" charset="-122"/>
                <a:ea typeface="Microsoft YaHei" panose="020B0503020204020204" pitchFamily="34" charset="-122"/>
                <a:cs typeface="+mn-ea"/>
              </a:rPr>
              <a:t>，并定义相应的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getter</a:t>
            </a:r>
            <a:r>
              <a:rPr lang="zh-CN" altLang="zh-CN" sz="1600" dirty="0">
                <a:solidFill>
                  <a:srgbClr val="595959"/>
                </a:solidFill>
                <a:latin typeface="Microsoft YaHei" panose="020B0503020204020204" pitchFamily="34" charset="-122"/>
                <a:ea typeface="Microsoft YaHei" panose="020B0503020204020204" pitchFamily="34" charset="-122"/>
                <a:cs typeface="+mn-ea"/>
              </a:rPr>
              <a:t>和</a:t>
            </a:r>
            <a:r>
              <a:rPr lang="en-US" altLang="zh-CN" sz="1600" dirty="0">
                <a:solidFill>
                  <a:srgbClr val="595959"/>
                </a:solidFill>
                <a:latin typeface="Microsoft YaHei" panose="020B0503020204020204" pitchFamily="34" charset="-122"/>
                <a:ea typeface="Microsoft YaHei" panose="020B0503020204020204" pitchFamily="34" charset="-122"/>
                <a:cs typeface="+mn-ea"/>
              </a:rPr>
              <a:t>setter</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方法。修改后</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类的具体代码如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896688"/>
            <a:ext cx="7332167" cy="2691636"/>
          </a:xfrm>
          <a:prstGeom prst="rect">
            <a:avLst/>
          </a:prstGeom>
        </p:spPr>
      </p:pic>
      <p:sp>
        <p:nvSpPr>
          <p:cNvPr id="4" name="矩形 3"/>
          <p:cNvSpPr/>
          <p:nvPr/>
        </p:nvSpPr>
        <p:spPr>
          <a:xfrm>
            <a:off x="2795019" y="2939711"/>
            <a:ext cx="6876488" cy="2536400"/>
          </a:xfrm>
          <a:prstGeom prst="rect">
            <a:avLst/>
          </a:prstGeom>
        </p:spPr>
        <p:txBody>
          <a:bodyPr wrap="square">
            <a:spAutoFit/>
          </a:bodyPr>
          <a:lstStyle/>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public class User {</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private String username;	//</a:t>
            </a:r>
            <a:r>
              <a:rPr lang="zh-CN" altLang="zh-CN" dirty="0">
                <a:solidFill>
                  <a:srgbClr val="595959"/>
                </a:solidFill>
                <a:latin typeface="Microsoft YaHei" panose="020B0503020204020204" pitchFamily="34" charset="-122"/>
                <a:ea typeface="Microsoft YaHei" panose="020B0503020204020204" pitchFamily="34" charset="-122"/>
                <a:cs typeface="+mn-ea"/>
              </a:rPr>
              <a:t>用户名</a:t>
            </a: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private String password;	//</a:t>
            </a:r>
            <a:r>
              <a:rPr lang="zh-CN" altLang="zh-CN" dirty="0">
                <a:solidFill>
                  <a:srgbClr val="595959"/>
                </a:solidFill>
                <a:latin typeface="Microsoft YaHei" panose="020B0503020204020204" pitchFamily="34" charset="-122"/>
                <a:ea typeface="Microsoft YaHei" panose="020B0503020204020204" pitchFamily="34" charset="-122"/>
                <a:cs typeface="+mn-ea"/>
              </a:rPr>
              <a:t>用户密码</a:t>
            </a: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private Order order;		//</a:t>
            </a:r>
            <a:r>
              <a:rPr lang="zh-CN" altLang="zh-CN" dirty="0">
                <a:solidFill>
                  <a:srgbClr val="595959"/>
                </a:solidFill>
                <a:latin typeface="Microsoft YaHei" panose="020B0503020204020204" pitchFamily="34" charset="-122"/>
                <a:ea typeface="Microsoft YaHei" panose="020B0503020204020204" pitchFamily="34" charset="-122"/>
                <a:cs typeface="+mn-ea"/>
              </a:rPr>
              <a:t>订单</a:t>
            </a:r>
            <a:endParaRPr lang="en-US"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zh-CN" altLang="en-US" dirty="0">
                <a:solidFill>
                  <a:srgbClr val="595959"/>
                </a:solidFill>
                <a:latin typeface="Microsoft YaHei" panose="020B0503020204020204" pitchFamily="34" charset="-122"/>
                <a:ea typeface="Microsoft YaHei" panose="020B0503020204020204" pitchFamily="34" charset="-122"/>
                <a:cs typeface="+mn-ea"/>
              </a:rPr>
              <a:t>    </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zh-CN" altLang="en-US" dirty="0">
                <a:solidFill>
                  <a:srgbClr val="595959"/>
                </a:solidFill>
                <a:latin typeface="Microsoft YaHei" panose="020B0503020204020204" pitchFamily="34" charset="-122"/>
                <a:ea typeface="Microsoft YaHei" panose="020B0503020204020204" pitchFamily="34" charset="-122"/>
                <a:cs typeface="+mn-ea"/>
              </a:rPr>
              <a:t> 省略</a:t>
            </a:r>
            <a:r>
              <a:rPr lang="en-US" altLang="zh-CN" dirty="0">
                <a:solidFill>
                  <a:srgbClr val="595959"/>
                </a:solidFill>
                <a:latin typeface="Microsoft YaHei" panose="020B0503020204020204" pitchFamily="34" charset="-122"/>
                <a:ea typeface="Microsoft YaHei" panose="020B0503020204020204" pitchFamily="34" charset="-122"/>
                <a:cs typeface="+mn-ea"/>
              </a:rPr>
              <a:t>getter/setter</a:t>
            </a:r>
            <a:r>
              <a:rPr lang="zh-CN" altLang="en-US" dirty="0">
                <a:solidFill>
                  <a:srgbClr val="595959"/>
                </a:solidFill>
                <a:latin typeface="Microsoft YaHei" panose="020B0503020204020204" pitchFamily="34" charset="-122"/>
                <a:ea typeface="Microsoft YaHei" panose="020B0503020204020204" pitchFamily="34" charset="-122"/>
                <a:cs typeface="+mn-ea"/>
              </a:rPr>
              <a:t>方法</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734034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UserController.java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类中定义方法</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findOrderWithUser</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，用于获取客户端请求中的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a:t>
            </a:r>
            <a:r>
              <a:rPr lang="zh-CN" altLang="zh-CN" sz="1600" dirty="0">
                <a:solidFill>
                  <a:srgbClr val="595959"/>
                </a:solidFill>
                <a:latin typeface="Microsoft YaHei" panose="020B0503020204020204" pitchFamily="34" charset="-122"/>
                <a:ea typeface="Microsoft YaHei" panose="020B0503020204020204" pitchFamily="34" charset="-122"/>
                <a:cs typeface="+mn-ea"/>
              </a:rPr>
              <a:t>信息，</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findOrderWithUser</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方法的具体代码如下所示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896688"/>
            <a:ext cx="7332167" cy="2691636"/>
          </a:xfrm>
          <a:prstGeom prst="rect">
            <a:avLst/>
          </a:prstGeom>
        </p:spPr>
      </p:pic>
      <p:sp>
        <p:nvSpPr>
          <p:cNvPr id="4" name="矩形 3"/>
          <p:cNvSpPr/>
          <p:nvPr/>
        </p:nvSpPr>
        <p:spPr>
          <a:xfrm>
            <a:off x="2795019" y="2939711"/>
            <a:ext cx="6876488" cy="2634119"/>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RequestMapping</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findOrderWithUser</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void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findOrderWithUser</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 user)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String username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user.getUsername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orderId</a:t>
            </a: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user.getOrder</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getOrderId</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System.out.println</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("username="+username+",</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orderId</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orderId</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669784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5679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src</a:t>
            </a:r>
            <a:r>
              <a:rPr lang="en-US" altLang="zh-CN" sz="1600" dirty="0">
                <a:solidFill>
                  <a:srgbClr val="595959"/>
                </a:solidFill>
                <a:latin typeface="Microsoft YaHei" panose="020B0503020204020204" pitchFamily="34" charset="-122"/>
                <a:ea typeface="Microsoft YaHei" panose="020B0503020204020204" pitchFamily="34" charset="-122"/>
                <a:cs typeface="+mn-ea"/>
              </a:rPr>
              <a:t>\main\webapp</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目录下，创建一个订单信息文件</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order.jsp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order.jsp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文件中创建一个表单，表单中包含用户名和订单编号。表单提交时将用户名和订单编号信息发送到处理器。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order.jsp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的具体代码如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1868686" y="2497931"/>
            <a:ext cx="8640976" cy="3736613"/>
          </a:xfrm>
          <a:prstGeom prst="rect">
            <a:avLst/>
          </a:prstGeom>
        </p:spPr>
      </p:pic>
      <p:sp>
        <p:nvSpPr>
          <p:cNvPr id="4" name="矩形 3"/>
          <p:cNvSpPr/>
          <p:nvPr/>
        </p:nvSpPr>
        <p:spPr>
          <a:xfrm>
            <a:off x="1999372" y="2464698"/>
            <a:ext cx="8554300" cy="3742115"/>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 page language="java"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contentType</a:t>
            </a:r>
            <a:r>
              <a:rPr lang="en-US" altLang="zh-CN" sz="1600" dirty="0">
                <a:solidFill>
                  <a:srgbClr val="595959"/>
                </a:solidFill>
                <a:latin typeface="Microsoft YaHei" panose="020B0503020204020204" pitchFamily="34" charset="-122"/>
                <a:ea typeface="Microsoft YaHei" panose="020B0503020204020204" pitchFamily="34" charset="-122"/>
                <a:cs typeface="+mn-ea"/>
              </a:rPr>
              <a:t>="text/html; </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charset=UTF-8"</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pageEncoding</a:t>
            </a:r>
            <a:r>
              <a:rPr lang="en-US" altLang="zh-CN" sz="1600" dirty="0">
                <a:solidFill>
                  <a:srgbClr val="595959"/>
                </a:solidFill>
                <a:latin typeface="Microsoft YaHei" panose="020B0503020204020204" pitchFamily="34" charset="-122"/>
                <a:ea typeface="Microsoft YaHei" panose="020B0503020204020204" pitchFamily="34" charset="-122"/>
                <a:cs typeface="+mn-ea"/>
              </a:rPr>
              <a:t>="UTF-8"%&gt;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&lt;html&gt;&lt;head&gt;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&lt;meta http-</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equiv</a:t>
            </a:r>
            <a:r>
              <a:rPr lang="en-US" altLang="zh-CN" sz="1600" dirty="0">
                <a:solidFill>
                  <a:srgbClr val="595959"/>
                </a:solidFill>
                <a:latin typeface="Microsoft YaHei" panose="020B0503020204020204" pitchFamily="34" charset="-122"/>
                <a:ea typeface="Microsoft YaHei" panose="020B0503020204020204" pitchFamily="34" charset="-122"/>
                <a:cs typeface="+mn-ea"/>
              </a:rPr>
              <a:t>="Content-Type" content="text/html; charset=UTF-8"&gt;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&lt;title&gt;</a:t>
            </a:r>
            <a:r>
              <a:rPr lang="zh-CN" altLang="zh-CN" sz="1600" dirty="0">
                <a:solidFill>
                  <a:srgbClr val="595959"/>
                </a:solidFill>
                <a:latin typeface="Microsoft YaHei" panose="020B0503020204020204" pitchFamily="34" charset="-122"/>
                <a:ea typeface="Microsoft YaHei" panose="020B0503020204020204" pitchFamily="34" charset="-122"/>
                <a:cs typeface="+mn-ea"/>
              </a:rPr>
              <a:t>订单信息</a:t>
            </a:r>
            <a:r>
              <a:rPr lang="en-US" altLang="zh-CN" sz="1600" dirty="0">
                <a:solidFill>
                  <a:srgbClr val="595959"/>
                </a:solidFill>
                <a:latin typeface="Microsoft YaHei" panose="020B0503020204020204" pitchFamily="34" charset="-122"/>
                <a:ea typeface="Microsoft YaHei" panose="020B0503020204020204" pitchFamily="34" charset="-122"/>
                <a:cs typeface="+mn-ea"/>
              </a:rPr>
              <a:t>&lt;/title&gt;&lt;/head&gt;&lt;body&gt;</a:t>
            </a:r>
            <a:r>
              <a:rPr lang="en-US" altLang="zh-CN" sz="1600" dirty="0">
                <a:solidFill>
                  <a:srgbClr val="1369B2"/>
                </a:solidFill>
                <a:latin typeface="Microsoft YaHei" panose="020B0503020204020204" pitchFamily="34" charset="-122"/>
                <a:ea typeface="Microsoft YaHei" panose="020B0503020204020204" pitchFamily="34" charset="-122"/>
                <a:cs typeface="+mn-ea"/>
              </a:rPr>
              <a:t>&lt;form </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lvl="0">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action="${</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pageContext.request.contextPath</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findOrderWithUser"method</a:t>
            </a:r>
            <a:r>
              <a:rPr lang="en-US" altLang="zh-CN" sz="1600" dirty="0">
                <a:solidFill>
                  <a:srgbClr val="595959"/>
                </a:solidFill>
                <a:latin typeface="Microsoft YaHei" panose="020B0503020204020204" pitchFamily="34" charset="-122"/>
                <a:ea typeface="Microsoft YaHei" panose="020B0503020204020204" pitchFamily="34" charset="-122"/>
                <a:cs typeface="+mn-ea"/>
              </a:rPr>
              <a:t>="post"&gt;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所属用户：</a:t>
            </a:r>
            <a:r>
              <a:rPr lang="en-US" altLang="zh-CN" sz="1600" dirty="0">
                <a:solidFill>
                  <a:srgbClr val="595959"/>
                </a:solidFill>
                <a:latin typeface="Microsoft YaHei" panose="020B0503020204020204" pitchFamily="34" charset="-122"/>
                <a:ea typeface="Microsoft YaHei" panose="020B0503020204020204" pitchFamily="34" charset="-122"/>
                <a:cs typeface="+mn-ea"/>
              </a:rPr>
              <a:t>&lt;input type="text" name="username" /&gt;&lt;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br</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订单编号：</a:t>
            </a:r>
            <a:r>
              <a:rPr lang="en-US" altLang="zh-CN" sz="1600" dirty="0">
                <a:solidFill>
                  <a:srgbClr val="595959"/>
                </a:solidFill>
                <a:latin typeface="Microsoft YaHei" panose="020B0503020204020204" pitchFamily="34" charset="-122"/>
                <a:ea typeface="Microsoft YaHei" panose="020B0503020204020204" pitchFamily="34" charset="-122"/>
                <a:cs typeface="+mn-ea"/>
              </a:rPr>
              <a:t>&lt;input type="text" name="</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order.orderId</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br</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&lt;input type="submit" value="</a:t>
            </a:r>
            <a:r>
              <a:rPr lang="zh-CN" altLang="zh-CN" sz="1600" dirty="0">
                <a:solidFill>
                  <a:srgbClr val="595959"/>
                </a:solidFill>
                <a:latin typeface="Microsoft YaHei" panose="020B0503020204020204" pitchFamily="34" charset="-122"/>
                <a:ea typeface="Microsoft YaHei" panose="020B0503020204020204" pitchFamily="34" charset="-122"/>
                <a:cs typeface="+mn-ea"/>
              </a:rPr>
              <a:t>查询</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1369B2"/>
                </a:solidFill>
                <a:latin typeface="Microsoft YaHei" panose="020B0503020204020204" pitchFamily="34" charset="-122"/>
                <a:ea typeface="Microsoft YaHei" panose="020B0503020204020204" pitchFamily="34" charset="-122"/>
                <a:cs typeface="+mn-ea"/>
              </a:rPr>
              <a:t>&lt;/form&gt;</a:t>
            </a:r>
            <a:r>
              <a:rPr lang="en-US" altLang="zh-CN" sz="1600" dirty="0">
                <a:solidFill>
                  <a:srgbClr val="595959"/>
                </a:solidFill>
                <a:latin typeface="Microsoft YaHei" panose="020B0503020204020204" pitchFamily="34" charset="-122"/>
                <a:ea typeface="Microsoft YaHei" panose="020B0503020204020204" pitchFamily="34" charset="-122"/>
                <a:cs typeface="+mn-ea"/>
              </a:rPr>
              <a:t>	&lt;/body&gt;&lt;/html&gt;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769036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364385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241850"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复杂</a:t>
            </a:r>
            <a:r>
              <a:rPr lang="en-US" altLang="zh-CN" sz="2000" dirty="0">
                <a:solidFill>
                  <a:srgbClr val="1369B2"/>
                </a:solidFill>
                <a:latin typeface="微软雅黑" panose="020B0503020204020204" pitchFamily="34" charset="-122"/>
                <a:ea typeface="微软雅黑" panose="020B0503020204020204" pitchFamily="34" charset="-122"/>
              </a:rPr>
              <a:t>POJO</a:t>
            </a:r>
            <a:r>
              <a:rPr lang="zh-CN" altLang="en-US" sz="2000" dirty="0">
                <a:solidFill>
                  <a:srgbClr val="1369B2"/>
                </a:solidFill>
                <a:latin typeface="微软雅黑" panose="020B0503020204020204" pitchFamily="34" charset="-122"/>
                <a:ea typeface="微软雅黑" panose="020B0503020204020204" pitchFamily="34" charset="-122"/>
              </a:rPr>
              <a:t>数组绑定的格式</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29753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a:extLst>
              <a:ext uri="{FF2B5EF4-FFF2-40B4-BE49-F238E27FC236}">
                <a16:creationId xmlns:a16="http://schemas.microsoft.com/office/drawing/2014/main" id="{73A3F491-9158-E345-9C0B-F28714186AC7}"/>
              </a:ext>
            </a:extLst>
          </p:cNvPr>
          <p:cNvSpPr txBox="1"/>
          <p:nvPr>
            <p:custDataLst>
              <p:tags r:id="rId2"/>
            </p:custDataLst>
          </p:nvPr>
        </p:nvSpPr>
        <p:spPr>
          <a:xfrm>
            <a:off x="1725775" y="3288881"/>
            <a:ext cx="8876636" cy="190063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在复杂</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数据绑定时，如果数据需要绑定到</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属性对象的属性中，客户端请求的参数名（本例中指</a:t>
            </a:r>
            <a:r>
              <a:rPr lang="en-US" altLang="zh-CN" dirty="0">
                <a:solidFill>
                  <a:srgbClr val="595959"/>
                </a:solidFill>
                <a:latin typeface="微软雅黑" panose="020B0503020204020204" pitchFamily="34" charset="-122"/>
              </a:rPr>
              <a:t>form</a:t>
            </a:r>
            <a:r>
              <a:rPr lang="zh-CN" altLang="zh-CN" dirty="0">
                <a:solidFill>
                  <a:srgbClr val="595959"/>
                </a:solidFill>
                <a:latin typeface="微软雅黑" panose="020B0503020204020204" pitchFamily="34" charset="-122"/>
              </a:rPr>
              <a:t>表单内各元素</a:t>
            </a:r>
            <a:r>
              <a:rPr lang="en-US" altLang="zh-CN" dirty="0">
                <a:solidFill>
                  <a:srgbClr val="595959"/>
                </a:solidFill>
                <a:latin typeface="微软雅黑" panose="020B0503020204020204" pitchFamily="34" charset="-122"/>
              </a:rPr>
              <a:t>name</a:t>
            </a:r>
            <a:r>
              <a:rPr lang="zh-CN" altLang="zh-CN" dirty="0">
                <a:solidFill>
                  <a:srgbClr val="595959"/>
                </a:solidFill>
                <a:latin typeface="微软雅黑" panose="020B0503020204020204" pitchFamily="34" charset="-122"/>
              </a:rPr>
              <a:t>的属性值）的格式必须为“属性对象名称</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属性”，其中“属性对象名称”要和</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的属性对象名称一致，“属性”要和属性对象所属类的属性一致</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3" name="圆角矩形 12">
            <a:extLst>
              <a:ext uri="{FF2B5EF4-FFF2-40B4-BE49-F238E27FC236}">
                <a16:creationId xmlns:a16="http://schemas.microsoft.com/office/drawing/2014/main" id="{DCD66F46-1E23-0F44-99C8-8CA2CEBC4362}"/>
              </a:ext>
            </a:extLst>
          </p:cNvPr>
          <p:cNvSpPr/>
          <p:nvPr/>
        </p:nvSpPr>
        <p:spPr>
          <a:xfrm>
            <a:off x="1303055" y="2878258"/>
            <a:ext cx="9794240" cy="253492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a:extLst>
              <a:ext uri="{FF2B5EF4-FFF2-40B4-BE49-F238E27FC236}">
                <a16:creationId xmlns:a16="http://schemas.microsoft.com/office/drawing/2014/main" id="{D3A0F10E-C6BC-6B4E-9B02-8EF6240893E8}"/>
              </a:ext>
            </a:extLst>
          </p:cNvPr>
          <p:cNvSpPr/>
          <p:nvPr/>
        </p:nvSpPr>
        <p:spPr>
          <a:xfrm>
            <a:off x="1252831" y="280786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a:extLst>
              <a:ext uri="{FF2B5EF4-FFF2-40B4-BE49-F238E27FC236}">
                <a16:creationId xmlns:a16="http://schemas.microsoft.com/office/drawing/2014/main" id="{02873EFB-A7B6-514C-BD2C-1B116938DF83}"/>
              </a:ext>
            </a:extLst>
          </p:cNvPr>
          <p:cNvSpPr/>
          <p:nvPr/>
        </p:nvSpPr>
        <p:spPr>
          <a:xfrm rot="10800000">
            <a:off x="10778975" y="508067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8834664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411144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启动</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chapter12</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项目，在浏览器中访问订单页面</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order.jsp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，访问地址为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http://localhost:8080/chapter12/</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order.jsp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order.jsp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的显示效果如图所示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图所示的表单中，填写所属用户为“黑马”，订单编号为“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9527</a:t>
            </a:r>
            <a:r>
              <a:rPr lang="zh-CN" altLang="zh-CN" sz="1600" dirty="0">
                <a:solidFill>
                  <a:srgbClr val="595959"/>
                </a:solidFill>
                <a:latin typeface="Microsoft YaHei" panose="020B0503020204020204" pitchFamily="34" charset="-122"/>
                <a:ea typeface="Microsoft YaHei" panose="020B0503020204020204" pitchFamily="34" charset="-122"/>
                <a:cs typeface="+mn-ea"/>
              </a:rPr>
              <a:t>”，单击“查询”按钮，控制台打印信息如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图所示。</a:t>
            </a:r>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586EE2F7-5C3C-2C4D-9633-A79A7A2F40E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943525" y="2535407"/>
            <a:ext cx="4238576" cy="1525954"/>
          </a:xfrm>
          <a:prstGeom prst="rect">
            <a:avLst/>
          </a:prstGeom>
          <a:noFill/>
          <a:ln>
            <a:noFill/>
          </a:ln>
        </p:spPr>
      </p:pic>
      <p:pic>
        <p:nvPicPr>
          <p:cNvPr id="14" name="图片 13">
            <a:extLst>
              <a:ext uri="{FF2B5EF4-FFF2-40B4-BE49-F238E27FC236}">
                <a16:creationId xmlns:a16="http://schemas.microsoft.com/office/drawing/2014/main" id="{4B49DB10-4BB3-AE4B-AF67-B75140EF2544}"/>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775896" y="5169299"/>
            <a:ext cx="4497705" cy="993994"/>
          </a:xfrm>
          <a:prstGeom prst="rect">
            <a:avLst/>
          </a:prstGeom>
          <a:noFill/>
          <a:ln>
            <a:noFill/>
          </a:ln>
          <a:effectLst/>
        </p:spPr>
      </p:pic>
    </p:spTree>
    <p:extLst>
      <p:ext uri="{BB962C8B-B14F-4D97-AF65-F5344CB8AC3E}">
        <p14:creationId xmlns:p14="http://schemas.microsoft.com/office/powerpoint/2010/main" val="3970050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208400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2219708"/>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1930106"/>
            <a:ext cx="8485746" cy="157357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一般订单业务中，用户和订单基本都是一对多的映射关系，即用户的订单属性使用集合类型。接下来通过一个获取用户订单信息的例子，演示复杂</a:t>
            </a:r>
            <a:r>
              <a:rPr lang="en-US" altLang="zh-CN" sz="1600" dirty="0">
                <a:solidFill>
                  <a:srgbClr val="595959"/>
                </a:solidFill>
                <a:latin typeface="Microsoft YaHei" panose="020B0503020204020204" pitchFamily="34" charset="-122"/>
                <a:ea typeface="Microsoft YaHei" panose="020B0503020204020204" pitchFamily="34" charset="-122"/>
                <a:cs typeface="+mn-ea"/>
              </a:rPr>
              <a:t>POJO</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中属性为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List</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类型的数据绑定，案例具体实现步骤如下。修改</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User.java</a:t>
            </a:r>
            <a:r>
              <a:rPr lang="zh-CN" altLang="en-US" sz="1600" dirty="0">
                <a:solidFill>
                  <a:srgbClr val="595959"/>
                </a:solidFill>
                <a:latin typeface="Microsoft YaHei" panose="020B0503020204020204" pitchFamily="34" charset="-122"/>
                <a:ea typeface="Microsoft YaHei" panose="020B0503020204020204" pitchFamily="34" charset="-122"/>
                <a:cs typeface="+mn-ea"/>
              </a:rPr>
              <a:t>类</a:t>
            </a:r>
            <a:r>
              <a:rPr lang="zh-CN" altLang="zh-CN" sz="1600" dirty="0">
                <a:solidFill>
                  <a:srgbClr val="595959"/>
                </a:solidFill>
                <a:latin typeface="Microsoft YaHei" panose="020B0503020204020204" pitchFamily="34" charset="-122"/>
                <a:ea typeface="Microsoft YaHei" panose="020B0503020204020204" pitchFamily="34" charset="-122"/>
                <a:cs typeface="+mn-ea"/>
              </a:rPr>
              <a:t>，将</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类中订单属性修改为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List</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类型。由于用户一般拥有多个收货地址，在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类中新增</a:t>
            </a:r>
            <a:r>
              <a:rPr lang="en-US" altLang="zh-CN" sz="1600" dirty="0">
                <a:solidFill>
                  <a:srgbClr val="595959"/>
                </a:solidFill>
                <a:latin typeface="Microsoft YaHei" panose="020B0503020204020204" pitchFamily="34" charset="-122"/>
                <a:ea typeface="Microsoft YaHei" panose="020B0503020204020204" pitchFamily="34" charset="-122"/>
                <a:cs typeface="+mn-ea"/>
              </a:rPr>
              <a:t>List</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类型的地址属性。</a:t>
            </a:r>
            <a:r>
              <a:rPr lang="zh-CN" altLang="zh-CN" sz="1600" dirty="0"/>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5"/>
          <a:stretch>
            <a:fillRect/>
          </a:stretch>
        </p:blipFill>
        <p:spPr>
          <a:xfrm>
            <a:off x="2486203" y="3550722"/>
            <a:ext cx="7332167" cy="2634118"/>
          </a:xfrm>
          <a:prstGeom prst="rect">
            <a:avLst/>
          </a:prstGeom>
        </p:spPr>
      </p:pic>
      <p:sp>
        <p:nvSpPr>
          <p:cNvPr id="4" name="矩形 3"/>
          <p:cNvSpPr/>
          <p:nvPr/>
        </p:nvSpPr>
        <p:spPr>
          <a:xfrm>
            <a:off x="2795019" y="3509729"/>
            <a:ext cx="6876488" cy="2634119"/>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User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username;			//</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用户名</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password;			//</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用户密码</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List&lt;Order&gt; orders;		//</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用户订单</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List&lt;String&gt; address;		//</a:t>
            </a:r>
            <a:r>
              <a:rPr lang="zh-CN" altLang="zh-CN" sz="1600" dirty="0">
                <a:solidFill>
                  <a:srgbClr val="595959"/>
                </a:solidFill>
                <a:latin typeface="Microsoft YaHei" panose="020B0503020204020204" pitchFamily="34" charset="-122"/>
                <a:ea typeface="Microsoft YaHei" panose="020B0503020204020204" pitchFamily="34" charset="-122"/>
                <a:cs typeface="+mn-ea"/>
              </a:rPr>
              <a:t>订单地址</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省略</a:t>
            </a:r>
            <a:r>
              <a:rPr lang="en-US" altLang="zh-CN" sz="1600" dirty="0">
                <a:solidFill>
                  <a:srgbClr val="595959"/>
                </a:solidFill>
                <a:latin typeface="Microsoft YaHei" panose="020B0503020204020204" pitchFamily="34" charset="-122"/>
                <a:ea typeface="Microsoft YaHei" panose="020B0503020204020204" pitchFamily="34" charset="-122"/>
                <a:cs typeface="+mn-ea"/>
              </a:rPr>
              <a:t>getter/setter</a:t>
            </a:r>
            <a:r>
              <a:rPr lang="zh-CN" altLang="en-US" sz="1600" dirty="0">
                <a:solidFill>
                  <a:srgbClr val="595959"/>
                </a:solidFill>
                <a:latin typeface="Microsoft YaHei" panose="020B0503020204020204" pitchFamily="34" charset="-122"/>
                <a:ea typeface="Microsoft YaHei" panose="020B0503020204020204" pitchFamily="34" charset="-122"/>
                <a:cs typeface="+mn-ea"/>
              </a:rPr>
              <a:t>方法</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sp>
        <p:nvSpPr>
          <p:cNvPr id="13" name="Title 1"/>
          <p:cNvSpPr txBox="1"/>
          <p:nvPr/>
        </p:nvSpPr>
        <p:spPr>
          <a:xfrm>
            <a:off x="1143839" y="266933"/>
            <a:ext cx="336878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Chevron 3">
            <a:extLst>
              <a:ext uri="{FF2B5EF4-FFF2-40B4-BE49-F238E27FC236}">
                <a16:creationId xmlns:a16="http://schemas.microsoft.com/office/drawing/2014/main" id="{634D335A-A9ED-494D-8D70-978DFB21457A}"/>
              </a:ext>
            </a:extLst>
          </p:cNvPr>
          <p:cNvSpPr/>
          <p:nvPr>
            <p:custDataLst>
              <p:tags r:id="rId2"/>
            </p:custDataLst>
          </p:nvPr>
        </p:nvSpPr>
        <p:spPr>
          <a:xfrm>
            <a:off x="892519" y="1091196"/>
            <a:ext cx="36319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4" name="文本框 1">
            <a:extLst>
              <a:ext uri="{FF2B5EF4-FFF2-40B4-BE49-F238E27FC236}">
                <a16:creationId xmlns:a16="http://schemas.microsoft.com/office/drawing/2014/main" id="{B35B8F3F-0544-8144-9500-92980E036AB4}"/>
              </a:ext>
            </a:extLst>
          </p:cNvPr>
          <p:cNvSpPr txBox="1"/>
          <p:nvPr/>
        </p:nvSpPr>
        <p:spPr>
          <a:xfrm>
            <a:off x="1172537" y="1217734"/>
            <a:ext cx="3164649"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属性为</a:t>
            </a:r>
            <a:r>
              <a:rPr lang="en-US" altLang="zh-CN" sz="2000" dirty="0">
                <a:solidFill>
                  <a:srgbClr val="1369B2"/>
                </a:solidFill>
                <a:latin typeface="微软雅黑" panose="020B0503020204020204" pitchFamily="34" charset="-122"/>
                <a:ea typeface="微软雅黑" panose="020B0503020204020204" pitchFamily="34" charset="-122"/>
              </a:rPr>
              <a:t>List</a:t>
            </a:r>
            <a:r>
              <a:rPr lang="zh-CN" altLang="zh-CN" sz="2000" dirty="0">
                <a:solidFill>
                  <a:srgbClr val="1369B2"/>
                </a:solidFill>
                <a:latin typeface="微软雅黑" panose="020B0503020204020204" pitchFamily="34" charset="-122"/>
                <a:ea typeface="微软雅黑" panose="020B0503020204020204" pitchFamily="34" charset="-122"/>
              </a:rPr>
              <a:t>类型的数据绑定</a:t>
            </a:r>
          </a:p>
        </p:txBody>
      </p:sp>
    </p:spTree>
    <p:extLst>
      <p:ext uri="{BB962C8B-B14F-4D97-AF65-F5344CB8AC3E}">
        <p14:creationId xmlns:p14="http://schemas.microsoft.com/office/powerpoint/2010/main" val="3710917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5679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包中创建一个订单处理器类</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OrderController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OrderController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类中定义</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showOrders</a:t>
            </a: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方法，用于展示用户的订单信息</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OrderController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类的具体代码如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1591294" y="2488742"/>
            <a:ext cx="9132124" cy="3817055"/>
          </a:xfrm>
          <a:prstGeom prst="rect">
            <a:avLst/>
          </a:prstGeom>
        </p:spPr>
      </p:pic>
      <p:sp>
        <p:nvSpPr>
          <p:cNvPr id="4" name="矩形 3"/>
          <p:cNvSpPr/>
          <p:nvPr/>
        </p:nvSpPr>
        <p:spPr>
          <a:xfrm>
            <a:off x="1911928" y="2500323"/>
            <a:ext cx="9512135" cy="3742115"/>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@Controller</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OrderController</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获取用户中的订单信息</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RequestMapping</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showOrders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void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showOrders</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 user)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List&lt;Order&gt; orders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user.getOrders</a:t>
            </a:r>
            <a:r>
              <a:rPr lang="en-US" altLang="zh-CN" sz="1600" dirty="0">
                <a:solidFill>
                  <a:srgbClr val="595959"/>
                </a:solidFill>
                <a:latin typeface="Microsoft YaHei" panose="020B0503020204020204" pitchFamily="34" charset="-122"/>
                <a:ea typeface="Microsoft YaHei" panose="020B0503020204020204" pitchFamily="34" charset="-122"/>
                <a:cs typeface="+mn-ea"/>
              </a:rPr>
              <a:t>();List&lt;String&gt;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addressList</a:t>
            </a: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user.getAddress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System.out.println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订单：</a:t>
            </a:r>
            <a:r>
              <a:rPr lang="en-US" altLang="zh-CN" sz="1600" dirty="0">
                <a:solidFill>
                  <a:srgbClr val="595959"/>
                </a:solidFill>
                <a:latin typeface="Microsoft YaHei" panose="020B0503020204020204" pitchFamily="34" charset="-122"/>
                <a:ea typeface="Microsoft YaHei" panose="020B0503020204020204" pitchFamily="34" charset="-122"/>
                <a:cs typeface="+mn-ea"/>
              </a:rPr>
              <a:t>");for (int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a:t>
            </a:r>
            <a:r>
              <a:rPr lang="en-US" altLang="zh-CN" sz="1600" dirty="0">
                <a:solidFill>
                  <a:srgbClr val="595959"/>
                </a:solidFill>
                <a:latin typeface="Microsoft YaHei" panose="020B0503020204020204" pitchFamily="34" charset="-122"/>
                <a:ea typeface="Microsoft YaHei" panose="020B0503020204020204" pitchFamily="34" charset="-122"/>
                <a:cs typeface="+mn-ea"/>
              </a:rPr>
              <a:t> = 0;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a:t>
            </a:r>
            <a:r>
              <a:rPr lang="en-US" altLang="zh-CN" sz="1600" dirty="0">
                <a:solidFill>
                  <a:srgbClr val="595959"/>
                </a:solidFill>
                <a:latin typeface="Microsoft YaHei" panose="020B0503020204020204" pitchFamily="34" charset="-122"/>
                <a:ea typeface="Microsoft YaHei" panose="020B0503020204020204" pitchFamily="34" charset="-122"/>
                <a:cs typeface="+mn-ea"/>
              </a:rPr>
              <a:t> &lt;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orders.size</a:t>
            </a: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Order order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orders.get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String address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addressList.get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System.out.println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订单</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order.getOrderId</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System.out.println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订单配送地址：</a:t>
            </a:r>
            <a:r>
              <a:rPr lang="en-US" altLang="zh-CN" sz="1600" dirty="0">
                <a:solidFill>
                  <a:srgbClr val="595959"/>
                </a:solidFill>
                <a:latin typeface="Microsoft YaHei" panose="020B0503020204020204" pitchFamily="34" charset="-122"/>
                <a:ea typeface="Microsoft YaHei" panose="020B0503020204020204" pitchFamily="34" charset="-122"/>
                <a:cs typeface="+mn-ea"/>
              </a:rPr>
              <a:t>"+address);	}}}</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9753395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5679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src</a:t>
            </a:r>
            <a:r>
              <a:rPr lang="en-US" altLang="zh-CN" sz="1600" dirty="0">
                <a:solidFill>
                  <a:srgbClr val="595959"/>
                </a:solidFill>
                <a:latin typeface="Microsoft YaHei" panose="020B0503020204020204" pitchFamily="34" charset="-122"/>
                <a:ea typeface="Microsoft YaHei" panose="020B0503020204020204" pitchFamily="34" charset="-122"/>
                <a:cs typeface="+mn-ea"/>
              </a:rPr>
              <a:t>\main\webapp</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目录下，创建一个订单信息文件</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orders.jsp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orders.jsp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中创建一个表单用于提交用户的订单信息。表单提交时，表单数据分别封装到</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的订单属性</a:t>
            </a:r>
            <a:r>
              <a:rPr lang="en-US" altLang="zh-CN" sz="1600" dirty="0">
                <a:solidFill>
                  <a:srgbClr val="595959"/>
                </a:solidFill>
                <a:latin typeface="Microsoft YaHei" panose="020B0503020204020204" pitchFamily="34" charset="-122"/>
                <a:ea typeface="Microsoft YaHei" panose="020B0503020204020204" pitchFamily="34" charset="-122"/>
                <a:cs typeface="+mn-ea"/>
              </a:rPr>
              <a:t>orders</a:t>
            </a:r>
            <a:r>
              <a:rPr lang="zh-CN" altLang="zh-CN" sz="1600" dirty="0">
                <a:solidFill>
                  <a:srgbClr val="595959"/>
                </a:solidFill>
                <a:latin typeface="Microsoft YaHei" panose="020B0503020204020204" pitchFamily="34" charset="-122"/>
                <a:ea typeface="Microsoft YaHei" panose="020B0503020204020204" pitchFamily="34" charset="-122"/>
                <a:cs typeface="+mn-ea"/>
              </a:rPr>
              <a:t>和地址属性</a:t>
            </a:r>
            <a:r>
              <a:rPr lang="en-US" altLang="zh-CN" sz="1600" dirty="0">
                <a:solidFill>
                  <a:srgbClr val="595959"/>
                </a:solidFill>
                <a:latin typeface="Microsoft YaHei" panose="020B0503020204020204" pitchFamily="34" charset="-122"/>
                <a:ea typeface="Microsoft YaHei" panose="020B0503020204020204" pitchFamily="34" charset="-122"/>
                <a:cs typeface="+mn-ea"/>
              </a:rPr>
              <a:t>address</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orders.jsp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的具体代码如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1591294" y="2488742"/>
            <a:ext cx="9132124" cy="3817055"/>
          </a:xfrm>
          <a:prstGeom prst="rect">
            <a:avLst/>
          </a:prstGeom>
        </p:spPr>
      </p:pic>
      <p:sp>
        <p:nvSpPr>
          <p:cNvPr id="4" name="矩形 3"/>
          <p:cNvSpPr/>
          <p:nvPr/>
        </p:nvSpPr>
        <p:spPr>
          <a:xfrm>
            <a:off x="1543794" y="2512198"/>
            <a:ext cx="9512135" cy="3742115"/>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 page language="java"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contentType</a:t>
            </a:r>
            <a:r>
              <a:rPr lang="en-US" altLang="zh-CN" sz="1600" dirty="0">
                <a:solidFill>
                  <a:srgbClr val="595959"/>
                </a:solidFill>
                <a:latin typeface="Microsoft YaHei" panose="020B0503020204020204" pitchFamily="34" charset="-122"/>
                <a:ea typeface="Microsoft YaHei" panose="020B0503020204020204" pitchFamily="34" charset="-122"/>
                <a:cs typeface="+mn-ea"/>
              </a:rPr>
              <a:t>="text/html; charset=UTF-8”</a:t>
            </a:r>
          </a:p>
          <a:p>
            <a:pPr lvl="0">
              <a:lnSpc>
                <a:spcPct val="150000"/>
              </a:lnSpc>
            </a:pP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pageEncoding</a:t>
            </a:r>
            <a:r>
              <a:rPr lang="en-US" altLang="zh-CN" sz="1600" dirty="0">
                <a:solidFill>
                  <a:srgbClr val="595959"/>
                </a:solidFill>
                <a:latin typeface="Microsoft YaHei" panose="020B0503020204020204" pitchFamily="34" charset="-122"/>
                <a:ea typeface="Microsoft YaHei" panose="020B0503020204020204" pitchFamily="34" charset="-122"/>
                <a:cs typeface="+mn-ea"/>
              </a:rPr>
              <a:t>="UTF-8" %&gt;&lt;html&gt;&lt;head&gt;&lt;title&gt;</a:t>
            </a:r>
            <a:r>
              <a:rPr lang="zh-CN" altLang="zh-CN" sz="1600" dirty="0">
                <a:solidFill>
                  <a:srgbClr val="595959"/>
                </a:solidFill>
                <a:latin typeface="Microsoft YaHei" panose="020B0503020204020204" pitchFamily="34" charset="-122"/>
                <a:ea typeface="Microsoft YaHei" panose="020B0503020204020204" pitchFamily="34" charset="-122"/>
                <a:cs typeface="+mn-ea"/>
              </a:rPr>
              <a:t>订单信息</a:t>
            </a:r>
            <a:r>
              <a:rPr lang="en-US" altLang="zh-CN" sz="1600" dirty="0">
                <a:solidFill>
                  <a:srgbClr val="595959"/>
                </a:solidFill>
                <a:latin typeface="Microsoft YaHei" panose="020B0503020204020204" pitchFamily="34" charset="-122"/>
                <a:ea typeface="Microsoft YaHei" panose="020B0503020204020204" pitchFamily="34" charset="-122"/>
                <a:cs typeface="+mn-ea"/>
              </a:rPr>
              <a:t>&lt;/title&gt;&lt;/head&gt;&lt;body&gt;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1369B2"/>
                </a:solidFill>
                <a:latin typeface="Microsoft YaHei" panose="020B0503020204020204" pitchFamily="34" charset="-122"/>
                <a:ea typeface="Microsoft YaHei" panose="020B0503020204020204" pitchFamily="34" charset="-122"/>
                <a:cs typeface="+mn-ea"/>
              </a:rPr>
              <a:t>&lt;form </a:t>
            </a:r>
            <a:r>
              <a:rPr lang="en-US" altLang="zh-CN" sz="1600" dirty="0">
                <a:solidFill>
                  <a:srgbClr val="595959"/>
                </a:solidFill>
                <a:latin typeface="Microsoft YaHei" panose="020B0503020204020204" pitchFamily="34" charset="-122"/>
                <a:ea typeface="Microsoft YaHei" panose="020B0503020204020204" pitchFamily="34" charset="-122"/>
                <a:cs typeface="+mn-ea"/>
              </a:rPr>
              <a:t>action="${</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pageContext.request.contextPath</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showOrders"method</a:t>
            </a:r>
            <a:r>
              <a:rPr lang="en-US" altLang="zh-CN" sz="1600" dirty="0">
                <a:solidFill>
                  <a:srgbClr val="595959"/>
                </a:solidFill>
                <a:latin typeface="Microsoft YaHei" panose="020B0503020204020204" pitchFamily="34" charset="-122"/>
                <a:ea typeface="Microsoft YaHei" panose="020B0503020204020204" pitchFamily="34" charset="-122"/>
                <a:cs typeface="+mn-ea"/>
              </a:rPr>
              <a:t>="post"&gt;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&lt;table width="220px" border="1"&gt;&lt;!-- </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下面只展示一条数据</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&lt;tr&gt;&lt;td&gt;</a:t>
            </a:r>
            <a:r>
              <a:rPr lang="zh-CN" altLang="zh-CN" sz="1600" dirty="0">
                <a:solidFill>
                  <a:srgbClr val="595959"/>
                </a:solidFill>
                <a:latin typeface="Microsoft YaHei" panose="020B0503020204020204" pitchFamily="34" charset="-122"/>
                <a:ea typeface="Microsoft YaHei" panose="020B0503020204020204" pitchFamily="34" charset="-122"/>
                <a:cs typeface="+mn-ea"/>
              </a:rPr>
              <a:t>订单号</a:t>
            </a:r>
            <a:r>
              <a:rPr lang="en-US" altLang="zh-CN" sz="1600" dirty="0">
                <a:solidFill>
                  <a:srgbClr val="595959"/>
                </a:solidFill>
                <a:latin typeface="Microsoft YaHei" panose="020B0503020204020204" pitchFamily="34" charset="-122"/>
                <a:ea typeface="Microsoft YaHei" panose="020B0503020204020204" pitchFamily="34" charset="-122"/>
                <a:cs typeface="+mn-ea"/>
              </a:rPr>
              <a:t>&lt;/td&gt;&lt;td&gt;</a:t>
            </a:r>
            <a:r>
              <a:rPr lang="zh-CN" altLang="zh-CN" sz="1600" dirty="0">
                <a:solidFill>
                  <a:srgbClr val="595959"/>
                </a:solidFill>
                <a:latin typeface="Microsoft YaHei" panose="020B0503020204020204" pitchFamily="34" charset="-122"/>
                <a:ea typeface="Microsoft YaHei" panose="020B0503020204020204" pitchFamily="34" charset="-122"/>
                <a:cs typeface="+mn-ea"/>
              </a:rPr>
              <a:t>订单名称</a:t>
            </a:r>
            <a:r>
              <a:rPr lang="en-US" altLang="zh-CN" sz="1600" dirty="0">
                <a:solidFill>
                  <a:srgbClr val="595959"/>
                </a:solidFill>
                <a:latin typeface="Microsoft YaHei" panose="020B0503020204020204" pitchFamily="34" charset="-122"/>
                <a:ea typeface="Microsoft YaHei" panose="020B0503020204020204" pitchFamily="34" charset="-122"/>
                <a:cs typeface="+mn-ea"/>
              </a:rPr>
              <a:t>&lt;/td&gt;&lt;td&gt;</a:t>
            </a:r>
            <a:r>
              <a:rPr lang="zh-CN" altLang="zh-CN" sz="1600" dirty="0">
                <a:solidFill>
                  <a:srgbClr val="595959"/>
                </a:solidFill>
                <a:latin typeface="Microsoft YaHei" panose="020B0503020204020204" pitchFamily="34" charset="-122"/>
                <a:ea typeface="Microsoft YaHei" panose="020B0503020204020204" pitchFamily="34" charset="-122"/>
                <a:cs typeface="+mn-ea"/>
              </a:rPr>
              <a:t>配送地址</a:t>
            </a:r>
            <a:r>
              <a:rPr lang="en-US" altLang="zh-CN" sz="1600" dirty="0">
                <a:solidFill>
                  <a:srgbClr val="595959"/>
                </a:solidFill>
                <a:latin typeface="Microsoft YaHei" panose="020B0503020204020204" pitchFamily="34" charset="-122"/>
                <a:ea typeface="Microsoft YaHei" panose="020B0503020204020204" pitchFamily="34" charset="-122"/>
                <a:cs typeface="+mn-ea"/>
              </a:rPr>
              <a:t>&lt;/td&gt;&lt;/tr&gt;</a:t>
            </a:r>
          </a:p>
          <a:p>
            <a:pPr lvl="0">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&lt;tr&gt;&lt;td&gt;&lt;input name="orders[0].</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orderId</a:t>
            </a:r>
            <a:r>
              <a:rPr lang="en-US" altLang="zh-CN" sz="1600" dirty="0">
                <a:solidFill>
                  <a:srgbClr val="595959"/>
                </a:solidFill>
                <a:latin typeface="Microsoft YaHei" panose="020B0503020204020204" pitchFamily="34" charset="-122"/>
                <a:ea typeface="Microsoft YaHei" panose="020B0503020204020204" pitchFamily="34" charset="-122"/>
                <a:cs typeface="+mn-ea"/>
              </a:rPr>
              <a:t>" value="1" type="text"&gt;&lt;/td&gt;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&lt;td&gt;&lt;input name="orders[0].</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orderName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 value="Java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基础教程</a:t>
            </a:r>
            <a:r>
              <a:rPr lang="en-US" altLang="zh-CN" sz="1600" dirty="0">
                <a:solidFill>
                  <a:srgbClr val="595959"/>
                </a:solidFill>
                <a:latin typeface="Microsoft YaHei" panose="020B0503020204020204" pitchFamily="34" charset="-122"/>
                <a:ea typeface="Microsoft YaHei" panose="020B0503020204020204" pitchFamily="34" charset="-122"/>
                <a:cs typeface="+mn-ea"/>
              </a:rPr>
              <a:t>"type="text"&gt;&lt;/td&gt;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&lt;td&gt;&lt;input name="address" value="</a:t>
            </a:r>
            <a:r>
              <a:rPr lang="zh-CN" altLang="zh-CN" sz="1600" dirty="0">
                <a:solidFill>
                  <a:srgbClr val="595959"/>
                </a:solidFill>
                <a:latin typeface="Microsoft YaHei" panose="020B0503020204020204" pitchFamily="34" charset="-122"/>
                <a:ea typeface="Microsoft YaHei" panose="020B0503020204020204" pitchFamily="34" charset="-122"/>
                <a:cs typeface="+mn-ea"/>
              </a:rPr>
              <a:t>北京海淀</a:t>
            </a:r>
            <a:r>
              <a:rPr lang="en-US" altLang="zh-CN" sz="1600" dirty="0">
                <a:solidFill>
                  <a:srgbClr val="595959"/>
                </a:solidFill>
                <a:latin typeface="Microsoft YaHei" panose="020B0503020204020204" pitchFamily="34" charset="-122"/>
                <a:ea typeface="Microsoft YaHei" panose="020B0503020204020204" pitchFamily="34" charset="-122"/>
                <a:cs typeface="+mn-ea"/>
              </a:rPr>
              <a:t>" type="text"&gt;&lt;/td&gt;&lt;/tr&gt;&lt;/table&gt;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&lt;input type="submit" value="</a:t>
            </a:r>
            <a:r>
              <a:rPr lang="zh-CN" altLang="zh-CN" sz="1600" dirty="0">
                <a:solidFill>
                  <a:srgbClr val="595959"/>
                </a:solidFill>
                <a:latin typeface="Microsoft YaHei" panose="020B0503020204020204" pitchFamily="34" charset="-122"/>
                <a:ea typeface="Microsoft YaHei" panose="020B0503020204020204" pitchFamily="34" charset="-122"/>
                <a:cs typeface="+mn-ea"/>
              </a:rPr>
              <a:t>订单信息</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1369B2"/>
                </a:solidFill>
                <a:latin typeface="Microsoft YaHei" panose="020B0503020204020204" pitchFamily="34" charset="-122"/>
                <a:ea typeface="Microsoft YaHei" panose="020B0503020204020204" pitchFamily="34" charset="-122"/>
                <a:cs typeface="+mn-ea"/>
              </a:rPr>
              <a:t>&lt;/form&gt;</a:t>
            </a:r>
            <a:r>
              <a:rPr lang="zh-CN" altLang="en-US" sz="1600" dirty="0">
                <a:solidFill>
                  <a:srgbClr val="1369B2"/>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&lt;/body&gt;&lt;/html&gt;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079180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419012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754810"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复杂</a:t>
            </a:r>
            <a:r>
              <a:rPr lang="en-US" altLang="zh-CN" sz="2000" dirty="0">
                <a:solidFill>
                  <a:srgbClr val="1369B2"/>
                </a:solidFill>
                <a:latin typeface="微软雅黑" panose="020B0503020204020204" pitchFamily="34" charset="-122"/>
                <a:ea typeface="微软雅黑" panose="020B0503020204020204" pitchFamily="34" charset="-122"/>
              </a:rPr>
              <a:t>POJO</a:t>
            </a:r>
            <a:r>
              <a:rPr lang="zh-CN" altLang="en-US" sz="2000" dirty="0">
                <a:solidFill>
                  <a:srgbClr val="1369B2"/>
                </a:solidFill>
                <a:latin typeface="微软雅黑" panose="020B0503020204020204" pitchFamily="34" charset="-122"/>
                <a:ea typeface="微软雅黑" panose="020B0503020204020204" pitchFamily="34" charset="-122"/>
              </a:rPr>
              <a:t>数组绑定的编写要求</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29753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a:extLst>
              <a:ext uri="{FF2B5EF4-FFF2-40B4-BE49-F238E27FC236}">
                <a16:creationId xmlns:a16="http://schemas.microsoft.com/office/drawing/2014/main" id="{73A3F491-9158-E345-9C0B-F28714186AC7}"/>
              </a:ext>
            </a:extLst>
          </p:cNvPr>
          <p:cNvSpPr txBox="1"/>
          <p:nvPr>
            <p:custDataLst>
              <p:tags r:id="rId2"/>
            </p:custDataLst>
          </p:nvPr>
        </p:nvSpPr>
        <p:spPr>
          <a:xfrm>
            <a:off x="1725775" y="2896995"/>
            <a:ext cx="8876636" cy="288628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在复杂</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数据绑定时，如果数据绑定到</a:t>
            </a:r>
            <a:r>
              <a:rPr lang="en-US" altLang="zh-CN" dirty="0">
                <a:solidFill>
                  <a:srgbClr val="595959"/>
                </a:solidFill>
                <a:latin typeface="微软雅黑" panose="020B0503020204020204" pitchFamily="34" charset="-122"/>
              </a:rPr>
              <a:t>List</a:t>
            </a:r>
            <a:r>
              <a:rPr lang="zh-CN" altLang="zh-CN" dirty="0">
                <a:solidFill>
                  <a:srgbClr val="595959"/>
                </a:solidFill>
                <a:latin typeface="微软雅黑" panose="020B0503020204020204" pitchFamily="34" charset="-122"/>
              </a:rPr>
              <a:t>类型的属性，客户端请求的参数名称（本例中指</a:t>
            </a:r>
            <a:r>
              <a:rPr lang="en-US" altLang="zh-CN" dirty="0">
                <a:solidFill>
                  <a:srgbClr val="595959"/>
                </a:solidFill>
                <a:latin typeface="微软雅黑" panose="020B0503020204020204" pitchFamily="34" charset="-122"/>
              </a:rPr>
              <a:t>form</a:t>
            </a:r>
            <a:r>
              <a:rPr lang="zh-CN" altLang="zh-CN" dirty="0">
                <a:solidFill>
                  <a:srgbClr val="595959"/>
                </a:solidFill>
                <a:latin typeface="微软雅黑" panose="020B0503020204020204" pitchFamily="34" charset="-122"/>
              </a:rPr>
              <a:t>表单内各元素</a:t>
            </a:r>
            <a:r>
              <a:rPr lang="en-US" altLang="zh-CN" dirty="0">
                <a:solidFill>
                  <a:srgbClr val="595959"/>
                </a:solidFill>
                <a:latin typeface="微软雅黑" panose="020B0503020204020204" pitchFamily="34" charset="-122"/>
              </a:rPr>
              <a:t>name</a:t>
            </a:r>
            <a:r>
              <a:rPr lang="zh-CN" altLang="zh-CN" dirty="0">
                <a:solidFill>
                  <a:srgbClr val="595959"/>
                </a:solidFill>
                <a:latin typeface="微软雅黑" panose="020B0503020204020204" pitchFamily="34" charset="-122"/>
              </a:rPr>
              <a:t>的属性值）编写必须符合以下要求。</a:t>
            </a:r>
          </a:p>
          <a:p>
            <a:pPr>
              <a:lnSpc>
                <a:spcPct val="150000"/>
              </a:lnSpc>
            </a:pPr>
            <a:r>
              <a:rPr lang="zh-CN" altLang="zh-CN" dirty="0">
                <a:solidFill>
                  <a:srgbClr val="595959"/>
                </a:solidFill>
                <a:latin typeface="微软雅黑" panose="020B0503020204020204" pitchFamily="34" charset="-122"/>
              </a:rPr>
              <a:t>①如果</a:t>
            </a:r>
            <a:r>
              <a:rPr lang="en-US" altLang="zh-CN" dirty="0">
                <a:solidFill>
                  <a:srgbClr val="595959"/>
                </a:solidFill>
                <a:latin typeface="微软雅黑" panose="020B0503020204020204" pitchFamily="34" charset="-122"/>
              </a:rPr>
              <a:t>List</a:t>
            </a:r>
            <a:r>
              <a:rPr lang="zh-CN" altLang="zh-CN" dirty="0">
                <a:solidFill>
                  <a:srgbClr val="595959"/>
                </a:solidFill>
                <a:latin typeface="微软雅黑" panose="020B0503020204020204" pitchFamily="34" charset="-122"/>
              </a:rPr>
              <a:t>的泛型为</a:t>
            </a:r>
            <a:r>
              <a:rPr lang="zh-CN" altLang="zh-CN" dirty="0">
                <a:solidFill>
                  <a:srgbClr val="1369B2"/>
                </a:solidFill>
                <a:latin typeface="微软雅黑" panose="020B0503020204020204" pitchFamily="34" charset="-122"/>
              </a:rPr>
              <a:t>简单类型</a:t>
            </a:r>
            <a:r>
              <a:rPr lang="zh-CN" altLang="zh-CN" dirty="0">
                <a:solidFill>
                  <a:srgbClr val="595959"/>
                </a:solidFill>
                <a:latin typeface="微软雅黑" panose="020B0503020204020204" pitchFamily="34" charset="-122"/>
              </a:rPr>
              <a:t>，则客户端参数名称必须和</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类中</a:t>
            </a:r>
            <a:r>
              <a:rPr lang="en-US" altLang="zh-CN" dirty="0">
                <a:solidFill>
                  <a:srgbClr val="595959"/>
                </a:solidFill>
                <a:latin typeface="微软雅黑" panose="020B0503020204020204" pitchFamily="34" charset="-122"/>
              </a:rPr>
              <a:t>List</a:t>
            </a:r>
            <a:r>
              <a:rPr lang="zh-CN" altLang="zh-CN" dirty="0">
                <a:solidFill>
                  <a:srgbClr val="595959"/>
                </a:solidFill>
                <a:latin typeface="微软雅黑" panose="020B0503020204020204" pitchFamily="34" charset="-122"/>
              </a:rPr>
              <a:t>属性所属类中的属性名称保持一致。</a:t>
            </a:r>
          </a:p>
          <a:p>
            <a:pPr>
              <a:lnSpc>
                <a:spcPct val="150000"/>
              </a:lnSpc>
            </a:pPr>
            <a:r>
              <a:rPr lang="zh-CN" altLang="zh-CN" dirty="0">
                <a:solidFill>
                  <a:srgbClr val="595959"/>
                </a:solidFill>
                <a:latin typeface="微软雅黑" panose="020B0503020204020204" pitchFamily="34" charset="-122"/>
              </a:rPr>
              <a:t>②如果</a:t>
            </a:r>
            <a:r>
              <a:rPr lang="en-US" altLang="zh-CN" dirty="0">
                <a:solidFill>
                  <a:srgbClr val="595959"/>
                </a:solidFill>
                <a:latin typeface="微软雅黑" panose="020B0503020204020204" pitchFamily="34" charset="-122"/>
              </a:rPr>
              <a:t>List</a:t>
            </a:r>
            <a:r>
              <a:rPr lang="zh-CN" altLang="zh-CN" dirty="0">
                <a:solidFill>
                  <a:srgbClr val="595959"/>
                </a:solidFill>
                <a:latin typeface="微软雅黑" panose="020B0503020204020204" pitchFamily="34" charset="-122"/>
              </a:rPr>
              <a:t>的泛型参数为</a:t>
            </a:r>
            <a:r>
              <a:rPr lang="zh-CN" altLang="zh-CN" dirty="0">
                <a:solidFill>
                  <a:srgbClr val="1369B2"/>
                </a:solidFill>
                <a:latin typeface="微软雅黑" panose="020B0503020204020204" pitchFamily="34" charset="-122"/>
              </a:rPr>
              <a:t>对象类型</a:t>
            </a:r>
            <a:r>
              <a:rPr lang="zh-CN" altLang="zh-CN" dirty="0">
                <a:solidFill>
                  <a:srgbClr val="595959"/>
                </a:solidFill>
                <a:latin typeface="微软雅黑" panose="020B0503020204020204" pitchFamily="34" charset="-122"/>
              </a:rPr>
              <a:t>，则客户端参数名称必须与</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类的层次结构名称保持一致，并使用数组格式描述对象在</a:t>
            </a:r>
            <a:r>
              <a:rPr lang="en-US" altLang="zh-CN" dirty="0">
                <a:solidFill>
                  <a:srgbClr val="595959"/>
                </a:solidFill>
                <a:latin typeface="微软雅黑" panose="020B0503020204020204" pitchFamily="34" charset="-122"/>
              </a:rPr>
              <a:t>List</a:t>
            </a:r>
            <a:r>
              <a:rPr lang="zh-CN" altLang="zh-CN" dirty="0">
                <a:solidFill>
                  <a:srgbClr val="595959"/>
                </a:solidFill>
                <a:latin typeface="微软雅黑" panose="020B0503020204020204" pitchFamily="34" charset="-122"/>
              </a:rPr>
              <a:t>中的位置，即客户端参数名称必须和最终绑定在</a:t>
            </a:r>
            <a:r>
              <a:rPr lang="en-US" altLang="zh-CN" dirty="0">
                <a:solidFill>
                  <a:srgbClr val="595959"/>
                </a:solidFill>
                <a:latin typeface="微软雅黑" panose="020B0503020204020204" pitchFamily="34" charset="-122"/>
              </a:rPr>
              <a:t>List</a:t>
            </a:r>
            <a:r>
              <a:rPr lang="zh-CN" altLang="zh-CN" dirty="0">
                <a:solidFill>
                  <a:srgbClr val="595959"/>
                </a:solidFill>
                <a:latin typeface="微软雅黑" panose="020B0503020204020204" pitchFamily="34" charset="-122"/>
              </a:rPr>
              <a:t>中的某个对象的某个属性的名称保持一致</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3" name="圆角矩形 12">
            <a:extLst>
              <a:ext uri="{FF2B5EF4-FFF2-40B4-BE49-F238E27FC236}">
                <a16:creationId xmlns:a16="http://schemas.microsoft.com/office/drawing/2014/main" id="{DCD66F46-1E23-0F44-99C8-8CA2CEBC4362}"/>
              </a:ext>
            </a:extLst>
          </p:cNvPr>
          <p:cNvSpPr/>
          <p:nvPr/>
        </p:nvSpPr>
        <p:spPr>
          <a:xfrm>
            <a:off x="1303055" y="2569501"/>
            <a:ext cx="9794240" cy="360566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a:extLst>
              <a:ext uri="{FF2B5EF4-FFF2-40B4-BE49-F238E27FC236}">
                <a16:creationId xmlns:a16="http://schemas.microsoft.com/office/drawing/2014/main" id="{D3A0F10E-C6BC-6B4E-9B02-8EF6240893E8}"/>
              </a:ext>
            </a:extLst>
          </p:cNvPr>
          <p:cNvSpPr/>
          <p:nvPr/>
        </p:nvSpPr>
        <p:spPr>
          <a:xfrm>
            <a:off x="1252831" y="249910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a:extLst>
              <a:ext uri="{FF2B5EF4-FFF2-40B4-BE49-F238E27FC236}">
                <a16:creationId xmlns:a16="http://schemas.microsoft.com/office/drawing/2014/main" id="{02873EFB-A7B6-514C-BD2C-1B116938DF83}"/>
              </a:ext>
            </a:extLst>
          </p:cNvPr>
          <p:cNvSpPr/>
          <p:nvPr/>
        </p:nvSpPr>
        <p:spPr>
          <a:xfrm rot="10800000">
            <a:off x="10778975" y="586444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179279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启动</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chapter12</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项目，在浏览器中访问订单信息页面</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orders.jsp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，访问地址为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http://localhost:8080/chapter12/</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orders.jsp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orders.jsp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显示效果如图所示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74C28EAC-6FEE-4A47-BA93-FE040F57A9A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863882" y="2876306"/>
            <a:ext cx="4781357" cy="2372587"/>
          </a:xfrm>
          <a:prstGeom prst="rect">
            <a:avLst/>
          </a:prstGeom>
          <a:noFill/>
          <a:ln>
            <a:noFill/>
          </a:ln>
          <a:effectLst/>
        </p:spPr>
      </p:pic>
    </p:spTree>
    <p:extLst>
      <p:ext uri="{BB962C8B-B14F-4D97-AF65-F5344CB8AC3E}">
        <p14:creationId xmlns:p14="http://schemas.microsoft.com/office/powerpoint/2010/main" val="28498642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9996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了解数据绑定的</a:t>
            </a:r>
            <a:r>
              <a:rPr lang="zh-CN" altLang="en-US" dirty="0">
                <a:solidFill>
                  <a:srgbClr val="1369B2"/>
                </a:solidFill>
                <a:latin typeface="微软雅黑" panose="020B0503020204020204" pitchFamily="34" charset="-122"/>
                <a:ea typeface="微软雅黑" panose="020B0503020204020204" pitchFamily="34" charset="-122"/>
              </a:rPr>
              <a:t>概念</a:t>
            </a:r>
            <a:r>
              <a:rPr lang="zh-CN" altLang="en-US" dirty="0">
                <a:solidFill>
                  <a:srgbClr val="595959"/>
                </a:solidFill>
                <a:latin typeface="微软雅黑" panose="020B0503020204020204" pitchFamily="34" charset="-122"/>
                <a:ea typeface="微软雅黑" panose="020B0503020204020204" pitchFamily="34" charset="-122"/>
              </a:rPr>
              <a:t>和</a:t>
            </a:r>
            <a:r>
              <a:rPr lang="zh-CN" altLang="en-US" dirty="0">
                <a:solidFill>
                  <a:srgbClr val="1369B2"/>
                </a:solidFill>
                <a:latin typeface="微软雅黑" panose="020B0503020204020204" pitchFamily="34" charset="-122"/>
                <a:ea typeface="微软雅黑" panose="020B0503020204020204" pitchFamily="34" charset="-122"/>
              </a:rPr>
              <a:t>过程</a:t>
            </a:r>
            <a:r>
              <a:rPr lang="zh-CN" altLang="en-US" dirty="0">
                <a:solidFill>
                  <a:srgbClr val="595959"/>
                </a:solidFill>
                <a:latin typeface="微软雅黑" panose="020B0503020204020204" pitchFamily="34" charset="-122"/>
                <a:ea typeface="微软雅黑" panose="020B0503020204020204" pitchFamily="34" charset="-122"/>
              </a:rPr>
              <a:t>，能够说出什么是数据绑定</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56490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456772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orders.jsp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显示效果图所示的页面中，单击左下角“订单信息”按钮，</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orders.jsp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表单中的订单信息发送到服务器端的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showOrders</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方法进行处理，控制台打印信息如图所示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dirty="0">
                <a:solidFill>
                  <a:srgbClr val="595959"/>
                </a:solidFill>
                <a:latin typeface="Microsoft YaHei" panose="020B0503020204020204" pitchFamily="34" charset="-122"/>
                <a:ea typeface="Microsoft YaHei" panose="020B0503020204020204" pitchFamily="34" charset="-122"/>
                <a:cs typeface="+mn-ea"/>
              </a:rPr>
              <a:t>从图</a:t>
            </a:r>
            <a:r>
              <a:rPr lang="zh-CN" altLang="en-US" dirty="0">
                <a:solidFill>
                  <a:srgbClr val="595959"/>
                </a:solidFill>
                <a:latin typeface="Microsoft YaHei" panose="020B0503020204020204" pitchFamily="34" charset="-122"/>
                <a:ea typeface="Microsoft YaHei" panose="020B0503020204020204" pitchFamily="34" charset="-122"/>
                <a:cs typeface="+mn-ea"/>
              </a:rPr>
              <a:t>中</a:t>
            </a:r>
            <a:r>
              <a:rPr lang="zh-CN" altLang="zh-CN" dirty="0">
                <a:solidFill>
                  <a:srgbClr val="595959"/>
                </a:solidFill>
                <a:latin typeface="Microsoft YaHei" panose="020B0503020204020204" pitchFamily="34" charset="-122"/>
                <a:ea typeface="Microsoft YaHei" panose="020B0503020204020204" pitchFamily="34" charset="-122"/>
                <a:cs typeface="+mn-ea"/>
              </a:rPr>
              <a:t>所示的打印信息可以得出，客户端中的请求参数成功绑定到了</a:t>
            </a:r>
            <a:r>
              <a:rPr lang="en-US" altLang="zh-CN" dirty="0" err="1">
                <a:solidFill>
                  <a:srgbClr val="595959"/>
                </a:solidFill>
                <a:latin typeface="Microsoft YaHei" panose="020B0503020204020204" pitchFamily="34" charset="-122"/>
                <a:ea typeface="Microsoft YaHei" panose="020B0503020204020204" pitchFamily="34" charset="-122"/>
                <a:cs typeface="+mn-ea"/>
              </a:rPr>
              <a:t>showOrders</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方法的</a:t>
            </a:r>
            <a:r>
              <a:rPr lang="en-US" altLang="zh-CN" dirty="0">
                <a:solidFill>
                  <a:srgbClr val="595959"/>
                </a:solidFill>
                <a:latin typeface="Microsoft YaHei" panose="020B0503020204020204" pitchFamily="34" charset="-122"/>
                <a:ea typeface="Microsoft YaHei" panose="020B0503020204020204" pitchFamily="34" charset="-122"/>
                <a:cs typeface="+mn-ea"/>
              </a:rPr>
              <a:t>user</a:t>
            </a:r>
            <a:r>
              <a:rPr lang="zh-CN" altLang="zh-CN" dirty="0">
                <a:solidFill>
                  <a:srgbClr val="595959"/>
                </a:solidFill>
                <a:latin typeface="Microsoft YaHei" panose="020B0503020204020204" pitchFamily="34" charset="-122"/>
                <a:ea typeface="Microsoft YaHei" panose="020B0503020204020204" pitchFamily="34" charset="-122"/>
                <a:cs typeface="+mn-ea"/>
              </a:rPr>
              <a:t>形参中，完成了复杂</a:t>
            </a:r>
            <a:r>
              <a:rPr lang="en-US" altLang="zh-CN" dirty="0">
                <a:solidFill>
                  <a:srgbClr val="595959"/>
                </a:solidFill>
                <a:latin typeface="Microsoft YaHei" panose="020B0503020204020204" pitchFamily="34" charset="-122"/>
                <a:ea typeface="Microsoft YaHei" panose="020B0503020204020204" pitchFamily="34" charset="-122"/>
                <a:cs typeface="+mn-ea"/>
              </a:rPr>
              <a:t>POJO</a:t>
            </a:r>
            <a:r>
              <a:rPr lang="zh-CN" altLang="zh-CN" dirty="0">
                <a:solidFill>
                  <a:srgbClr val="595959"/>
                </a:solidFill>
                <a:latin typeface="Microsoft YaHei" panose="020B0503020204020204" pitchFamily="34" charset="-122"/>
                <a:ea typeface="Microsoft YaHei" panose="020B0503020204020204" pitchFamily="34" charset="-122"/>
                <a:cs typeface="+mn-ea"/>
              </a:rPr>
              <a:t>中属性为</a:t>
            </a:r>
            <a:r>
              <a:rPr lang="en-US" altLang="zh-CN" dirty="0">
                <a:solidFill>
                  <a:srgbClr val="595959"/>
                </a:solidFill>
                <a:latin typeface="Microsoft YaHei" panose="020B0503020204020204" pitchFamily="34" charset="-122"/>
                <a:ea typeface="Microsoft YaHei" panose="020B0503020204020204" pitchFamily="34" charset="-122"/>
                <a:cs typeface="+mn-ea"/>
              </a:rPr>
              <a:t>List</a:t>
            </a:r>
            <a:r>
              <a:rPr lang="zh-CN" altLang="zh-CN" dirty="0">
                <a:solidFill>
                  <a:srgbClr val="595959"/>
                </a:solidFill>
                <a:latin typeface="Microsoft YaHei" panose="020B0503020204020204" pitchFamily="34" charset="-122"/>
                <a:ea typeface="Microsoft YaHei" panose="020B0503020204020204" pitchFamily="34" charset="-122"/>
                <a:cs typeface="+mn-ea"/>
              </a:rPr>
              <a:t>类型的数据绑定</a:t>
            </a:r>
            <a:r>
              <a:rPr lang="zh-CN" altLang="en-US"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 </a:t>
            </a:r>
            <a:endParaRPr lang="en-US"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0D814886-DF36-964B-848E-9C4C134A884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815397" y="2838767"/>
            <a:ext cx="4561205" cy="1180465"/>
          </a:xfrm>
          <a:prstGeom prst="rect">
            <a:avLst/>
          </a:prstGeom>
          <a:noFill/>
          <a:ln>
            <a:noFill/>
          </a:ln>
          <a:effectLst/>
        </p:spPr>
      </p:pic>
    </p:spTree>
    <p:extLst>
      <p:ext uri="{BB962C8B-B14F-4D97-AF65-F5344CB8AC3E}">
        <p14:creationId xmlns:p14="http://schemas.microsoft.com/office/powerpoint/2010/main" val="34201034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208400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2219708"/>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1930106"/>
            <a:ext cx="8485746" cy="1526123"/>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接下来，通过一个获取订单信息的案例，演示复杂</a:t>
            </a:r>
            <a:r>
              <a:rPr lang="en-US" altLang="zh-CN" sz="1600" dirty="0">
                <a:solidFill>
                  <a:srgbClr val="595959"/>
                </a:solidFill>
                <a:latin typeface="Microsoft YaHei" panose="020B0503020204020204" pitchFamily="34" charset="-122"/>
                <a:ea typeface="Microsoft YaHei" panose="020B0503020204020204" pitchFamily="34" charset="-122"/>
                <a:cs typeface="+mn-ea"/>
              </a:rPr>
              <a:t>POJO</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中属性为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Map</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类型的数据绑定，具体实现如下。修改</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Order.java</a:t>
            </a:r>
            <a:r>
              <a:rPr lang="zh-CN" altLang="en-US" sz="1600" dirty="0">
                <a:solidFill>
                  <a:srgbClr val="595959"/>
                </a:solidFill>
                <a:latin typeface="Microsoft YaHei" panose="020B0503020204020204" pitchFamily="34" charset="-122"/>
                <a:ea typeface="Microsoft YaHei" panose="020B0503020204020204" pitchFamily="34" charset="-122"/>
                <a:cs typeface="+mn-ea"/>
              </a:rPr>
              <a:t>类</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Order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类中新增</a:t>
            </a:r>
            <a:r>
              <a:rPr lang="en-US" altLang="zh-CN" sz="1600" dirty="0">
                <a:solidFill>
                  <a:srgbClr val="595959"/>
                </a:solidFill>
                <a:latin typeface="Microsoft YaHei" panose="020B0503020204020204" pitchFamily="34" charset="-122"/>
                <a:ea typeface="Microsoft YaHei" panose="020B0503020204020204" pitchFamily="34" charset="-122"/>
                <a:cs typeface="+mn-ea"/>
              </a:rPr>
              <a:t>HashMap</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类型的属性</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productInfo</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，用于封装订单中的商品信息，其中</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productInfo</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的键用来存放商品的类别，</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productInfo</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的值用来存放商品类别对应的商品</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5"/>
          <a:stretch>
            <a:fillRect/>
          </a:stretch>
        </p:blipFill>
        <p:spPr>
          <a:xfrm>
            <a:off x="2486203" y="3871351"/>
            <a:ext cx="7332167" cy="1937542"/>
          </a:xfrm>
          <a:prstGeom prst="rect">
            <a:avLst/>
          </a:prstGeom>
        </p:spPr>
      </p:pic>
      <p:sp>
        <p:nvSpPr>
          <p:cNvPr id="4" name="矩形 3"/>
          <p:cNvSpPr/>
          <p:nvPr/>
        </p:nvSpPr>
        <p:spPr>
          <a:xfrm>
            <a:off x="2795019" y="3937239"/>
            <a:ext cx="6876488" cy="1705403"/>
          </a:xfrm>
          <a:prstGeom prst="rect">
            <a:avLst/>
          </a:prstGeom>
        </p:spPr>
        <p:txBody>
          <a:bodyPr wrap="square">
            <a:spAutoFit/>
          </a:bodyPr>
          <a:lstStyle/>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public class Order {</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private String </a:t>
            </a:r>
            <a:r>
              <a:rPr lang="en-US" altLang="zh-CN" dirty="0" err="1">
                <a:solidFill>
                  <a:srgbClr val="595959"/>
                </a:solidFill>
                <a:latin typeface="Microsoft YaHei" panose="020B0503020204020204" pitchFamily="34" charset="-122"/>
                <a:ea typeface="Microsoft YaHei" panose="020B0503020204020204" pitchFamily="34" charset="-122"/>
                <a:cs typeface="+mn-ea"/>
              </a:rPr>
              <a:t>orderId</a:t>
            </a:r>
            <a:r>
              <a:rPr lang="en-US" altLang="zh-CN" dirty="0">
                <a:solidFill>
                  <a:srgbClr val="595959"/>
                </a:solidFill>
                <a:latin typeface="Microsoft YaHei" panose="020B0503020204020204" pitchFamily="34" charset="-122"/>
                <a:ea typeface="Microsoft YaHei" panose="020B0503020204020204" pitchFamily="34" charset="-122"/>
                <a:cs typeface="+mn-ea"/>
              </a:rPr>
              <a:t>;				//</a:t>
            </a:r>
            <a:r>
              <a:rPr lang="zh-CN" altLang="zh-CN" dirty="0">
                <a:solidFill>
                  <a:srgbClr val="595959"/>
                </a:solidFill>
                <a:latin typeface="Microsoft YaHei" panose="020B0503020204020204" pitchFamily="34" charset="-122"/>
                <a:ea typeface="Microsoft YaHei" panose="020B0503020204020204" pitchFamily="34" charset="-122"/>
                <a:cs typeface="+mn-ea"/>
              </a:rPr>
              <a:t>订单</a:t>
            </a:r>
            <a:r>
              <a:rPr lang="en-US" altLang="zh-CN" dirty="0">
                <a:solidFill>
                  <a:srgbClr val="595959"/>
                </a:solidFill>
                <a:latin typeface="Microsoft YaHei" panose="020B0503020204020204" pitchFamily="34" charset="-122"/>
                <a:ea typeface="Microsoft YaHei" panose="020B0503020204020204" pitchFamily="34" charset="-122"/>
                <a:cs typeface="+mn-ea"/>
              </a:rPr>
              <a:t>id</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    private HashMap&lt;</a:t>
            </a:r>
            <a:r>
              <a:rPr lang="en-US" altLang="zh-CN" dirty="0" err="1">
                <a:solidFill>
                  <a:srgbClr val="595959"/>
                </a:solidFill>
                <a:latin typeface="Microsoft YaHei" panose="020B0503020204020204" pitchFamily="34" charset="-122"/>
                <a:ea typeface="Microsoft YaHei" panose="020B0503020204020204" pitchFamily="34" charset="-122"/>
                <a:cs typeface="+mn-ea"/>
              </a:rPr>
              <a:t>String,Product</a:t>
            </a:r>
            <a:r>
              <a:rPr lang="en-US" altLang="zh-CN" dirty="0">
                <a:solidFill>
                  <a:srgbClr val="595959"/>
                </a:solidFill>
                <a:latin typeface="Microsoft YaHei" panose="020B0503020204020204" pitchFamily="34" charset="-122"/>
                <a:ea typeface="Microsoft YaHei" panose="020B0503020204020204" pitchFamily="34" charset="-122"/>
                <a:cs typeface="+mn-ea"/>
              </a:rPr>
              <a:t>&gt; </a:t>
            </a:r>
            <a:r>
              <a:rPr lang="en-US" altLang="zh-CN" dirty="0" err="1">
                <a:solidFill>
                  <a:srgbClr val="595959"/>
                </a:solidFill>
                <a:latin typeface="Microsoft YaHei" panose="020B0503020204020204" pitchFamily="34" charset="-122"/>
                <a:ea typeface="Microsoft YaHei" panose="020B0503020204020204" pitchFamily="34" charset="-122"/>
                <a:cs typeface="+mn-ea"/>
              </a:rPr>
              <a:t>productInfo</a:t>
            </a:r>
            <a:r>
              <a:rPr lang="en-US" altLang="zh-CN" dirty="0">
                <a:solidFill>
                  <a:srgbClr val="595959"/>
                </a:solidFill>
                <a:latin typeface="Microsoft YaHei" panose="020B0503020204020204" pitchFamily="34" charset="-122"/>
                <a:ea typeface="Microsoft YaHei" panose="020B0503020204020204" pitchFamily="34" charset="-122"/>
                <a:cs typeface="+mn-ea"/>
              </a:rPr>
              <a:t>;	//</a:t>
            </a:r>
            <a:r>
              <a:rPr lang="zh-CN" altLang="zh-CN" dirty="0">
                <a:solidFill>
                  <a:srgbClr val="595959"/>
                </a:solidFill>
                <a:latin typeface="Microsoft YaHei" panose="020B0503020204020204" pitchFamily="34" charset="-122"/>
                <a:ea typeface="Microsoft YaHei" panose="020B0503020204020204" pitchFamily="34" charset="-122"/>
                <a:cs typeface="+mn-ea"/>
              </a:rPr>
              <a:t>商品信息</a:t>
            </a:r>
          </a:p>
          <a:p>
            <a:pPr>
              <a:lnSpc>
                <a:spcPct val="150000"/>
              </a:lnSpc>
            </a:pPr>
            <a:r>
              <a:rPr lang="en-US" altLang="zh-CN" dirty="0">
                <a:solidFill>
                  <a:srgbClr val="595959"/>
                </a:solidFill>
                <a:latin typeface="Microsoft YaHei" panose="020B0503020204020204" pitchFamily="34" charset="-122"/>
                <a:ea typeface="Microsoft YaHei" panose="020B0503020204020204" pitchFamily="34" charset="-122"/>
                <a:cs typeface="+mn-ea"/>
              </a:rPr>
              <a: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336878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Chevron 3">
            <a:extLst>
              <a:ext uri="{FF2B5EF4-FFF2-40B4-BE49-F238E27FC236}">
                <a16:creationId xmlns:a16="http://schemas.microsoft.com/office/drawing/2014/main" id="{634D335A-A9ED-494D-8D70-978DFB21457A}"/>
              </a:ext>
            </a:extLst>
          </p:cNvPr>
          <p:cNvSpPr/>
          <p:nvPr>
            <p:custDataLst>
              <p:tags r:id="rId2"/>
            </p:custDataLst>
          </p:nvPr>
        </p:nvSpPr>
        <p:spPr>
          <a:xfrm>
            <a:off x="892519" y="1091196"/>
            <a:ext cx="36319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4" name="文本框 1">
            <a:extLst>
              <a:ext uri="{FF2B5EF4-FFF2-40B4-BE49-F238E27FC236}">
                <a16:creationId xmlns:a16="http://schemas.microsoft.com/office/drawing/2014/main" id="{B35B8F3F-0544-8144-9500-92980E036AB4}"/>
              </a:ext>
            </a:extLst>
          </p:cNvPr>
          <p:cNvSpPr txBox="1"/>
          <p:nvPr/>
        </p:nvSpPr>
        <p:spPr>
          <a:xfrm>
            <a:off x="1172537" y="1217734"/>
            <a:ext cx="3304110"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属性为</a:t>
            </a:r>
            <a:r>
              <a:rPr lang="en-US" altLang="zh-CN" sz="2000" dirty="0">
                <a:solidFill>
                  <a:srgbClr val="1369B2"/>
                </a:solidFill>
                <a:latin typeface="微软雅黑" panose="020B0503020204020204" pitchFamily="34" charset="-122"/>
                <a:ea typeface="微软雅黑" panose="020B0503020204020204" pitchFamily="34" charset="-122"/>
              </a:rPr>
              <a:t>Map</a:t>
            </a:r>
            <a:r>
              <a:rPr lang="zh-CN" altLang="zh-CN" sz="2000" dirty="0">
                <a:solidFill>
                  <a:srgbClr val="1369B2"/>
                </a:solidFill>
                <a:latin typeface="微软雅黑" panose="020B0503020204020204" pitchFamily="34" charset="-122"/>
                <a:ea typeface="微软雅黑" panose="020B0503020204020204" pitchFamily="34" charset="-122"/>
              </a:rPr>
              <a:t>类型的数据绑定</a:t>
            </a:r>
          </a:p>
        </p:txBody>
      </p:sp>
    </p:spTree>
    <p:extLst>
      <p:ext uri="{BB962C8B-B14F-4D97-AF65-F5344CB8AC3E}">
        <p14:creationId xmlns:p14="http://schemas.microsoft.com/office/powerpoint/2010/main" val="38499655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5679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修改</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OrderController.java</a:t>
            </a:r>
            <a:r>
              <a:rPr lang="zh-CN" altLang="en-US" sz="1600" dirty="0">
                <a:solidFill>
                  <a:srgbClr val="595959"/>
                </a:solidFill>
                <a:latin typeface="Microsoft YaHei" panose="020B0503020204020204" pitchFamily="34" charset="-122"/>
                <a:ea typeface="Microsoft YaHei" panose="020B0503020204020204" pitchFamily="34" charset="-122"/>
                <a:cs typeface="+mn-ea"/>
              </a:rPr>
              <a:t>类</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OrderController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类中新增</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getOrderInfo</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方法，用于获取客户端提交的订单信息，并将获取到的订单信息打印在控制台。</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getOrderInfo</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方法的具体代码如下所示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1591294" y="2488742"/>
            <a:ext cx="9132124" cy="3817055"/>
          </a:xfrm>
          <a:prstGeom prst="rect">
            <a:avLst/>
          </a:prstGeom>
        </p:spPr>
      </p:pic>
      <p:sp>
        <p:nvSpPr>
          <p:cNvPr id="4" name="矩形 3"/>
          <p:cNvSpPr/>
          <p:nvPr/>
        </p:nvSpPr>
        <p:spPr>
          <a:xfrm>
            <a:off x="1911928" y="2500323"/>
            <a:ext cx="9512135" cy="3742115"/>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RequestMapping</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orderInfo</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void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getOrderInfo</a:t>
            </a:r>
            <a:r>
              <a:rPr lang="en-US" altLang="zh-CN" sz="1600" dirty="0">
                <a:solidFill>
                  <a:srgbClr val="595959"/>
                </a:solidFill>
                <a:latin typeface="Microsoft YaHei" panose="020B0503020204020204" pitchFamily="34" charset="-122"/>
                <a:ea typeface="Microsoft YaHei" panose="020B0503020204020204" pitchFamily="34" charset="-122"/>
                <a:cs typeface="+mn-ea"/>
              </a:rPr>
              <a:t>(Order order)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orderId</a:t>
            </a: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order.getOrderId</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获取订单</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获取商品信息</a:t>
            </a:r>
          </a:p>
          <a:p>
            <a:pPr lvl="0">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HashMap&lt;String, Product&gt;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orderInfo</a:t>
            </a: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order.getProductInfo</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Set&lt;String&gt; keys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orderInfo.keySet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System.out.println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订单</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orderId</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System.out.println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订单商品信息</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for (String key : keys) {	Product product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orderInfo.get</a:t>
            </a:r>
            <a:r>
              <a:rPr lang="en-US" altLang="zh-CN" sz="1600" dirty="0">
                <a:solidFill>
                  <a:srgbClr val="595959"/>
                </a:solidFill>
                <a:latin typeface="Microsoft YaHei" panose="020B0503020204020204" pitchFamily="34" charset="-122"/>
                <a:ea typeface="Microsoft YaHei" panose="020B0503020204020204" pitchFamily="34" charset="-122"/>
                <a:cs typeface="+mn-ea"/>
              </a:rPr>
              <a:t>(key);</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proId</a:t>
            </a: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product.getProId</a:t>
            </a:r>
            <a:r>
              <a:rPr lang="en-US" altLang="zh-CN" sz="1600" dirty="0">
                <a:solidFill>
                  <a:srgbClr val="595959"/>
                </a:solidFill>
                <a:latin typeface="Microsoft YaHei" panose="020B0503020204020204" pitchFamily="34" charset="-122"/>
                <a:ea typeface="Microsoft YaHei" panose="020B0503020204020204" pitchFamily="34" charset="-122"/>
                <a:cs typeface="+mn-ea"/>
              </a:rPr>
              <a:t>();String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product.getProName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System.out.println</a:t>
            </a:r>
            <a:r>
              <a:rPr lang="en-US" altLang="zh-CN" sz="1600" dirty="0">
                <a:solidFill>
                  <a:srgbClr val="595959"/>
                </a:solidFill>
                <a:latin typeface="Microsoft YaHei" panose="020B0503020204020204" pitchFamily="34" charset="-122"/>
                <a:ea typeface="Microsoft YaHei" panose="020B0503020204020204" pitchFamily="34" charset="-122"/>
                <a:cs typeface="+mn-ea"/>
              </a:rPr>
              <a:t>( key+"</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商品</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proId</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商品名称：</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413247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56792"/>
          </a:xfrm>
          <a:prstGeom prst="rect">
            <a:avLst/>
          </a:prstGeom>
          <a:noFill/>
          <a:ln>
            <a:noFill/>
          </a:ln>
        </p:spPr>
        <p:txBody>
          <a:bodyPr wrap="square" rtlCol="0">
            <a:spAutoFit/>
          </a:bodyPr>
          <a:lstStyle/>
          <a:p>
            <a:pPr>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在</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src</a:t>
            </a:r>
            <a:r>
              <a:rPr lang="en-US" altLang="zh-CN" sz="1600" dirty="0">
                <a:solidFill>
                  <a:srgbClr val="595959"/>
                </a:solidFill>
                <a:latin typeface="Microsoft YaHei" panose="020B0503020204020204" pitchFamily="34" charset="-122"/>
                <a:ea typeface="Microsoft YaHei" panose="020B0503020204020204" pitchFamily="34" charset="-122"/>
                <a:cs typeface="+mn-ea"/>
              </a:rPr>
              <a:t>\main\webapp</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目录下，创建一个订单信息页面</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order_info.jsp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order_info.jsp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中创建一个表单用于提交订单信息。表单提交时，表单数据分别封装到</a:t>
            </a:r>
            <a:r>
              <a:rPr lang="en-US" altLang="zh-CN" sz="1600" dirty="0">
                <a:solidFill>
                  <a:srgbClr val="595959"/>
                </a:solidFill>
                <a:latin typeface="Microsoft YaHei" panose="020B0503020204020204" pitchFamily="34" charset="-122"/>
                <a:ea typeface="Microsoft YaHei" panose="020B0503020204020204" pitchFamily="34" charset="-122"/>
                <a:cs typeface="+mn-ea"/>
              </a:rPr>
              <a:t>Order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orderId</a:t>
            </a:r>
            <a:r>
              <a:rPr lang="zh-CN" altLang="zh-CN" sz="1600" dirty="0">
                <a:solidFill>
                  <a:srgbClr val="595959"/>
                </a:solidFill>
                <a:latin typeface="Microsoft YaHei" panose="020B0503020204020204" pitchFamily="34" charset="-122"/>
                <a:ea typeface="Microsoft YaHei" panose="020B0503020204020204" pitchFamily="34" charset="-122"/>
                <a:cs typeface="+mn-ea"/>
              </a:rPr>
              <a:t>属性和商品信息属性</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productInfo</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1282150" y="2512493"/>
            <a:ext cx="9761903" cy="3742116"/>
          </a:xfrm>
          <a:prstGeom prst="rect">
            <a:avLst/>
          </a:prstGeom>
        </p:spPr>
      </p:pic>
      <p:sp>
        <p:nvSpPr>
          <p:cNvPr id="4" name="矩形 3"/>
          <p:cNvSpPr/>
          <p:nvPr/>
        </p:nvSpPr>
        <p:spPr>
          <a:xfrm>
            <a:off x="1413165" y="2476573"/>
            <a:ext cx="9927771" cy="3742115"/>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  </a:t>
            </a:r>
            <a:r>
              <a:rPr lang="zh-CN" altLang="en-US" sz="1600" dirty="0">
                <a:solidFill>
                  <a:srgbClr val="595959"/>
                </a:solidFill>
                <a:latin typeface="Microsoft YaHei" panose="020B0503020204020204" pitchFamily="34" charset="-122"/>
                <a:ea typeface="Microsoft YaHei" panose="020B0503020204020204" pitchFamily="34" charset="-122"/>
                <a:cs typeface="+mn-ea"/>
              </a:rPr>
              <a:t>只展示了</a:t>
            </a:r>
            <a:r>
              <a:rPr lang="en-US" altLang="zh-CN" sz="1600" dirty="0">
                <a:solidFill>
                  <a:srgbClr val="595959"/>
                </a:solidFill>
                <a:latin typeface="Microsoft YaHei" panose="020B0503020204020204" pitchFamily="34" charset="-122"/>
                <a:ea typeface="Microsoft YaHei" panose="020B0503020204020204" pitchFamily="34" charset="-122"/>
                <a:cs typeface="+mn-ea"/>
              </a:rPr>
              <a:t>form</a:t>
            </a:r>
            <a:r>
              <a:rPr lang="zh-CN" altLang="en-US" sz="1600" dirty="0">
                <a:solidFill>
                  <a:srgbClr val="595959"/>
                </a:solidFill>
                <a:latin typeface="Microsoft YaHei" panose="020B0503020204020204" pitchFamily="34" charset="-122"/>
                <a:ea typeface="Microsoft YaHei" panose="020B0503020204020204" pitchFamily="34" charset="-122"/>
                <a:cs typeface="+mn-ea"/>
              </a:rPr>
              <a:t>表单的内容，和一条标签内容</a:t>
            </a:r>
            <a:r>
              <a:rPr lang="en-US" altLang="zh-CN" sz="1600" dirty="0">
                <a:solidFill>
                  <a:srgbClr val="595959"/>
                </a:solidFill>
                <a:latin typeface="Microsoft YaHei" panose="020B0503020204020204" pitchFamily="34" charset="-122"/>
                <a:ea typeface="Microsoft YaHei" panose="020B0503020204020204" pitchFamily="34" charset="-122"/>
                <a:cs typeface="+mn-ea"/>
                <a:sym typeface="Wingdings" pitchFamily="2" charset="2"/>
              </a:rPr>
              <a:t>-- &gt;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&lt;form action="${</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pageContext.request.contextPath</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orderInfo"method</a:t>
            </a:r>
            <a:r>
              <a:rPr lang="en-US" altLang="zh-CN" sz="1600" dirty="0">
                <a:solidFill>
                  <a:srgbClr val="595959"/>
                </a:solidFill>
                <a:latin typeface="Microsoft YaHei" panose="020B0503020204020204" pitchFamily="34" charset="-122"/>
                <a:ea typeface="Microsoft YaHei" panose="020B0503020204020204" pitchFamily="34" charset="-122"/>
                <a:cs typeface="+mn-ea"/>
              </a:rPr>
              <a:t>="post"&gt;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&lt;table border="1"&gt;&lt;tr&gt;&lt;td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colspan</a:t>
            </a:r>
            <a:r>
              <a:rPr lang="en-US" altLang="zh-CN" sz="1600" dirty="0">
                <a:solidFill>
                  <a:srgbClr val="595959"/>
                </a:solidFill>
                <a:latin typeface="Microsoft YaHei" panose="020B0503020204020204" pitchFamily="34" charset="-122"/>
                <a:ea typeface="Microsoft YaHei" panose="020B0503020204020204" pitchFamily="34" charset="-122"/>
                <a:cs typeface="+mn-ea"/>
              </a:rPr>
              <a:t>="2"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订单</a:t>
            </a:r>
            <a:r>
              <a:rPr lang="en-US" altLang="zh-CN" sz="1600" dirty="0">
                <a:solidFill>
                  <a:srgbClr val="595959"/>
                </a:solidFill>
                <a:latin typeface="Microsoft YaHei" panose="020B0503020204020204" pitchFamily="34" charset="-122"/>
                <a:ea typeface="Microsoft YaHei" panose="020B0503020204020204" pitchFamily="34" charset="-122"/>
                <a:cs typeface="+mn-ea"/>
              </a:rPr>
              <a:t>id:&lt;input type="text" name="</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orderId</a:t>
            </a:r>
            <a:r>
              <a:rPr lang="en-US" altLang="zh-CN" sz="1600" dirty="0">
                <a:solidFill>
                  <a:srgbClr val="595959"/>
                </a:solidFill>
                <a:latin typeface="Microsoft YaHei" panose="020B0503020204020204" pitchFamily="34" charset="-122"/>
                <a:ea typeface="Microsoft YaHei" panose="020B0503020204020204" pitchFamily="34" charset="-122"/>
                <a:cs typeface="+mn-ea"/>
              </a:rPr>
              <a:t>" value="1"&gt;&lt;/td&gt;&lt;/tr&gt;</a:t>
            </a:r>
          </a:p>
          <a:p>
            <a:pPr lvl="0">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&lt;tr&gt;&lt;td&gt;</a:t>
            </a:r>
            <a:r>
              <a:rPr lang="zh-CN" altLang="zh-CN" sz="1600" dirty="0">
                <a:solidFill>
                  <a:srgbClr val="595959"/>
                </a:solidFill>
                <a:latin typeface="Microsoft YaHei" panose="020B0503020204020204" pitchFamily="34" charset="-122"/>
                <a:ea typeface="Microsoft YaHei" panose="020B0503020204020204" pitchFamily="34" charset="-122"/>
                <a:cs typeface="+mn-ea"/>
              </a:rPr>
              <a:t>商品</a:t>
            </a:r>
            <a:r>
              <a:rPr lang="en-US" altLang="zh-CN" sz="1600" dirty="0">
                <a:solidFill>
                  <a:srgbClr val="595959"/>
                </a:solidFill>
                <a:latin typeface="Microsoft YaHei" panose="020B0503020204020204" pitchFamily="34" charset="-122"/>
                <a:ea typeface="Microsoft YaHei" panose="020B0503020204020204" pitchFamily="34" charset="-122"/>
                <a:cs typeface="+mn-ea"/>
              </a:rPr>
              <a:t>Id&lt;/td&gt;&lt;td&gt;</a:t>
            </a:r>
            <a:r>
              <a:rPr lang="zh-CN" altLang="zh-CN" sz="1600" dirty="0">
                <a:solidFill>
                  <a:srgbClr val="595959"/>
                </a:solidFill>
                <a:latin typeface="Microsoft YaHei" panose="020B0503020204020204" pitchFamily="34" charset="-122"/>
                <a:ea typeface="Microsoft YaHei" panose="020B0503020204020204" pitchFamily="34" charset="-122"/>
                <a:cs typeface="+mn-ea"/>
              </a:rPr>
              <a:t>商品名称</a:t>
            </a:r>
            <a:r>
              <a:rPr lang="en-US" altLang="zh-CN" sz="1600" dirty="0">
                <a:solidFill>
                  <a:srgbClr val="595959"/>
                </a:solidFill>
                <a:latin typeface="Microsoft YaHei" panose="020B0503020204020204" pitchFamily="34" charset="-122"/>
                <a:ea typeface="Microsoft YaHei" panose="020B0503020204020204" pitchFamily="34" charset="-122"/>
                <a:cs typeface="+mn-ea"/>
              </a:rPr>
              <a:t>&lt;/td&gt;&lt;/tr&gt;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&lt;tr&gt;&lt;td&gt;&lt;input name="</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productInfo</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生鲜</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proId</a:t>
            </a:r>
            <a:r>
              <a:rPr lang="en-US" altLang="zh-CN" sz="1600" dirty="0">
                <a:solidFill>
                  <a:srgbClr val="595959"/>
                </a:solidFill>
                <a:latin typeface="Microsoft YaHei" panose="020B0503020204020204" pitchFamily="34" charset="-122"/>
                <a:ea typeface="Microsoft YaHei" panose="020B0503020204020204" pitchFamily="34" charset="-122"/>
                <a:cs typeface="+mn-ea"/>
              </a:rPr>
              <a:t>" value="1"type="text"&gt;&lt;/td&gt;</a:t>
            </a:r>
          </a:p>
          <a:p>
            <a:pPr lvl="0">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&lt;td&gt;&lt;input name="</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productInfo</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生鲜</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 value="</a:t>
            </a:r>
            <a:r>
              <a:rPr lang="zh-CN" altLang="zh-CN" sz="1600" dirty="0">
                <a:solidFill>
                  <a:srgbClr val="595959"/>
                </a:solidFill>
                <a:latin typeface="Microsoft YaHei" panose="020B0503020204020204" pitchFamily="34" charset="-122"/>
                <a:ea typeface="Microsoft YaHei" panose="020B0503020204020204" pitchFamily="34" charset="-122"/>
                <a:cs typeface="+mn-ea"/>
              </a:rPr>
              <a:t>三文鱼</a:t>
            </a:r>
            <a:r>
              <a:rPr lang="en-US" altLang="zh-CN" sz="1600" dirty="0">
                <a:solidFill>
                  <a:srgbClr val="595959"/>
                </a:solidFill>
                <a:latin typeface="Microsoft YaHei" panose="020B0503020204020204" pitchFamily="34" charset="-122"/>
                <a:ea typeface="Microsoft YaHei" panose="020B0503020204020204" pitchFamily="34" charset="-122"/>
                <a:cs typeface="+mn-ea"/>
              </a:rPr>
              <a:t>" type="text"&gt;&lt;/td&gt;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&lt;/tr&gt;&lt;tr&gt;&lt;/tr&gt;&lt;/table&gt;</a:t>
            </a:r>
          </a:p>
          <a:p>
            <a:pPr lvl="0">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&lt;input type="submit" value="</a:t>
            </a:r>
            <a:r>
              <a:rPr lang="zh-CN" altLang="zh-CN" sz="1600" dirty="0">
                <a:solidFill>
                  <a:srgbClr val="595959"/>
                </a:solidFill>
                <a:latin typeface="Microsoft YaHei" panose="020B0503020204020204" pitchFamily="34" charset="-122"/>
                <a:ea typeface="Microsoft YaHei" panose="020B0503020204020204" pitchFamily="34" charset="-122"/>
                <a:cs typeface="+mn-ea"/>
              </a:rPr>
              <a:t>提交</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&lt;/form&gt;</a:t>
            </a:r>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830474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571131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5431295"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数据绑定到</a:t>
            </a:r>
            <a:r>
              <a:rPr lang="en-US" altLang="zh-CN" sz="2000" dirty="0">
                <a:solidFill>
                  <a:srgbClr val="1369B2"/>
                </a:solidFill>
                <a:latin typeface="微软雅黑" panose="020B0503020204020204" pitchFamily="34" charset="-122"/>
                <a:ea typeface="微软雅黑" panose="020B0503020204020204" pitchFamily="34" charset="-122"/>
              </a:rPr>
              <a:t>Map</a:t>
            </a:r>
            <a:r>
              <a:rPr lang="zh-CN" altLang="en-US" sz="2000" dirty="0">
                <a:solidFill>
                  <a:srgbClr val="1369B2"/>
                </a:solidFill>
                <a:latin typeface="微软雅黑" panose="020B0503020204020204" pitchFamily="34" charset="-122"/>
                <a:ea typeface="微软雅黑" panose="020B0503020204020204" pitchFamily="34" charset="-122"/>
              </a:rPr>
              <a:t>类型的属性时的参数命名要求</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29753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a:extLst>
              <a:ext uri="{FF2B5EF4-FFF2-40B4-BE49-F238E27FC236}">
                <a16:creationId xmlns:a16="http://schemas.microsoft.com/office/drawing/2014/main" id="{73A3F491-9158-E345-9C0B-F28714186AC7}"/>
              </a:ext>
            </a:extLst>
          </p:cNvPr>
          <p:cNvSpPr txBox="1"/>
          <p:nvPr>
            <p:custDataLst>
              <p:tags r:id="rId2"/>
            </p:custDataLst>
          </p:nvPr>
        </p:nvSpPr>
        <p:spPr>
          <a:xfrm>
            <a:off x="1725775" y="3288881"/>
            <a:ext cx="8876636" cy="190063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在复杂</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数据绑定时，如果数据绑定到</a:t>
            </a:r>
            <a:r>
              <a:rPr lang="en-US" altLang="zh-CN" dirty="0">
                <a:solidFill>
                  <a:srgbClr val="595959"/>
                </a:solidFill>
                <a:latin typeface="微软雅黑" panose="020B0503020204020204" pitchFamily="34" charset="-122"/>
              </a:rPr>
              <a:t>Map</a:t>
            </a:r>
            <a:r>
              <a:rPr lang="zh-CN" altLang="zh-CN" dirty="0">
                <a:solidFill>
                  <a:srgbClr val="595959"/>
                </a:solidFill>
                <a:latin typeface="微软雅黑" panose="020B0503020204020204" pitchFamily="34" charset="-122"/>
              </a:rPr>
              <a:t>类型的属性，客户端请求的参数名称（本例中指</a:t>
            </a:r>
            <a:r>
              <a:rPr lang="en-US" altLang="zh-CN" dirty="0">
                <a:solidFill>
                  <a:srgbClr val="595959"/>
                </a:solidFill>
                <a:latin typeface="微软雅黑" panose="020B0503020204020204" pitchFamily="34" charset="-122"/>
              </a:rPr>
              <a:t>form</a:t>
            </a:r>
            <a:r>
              <a:rPr lang="zh-CN" altLang="zh-CN" dirty="0">
                <a:solidFill>
                  <a:srgbClr val="595959"/>
                </a:solidFill>
                <a:latin typeface="微软雅黑" panose="020B0503020204020204" pitchFamily="34" charset="-122"/>
              </a:rPr>
              <a:t>表单内各元素</a:t>
            </a:r>
            <a:r>
              <a:rPr lang="en-US" altLang="zh-CN" dirty="0">
                <a:solidFill>
                  <a:srgbClr val="595959"/>
                </a:solidFill>
                <a:latin typeface="微软雅黑" panose="020B0503020204020204" pitchFamily="34" charset="-122"/>
              </a:rPr>
              <a:t>name</a:t>
            </a:r>
            <a:r>
              <a:rPr lang="zh-CN" altLang="zh-CN" dirty="0">
                <a:solidFill>
                  <a:srgbClr val="595959"/>
                </a:solidFill>
                <a:latin typeface="微软雅黑" panose="020B0503020204020204" pitchFamily="34" charset="-122"/>
              </a:rPr>
              <a:t>的属性值）必须与</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类的层次结构名称保持一致，并使用键值的映射格式描述对象在</a:t>
            </a:r>
            <a:r>
              <a:rPr lang="en-US" altLang="zh-CN" dirty="0">
                <a:solidFill>
                  <a:srgbClr val="595959"/>
                </a:solidFill>
                <a:latin typeface="微软雅黑" panose="020B0503020204020204" pitchFamily="34" charset="-122"/>
              </a:rPr>
              <a:t>Map</a:t>
            </a:r>
            <a:r>
              <a:rPr lang="zh-CN" altLang="zh-CN" dirty="0">
                <a:solidFill>
                  <a:srgbClr val="595959"/>
                </a:solidFill>
                <a:latin typeface="微软雅黑" panose="020B0503020204020204" pitchFamily="34" charset="-122"/>
              </a:rPr>
              <a:t>中的位置，即客户端参数名称必须和要绑定的</a:t>
            </a:r>
            <a:r>
              <a:rPr lang="en-US" altLang="zh-CN" dirty="0">
                <a:solidFill>
                  <a:srgbClr val="595959"/>
                </a:solidFill>
                <a:latin typeface="微软雅黑" panose="020B0503020204020204" pitchFamily="34" charset="-122"/>
              </a:rPr>
              <a:t>Map</a:t>
            </a:r>
            <a:r>
              <a:rPr lang="zh-CN" altLang="zh-CN" dirty="0">
                <a:solidFill>
                  <a:srgbClr val="595959"/>
                </a:solidFill>
                <a:latin typeface="微软雅黑" panose="020B0503020204020204" pitchFamily="34" charset="-122"/>
              </a:rPr>
              <a:t>中的具体对象的具体属性的名称保持一致。</a:t>
            </a:r>
          </a:p>
        </p:txBody>
      </p:sp>
      <p:sp>
        <p:nvSpPr>
          <p:cNvPr id="13" name="圆角矩形 12">
            <a:extLst>
              <a:ext uri="{FF2B5EF4-FFF2-40B4-BE49-F238E27FC236}">
                <a16:creationId xmlns:a16="http://schemas.microsoft.com/office/drawing/2014/main" id="{DCD66F46-1E23-0F44-99C8-8CA2CEBC4362}"/>
              </a:ext>
            </a:extLst>
          </p:cNvPr>
          <p:cNvSpPr/>
          <p:nvPr/>
        </p:nvSpPr>
        <p:spPr>
          <a:xfrm>
            <a:off x="1303055" y="2878258"/>
            <a:ext cx="9794240" cy="253492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a:extLst>
              <a:ext uri="{FF2B5EF4-FFF2-40B4-BE49-F238E27FC236}">
                <a16:creationId xmlns:a16="http://schemas.microsoft.com/office/drawing/2014/main" id="{D3A0F10E-C6BC-6B4E-9B02-8EF6240893E8}"/>
              </a:ext>
            </a:extLst>
          </p:cNvPr>
          <p:cNvSpPr/>
          <p:nvPr/>
        </p:nvSpPr>
        <p:spPr>
          <a:xfrm>
            <a:off x="1252831" y="280786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a:extLst>
              <a:ext uri="{FF2B5EF4-FFF2-40B4-BE49-F238E27FC236}">
                <a16:creationId xmlns:a16="http://schemas.microsoft.com/office/drawing/2014/main" id="{02873EFB-A7B6-514C-BD2C-1B116938DF83}"/>
              </a:ext>
            </a:extLst>
          </p:cNvPr>
          <p:cNvSpPr/>
          <p:nvPr/>
        </p:nvSpPr>
        <p:spPr>
          <a:xfrm rot="10800000">
            <a:off x="10778975" y="508067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2602753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启动</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chapter12</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项目，在浏览器中访问订单信息页面</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order_info.jsp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，访问地址为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http://localhost:8080/chapter12/</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order_info.jsp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order_info.jsp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显示效果如图所示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8354D6BF-DC55-E448-BE9B-7890357E20B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031657" y="2924248"/>
            <a:ext cx="4055440" cy="2027761"/>
          </a:xfrm>
          <a:prstGeom prst="rect">
            <a:avLst/>
          </a:prstGeom>
          <a:noFill/>
          <a:ln>
            <a:noFill/>
          </a:ln>
          <a:effectLst/>
        </p:spPr>
      </p:pic>
    </p:spTree>
    <p:extLst>
      <p:ext uri="{BB962C8B-B14F-4D97-AF65-F5344CB8AC3E}">
        <p14:creationId xmlns:p14="http://schemas.microsoft.com/office/powerpoint/2010/main" val="3109411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4198393"/>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order_info.jsp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显示效果图所示的页面中，单击左下角“提交”按钮，</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order_info.jsp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表单中的订单信息发送到服务器端的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getOrderInfo</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方法进行处理，控制台打印信息如图所示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dirty="0">
                <a:solidFill>
                  <a:srgbClr val="595959"/>
                </a:solidFill>
                <a:latin typeface="Microsoft YaHei" panose="020B0503020204020204" pitchFamily="34" charset="-122"/>
                <a:ea typeface="Microsoft YaHei" panose="020B0503020204020204" pitchFamily="34" charset="-122"/>
                <a:cs typeface="+mn-ea"/>
              </a:rPr>
              <a:t>由图所示打印的信息可以得出，客户端中的请求参数成功绑定到了</a:t>
            </a:r>
            <a:r>
              <a:rPr lang="en-US" altLang="zh-CN" dirty="0" err="1">
                <a:solidFill>
                  <a:srgbClr val="595959"/>
                </a:solidFill>
                <a:latin typeface="Microsoft YaHei" panose="020B0503020204020204" pitchFamily="34" charset="-122"/>
                <a:ea typeface="Microsoft YaHei" panose="020B0503020204020204" pitchFamily="34" charset="-122"/>
                <a:cs typeface="+mn-ea"/>
              </a:rPr>
              <a:t>getOrderInfo</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方法的</a:t>
            </a:r>
            <a:r>
              <a:rPr lang="en-US" altLang="zh-CN" dirty="0">
                <a:solidFill>
                  <a:srgbClr val="595959"/>
                </a:solidFill>
                <a:latin typeface="Microsoft YaHei" panose="020B0503020204020204" pitchFamily="34" charset="-122"/>
                <a:ea typeface="Microsoft YaHei" panose="020B0503020204020204" pitchFamily="34" charset="-122"/>
                <a:cs typeface="+mn-ea"/>
              </a:rPr>
              <a:t>order</a:t>
            </a:r>
            <a:r>
              <a:rPr lang="zh-CN" altLang="zh-CN" dirty="0">
                <a:solidFill>
                  <a:srgbClr val="595959"/>
                </a:solidFill>
                <a:latin typeface="Microsoft YaHei" panose="020B0503020204020204" pitchFamily="34" charset="-122"/>
                <a:ea typeface="Microsoft YaHei" panose="020B0503020204020204" pitchFamily="34" charset="-122"/>
                <a:cs typeface="+mn-ea"/>
              </a:rPr>
              <a:t>形参中，完成了复杂</a:t>
            </a:r>
            <a:r>
              <a:rPr lang="en-US" altLang="zh-CN" dirty="0">
                <a:solidFill>
                  <a:srgbClr val="595959"/>
                </a:solidFill>
                <a:latin typeface="Microsoft YaHei" panose="020B0503020204020204" pitchFamily="34" charset="-122"/>
                <a:ea typeface="Microsoft YaHei" panose="020B0503020204020204" pitchFamily="34" charset="-122"/>
                <a:cs typeface="+mn-ea"/>
              </a:rPr>
              <a:t>POJO</a:t>
            </a:r>
            <a:r>
              <a:rPr lang="zh-CN" altLang="zh-CN" dirty="0">
                <a:solidFill>
                  <a:srgbClr val="595959"/>
                </a:solidFill>
                <a:latin typeface="Microsoft YaHei" panose="020B0503020204020204" pitchFamily="34" charset="-122"/>
                <a:ea typeface="Microsoft YaHei" panose="020B0503020204020204" pitchFamily="34" charset="-122"/>
                <a:cs typeface="+mn-ea"/>
              </a:rPr>
              <a:t>中属性为</a:t>
            </a:r>
            <a:r>
              <a:rPr lang="en-US" altLang="zh-CN" dirty="0">
                <a:solidFill>
                  <a:srgbClr val="595959"/>
                </a:solidFill>
                <a:latin typeface="Microsoft YaHei" panose="020B0503020204020204" pitchFamily="34" charset="-122"/>
                <a:ea typeface="Microsoft YaHei" panose="020B0503020204020204" pitchFamily="34" charset="-122"/>
                <a:cs typeface="+mn-ea"/>
              </a:rPr>
              <a:t>Map</a:t>
            </a:r>
            <a:r>
              <a:rPr lang="zh-CN" altLang="zh-CN" dirty="0">
                <a:solidFill>
                  <a:srgbClr val="595959"/>
                </a:solidFill>
                <a:latin typeface="Microsoft YaHei" panose="020B0503020204020204" pitchFamily="34" charset="-122"/>
                <a:ea typeface="Microsoft YaHei" panose="020B0503020204020204" pitchFamily="34" charset="-122"/>
                <a:cs typeface="+mn-ea"/>
              </a:rPr>
              <a:t>类型的数据绑定</a:t>
            </a:r>
            <a:r>
              <a:rPr lang="zh-CN" altLang="en-US"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复杂</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POJO</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9B53AA89-260C-4A45-B46D-05B7CC1DE5D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847147" y="2608108"/>
            <a:ext cx="4497705" cy="1108871"/>
          </a:xfrm>
          <a:prstGeom prst="rect">
            <a:avLst/>
          </a:prstGeom>
          <a:noFill/>
          <a:ln>
            <a:noFill/>
          </a:ln>
          <a:effectLst/>
        </p:spPr>
      </p:pic>
    </p:spTree>
    <p:extLst>
      <p:ext uri="{BB962C8B-B14F-4D97-AF65-F5344CB8AC3E}">
        <p14:creationId xmlns:p14="http://schemas.microsoft.com/office/powerpoint/2010/main" val="34035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30940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12.3.4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3513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a:solidFill>
                  <a:srgbClr val="1369B2"/>
                </a:solidFill>
                <a:latin typeface="微软雅黑" panose="020B0503020204020204" pitchFamily="34" charset="-122"/>
                <a:ea typeface="微软雅黑" panose="020B0503020204020204" pitchFamily="34" charset="-122"/>
              </a:rPr>
              <a:t>JSON</a:t>
            </a:r>
            <a:r>
              <a:rPr lang="zh-CN" altLang="en-US" dirty="0">
                <a:solidFill>
                  <a:srgbClr val="1369B2"/>
                </a:solidFill>
                <a:latin typeface="微软雅黑" panose="020B0503020204020204" pitchFamily="34" charset="-122"/>
                <a:ea typeface="微软雅黑" panose="020B0503020204020204" pitchFamily="34" charset="-122"/>
              </a:rPr>
              <a:t>数据绑定</a:t>
            </a:r>
            <a:r>
              <a:rPr lang="zh-CN" altLang="en-US" dirty="0">
                <a:solidFill>
                  <a:srgbClr val="595959"/>
                </a:solidFill>
                <a:latin typeface="微软雅黑" panose="020B0503020204020204" pitchFamily="34" charset="-122"/>
                <a:ea typeface="微软雅黑" panose="020B0503020204020204" pitchFamily="34" charset="-122"/>
              </a:rPr>
              <a:t>，能够在代码中使用</a:t>
            </a:r>
            <a:r>
              <a:rPr lang="en-US" altLang="zh-CN" dirty="0">
                <a:solidFill>
                  <a:srgbClr val="595959"/>
                </a:solidFill>
                <a:latin typeface="微软雅黑" panose="020B0503020204020204" pitchFamily="34" charset="-122"/>
                <a:ea typeface="微软雅黑" panose="020B0503020204020204" pitchFamily="34" charset="-122"/>
              </a:rPr>
              <a:t>JSON</a:t>
            </a:r>
            <a:r>
              <a:rPr lang="zh-CN" altLang="en-US" dirty="0">
                <a:solidFill>
                  <a:srgbClr val="595959"/>
                </a:solidFill>
                <a:latin typeface="微软雅黑" panose="020B0503020204020204" pitchFamily="34" charset="-122"/>
                <a:ea typeface="微软雅黑" panose="020B0503020204020204" pitchFamily="34" charset="-122"/>
              </a:rPr>
              <a:t>格式进行复杂的数据绑定</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739440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571131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5111784"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消息转换器</a:t>
            </a:r>
            <a:r>
              <a:rPr lang="en-US" altLang="zh-CN" sz="2000" dirty="0">
                <a:solidFill>
                  <a:srgbClr val="1369B2"/>
                </a:solidFill>
                <a:latin typeface="微软雅黑" panose="020B0503020204020204" pitchFamily="34" charset="-122"/>
                <a:ea typeface="微软雅黑" panose="020B0503020204020204" pitchFamily="34" charset="-122"/>
              </a:rPr>
              <a:t>—</a:t>
            </a:r>
            <a:r>
              <a:rPr lang="en-US" altLang="zh-CN" sz="2000" dirty="0" err="1">
                <a:solidFill>
                  <a:srgbClr val="1369B2"/>
                </a:solidFill>
                <a:latin typeface="微软雅黑" panose="020B0503020204020204" pitchFamily="34" charset="-122"/>
                <a:ea typeface="微软雅黑" panose="020B0503020204020204" pitchFamily="34" charset="-122"/>
              </a:rPr>
              <a:t>HttpMessageConverter</a:t>
            </a:r>
            <a:r>
              <a:rPr lang="zh-CN" altLang="zh-CN" sz="2000" dirty="0">
                <a:solidFill>
                  <a:srgbClr val="1369B2"/>
                </a:solidFill>
                <a:latin typeface="微软雅黑" panose="020B0503020204020204" pitchFamily="34" charset="-122"/>
                <a:ea typeface="微软雅黑" panose="020B0503020204020204" pitchFamily="34" charset="-122"/>
              </a:rPr>
              <a:t>接口</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29753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12.3.4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a:extLst>
              <a:ext uri="{FF2B5EF4-FFF2-40B4-BE49-F238E27FC236}">
                <a16:creationId xmlns:a16="http://schemas.microsoft.com/office/drawing/2014/main" id="{73A3F491-9158-E345-9C0B-F28714186AC7}"/>
              </a:ext>
            </a:extLst>
          </p:cNvPr>
          <p:cNvSpPr txBox="1"/>
          <p:nvPr>
            <p:custDataLst>
              <p:tags r:id="rId2"/>
            </p:custDataLst>
          </p:nvPr>
        </p:nvSpPr>
        <p:spPr>
          <a:xfrm>
            <a:off x="1725775" y="2742620"/>
            <a:ext cx="8876636" cy="307543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客户端不同的请求，</a:t>
            </a:r>
            <a:r>
              <a:rPr lang="en-US" altLang="zh-CN" dirty="0" err="1">
                <a:solidFill>
                  <a:srgbClr val="595959"/>
                </a:solidFill>
                <a:latin typeface="微软雅黑" panose="020B0503020204020204" pitchFamily="34" charset="-122"/>
              </a:rPr>
              <a:t>HttpServletRequest</a:t>
            </a:r>
            <a:r>
              <a:rPr lang="zh-CN" altLang="zh-CN" dirty="0">
                <a:solidFill>
                  <a:srgbClr val="595959"/>
                </a:solidFill>
                <a:latin typeface="微软雅黑" panose="020B0503020204020204" pitchFamily="34" charset="-122"/>
              </a:rPr>
              <a:t>中数据的</a:t>
            </a:r>
            <a:r>
              <a:rPr lang="en-US" altLang="zh-CN" dirty="0">
                <a:solidFill>
                  <a:srgbClr val="595959"/>
                </a:solidFill>
                <a:latin typeface="微软雅黑" panose="020B0503020204020204" pitchFamily="34" charset="-122"/>
              </a:rPr>
              <a:t>MediaType</a:t>
            </a:r>
            <a:r>
              <a:rPr lang="zh-CN" altLang="zh-CN" dirty="0">
                <a:solidFill>
                  <a:srgbClr val="595959"/>
                </a:solidFill>
                <a:latin typeface="微软雅黑" panose="020B0503020204020204" pitchFamily="34" charset="-122"/>
              </a:rPr>
              <a:t>可能会不同，如果想将</a:t>
            </a:r>
            <a:r>
              <a:rPr lang="en-US" altLang="zh-CN" dirty="0" err="1">
                <a:solidFill>
                  <a:srgbClr val="595959"/>
                </a:solidFill>
                <a:latin typeface="微软雅黑" panose="020B0503020204020204" pitchFamily="34" charset="-122"/>
              </a:rPr>
              <a:t>HttpServletRequest</a:t>
            </a:r>
            <a:r>
              <a:rPr lang="zh-CN" altLang="zh-CN" dirty="0">
                <a:solidFill>
                  <a:srgbClr val="595959"/>
                </a:solidFill>
                <a:latin typeface="微软雅黑" panose="020B0503020204020204" pitchFamily="34" charset="-122"/>
              </a:rPr>
              <a:t>中的数据转换成指定对象，或者将对象转换成指定格式的数据，就需要使用对应的消息转换器来实现。</a:t>
            </a: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中提供了一个</a:t>
            </a:r>
            <a:r>
              <a:rPr lang="en-US" altLang="zh-CN" dirty="0" err="1">
                <a:solidFill>
                  <a:srgbClr val="595959"/>
                </a:solidFill>
                <a:latin typeface="微软雅黑" panose="020B0503020204020204" pitchFamily="34" charset="-122"/>
              </a:rPr>
              <a:t>HttpMessageConverter</a:t>
            </a:r>
            <a:r>
              <a:rPr lang="zh-CN" altLang="zh-CN" dirty="0">
                <a:solidFill>
                  <a:srgbClr val="595959"/>
                </a:solidFill>
                <a:latin typeface="微软雅黑" panose="020B0503020204020204" pitchFamily="34" charset="-122"/>
              </a:rPr>
              <a:t>接口作为消息转换器。因为数据的类型有多种，所以</a:t>
            </a: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中提供了多个</a:t>
            </a:r>
            <a:r>
              <a:rPr lang="en-US" altLang="zh-CN" dirty="0" err="1">
                <a:solidFill>
                  <a:srgbClr val="595959"/>
                </a:solidFill>
                <a:latin typeface="微软雅黑" panose="020B0503020204020204" pitchFamily="34" charset="-122"/>
              </a:rPr>
              <a:t>HttpMessageConverter</a:t>
            </a:r>
            <a:r>
              <a:rPr lang="zh-CN" altLang="zh-CN" dirty="0">
                <a:solidFill>
                  <a:srgbClr val="595959"/>
                </a:solidFill>
                <a:latin typeface="微软雅黑" panose="020B0503020204020204" pitchFamily="34" charset="-122"/>
              </a:rPr>
              <a:t>接口的实现类，其中</a:t>
            </a:r>
            <a:r>
              <a:rPr lang="en-US" altLang="zh-CN" dirty="0">
                <a:solidFill>
                  <a:srgbClr val="595959"/>
                </a:solidFill>
                <a:latin typeface="微软雅黑" panose="020B0503020204020204" pitchFamily="34" charset="-122"/>
              </a:rPr>
              <a:t>MappingJackson2HttpMessageConverter</a:t>
            </a:r>
            <a:r>
              <a:rPr lang="zh-CN" altLang="zh-CN" dirty="0">
                <a:solidFill>
                  <a:srgbClr val="595959"/>
                </a:solidFill>
                <a:latin typeface="微软雅黑" panose="020B0503020204020204" pitchFamily="34" charset="-122"/>
              </a:rPr>
              <a:t>是</a:t>
            </a:r>
            <a:r>
              <a:rPr lang="en-US" altLang="zh-CN" dirty="0" err="1">
                <a:solidFill>
                  <a:srgbClr val="595959"/>
                </a:solidFill>
                <a:latin typeface="微软雅黑" panose="020B0503020204020204" pitchFamily="34" charset="-122"/>
              </a:rPr>
              <a:t>HttpMessageConverter</a:t>
            </a:r>
            <a:r>
              <a:rPr lang="zh-CN" altLang="zh-CN" dirty="0">
                <a:solidFill>
                  <a:srgbClr val="595959"/>
                </a:solidFill>
                <a:latin typeface="微软雅黑" panose="020B0503020204020204" pitchFamily="34" charset="-122"/>
              </a:rPr>
              <a:t>接口的实现类之一，在处理请求时，可以将请求的</a:t>
            </a:r>
            <a:r>
              <a:rPr lang="en-US" altLang="zh-CN" dirty="0">
                <a:solidFill>
                  <a:srgbClr val="595959"/>
                </a:solidFill>
                <a:latin typeface="微软雅黑" panose="020B0503020204020204" pitchFamily="34" charset="-122"/>
              </a:rPr>
              <a:t>JSON</a:t>
            </a:r>
            <a:r>
              <a:rPr lang="zh-CN" altLang="zh-CN" dirty="0">
                <a:solidFill>
                  <a:srgbClr val="595959"/>
                </a:solidFill>
                <a:latin typeface="微软雅黑" panose="020B0503020204020204" pitchFamily="34" charset="-122"/>
              </a:rPr>
              <a:t>报文绑定到处理器的形参对象，在响应请求时，将处理器的返回值转换成</a:t>
            </a:r>
            <a:r>
              <a:rPr lang="en-US" altLang="zh-CN" dirty="0">
                <a:solidFill>
                  <a:srgbClr val="595959"/>
                </a:solidFill>
                <a:latin typeface="微软雅黑" panose="020B0503020204020204" pitchFamily="34" charset="-122"/>
              </a:rPr>
              <a:t>JSON</a:t>
            </a:r>
            <a:r>
              <a:rPr lang="zh-CN" altLang="zh-CN" dirty="0">
                <a:solidFill>
                  <a:srgbClr val="595959"/>
                </a:solidFill>
                <a:latin typeface="微软雅黑" panose="020B0503020204020204" pitchFamily="34" charset="-122"/>
              </a:rPr>
              <a:t>报文</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3" name="圆角矩形 12">
            <a:extLst>
              <a:ext uri="{FF2B5EF4-FFF2-40B4-BE49-F238E27FC236}">
                <a16:creationId xmlns:a16="http://schemas.microsoft.com/office/drawing/2014/main" id="{DCD66F46-1E23-0F44-99C8-8CA2CEBC4362}"/>
              </a:ext>
            </a:extLst>
          </p:cNvPr>
          <p:cNvSpPr/>
          <p:nvPr/>
        </p:nvSpPr>
        <p:spPr>
          <a:xfrm>
            <a:off x="1303055" y="2581376"/>
            <a:ext cx="9794240" cy="371254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a:extLst>
              <a:ext uri="{FF2B5EF4-FFF2-40B4-BE49-F238E27FC236}">
                <a16:creationId xmlns:a16="http://schemas.microsoft.com/office/drawing/2014/main" id="{D3A0F10E-C6BC-6B4E-9B02-8EF6240893E8}"/>
              </a:ext>
            </a:extLst>
          </p:cNvPr>
          <p:cNvSpPr/>
          <p:nvPr/>
        </p:nvSpPr>
        <p:spPr>
          <a:xfrm>
            <a:off x="1252831" y="251098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a:extLst>
              <a:ext uri="{FF2B5EF4-FFF2-40B4-BE49-F238E27FC236}">
                <a16:creationId xmlns:a16="http://schemas.microsoft.com/office/drawing/2014/main" id="{02873EFB-A7B6-514C-BD2C-1B116938DF83}"/>
              </a:ext>
            </a:extLst>
          </p:cNvPr>
          <p:cNvSpPr/>
          <p:nvPr/>
        </p:nvSpPr>
        <p:spPr>
          <a:xfrm rot="10800000">
            <a:off x="10778975" y="597132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1099408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698082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6563592"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HttpMessageConverter</a:t>
            </a:r>
            <a:r>
              <a:rPr lang="zh-CN" altLang="en-US" sz="2000" dirty="0">
                <a:solidFill>
                  <a:srgbClr val="1369B2"/>
                </a:solidFill>
                <a:latin typeface="微软雅黑" panose="020B0503020204020204" pitchFamily="34" charset="-122"/>
                <a:ea typeface="微软雅黑" panose="020B0503020204020204" pitchFamily="34" charset="-122"/>
              </a:rPr>
              <a:t>与</a:t>
            </a:r>
            <a:r>
              <a:rPr lang="en-US" altLang="zh-CN" sz="2000" dirty="0">
                <a:solidFill>
                  <a:srgbClr val="1369B2"/>
                </a:solidFill>
                <a:latin typeface="微软雅黑" panose="020B0503020204020204" pitchFamily="34" charset="-122"/>
                <a:ea typeface="微软雅黑" panose="020B0503020204020204" pitchFamily="34" charset="-122"/>
              </a:rPr>
              <a:t>Converter</a:t>
            </a:r>
            <a:r>
              <a:rPr lang="zh-CN" altLang="en-US" sz="2000" dirty="0">
                <a:solidFill>
                  <a:srgbClr val="1369B2"/>
                </a:solidFill>
                <a:latin typeface="微软雅黑" panose="020B0503020204020204" pitchFamily="34" charset="-122"/>
                <a:ea typeface="微软雅黑" panose="020B0503020204020204" pitchFamily="34" charset="-122"/>
              </a:rPr>
              <a:t>类型转换器的区别</a:t>
            </a:r>
          </a:p>
        </p:txBody>
      </p:sp>
      <p:sp>
        <p:nvSpPr>
          <p:cNvPr id="11" name="Title 1"/>
          <p:cNvSpPr txBox="1"/>
          <p:nvPr/>
        </p:nvSpPr>
        <p:spPr>
          <a:xfrm>
            <a:off x="1143838" y="266933"/>
            <a:ext cx="329753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12.3.4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a:extLst>
              <a:ext uri="{FF2B5EF4-FFF2-40B4-BE49-F238E27FC236}">
                <a16:creationId xmlns:a16="http://schemas.microsoft.com/office/drawing/2014/main" id="{73A3F491-9158-E345-9C0B-F28714186AC7}"/>
              </a:ext>
            </a:extLst>
          </p:cNvPr>
          <p:cNvSpPr txBox="1"/>
          <p:nvPr>
            <p:custDataLst>
              <p:tags r:id="rId2"/>
            </p:custDataLst>
          </p:nvPr>
        </p:nvSpPr>
        <p:spPr>
          <a:xfrm>
            <a:off x="1725775" y="3229505"/>
            <a:ext cx="8876636" cy="178187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需要注意的是，</a:t>
            </a:r>
            <a:r>
              <a:rPr lang="en-US" altLang="zh-CN" dirty="0" err="1">
                <a:solidFill>
                  <a:srgbClr val="595959"/>
                </a:solidFill>
                <a:latin typeface="微软雅黑" panose="020B0503020204020204" pitchFamily="34" charset="-122"/>
              </a:rPr>
              <a:t>HttpMessageConverter</a:t>
            </a:r>
            <a:r>
              <a:rPr lang="zh-CN" altLang="zh-CN" dirty="0">
                <a:solidFill>
                  <a:srgbClr val="595959"/>
                </a:solidFill>
                <a:latin typeface="微软雅黑" panose="020B0503020204020204" pitchFamily="34" charset="-122"/>
              </a:rPr>
              <a:t>消息转换器和之前所学习的</a:t>
            </a:r>
            <a:r>
              <a:rPr lang="en-US" altLang="zh-CN" dirty="0">
                <a:solidFill>
                  <a:srgbClr val="595959"/>
                </a:solidFill>
                <a:latin typeface="微软雅黑" panose="020B0503020204020204" pitchFamily="34" charset="-122"/>
              </a:rPr>
              <a:t>Converter</a:t>
            </a:r>
            <a:r>
              <a:rPr lang="zh-CN" altLang="zh-CN" dirty="0">
                <a:solidFill>
                  <a:srgbClr val="595959"/>
                </a:solidFill>
                <a:latin typeface="微软雅黑" panose="020B0503020204020204" pitchFamily="34" charset="-122"/>
              </a:rPr>
              <a:t>类型转换器是有区别的。</a:t>
            </a:r>
            <a:r>
              <a:rPr lang="en-US" altLang="zh-CN" dirty="0" err="1">
                <a:solidFill>
                  <a:srgbClr val="595959"/>
                </a:solidFill>
                <a:latin typeface="微软雅黑" panose="020B0503020204020204" pitchFamily="34" charset="-122"/>
              </a:rPr>
              <a:t>HttpMessageConverter</a:t>
            </a:r>
            <a:r>
              <a:rPr lang="zh-CN" altLang="zh-CN" dirty="0">
                <a:solidFill>
                  <a:srgbClr val="595959"/>
                </a:solidFill>
                <a:latin typeface="微软雅黑" panose="020B0503020204020204" pitchFamily="34" charset="-122"/>
              </a:rPr>
              <a:t>消息转换器用于将请求消息中的报文数据转换成指定对象，或者将对象转换成指定格式的报文进行响应；</a:t>
            </a:r>
            <a:r>
              <a:rPr lang="en-US" altLang="zh-CN" dirty="0">
                <a:solidFill>
                  <a:srgbClr val="595959"/>
                </a:solidFill>
                <a:latin typeface="微软雅黑" panose="020B0503020204020204" pitchFamily="34" charset="-122"/>
              </a:rPr>
              <a:t>Converter</a:t>
            </a:r>
            <a:r>
              <a:rPr lang="zh-CN" altLang="zh-CN" dirty="0">
                <a:solidFill>
                  <a:srgbClr val="595959"/>
                </a:solidFill>
                <a:latin typeface="微软雅黑" panose="020B0503020204020204" pitchFamily="34" charset="-122"/>
              </a:rPr>
              <a:t>类型转换器用于对象之间的类型转换</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3" name="圆角矩形 12">
            <a:extLst>
              <a:ext uri="{FF2B5EF4-FFF2-40B4-BE49-F238E27FC236}">
                <a16:creationId xmlns:a16="http://schemas.microsoft.com/office/drawing/2014/main" id="{DCD66F46-1E23-0F44-99C8-8CA2CEBC4362}"/>
              </a:ext>
            </a:extLst>
          </p:cNvPr>
          <p:cNvSpPr/>
          <p:nvPr/>
        </p:nvSpPr>
        <p:spPr>
          <a:xfrm>
            <a:off x="1303055" y="2997011"/>
            <a:ext cx="9794240" cy="222813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a:extLst>
              <a:ext uri="{FF2B5EF4-FFF2-40B4-BE49-F238E27FC236}">
                <a16:creationId xmlns:a16="http://schemas.microsoft.com/office/drawing/2014/main" id="{D3A0F10E-C6BC-6B4E-9B02-8EF6240893E8}"/>
              </a:ext>
            </a:extLst>
          </p:cNvPr>
          <p:cNvSpPr/>
          <p:nvPr/>
        </p:nvSpPr>
        <p:spPr>
          <a:xfrm>
            <a:off x="1252831" y="292661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a:extLst>
              <a:ext uri="{FF2B5EF4-FFF2-40B4-BE49-F238E27FC236}">
                <a16:creationId xmlns:a16="http://schemas.microsoft.com/office/drawing/2014/main" id="{02873EFB-A7B6-514C-BD2C-1B116938DF83}"/>
              </a:ext>
            </a:extLst>
          </p:cNvPr>
          <p:cNvSpPr/>
          <p:nvPr/>
        </p:nvSpPr>
        <p:spPr>
          <a:xfrm rot="10800000">
            <a:off x="10778975" y="491442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6231810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52757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8" y="1217734"/>
            <a:ext cx="2116928"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数据绑定的概念</a:t>
            </a: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232605"/>
            <a:ext cx="9087451" cy="143439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在程序运行时，</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接收到客户端的请求后，会根据客户端请求的参数和请求头等数据信息，将参数以特定的方式转换并绑定到处理器的形参中。</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中将请求消息数据与处理器的形参建立连接的过程就是</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的数据绑定</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en-US" dirty="0">
              <a:solidFill>
                <a:srgbClr val="595959"/>
              </a:solidFill>
              <a:latin typeface="微软雅黑" panose="020B0503020204020204" pitchFamily="34" charset="-122"/>
            </a:endParaRPr>
          </a:p>
        </p:txBody>
      </p:sp>
      <p:sp>
        <p:nvSpPr>
          <p:cNvPr id="12" name="圆角矩形 11"/>
          <p:cNvSpPr/>
          <p:nvPr/>
        </p:nvSpPr>
        <p:spPr>
          <a:xfrm>
            <a:off x="1360245" y="2842205"/>
            <a:ext cx="9658732" cy="213849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78609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466006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762503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526123"/>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接下来通过一个异步提交商品信息案例，演示</a:t>
            </a:r>
            <a:r>
              <a:rPr lang="en-US" altLang="zh-CN" sz="1600" dirty="0">
                <a:solidFill>
                  <a:srgbClr val="595959"/>
                </a:solidFill>
                <a:latin typeface="Microsoft YaHei" panose="020B0503020204020204" pitchFamily="34" charset="-122"/>
                <a:ea typeface="Microsoft YaHei" panose="020B0503020204020204" pitchFamily="34" charset="-122"/>
                <a:cs typeface="+mn-ea"/>
              </a:rPr>
              <a:t>Spring MVC</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JSON</a:t>
            </a:r>
            <a:r>
              <a:rPr lang="zh-CN" altLang="zh-CN" sz="1600" dirty="0">
                <a:solidFill>
                  <a:srgbClr val="595959"/>
                </a:solidFill>
                <a:latin typeface="Microsoft YaHei" panose="020B0503020204020204" pitchFamily="34" charset="-122"/>
                <a:ea typeface="Microsoft YaHei" panose="020B0503020204020204" pitchFamily="34" charset="-122"/>
                <a:cs typeface="+mn-ea"/>
              </a:rPr>
              <a:t>数据绑定，案例具体实现步骤如下。在项目的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pom.xml</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文件中导入</a:t>
            </a:r>
            <a:r>
              <a:rPr lang="en-US" altLang="zh-CN" sz="1600" dirty="0">
                <a:solidFill>
                  <a:srgbClr val="595959"/>
                </a:solidFill>
                <a:latin typeface="Microsoft YaHei" panose="020B0503020204020204" pitchFamily="34" charset="-122"/>
                <a:ea typeface="Microsoft YaHei" panose="020B0503020204020204" pitchFamily="34" charset="-122"/>
                <a:cs typeface="+mn-ea"/>
              </a:rPr>
              <a:t>Jackson</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的依赖。使用</a:t>
            </a:r>
            <a:r>
              <a:rPr lang="en-US" altLang="zh-CN" sz="1600" dirty="0">
                <a:solidFill>
                  <a:srgbClr val="595959"/>
                </a:solidFill>
                <a:latin typeface="Microsoft YaHei" panose="020B0503020204020204" pitchFamily="34" charset="-122"/>
                <a:ea typeface="Microsoft YaHei" panose="020B0503020204020204" pitchFamily="34" charset="-122"/>
                <a:cs typeface="+mn-ea"/>
              </a:rPr>
              <a:t>MappingJackson2HttpMessageConverter</a:t>
            </a:r>
            <a:r>
              <a:rPr lang="zh-CN" altLang="zh-CN" sz="1600" dirty="0">
                <a:solidFill>
                  <a:srgbClr val="595959"/>
                </a:solidFill>
                <a:latin typeface="Microsoft YaHei" panose="020B0503020204020204" pitchFamily="34" charset="-122"/>
                <a:ea typeface="Microsoft YaHei" panose="020B0503020204020204" pitchFamily="34" charset="-122"/>
                <a:cs typeface="+mn-ea"/>
              </a:rPr>
              <a:t>对</a:t>
            </a:r>
            <a:r>
              <a:rPr lang="en-US" altLang="zh-CN" sz="1600" dirty="0">
                <a:solidFill>
                  <a:srgbClr val="595959"/>
                </a:solidFill>
                <a:latin typeface="Microsoft YaHei" panose="020B0503020204020204" pitchFamily="34" charset="-122"/>
                <a:ea typeface="Microsoft YaHei" panose="020B0503020204020204" pitchFamily="34" charset="-122"/>
                <a:cs typeface="+mn-ea"/>
              </a:rPr>
              <a:t>JSON</a:t>
            </a:r>
            <a:r>
              <a:rPr lang="zh-CN" altLang="zh-CN" sz="1600" dirty="0">
                <a:solidFill>
                  <a:srgbClr val="595959"/>
                </a:solidFill>
                <a:latin typeface="Microsoft YaHei" panose="020B0503020204020204" pitchFamily="34" charset="-122"/>
                <a:ea typeface="Microsoft YaHei" panose="020B0503020204020204" pitchFamily="34" charset="-122"/>
                <a:cs typeface="+mn-ea"/>
              </a:rPr>
              <a:t>数据进行转换和绑定，需要导入</a:t>
            </a:r>
            <a:r>
              <a:rPr lang="en-US" altLang="zh-CN" sz="1600" dirty="0">
                <a:solidFill>
                  <a:srgbClr val="595959"/>
                </a:solidFill>
                <a:latin typeface="Microsoft YaHei" panose="020B0503020204020204" pitchFamily="34" charset="-122"/>
                <a:ea typeface="Microsoft YaHei" panose="020B0503020204020204" pitchFamily="34" charset="-122"/>
                <a:cs typeface="+mn-ea"/>
              </a:rPr>
              <a:t>Jackson JSON</a:t>
            </a:r>
            <a:r>
              <a:rPr lang="zh-CN" altLang="zh-CN" sz="1600" dirty="0">
                <a:solidFill>
                  <a:srgbClr val="595959"/>
                </a:solidFill>
                <a:latin typeface="Microsoft YaHei" panose="020B0503020204020204" pitchFamily="34" charset="-122"/>
                <a:ea typeface="Microsoft YaHei" panose="020B0503020204020204" pitchFamily="34" charset="-122"/>
                <a:cs typeface="+mn-ea"/>
              </a:rPr>
              <a:t>转换核心包、</a:t>
            </a:r>
            <a:r>
              <a:rPr lang="en-US" altLang="zh-CN" sz="1600" dirty="0">
                <a:solidFill>
                  <a:srgbClr val="595959"/>
                </a:solidFill>
                <a:latin typeface="Microsoft YaHei" panose="020B0503020204020204" pitchFamily="34" charset="-122"/>
                <a:ea typeface="Microsoft YaHei" panose="020B0503020204020204" pitchFamily="34" charset="-122"/>
                <a:cs typeface="+mn-ea"/>
              </a:rPr>
              <a:t>JSON</a:t>
            </a:r>
            <a:r>
              <a:rPr lang="zh-CN" altLang="zh-CN" sz="1600" dirty="0">
                <a:solidFill>
                  <a:srgbClr val="595959"/>
                </a:solidFill>
                <a:latin typeface="Microsoft YaHei" panose="020B0503020204020204" pitchFamily="34" charset="-122"/>
                <a:ea typeface="Microsoft YaHei" panose="020B0503020204020204" pitchFamily="34" charset="-122"/>
                <a:cs typeface="+mn-ea"/>
              </a:rPr>
              <a:t>转换的数据绑定包和</a:t>
            </a:r>
            <a:r>
              <a:rPr lang="en-US" altLang="zh-CN" sz="1600" dirty="0">
                <a:solidFill>
                  <a:srgbClr val="595959"/>
                </a:solidFill>
                <a:latin typeface="Microsoft YaHei" panose="020B0503020204020204" pitchFamily="34" charset="-122"/>
                <a:ea typeface="Microsoft YaHei" panose="020B0503020204020204" pitchFamily="34" charset="-122"/>
                <a:cs typeface="+mn-ea"/>
              </a:rPr>
              <a:t>JSON</a:t>
            </a:r>
            <a:r>
              <a:rPr lang="zh-CN" altLang="zh-CN" sz="1600" dirty="0">
                <a:solidFill>
                  <a:srgbClr val="595959"/>
                </a:solidFill>
                <a:latin typeface="Microsoft YaHei" panose="020B0503020204020204" pitchFamily="34" charset="-122"/>
                <a:ea typeface="Microsoft YaHei" panose="020B0503020204020204" pitchFamily="34" charset="-122"/>
                <a:cs typeface="+mn-ea"/>
              </a:rPr>
              <a:t>转换注解包的相关依赖</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896688"/>
            <a:ext cx="7332167" cy="3046474"/>
          </a:xfrm>
          <a:prstGeom prst="rect">
            <a:avLst/>
          </a:prstGeom>
        </p:spPr>
      </p:pic>
      <p:sp>
        <p:nvSpPr>
          <p:cNvPr id="4" name="矩形 3"/>
          <p:cNvSpPr/>
          <p:nvPr/>
        </p:nvSpPr>
        <p:spPr>
          <a:xfrm>
            <a:off x="2795019" y="2868461"/>
            <a:ext cx="6876488" cy="3003451"/>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&lt;!--Jackson</a:t>
            </a:r>
            <a:r>
              <a:rPr lang="zh-CN" altLang="zh-CN" sz="1600" dirty="0">
                <a:solidFill>
                  <a:srgbClr val="595959"/>
                </a:solidFill>
                <a:latin typeface="Microsoft YaHei" panose="020B0503020204020204" pitchFamily="34" charset="-122"/>
                <a:ea typeface="Microsoft YaHei" panose="020B0503020204020204" pitchFamily="34" charset="-122"/>
                <a:cs typeface="+mn-ea"/>
              </a:rPr>
              <a:t>转换核心包依赖</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&lt;dependency&gt;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groupId</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com.fasterxml.jackson.core</a:t>
            </a:r>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groupId</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artifactId</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jackson</a:t>
            </a:r>
            <a:r>
              <a:rPr lang="en-US" altLang="zh-CN" sz="1600" dirty="0">
                <a:solidFill>
                  <a:srgbClr val="595959"/>
                </a:solidFill>
                <a:latin typeface="Microsoft YaHei" panose="020B0503020204020204" pitchFamily="34" charset="-122"/>
                <a:ea typeface="Microsoft YaHei" panose="020B0503020204020204" pitchFamily="34" charset="-122"/>
                <a:cs typeface="+mn-ea"/>
              </a:rPr>
              <a:t>-core&lt;/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artifactId</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&lt;version&gt;2.9.2&lt;/version&gt;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&lt;/dependency&gt;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&lt;!--Jackson</a:t>
            </a:r>
            <a:r>
              <a:rPr lang="zh-CN" altLang="zh-CN" sz="1600" dirty="0">
                <a:solidFill>
                  <a:srgbClr val="595959"/>
                </a:solidFill>
                <a:latin typeface="Microsoft YaHei" panose="020B0503020204020204" pitchFamily="34" charset="-122"/>
                <a:ea typeface="Microsoft YaHei" panose="020B0503020204020204" pitchFamily="34" charset="-122"/>
                <a:cs typeface="+mn-ea"/>
              </a:rPr>
              <a:t>转换的数据绑定包依赖</a:t>
            </a:r>
            <a:r>
              <a:rPr lang="zh-CN" altLang="en-US" sz="1600" dirty="0">
                <a:solidFill>
                  <a:srgbClr val="595959"/>
                </a:solidFill>
                <a:latin typeface="Microsoft YaHei" panose="020B0503020204020204" pitchFamily="34" charset="-122"/>
                <a:ea typeface="Microsoft YaHei" panose="020B0503020204020204" pitchFamily="34" charset="-122"/>
                <a:cs typeface="+mn-ea"/>
              </a:rPr>
              <a:t>，省略</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&lt;!--Jackson JSON</a:t>
            </a:r>
            <a:r>
              <a:rPr lang="zh-CN" altLang="zh-CN" sz="1600" dirty="0">
                <a:solidFill>
                  <a:srgbClr val="595959"/>
                </a:solidFill>
                <a:latin typeface="Microsoft YaHei" panose="020B0503020204020204" pitchFamily="34" charset="-122"/>
                <a:ea typeface="Microsoft YaHei" panose="020B0503020204020204" pitchFamily="34" charset="-122"/>
                <a:cs typeface="+mn-ea"/>
              </a:rPr>
              <a:t>转换注解包</a:t>
            </a:r>
            <a:r>
              <a:rPr lang="zh-CN" altLang="en-US" sz="1600" dirty="0">
                <a:solidFill>
                  <a:srgbClr val="595959"/>
                </a:solidFill>
                <a:latin typeface="Microsoft YaHei" panose="020B0503020204020204" pitchFamily="34" charset="-122"/>
                <a:ea typeface="Microsoft YaHei" panose="020B0503020204020204" pitchFamily="34" charset="-122"/>
                <a:cs typeface="+mn-ea"/>
              </a:rPr>
              <a:t>，省略</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12.3.4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7543047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1229455"/>
            <a:ext cx="8485746" cy="418128"/>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在项目中导入</a:t>
            </a:r>
            <a:r>
              <a:rPr lang="en-US" altLang="zh-CN" sz="1600" dirty="0">
                <a:solidFill>
                  <a:srgbClr val="595959"/>
                </a:solidFill>
                <a:latin typeface="Microsoft YaHei" panose="020B0503020204020204" pitchFamily="34" charset="-122"/>
                <a:ea typeface="Microsoft YaHei" panose="020B0503020204020204" pitchFamily="34" charset="-122"/>
                <a:cs typeface="+mn-ea"/>
              </a:rPr>
              <a:t>jQuery</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12.3.4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a:extLst>
              <a:ext uri="{FF2B5EF4-FFF2-40B4-BE49-F238E27FC236}">
                <a16:creationId xmlns:a16="http://schemas.microsoft.com/office/drawing/2014/main" id="{F4FB01F1-338B-554E-83E6-5CF4CBBC5AA5}"/>
              </a:ext>
            </a:extLst>
          </p:cNvPr>
          <p:cNvSpPr txBox="1"/>
          <p:nvPr>
            <p:custDataLst>
              <p:tags r:id="rId2"/>
            </p:custDataLst>
          </p:nvPr>
        </p:nvSpPr>
        <p:spPr>
          <a:xfrm>
            <a:off x="1725775" y="3312631"/>
            <a:ext cx="8876636" cy="140187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Microsoft YaHei" panose="020B0503020204020204" pitchFamily="34" charset="-122"/>
                <a:ea typeface="Microsoft YaHei" panose="020B0503020204020204" pitchFamily="34" charset="-122"/>
              </a:rPr>
              <a:t>由于本次演示的是异步数据提交，需要使用</a:t>
            </a:r>
            <a:r>
              <a:rPr lang="en-US" altLang="zh-CN" dirty="0">
                <a:solidFill>
                  <a:srgbClr val="595959"/>
                </a:solidFill>
                <a:latin typeface="Microsoft YaHei" panose="020B0503020204020204" pitchFamily="34" charset="-122"/>
                <a:ea typeface="Microsoft YaHei" panose="020B0503020204020204" pitchFamily="34" charset="-122"/>
              </a:rPr>
              <a:t>jQuery</a:t>
            </a:r>
            <a:r>
              <a:rPr lang="zh-CN" altLang="zh-CN" dirty="0">
                <a:solidFill>
                  <a:srgbClr val="595959"/>
                </a:solidFill>
                <a:latin typeface="Microsoft YaHei" panose="020B0503020204020204" pitchFamily="34" charset="-122"/>
                <a:ea typeface="Microsoft YaHei" panose="020B0503020204020204" pitchFamily="34" charset="-122"/>
              </a:rPr>
              <a:t>，所以需要将</a:t>
            </a:r>
            <a:r>
              <a:rPr lang="en-US" altLang="zh-CN" dirty="0">
                <a:solidFill>
                  <a:srgbClr val="595959"/>
                </a:solidFill>
                <a:latin typeface="Microsoft YaHei" panose="020B0503020204020204" pitchFamily="34" charset="-122"/>
                <a:ea typeface="Microsoft YaHei" panose="020B0503020204020204" pitchFamily="34" charset="-122"/>
              </a:rPr>
              <a:t>jQuery</a:t>
            </a:r>
            <a:r>
              <a:rPr lang="zh-CN" altLang="zh-CN" dirty="0">
                <a:solidFill>
                  <a:srgbClr val="595959"/>
                </a:solidFill>
                <a:latin typeface="Microsoft YaHei" panose="020B0503020204020204" pitchFamily="34" charset="-122"/>
                <a:ea typeface="Microsoft YaHei" panose="020B0503020204020204" pitchFamily="34" charset="-122"/>
              </a:rPr>
              <a:t>文件导入到项目中，以便发送</a:t>
            </a:r>
            <a:r>
              <a:rPr lang="en-US" altLang="zh-CN" dirty="0">
                <a:solidFill>
                  <a:srgbClr val="595959"/>
                </a:solidFill>
                <a:latin typeface="Microsoft YaHei" panose="020B0503020204020204" pitchFamily="34" charset="-122"/>
                <a:ea typeface="Microsoft YaHei" panose="020B0503020204020204" pitchFamily="34" charset="-122"/>
              </a:rPr>
              <a:t>ajax</a:t>
            </a:r>
            <a:r>
              <a:rPr lang="zh-CN" altLang="zh-CN" dirty="0">
                <a:solidFill>
                  <a:srgbClr val="595959"/>
                </a:solidFill>
                <a:latin typeface="Microsoft YaHei" panose="020B0503020204020204" pitchFamily="34" charset="-122"/>
                <a:ea typeface="Microsoft YaHei" panose="020B0503020204020204" pitchFamily="34" charset="-122"/>
              </a:rPr>
              <a:t>请求。在项目的</a:t>
            </a:r>
            <a:r>
              <a:rPr lang="en-US" altLang="zh-CN" dirty="0">
                <a:solidFill>
                  <a:srgbClr val="595959"/>
                </a:solidFill>
                <a:latin typeface="Microsoft YaHei" panose="020B0503020204020204" pitchFamily="34" charset="-122"/>
                <a:ea typeface="Microsoft YaHei" panose="020B0503020204020204" pitchFamily="34" charset="-122"/>
              </a:rPr>
              <a:t>/webapp</a:t>
            </a:r>
            <a:r>
              <a:rPr lang="zh-CN" altLang="zh-CN" dirty="0">
                <a:solidFill>
                  <a:srgbClr val="595959"/>
                </a:solidFill>
                <a:latin typeface="Microsoft YaHei" panose="020B0503020204020204" pitchFamily="34" charset="-122"/>
                <a:ea typeface="Microsoft YaHei" panose="020B0503020204020204" pitchFamily="34" charset="-122"/>
              </a:rPr>
              <a:t>文件夹下创建名称为</a:t>
            </a:r>
            <a:r>
              <a:rPr lang="en-US" altLang="zh-CN" dirty="0" err="1">
                <a:solidFill>
                  <a:srgbClr val="595959"/>
                </a:solidFill>
                <a:latin typeface="Microsoft YaHei" panose="020B0503020204020204" pitchFamily="34" charset="-122"/>
                <a:ea typeface="Microsoft YaHei" panose="020B0503020204020204" pitchFamily="34" charset="-122"/>
              </a:rPr>
              <a:t>js</a:t>
            </a:r>
            <a:r>
              <a:rPr lang="zh-CN" altLang="zh-CN" dirty="0">
                <a:solidFill>
                  <a:srgbClr val="595959"/>
                </a:solidFill>
                <a:latin typeface="Microsoft YaHei" panose="020B0503020204020204" pitchFamily="34" charset="-122"/>
                <a:ea typeface="Microsoft YaHei" panose="020B0503020204020204" pitchFamily="34" charset="-122"/>
              </a:rPr>
              <a:t>的文件夹，在</a:t>
            </a:r>
            <a:r>
              <a:rPr lang="en-US" altLang="zh-CN" dirty="0" err="1">
                <a:solidFill>
                  <a:srgbClr val="595959"/>
                </a:solidFill>
                <a:latin typeface="Microsoft YaHei" panose="020B0503020204020204" pitchFamily="34" charset="-122"/>
                <a:ea typeface="Microsoft YaHei" panose="020B0503020204020204" pitchFamily="34" charset="-122"/>
              </a:rPr>
              <a:t>js</a:t>
            </a:r>
            <a:r>
              <a:rPr lang="zh-CN" altLang="zh-CN" dirty="0">
                <a:solidFill>
                  <a:srgbClr val="595959"/>
                </a:solidFill>
                <a:latin typeface="Microsoft YaHei" panose="020B0503020204020204" pitchFamily="34" charset="-122"/>
                <a:ea typeface="Microsoft YaHei" panose="020B0503020204020204" pitchFamily="34" charset="-122"/>
              </a:rPr>
              <a:t>文件夹中导入</a:t>
            </a:r>
            <a:r>
              <a:rPr lang="en-US" altLang="zh-CN" dirty="0">
                <a:solidFill>
                  <a:srgbClr val="595959"/>
                </a:solidFill>
                <a:latin typeface="Microsoft YaHei" panose="020B0503020204020204" pitchFamily="34" charset="-122"/>
                <a:ea typeface="Microsoft YaHei" panose="020B0503020204020204" pitchFamily="34" charset="-122"/>
              </a:rPr>
              <a:t>jQuery</a:t>
            </a:r>
            <a:r>
              <a:rPr lang="zh-CN" altLang="zh-CN" dirty="0">
                <a:solidFill>
                  <a:srgbClr val="595959"/>
                </a:solidFill>
                <a:latin typeface="Microsoft YaHei" panose="020B0503020204020204" pitchFamily="34" charset="-122"/>
                <a:ea typeface="Microsoft YaHei" panose="020B0503020204020204" pitchFamily="34" charset="-122"/>
              </a:rPr>
              <a:t>文件。 </a:t>
            </a:r>
            <a:endParaRPr lang="en-US" altLang="zh-CN" dirty="0">
              <a:solidFill>
                <a:srgbClr val="595959"/>
              </a:solidFill>
              <a:latin typeface="Microsoft YaHei" panose="020B0503020204020204" pitchFamily="34" charset="-122"/>
              <a:ea typeface="Microsoft YaHei" panose="020B0503020204020204" pitchFamily="34" charset="-122"/>
            </a:endParaRPr>
          </a:p>
          <a:p>
            <a:pPr>
              <a:lnSpc>
                <a:spcPct val="150000"/>
              </a:lnSpc>
            </a:pPr>
            <a:r>
              <a:rPr lang="zh-CN" altLang="zh-CN" dirty="0">
                <a:solidFill>
                  <a:srgbClr val="595959"/>
                </a:solidFill>
                <a:latin typeface="微软雅黑" panose="020B0503020204020204" pitchFamily="34" charset="-122"/>
              </a:rPr>
              <a:t> </a:t>
            </a:r>
          </a:p>
        </p:txBody>
      </p:sp>
      <p:sp>
        <p:nvSpPr>
          <p:cNvPr id="14" name="圆角矩形 13">
            <a:extLst>
              <a:ext uri="{FF2B5EF4-FFF2-40B4-BE49-F238E27FC236}">
                <a16:creationId xmlns:a16="http://schemas.microsoft.com/office/drawing/2014/main" id="{044B71CD-50DC-3749-83E2-F7BCB6F58AD1}"/>
              </a:ext>
            </a:extLst>
          </p:cNvPr>
          <p:cNvSpPr/>
          <p:nvPr/>
        </p:nvSpPr>
        <p:spPr>
          <a:xfrm>
            <a:off x="1303055" y="2997011"/>
            <a:ext cx="9794240" cy="191741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a:extLst>
              <a:ext uri="{FF2B5EF4-FFF2-40B4-BE49-F238E27FC236}">
                <a16:creationId xmlns:a16="http://schemas.microsoft.com/office/drawing/2014/main" id="{89BD54E5-7A64-324F-B817-E3E883095C29}"/>
              </a:ext>
            </a:extLst>
          </p:cNvPr>
          <p:cNvSpPr/>
          <p:nvPr/>
        </p:nvSpPr>
        <p:spPr>
          <a:xfrm>
            <a:off x="1252831" y="292661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a:extLst>
              <a:ext uri="{FF2B5EF4-FFF2-40B4-BE49-F238E27FC236}">
                <a16:creationId xmlns:a16="http://schemas.microsoft.com/office/drawing/2014/main" id="{B230A88A-C80B-5247-9079-D1E967707A56}"/>
              </a:ext>
            </a:extLst>
          </p:cNvPr>
          <p:cNvSpPr/>
          <p:nvPr/>
        </p:nvSpPr>
        <p:spPr>
          <a:xfrm rot="10800000">
            <a:off x="10778975" y="458191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2066221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5679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src</a:t>
            </a:r>
            <a:r>
              <a:rPr lang="en-US" altLang="zh-CN" sz="1600" dirty="0">
                <a:solidFill>
                  <a:srgbClr val="595959"/>
                </a:solidFill>
                <a:latin typeface="Microsoft YaHei" panose="020B0503020204020204" pitchFamily="34" charset="-122"/>
                <a:ea typeface="Microsoft YaHei" panose="020B0503020204020204" pitchFamily="34" charset="-122"/>
                <a:cs typeface="+mn-ea"/>
              </a:rPr>
              <a:t>\main\webapp</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目录下，创建一个商品信息页面</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product.jsp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product.jsp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中创建一个表单用于填写商品信息，表单提交时，表单发送异步请求将表单的商品信息发送到处理器。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product.jsp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zh-CN" altLang="en-US" sz="1600" dirty="0">
                <a:solidFill>
                  <a:srgbClr val="595959"/>
                </a:solidFill>
                <a:latin typeface="Microsoft YaHei" panose="020B0503020204020204" pitchFamily="34" charset="-122"/>
                <a:ea typeface="Microsoft YaHei" panose="020B0503020204020204" pitchFamily="34" charset="-122"/>
                <a:cs typeface="+mn-ea"/>
              </a:rPr>
              <a:t>部分</a:t>
            </a:r>
            <a:r>
              <a:rPr lang="zh-CN" altLang="zh-CN" sz="1600" dirty="0">
                <a:solidFill>
                  <a:srgbClr val="595959"/>
                </a:solidFill>
                <a:latin typeface="Microsoft YaHei" panose="020B0503020204020204" pitchFamily="34" charset="-122"/>
                <a:ea typeface="Microsoft YaHei" panose="020B0503020204020204" pitchFamily="34" charset="-122"/>
                <a:cs typeface="+mn-ea"/>
              </a:rPr>
              <a:t>代码</a:t>
            </a:r>
            <a:r>
              <a:rPr lang="zh-CN" altLang="en-US" sz="1600" dirty="0">
                <a:solidFill>
                  <a:srgbClr val="595959"/>
                </a:solidFill>
                <a:latin typeface="Microsoft YaHei" panose="020B0503020204020204" pitchFamily="34" charset="-122"/>
                <a:ea typeface="Microsoft YaHei" panose="020B0503020204020204" pitchFamily="34" charset="-122"/>
                <a:cs typeface="+mn-ea"/>
              </a:rPr>
              <a:t>如下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662351"/>
            <a:ext cx="7332167" cy="3584067"/>
          </a:xfrm>
          <a:prstGeom prst="rect">
            <a:avLst/>
          </a:prstGeom>
        </p:spPr>
      </p:pic>
      <p:sp>
        <p:nvSpPr>
          <p:cNvPr id="4" name="矩形 3"/>
          <p:cNvSpPr/>
          <p:nvPr/>
        </p:nvSpPr>
        <p:spPr>
          <a:xfrm>
            <a:off x="2581262" y="2547829"/>
            <a:ext cx="7227755" cy="3742115"/>
          </a:xfrm>
          <a:prstGeom prst="rect">
            <a:avLst/>
          </a:prstGeom>
        </p:spPr>
        <p:txBody>
          <a:bodyPr wrap="square">
            <a:spAutoFit/>
          </a:bodyPr>
          <a:lstStyle/>
          <a:p>
            <a:pPr lvl="0">
              <a:lnSpc>
                <a:spcPct val="150000"/>
              </a:lnSpc>
            </a:pPr>
            <a:r>
              <a:rPr lang="en-US" altLang="zh-CN" sz="1600" dirty="0">
                <a:solidFill>
                  <a:srgbClr val="1369B2"/>
                </a:solidFill>
                <a:latin typeface="Microsoft YaHei" panose="020B0503020204020204" pitchFamily="34" charset="-122"/>
                <a:ea typeface="Microsoft YaHei" panose="020B0503020204020204" pitchFamily="34" charset="-122"/>
                <a:cs typeface="+mn-ea"/>
              </a:rPr>
              <a:t>&lt;script </a:t>
            </a:r>
            <a:r>
              <a:rPr lang="en-US" altLang="zh-CN" sz="1600" dirty="0">
                <a:solidFill>
                  <a:srgbClr val="595959"/>
                </a:solidFill>
                <a:latin typeface="Microsoft YaHei" panose="020B0503020204020204" pitchFamily="34" charset="-122"/>
                <a:ea typeface="Microsoft YaHei" panose="020B0503020204020204" pitchFamily="34" charset="-122"/>
                <a:cs typeface="+mn-ea"/>
              </a:rPr>
              <a:t>type="text/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javascript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1369B2"/>
                </a:solidFill>
                <a:latin typeface="Microsoft YaHei" panose="020B0503020204020204" pitchFamily="34" charset="-122"/>
                <a:ea typeface="Microsoft YaHei" panose="020B0503020204020204" pitchFamily="34" charset="-122"/>
                <a:cs typeface="+mn-ea"/>
              </a:rPr>
              <a:t>&gt;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function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sumbmitProduct</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var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proId</a:t>
            </a: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proId</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val</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 var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val</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$.ajax({</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url</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pageContext.request.contextPath</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getProduct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1369B2"/>
                </a:solidFill>
                <a:latin typeface="Microsoft YaHei" panose="020B0503020204020204" pitchFamily="34" charset="-122"/>
                <a:ea typeface="Microsoft YaHei" panose="020B0503020204020204" pitchFamily="34" charset="-122"/>
                <a:cs typeface="+mn-ea"/>
              </a:rPr>
              <a:t>type</a:t>
            </a:r>
            <a:r>
              <a:rPr lang="en-US" altLang="zh-CN" sz="1600" dirty="0">
                <a:solidFill>
                  <a:srgbClr val="595959"/>
                </a:solidFill>
                <a:latin typeface="Microsoft YaHei" panose="020B0503020204020204" pitchFamily="34" charset="-122"/>
                <a:ea typeface="Microsoft YaHei" panose="020B0503020204020204" pitchFamily="34" charset="-122"/>
                <a:cs typeface="+mn-ea"/>
              </a:rPr>
              <a:t>: "post",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1369B2"/>
                </a:solidFill>
                <a:latin typeface="Microsoft YaHei" panose="020B0503020204020204" pitchFamily="34" charset="-122"/>
                <a:ea typeface="Microsoft YaHei" panose="020B0503020204020204" pitchFamily="34" charset="-122"/>
                <a:cs typeface="+mn-ea"/>
              </a:rPr>
              <a:t>data</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JSON.stringify</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proId</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proId</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contentType</a:t>
            </a:r>
            <a:r>
              <a:rPr lang="en-US" altLang="zh-CN" sz="1600" dirty="0">
                <a:solidFill>
                  <a:srgbClr val="595959"/>
                </a:solidFill>
                <a:latin typeface="Microsoft YaHei" panose="020B0503020204020204" pitchFamily="34" charset="-122"/>
                <a:ea typeface="Microsoft YaHei" panose="020B0503020204020204" pitchFamily="34" charset="-122"/>
                <a:cs typeface="+mn-ea"/>
              </a:rPr>
              <a:t>: "application/</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json;charset</a:t>
            </a:r>
            <a:r>
              <a:rPr lang="en-US" altLang="zh-CN" sz="1600" dirty="0">
                <a:solidFill>
                  <a:srgbClr val="595959"/>
                </a:solidFill>
                <a:latin typeface="Microsoft YaHei" panose="020B0503020204020204" pitchFamily="34" charset="-122"/>
                <a:ea typeface="Microsoft YaHei" panose="020B0503020204020204" pitchFamily="34" charset="-122"/>
                <a:cs typeface="+mn-ea"/>
              </a:rPr>
              <a:t>=UTF-8",</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dataType</a:t>
            </a:r>
            <a:r>
              <a:rPr lang="en-US" altLang="zh-CN" sz="1600" dirty="0">
                <a:solidFill>
                  <a:srgbClr val="595959"/>
                </a:solidFill>
                <a:latin typeface="Microsoft YaHei" panose="020B0503020204020204" pitchFamily="34" charset="-122"/>
                <a:ea typeface="Microsoft YaHei" panose="020B0503020204020204" pitchFamily="34" charset="-122"/>
                <a:cs typeface="+mn-ea"/>
              </a:rPr>
              <a:t>: "json",</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1369B2"/>
                </a:solidFill>
                <a:latin typeface="Microsoft YaHei" panose="020B0503020204020204" pitchFamily="34" charset="-122"/>
                <a:ea typeface="Microsoft YaHei" panose="020B0503020204020204" pitchFamily="34" charset="-122"/>
                <a:cs typeface="+mn-ea"/>
              </a:rPr>
              <a:t>success</a:t>
            </a:r>
            <a:r>
              <a:rPr lang="en-US" altLang="zh-CN" sz="1600" dirty="0">
                <a:solidFill>
                  <a:srgbClr val="595959"/>
                </a:solidFill>
                <a:latin typeface="Microsoft YaHei" panose="020B0503020204020204" pitchFamily="34" charset="-122"/>
                <a:ea typeface="Microsoft YaHei" panose="020B0503020204020204" pitchFamily="34" charset="-122"/>
                <a:cs typeface="+mn-ea"/>
              </a:rPr>
              <a:t>: function (response) {alert(response);}  });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1369B2"/>
                </a:solidFill>
                <a:latin typeface="Microsoft YaHei" panose="020B0503020204020204" pitchFamily="34" charset="-122"/>
                <a:ea typeface="Microsoft YaHei" panose="020B0503020204020204" pitchFamily="34" charset="-122"/>
                <a:cs typeface="+mn-ea"/>
              </a:rPr>
              <a:t>&lt;/script&gt;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12.3.4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749782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526123"/>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修改</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ProductController.java</a:t>
            </a:r>
            <a:r>
              <a:rPr lang="zh-CN" altLang="en-US" sz="1600" dirty="0">
                <a:solidFill>
                  <a:srgbClr val="595959"/>
                </a:solidFill>
                <a:latin typeface="Microsoft YaHei" panose="020B0503020204020204" pitchFamily="34" charset="-122"/>
                <a:ea typeface="Microsoft YaHei" panose="020B0503020204020204" pitchFamily="34" charset="-122"/>
                <a:cs typeface="+mn-ea"/>
              </a:rPr>
              <a:t>类</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ProductController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类中新增</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getProduct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方法和</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getProductList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方法，分别用于获取客户端提交的单个商品信息和多个商品信息。由于客户端发送的是</a:t>
            </a:r>
            <a:r>
              <a:rPr lang="en-US" altLang="zh-CN" sz="1600" dirty="0">
                <a:solidFill>
                  <a:srgbClr val="595959"/>
                </a:solidFill>
                <a:latin typeface="Microsoft YaHei" panose="020B0503020204020204" pitchFamily="34" charset="-122"/>
                <a:ea typeface="Microsoft YaHei" panose="020B0503020204020204" pitchFamily="34" charset="-122"/>
                <a:cs typeface="+mn-ea"/>
              </a:rPr>
              <a:t>JSON</a:t>
            </a:r>
            <a:r>
              <a:rPr lang="zh-CN" altLang="zh-CN" sz="1600" dirty="0">
                <a:solidFill>
                  <a:srgbClr val="595959"/>
                </a:solidFill>
                <a:latin typeface="Microsoft YaHei" panose="020B0503020204020204" pitchFamily="34" charset="-122"/>
                <a:ea typeface="Microsoft YaHei" panose="020B0503020204020204" pitchFamily="34" charset="-122"/>
                <a:cs typeface="+mn-ea"/>
              </a:rPr>
              <a:t>格式的数据，此时，在处理器中无法直接使用方法形参接收数据，完成数据的自动绑定。对此，可以使用</a:t>
            </a:r>
            <a:r>
              <a:rPr lang="en-US" altLang="zh-CN" sz="1600" dirty="0">
                <a:solidFill>
                  <a:srgbClr val="595959"/>
                </a:solidFill>
                <a:latin typeface="Microsoft YaHei" panose="020B0503020204020204" pitchFamily="34" charset="-122"/>
                <a:ea typeface="Microsoft YaHei" panose="020B0503020204020204" pitchFamily="34" charset="-122"/>
                <a:cs typeface="+mn-ea"/>
              </a:rPr>
              <a:t>Spring MVC</a:t>
            </a:r>
            <a:r>
              <a:rPr lang="zh-CN" altLang="zh-CN" sz="1600" dirty="0">
                <a:solidFill>
                  <a:srgbClr val="595959"/>
                </a:solidFill>
                <a:latin typeface="Microsoft YaHei" panose="020B0503020204020204" pitchFamily="34" charset="-122"/>
                <a:ea typeface="Microsoft YaHei" panose="020B0503020204020204" pitchFamily="34" charset="-122"/>
                <a:cs typeface="+mn-ea"/>
              </a:rPr>
              <a:t>提供的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RequestBody</a:t>
            </a:r>
            <a:r>
              <a:rPr lang="zh-CN" altLang="zh-CN" sz="1600" dirty="0">
                <a:solidFill>
                  <a:srgbClr val="595959"/>
                </a:solidFill>
                <a:latin typeface="Microsoft YaHei" panose="020B0503020204020204" pitchFamily="34" charset="-122"/>
                <a:ea typeface="Microsoft YaHei" panose="020B0503020204020204" pitchFamily="34" charset="-122"/>
                <a:cs typeface="+mn-ea"/>
              </a:rPr>
              <a:t>注解。</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662351"/>
            <a:ext cx="7332167" cy="3584067"/>
          </a:xfrm>
          <a:prstGeom prst="rect">
            <a:avLst/>
          </a:prstGeom>
        </p:spPr>
      </p:pic>
      <p:sp>
        <p:nvSpPr>
          <p:cNvPr id="4" name="矩形 3"/>
          <p:cNvSpPr/>
          <p:nvPr/>
        </p:nvSpPr>
        <p:spPr>
          <a:xfrm>
            <a:off x="2581262" y="2547829"/>
            <a:ext cx="7227755" cy="3742115"/>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en-US" sz="1600" dirty="0">
                <a:solidFill>
                  <a:srgbClr val="595959"/>
                </a:solidFill>
                <a:latin typeface="Microsoft YaHei" panose="020B0503020204020204" pitchFamily="34" charset="-122"/>
                <a:ea typeface="Microsoft YaHei" panose="020B0503020204020204" pitchFamily="34" charset="-122"/>
                <a:cs typeface="+mn-ea"/>
              </a:rPr>
              <a:t>只展示了个体</a:t>
            </a:r>
            <a:r>
              <a:rPr lang="en-US" altLang="zh-CN" sz="1600" dirty="0">
                <a:solidFill>
                  <a:srgbClr val="595959"/>
                </a:solidFill>
                <a:latin typeface="Microsoft YaHei" panose="020B0503020204020204" pitchFamily="34" charset="-122"/>
                <a:ea typeface="Microsoft YaHei" panose="020B0503020204020204" pitchFamily="34" charset="-122"/>
                <a:cs typeface="+mn-ea"/>
              </a:rPr>
              <a:t>Product()</a:t>
            </a:r>
            <a:r>
              <a:rPr lang="zh-CN" altLang="en-US" sz="1600" dirty="0">
                <a:solidFill>
                  <a:srgbClr val="595959"/>
                </a:solidFill>
                <a:latin typeface="Microsoft YaHei" panose="020B0503020204020204" pitchFamily="34" charset="-122"/>
                <a:ea typeface="Microsoft YaHei" panose="020B0503020204020204" pitchFamily="34" charset="-122"/>
                <a:cs typeface="+mn-ea"/>
              </a:rPr>
              <a:t>方法，</a:t>
            </a:r>
            <a:r>
              <a:rPr lang="zh-CN" altLang="zh-CN" sz="1600" dirty="0">
                <a:solidFill>
                  <a:srgbClr val="595959"/>
                </a:solidFill>
                <a:latin typeface="Microsoft YaHei" panose="020B0503020204020204" pitchFamily="34" charset="-122"/>
                <a:ea typeface="Microsoft YaHei" panose="020B0503020204020204" pitchFamily="34" charset="-122"/>
                <a:cs typeface="+mn-ea"/>
              </a:rPr>
              <a:t>获取单个商品信息</a:t>
            </a: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RequestMapping</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getProduct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void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getProduct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RequestBody</a:t>
            </a:r>
            <a:r>
              <a:rPr lang="en-US" altLang="zh-CN" sz="1600" dirty="0">
                <a:solidFill>
                  <a:srgbClr val="595959"/>
                </a:solidFill>
                <a:latin typeface="Microsoft YaHei" panose="020B0503020204020204" pitchFamily="34" charset="-122"/>
                <a:ea typeface="Microsoft YaHei" panose="020B0503020204020204" pitchFamily="34" charset="-122"/>
                <a:cs typeface="+mn-ea"/>
              </a:rPr>
              <a:t> Product product)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proId</a:t>
            </a: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product.getProId</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product.getProName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System.out.println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获取到了</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r>
              <a:rPr lang="zh-CN" altLang="zh-CN" sz="1600" dirty="0">
                <a:solidFill>
                  <a:srgbClr val="595959"/>
                </a:solidFill>
                <a:latin typeface="Microsoft YaHei" panose="020B0503020204020204" pitchFamily="34" charset="-122"/>
                <a:ea typeface="Microsoft YaHei" panose="020B0503020204020204" pitchFamily="34" charset="-122"/>
                <a:cs typeface="+mn-ea"/>
              </a:rPr>
              <a:t>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proId</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名称为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的商品</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12.3.4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901230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115679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web.xml</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文件中配置的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DispatcherServlet</a:t>
            </a:r>
            <a:r>
              <a:rPr lang="zh-CN" altLang="zh-CN" sz="1600" dirty="0">
                <a:solidFill>
                  <a:srgbClr val="595959"/>
                </a:solidFill>
                <a:latin typeface="Microsoft YaHei" panose="020B0503020204020204" pitchFamily="34" charset="-122"/>
                <a:ea typeface="Microsoft YaHei" panose="020B0503020204020204" pitchFamily="34" charset="-122"/>
                <a:cs typeface="+mn-ea"/>
              </a:rPr>
              <a:t>会拦截所有</a:t>
            </a:r>
            <a:r>
              <a:rPr lang="en-US" altLang="zh-CN" sz="1600" dirty="0">
                <a:solidFill>
                  <a:srgbClr val="595959"/>
                </a:solidFill>
                <a:latin typeface="Microsoft YaHei" panose="020B0503020204020204" pitchFamily="34" charset="-122"/>
                <a:ea typeface="Microsoft YaHei" panose="020B0503020204020204" pitchFamily="34" charset="-122"/>
                <a:cs typeface="+mn-ea"/>
              </a:rPr>
              <a:t>URL</a:t>
            </a:r>
            <a:r>
              <a:rPr lang="zh-CN" altLang="zh-CN" sz="1600" dirty="0">
                <a:solidFill>
                  <a:srgbClr val="595959"/>
                </a:solidFill>
                <a:latin typeface="Microsoft YaHei" panose="020B0503020204020204" pitchFamily="34" charset="-122"/>
                <a:ea typeface="Microsoft YaHei" panose="020B0503020204020204" pitchFamily="34" charset="-122"/>
                <a:cs typeface="+mn-ea"/>
              </a:rPr>
              <a:t>，导致项目中的静态资源（如</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css</a:t>
            </a:r>
            <a:r>
              <a:rPr lang="zh-CN"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js</a:t>
            </a:r>
            <a:r>
              <a:rPr lang="zh-CN" altLang="zh-CN" sz="1600" dirty="0">
                <a:solidFill>
                  <a:srgbClr val="595959"/>
                </a:solidFill>
                <a:latin typeface="Microsoft YaHei" panose="020B0503020204020204" pitchFamily="34" charset="-122"/>
                <a:ea typeface="Microsoft YaHei" panose="020B0503020204020204" pitchFamily="34" charset="-122"/>
                <a:cs typeface="+mn-ea"/>
              </a:rPr>
              <a:t>等）也被</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DispatcherServlet</a:t>
            </a:r>
            <a:r>
              <a:rPr lang="zh-CN" altLang="zh-CN" sz="1600" dirty="0">
                <a:solidFill>
                  <a:srgbClr val="595959"/>
                </a:solidFill>
                <a:latin typeface="Microsoft YaHei" panose="020B0503020204020204" pitchFamily="34" charset="-122"/>
                <a:ea typeface="Microsoft YaHei" panose="020B0503020204020204" pitchFamily="34" charset="-122"/>
                <a:cs typeface="+mn-ea"/>
              </a:rPr>
              <a:t>拦截。如果想放行静态资源，可以在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Spring MVC</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的配置文件中进行静态资源配置</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Spring MVC</a:t>
            </a:r>
            <a:r>
              <a:rPr lang="zh-CN" altLang="zh-CN" sz="1600" dirty="0">
                <a:solidFill>
                  <a:srgbClr val="595959"/>
                </a:solidFill>
                <a:latin typeface="Microsoft YaHei" panose="020B0503020204020204" pitchFamily="34" charset="-122"/>
                <a:ea typeface="Microsoft YaHei" panose="020B0503020204020204" pitchFamily="34" charset="-122"/>
                <a:cs typeface="+mn-ea"/>
              </a:rPr>
              <a:t>配置文件的</a:t>
            </a:r>
            <a:r>
              <a:rPr lang="zh-CN" altLang="en-US" sz="1600" dirty="0">
                <a:solidFill>
                  <a:srgbClr val="595959"/>
                </a:solidFill>
                <a:latin typeface="Microsoft YaHei" panose="020B0503020204020204" pitchFamily="34" charset="-122"/>
                <a:ea typeface="Microsoft YaHei" panose="020B0503020204020204" pitchFamily="34" charset="-122"/>
                <a:cs typeface="+mn-ea"/>
              </a:rPr>
              <a:t>部分</a:t>
            </a:r>
            <a:r>
              <a:rPr lang="zh-CN" altLang="zh-CN" sz="1600" dirty="0">
                <a:solidFill>
                  <a:srgbClr val="595959"/>
                </a:solidFill>
                <a:latin typeface="Microsoft YaHei" panose="020B0503020204020204" pitchFamily="34" charset="-122"/>
                <a:ea typeface="Microsoft YaHei" panose="020B0503020204020204" pitchFamily="34" charset="-122"/>
                <a:cs typeface="+mn-ea"/>
              </a:rPr>
              <a:t>配置代码如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697977"/>
            <a:ext cx="7332167" cy="3477192"/>
          </a:xfrm>
          <a:prstGeom prst="rect">
            <a:avLst/>
          </a:prstGeom>
        </p:spPr>
      </p:pic>
      <p:sp>
        <p:nvSpPr>
          <p:cNvPr id="4" name="矩形 3"/>
          <p:cNvSpPr/>
          <p:nvPr/>
        </p:nvSpPr>
        <p:spPr>
          <a:xfrm>
            <a:off x="2581262" y="2714082"/>
            <a:ext cx="7797772" cy="3372783"/>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 </a:t>
            </a:r>
            <a:r>
              <a:rPr lang="zh-CN" altLang="zh-CN" sz="1600" dirty="0">
                <a:solidFill>
                  <a:srgbClr val="595959"/>
                </a:solidFill>
                <a:latin typeface="Microsoft YaHei" panose="020B0503020204020204" pitchFamily="34" charset="-122"/>
                <a:ea typeface="Microsoft YaHei" panose="020B0503020204020204" pitchFamily="34" charset="-122"/>
                <a:cs typeface="+mn-ea"/>
              </a:rPr>
              <a:t>配置要扫描的包</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context:component-scan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base-package="</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com.itheima.controller</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 </a:t>
            </a:r>
            <a:r>
              <a:rPr lang="zh-CN" altLang="zh-CN" sz="1600" dirty="0">
                <a:solidFill>
                  <a:srgbClr val="595959"/>
                </a:solidFill>
                <a:latin typeface="Microsoft YaHei" panose="020B0503020204020204" pitchFamily="34" charset="-122"/>
                <a:ea typeface="Microsoft YaHei" panose="020B0503020204020204" pitchFamily="34" charset="-122"/>
                <a:cs typeface="+mn-ea"/>
              </a:rPr>
              <a:t>配置视图解析器</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--&gt;&lt;bean class= “org.springframework.web.servlet.view.InternalResourceViewResolver"&gt;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&lt;property name="prefix" value="/WEB-INF/pages/"/&gt;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&lt;property name="suffix" value=".</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jsp</a:t>
            </a:r>
            <a:r>
              <a:rPr lang="en-US" altLang="zh-CN" sz="1600" dirty="0">
                <a:solidFill>
                  <a:srgbClr val="595959"/>
                </a:solidFill>
                <a:latin typeface="Microsoft YaHei" panose="020B0503020204020204" pitchFamily="34" charset="-122"/>
                <a:ea typeface="Microsoft YaHei" panose="020B0503020204020204" pitchFamily="34" charset="-122"/>
                <a:cs typeface="+mn-ea"/>
              </a:rPr>
              <a:t>"/&gt;&lt;/bean&gt;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 </a:t>
            </a:r>
            <a:r>
              <a:rPr lang="zh-CN" altLang="zh-CN" sz="1600" dirty="0">
                <a:solidFill>
                  <a:srgbClr val="595959"/>
                </a:solidFill>
                <a:latin typeface="Microsoft YaHei" panose="020B0503020204020204" pitchFamily="34" charset="-122"/>
                <a:ea typeface="Microsoft YaHei" panose="020B0503020204020204" pitchFamily="34" charset="-122"/>
                <a:cs typeface="+mn-ea"/>
              </a:rPr>
              <a:t>配置注解驱动</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mvc:annotation-driven</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a:t>
            </a:r>
            <a:r>
              <a:rPr lang="zh-CN" altLang="zh-CN" sz="1600" dirty="0">
                <a:solidFill>
                  <a:srgbClr val="595959"/>
                </a:solidFill>
                <a:latin typeface="Microsoft YaHei" panose="020B0503020204020204" pitchFamily="34" charset="-122"/>
                <a:ea typeface="Microsoft YaHei" panose="020B0503020204020204" pitchFamily="34" charset="-122"/>
                <a:cs typeface="+mn-ea"/>
              </a:rPr>
              <a:t>配置静态资源的访问映射，此配置中的文件，将不被前端控制器拦截</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1369B2"/>
                </a:solidFill>
                <a:latin typeface="Microsoft YaHei" panose="020B0503020204020204" pitchFamily="34" charset="-122"/>
                <a:ea typeface="Microsoft YaHei" panose="020B0503020204020204" pitchFamily="34" charset="-122"/>
                <a:cs typeface="+mn-ea"/>
              </a:rPr>
              <a:t>&lt;</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mvc:resources</a:t>
            </a:r>
            <a:r>
              <a:rPr lang="en-US" altLang="zh-CN" sz="1600" dirty="0">
                <a:solidFill>
                  <a:srgbClr val="1369B2"/>
                </a:solidFill>
                <a:latin typeface="Microsoft YaHei" panose="020B0503020204020204" pitchFamily="34" charset="-122"/>
                <a:ea typeface="Microsoft YaHei" panose="020B0503020204020204" pitchFamily="34" charset="-122"/>
                <a:cs typeface="+mn-ea"/>
              </a:rPr>
              <a:t> mapping="/</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js</a:t>
            </a:r>
            <a:r>
              <a:rPr lang="en-US" altLang="zh-CN" sz="1600" dirty="0">
                <a:solidFill>
                  <a:srgbClr val="1369B2"/>
                </a:solidFill>
                <a:latin typeface="Microsoft YaHei" panose="020B0503020204020204" pitchFamily="34" charset="-122"/>
                <a:ea typeface="Microsoft YaHei" panose="020B0503020204020204" pitchFamily="34" charset="-122"/>
                <a:cs typeface="+mn-ea"/>
              </a:rPr>
              <a:t>/**" location="/</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js</a:t>
            </a:r>
            <a:r>
              <a:rPr lang="en-US" altLang="zh-CN" sz="1600" dirty="0">
                <a:solidFill>
                  <a:srgbClr val="1369B2"/>
                </a:solidFill>
                <a:latin typeface="Microsoft YaHei" panose="020B0503020204020204" pitchFamily="34" charset="-122"/>
                <a:ea typeface="Microsoft YaHei" panose="020B0503020204020204" pitchFamily="34" charset="-122"/>
                <a:cs typeface="+mn-ea"/>
              </a:rPr>
              <a:t>/" /&gt;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12.3.4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8969424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495014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55515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a:t>
            </a:r>
            <a:r>
              <a:rPr lang="en-US" altLang="zh-CN" sz="2000" dirty="0" err="1">
                <a:solidFill>
                  <a:srgbClr val="1369B2"/>
                </a:solidFill>
                <a:latin typeface="微软雅黑" panose="020B0503020204020204" pitchFamily="34" charset="-122"/>
                <a:ea typeface="微软雅黑" panose="020B0503020204020204" pitchFamily="34" charset="-122"/>
              </a:rPr>
              <a:t>mvc:resources</a:t>
            </a:r>
            <a:r>
              <a:rPr lang="en-US" altLang="zh-CN" sz="2000" dirty="0">
                <a:solidFill>
                  <a:srgbClr val="1369B2"/>
                </a:solidFill>
                <a:latin typeface="微软雅黑" panose="020B0503020204020204" pitchFamily="34" charset="-122"/>
                <a:ea typeface="微软雅黑" panose="020B0503020204020204" pitchFamily="34" charset="-122"/>
              </a:rPr>
              <a:t> …/&gt;</a:t>
            </a:r>
            <a:r>
              <a:rPr lang="zh-CN" altLang="en-US" sz="2000" dirty="0">
                <a:solidFill>
                  <a:srgbClr val="1369B2"/>
                </a:solidFill>
                <a:latin typeface="微软雅黑" panose="020B0503020204020204" pitchFamily="34" charset="-122"/>
                <a:ea typeface="微软雅黑" panose="020B0503020204020204" pitchFamily="34" charset="-122"/>
              </a:rPr>
              <a:t>的</a:t>
            </a:r>
            <a:r>
              <a:rPr lang="zh-CN" altLang="zh-CN" sz="2000" dirty="0">
                <a:solidFill>
                  <a:srgbClr val="1369B2"/>
                </a:solidFill>
                <a:latin typeface="微软雅黑" panose="020B0503020204020204" pitchFamily="34" charset="-122"/>
                <a:ea typeface="微软雅黑" panose="020B0503020204020204" pitchFamily="34" charset="-122"/>
              </a:rPr>
              <a:t>两个重要属性</a:t>
            </a:r>
          </a:p>
        </p:txBody>
      </p:sp>
      <p:sp>
        <p:nvSpPr>
          <p:cNvPr id="11" name="Title 1"/>
          <p:cNvSpPr txBox="1"/>
          <p:nvPr/>
        </p:nvSpPr>
        <p:spPr>
          <a:xfrm>
            <a:off x="1143838" y="266933"/>
            <a:ext cx="340441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12.3.4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a:extLst>
              <a:ext uri="{FF2B5EF4-FFF2-40B4-BE49-F238E27FC236}">
                <a16:creationId xmlns:a16="http://schemas.microsoft.com/office/drawing/2014/main" id="{4454E65B-A0C4-4B41-888D-0CEF66DFE9A8}"/>
              </a:ext>
            </a:extLst>
          </p:cNvPr>
          <p:cNvGraphicFramePr>
            <a:graphicFrameLocks noGrp="1"/>
          </p:cNvGraphicFramePr>
          <p:nvPr>
            <p:extLst>
              <p:ext uri="{D42A27DB-BD31-4B8C-83A1-F6EECF244321}">
                <p14:modId xmlns:p14="http://schemas.microsoft.com/office/powerpoint/2010/main" val="1247444769"/>
              </p:ext>
            </p:extLst>
          </p:nvPr>
        </p:nvGraphicFramePr>
        <p:xfrm>
          <a:off x="3356024" y="2718290"/>
          <a:ext cx="5372340" cy="2376221"/>
        </p:xfrm>
        <a:graphic>
          <a:graphicData uri="http://schemas.openxmlformats.org/drawingml/2006/table">
            <a:tbl>
              <a:tblPr>
                <a:tableStyleId>{5C22544A-7EE6-4342-B048-85BDC9FD1C3A}</a:tableStyleId>
              </a:tblPr>
              <a:tblGrid>
                <a:gridCol w="1658533">
                  <a:extLst>
                    <a:ext uri="{9D8B030D-6E8A-4147-A177-3AD203B41FA5}">
                      <a16:colId xmlns:a16="http://schemas.microsoft.com/office/drawing/2014/main" val="20000"/>
                    </a:ext>
                  </a:extLst>
                </a:gridCol>
                <a:gridCol w="3713807">
                  <a:extLst>
                    <a:ext uri="{9D8B030D-6E8A-4147-A177-3AD203B41FA5}">
                      <a16:colId xmlns:a16="http://schemas.microsoft.com/office/drawing/2014/main" val="20001"/>
                    </a:ext>
                  </a:extLst>
                </a:gridCol>
              </a:tblGrid>
              <a:tr h="448453">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属性</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说明</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0"/>
                  </a:ext>
                </a:extLst>
              </a:tr>
              <a:tr h="771107">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location</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l"/>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用于定位需要访问的本地静态资源文件路径，具体到某个文件夹</a:t>
                      </a:r>
                    </a:p>
                  </a:txBody>
                  <a:tcPr marL="68580" marR="68580" marT="0" marB="0" anchor="ctr"/>
                </a:tc>
                <a:extLst>
                  <a:ext uri="{0D108BD9-81ED-4DB2-BD59-A6C34878D82A}">
                    <a16:rowId xmlns:a16="http://schemas.microsoft.com/office/drawing/2014/main" val="10001"/>
                  </a:ext>
                </a:extLst>
              </a:tr>
              <a:tr h="1156661">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mapping</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just"/>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匹配静态资源全路径，其中“</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”表示文件夹及其子文件夹下的某个具体文件</a:t>
                      </a: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11462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06</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启动</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chapter12</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项目，在浏览器中访问商品信息页面</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product.jsp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，访问地址为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http://localhost:8080/chapter12/</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product.jsp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product.jsp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的显示效果如图所示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12.3.4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4FA01DF0-55F8-014E-A12E-59F517C7C73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053936" y="2925254"/>
            <a:ext cx="4175666" cy="2177087"/>
          </a:xfrm>
          <a:prstGeom prst="rect">
            <a:avLst/>
          </a:prstGeom>
          <a:noFill/>
          <a:ln>
            <a:noFill/>
          </a:ln>
          <a:effectLst/>
        </p:spPr>
      </p:pic>
    </p:spTree>
    <p:extLst>
      <p:ext uri="{BB962C8B-B14F-4D97-AF65-F5344CB8AC3E}">
        <p14:creationId xmlns:p14="http://schemas.microsoft.com/office/powerpoint/2010/main" val="40152673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07</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4983224"/>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product.jsp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的显示效果图所示的页面中，单击右侧“提交单个商品”按钮，</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product.jsp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表单中的单个商品信息以</a:t>
            </a:r>
            <a:r>
              <a:rPr lang="en-US" altLang="zh-CN" sz="1600" dirty="0">
                <a:solidFill>
                  <a:srgbClr val="595959"/>
                </a:solidFill>
                <a:latin typeface="Microsoft YaHei" panose="020B0503020204020204" pitchFamily="34" charset="-122"/>
                <a:ea typeface="Microsoft YaHei" panose="020B0503020204020204" pitchFamily="34" charset="-122"/>
                <a:cs typeface="+mn-ea"/>
              </a:rPr>
              <a:t>JSON</a:t>
            </a:r>
            <a:r>
              <a:rPr lang="zh-CN" altLang="zh-CN" sz="1600" dirty="0">
                <a:solidFill>
                  <a:srgbClr val="595959"/>
                </a:solidFill>
                <a:latin typeface="Microsoft YaHei" panose="020B0503020204020204" pitchFamily="34" charset="-122"/>
                <a:ea typeface="Microsoft YaHei" panose="020B0503020204020204" pitchFamily="34" charset="-122"/>
                <a:cs typeface="+mn-ea"/>
              </a:rPr>
              <a:t>格式异步发送到服务器端</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getProduct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方法中。提交单个商品时控制台打印信息如图所示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dirty="0">
                <a:solidFill>
                  <a:srgbClr val="595959"/>
                </a:solidFill>
                <a:latin typeface="Microsoft YaHei" panose="020B0503020204020204" pitchFamily="34" charset="-122"/>
                <a:ea typeface="Microsoft YaHei" panose="020B0503020204020204" pitchFamily="34" charset="-122"/>
                <a:cs typeface="+mn-ea"/>
              </a:rPr>
              <a:t>从图</a:t>
            </a:r>
            <a:r>
              <a:rPr lang="zh-CN" altLang="en-US" dirty="0">
                <a:solidFill>
                  <a:srgbClr val="595959"/>
                </a:solidFill>
                <a:latin typeface="Microsoft YaHei" panose="020B0503020204020204" pitchFamily="34" charset="-122"/>
                <a:ea typeface="Microsoft YaHei" panose="020B0503020204020204" pitchFamily="34" charset="-122"/>
                <a:cs typeface="+mn-ea"/>
              </a:rPr>
              <a:t>中</a:t>
            </a:r>
            <a:r>
              <a:rPr lang="zh-CN" altLang="zh-CN" dirty="0">
                <a:solidFill>
                  <a:srgbClr val="595959"/>
                </a:solidFill>
                <a:latin typeface="Microsoft YaHei" panose="020B0503020204020204" pitchFamily="34" charset="-122"/>
                <a:ea typeface="Microsoft YaHei" panose="020B0503020204020204" pitchFamily="34" charset="-122"/>
                <a:cs typeface="+mn-ea"/>
              </a:rPr>
              <a:t>所示的打印信息可以得出，客户端异步提交的</a:t>
            </a:r>
            <a:r>
              <a:rPr lang="en-US" altLang="zh-CN" dirty="0">
                <a:solidFill>
                  <a:srgbClr val="595959"/>
                </a:solidFill>
                <a:latin typeface="Microsoft YaHei" panose="020B0503020204020204" pitchFamily="34" charset="-122"/>
                <a:ea typeface="Microsoft YaHei" panose="020B0503020204020204" pitchFamily="34" charset="-122"/>
                <a:cs typeface="+mn-ea"/>
              </a:rPr>
              <a:t>JSON</a:t>
            </a:r>
            <a:r>
              <a:rPr lang="zh-CN" altLang="zh-CN" dirty="0">
                <a:solidFill>
                  <a:srgbClr val="595959"/>
                </a:solidFill>
                <a:latin typeface="Microsoft YaHei" panose="020B0503020204020204" pitchFamily="34" charset="-122"/>
                <a:ea typeface="Microsoft YaHei" panose="020B0503020204020204" pitchFamily="34" charset="-122"/>
                <a:cs typeface="+mn-ea"/>
              </a:rPr>
              <a:t>数据，按照形参</a:t>
            </a:r>
            <a:r>
              <a:rPr lang="en-US" altLang="zh-CN" dirty="0">
                <a:solidFill>
                  <a:srgbClr val="595959"/>
                </a:solidFill>
                <a:latin typeface="Microsoft YaHei" panose="020B0503020204020204" pitchFamily="34" charset="-122"/>
                <a:ea typeface="Microsoft YaHei" panose="020B0503020204020204" pitchFamily="34" charset="-122"/>
                <a:cs typeface="+mn-ea"/>
              </a:rPr>
              <a:t>product</a:t>
            </a:r>
            <a:r>
              <a:rPr lang="zh-CN" altLang="zh-CN" dirty="0">
                <a:solidFill>
                  <a:srgbClr val="595959"/>
                </a:solidFill>
                <a:latin typeface="Microsoft YaHei" panose="020B0503020204020204" pitchFamily="34" charset="-122"/>
                <a:ea typeface="Microsoft YaHei" panose="020B0503020204020204" pitchFamily="34" charset="-122"/>
                <a:cs typeface="+mn-ea"/>
              </a:rPr>
              <a:t>属性的格式进行关联映射，并赋值给</a:t>
            </a:r>
            <a:r>
              <a:rPr lang="en-US" altLang="zh-CN" dirty="0">
                <a:solidFill>
                  <a:srgbClr val="595959"/>
                </a:solidFill>
                <a:latin typeface="Microsoft YaHei" panose="020B0503020204020204" pitchFamily="34" charset="-122"/>
                <a:ea typeface="Microsoft YaHei" panose="020B0503020204020204" pitchFamily="34" charset="-122"/>
                <a:cs typeface="+mn-ea"/>
              </a:rPr>
              <a:t>product</a:t>
            </a:r>
            <a:r>
              <a:rPr lang="zh-CN" altLang="zh-CN" dirty="0">
                <a:solidFill>
                  <a:srgbClr val="595959"/>
                </a:solidFill>
                <a:latin typeface="Microsoft YaHei" panose="020B0503020204020204" pitchFamily="34" charset="-122"/>
                <a:ea typeface="Microsoft YaHei" panose="020B0503020204020204" pitchFamily="34" charset="-122"/>
                <a:cs typeface="+mn-ea"/>
              </a:rPr>
              <a:t>对应的属性，完成了</a:t>
            </a:r>
            <a:r>
              <a:rPr lang="en-US" altLang="zh-CN" dirty="0">
                <a:solidFill>
                  <a:srgbClr val="595959"/>
                </a:solidFill>
                <a:latin typeface="Microsoft YaHei" panose="020B0503020204020204" pitchFamily="34" charset="-122"/>
                <a:ea typeface="Microsoft YaHei" panose="020B0503020204020204" pitchFamily="34" charset="-122"/>
                <a:cs typeface="+mn-ea"/>
              </a:rPr>
              <a:t>JSON</a:t>
            </a:r>
            <a:r>
              <a:rPr lang="zh-CN" altLang="zh-CN" dirty="0">
                <a:solidFill>
                  <a:srgbClr val="595959"/>
                </a:solidFill>
                <a:latin typeface="Microsoft YaHei" panose="020B0503020204020204" pitchFamily="34" charset="-122"/>
                <a:ea typeface="Microsoft YaHei" panose="020B0503020204020204" pitchFamily="34" charset="-122"/>
                <a:cs typeface="+mn-ea"/>
              </a:rPr>
              <a:t>数据的绑定</a:t>
            </a:r>
            <a:r>
              <a:rPr lang="zh-CN" altLang="en-US"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 </a:t>
            </a:r>
            <a:endParaRPr lang="en-US"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12.3.4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a:extLst>
              <a:ext uri="{FF2B5EF4-FFF2-40B4-BE49-F238E27FC236}">
                <a16:creationId xmlns:a16="http://schemas.microsoft.com/office/drawing/2014/main" id="{5F572048-FEA8-7B4D-AEA0-67290CCF54A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017327" y="2892695"/>
            <a:ext cx="4157345" cy="1156792"/>
          </a:xfrm>
          <a:prstGeom prst="rect">
            <a:avLst/>
          </a:prstGeom>
          <a:noFill/>
          <a:ln>
            <a:noFill/>
          </a:ln>
          <a:effectLst/>
        </p:spPr>
      </p:pic>
    </p:spTree>
    <p:extLst>
      <p:ext uri="{BB962C8B-B14F-4D97-AF65-F5344CB8AC3E}">
        <p14:creationId xmlns:p14="http://schemas.microsoft.com/office/powerpoint/2010/main" val="1254947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08</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980074"/>
            <a:ext cx="8485746" cy="4983224"/>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product.jsp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的显示效果图所示的页面中，单击“提交多个商品”按钮，</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product.jsp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表单中的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2</a:t>
            </a:r>
            <a:r>
              <a:rPr lang="zh-CN" altLang="zh-CN" sz="1600" dirty="0">
                <a:solidFill>
                  <a:srgbClr val="595959"/>
                </a:solidFill>
                <a:latin typeface="Microsoft YaHei" panose="020B0503020204020204" pitchFamily="34" charset="-122"/>
                <a:ea typeface="Microsoft YaHei" panose="020B0503020204020204" pitchFamily="34" charset="-122"/>
                <a:cs typeface="+mn-ea"/>
              </a:rPr>
              <a:t>个商品信息以</a:t>
            </a:r>
            <a:r>
              <a:rPr lang="en-US" altLang="zh-CN" sz="1600" dirty="0">
                <a:solidFill>
                  <a:srgbClr val="595959"/>
                </a:solidFill>
                <a:latin typeface="Microsoft YaHei" panose="020B0503020204020204" pitchFamily="34" charset="-122"/>
                <a:ea typeface="Microsoft YaHei" panose="020B0503020204020204" pitchFamily="34" charset="-122"/>
                <a:cs typeface="+mn-ea"/>
              </a:rPr>
              <a:t>JSON</a:t>
            </a:r>
            <a:r>
              <a:rPr lang="zh-CN" altLang="zh-CN" sz="1600" dirty="0">
                <a:solidFill>
                  <a:srgbClr val="595959"/>
                </a:solidFill>
                <a:latin typeface="Microsoft YaHei" panose="020B0503020204020204" pitchFamily="34" charset="-122"/>
                <a:ea typeface="Microsoft YaHei" panose="020B0503020204020204" pitchFamily="34" charset="-122"/>
                <a:cs typeface="+mn-ea"/>
              </a:rPr>
              <a:t>格式异步发送到服务器端</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getProductList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方法中。提交多个商品时控制台打印信息如图所示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dirty="0">
                <a:solidFill>
                  <a:srgbClr val="595959"/>
                </a:solidFill>
                <a:latin typeface="Microsoft YaHei" panose="020B0503020204020204" pitchFamily="34" charset="-122"/>
                <a:ea typeface="Microsoft YaHei" panose="020B0503020204020204" pitchFamily="34" charset="-122"/>
                <a:cs typeface="+mn-ea"/>
              </a:rPr>
              <a:t>从图</a:t>
            </a:r>
            <a:r>
              <a:rPr lang="zh-CN" altLang="en-US" dirty="0">
                <a:solidFill>
                  <a:srgbClr val="595959"/>
                </a:solidFill>
                <a:latin typeface="Microsoft YaHei" panose="020B0503020204020204" pitchFamily="34" charset="-122"/>
                <a:ea typeface="Microsoft YaHei" panose="020B0503020204020204" pitchFamily="34" charset="-122"/>
                <a:cs typeface="+mn-ea"/>
              </a:rPr>
              <a:t>中</a:t>
            </a:r>
            <a:r>
              <a:rPr lang="zh-CN" altLang="zh-CN" dirty="0">
                <a:solidFill>
                  <a:srgbClr val="595959"/>
                </a:solidFill>
                <a:latin typeface="Microsoft YaHei" panose="020B0503020204020204" pitchFamily="34" charset="-122"/>
                <a:ea typeface="Microsoft YaHei" panose="020B0503020204020204" pitchFamily="34" charset="-122"/>
                <a:cs typeface="+mn-ea"/>
              </a:rPr>
              <a:t>所示的打印信息可以得出，客户端异步提交的</a:t>
            </a:r>
            <a:r>
              <a:rPr lang="en-US" altLang="zh-CN" dirty="0">
                <a:solidFill>
                  <a:srgbClr val="595959"/>
                </a:solidFill>
                <a:latin typeface="Microsoft YaHei" panose="020B0503020204020204" pitchFamily="34" charset="-122"/>
                <a:ea typeface="Microsoft YaHei" panose="020B0503020204020204" pitchFamily="34" charset="-122"/>
                <a:cs typeface="+mn-ea"/>
              </a:rPr>
              <a:t>JSON</a:t>
            </a:r>
            <a:r>
              <a:rPr lang="zh-CN" altLang="zh-CN" dirty="0">
                <a:solidFill>
                  <a:srgbClr val="595959"/>
                </a:solidFill>
                <a:latin typeface="Microsoft YaHei" panose="020B0503020204020204" pitchFamily="34" charset="-122"/>
                <a:ea typeface="Microsoft YaHei" panose="020B0503020204020204" pitchFamily="34" charset="-122"/>
                <a:cs typeface="+mn-ea"/>
              </a:rPr>
              <a:t>数据，按照形参</a:t>
            </a:r>
            <a:r>
              <a:rPr lang="en-US" altLang="zh-CN" dirty="0">
                <a:solidFill>
                  <a:srgbClr val="595959"/>
                </a:solidFill>
                <a:latin typeface="Microsoft YaHei" panose="020B0503020204020204" pitchFamily="34" charset="-122"/>
                <a:ea typeface="Microsoft YaHei" panose="020B0503020204020204" pitchFamily="34" charset="-122"/>
                <a:cs typeface="+mn-ea"/>
              </a:rPr>
              <a:t>products</a:t>
            </a:r>
            <a:r>
              <a:rPr lang="zh-CN" altLang="zh-CN" dirty="0">
                <a:solidFill>
                  <a:srgbClr val="595959"/>
                </a:solidFill>
                <a:latin typeface="Microsoft YaHei" panose="020B0503020204020204" pitchFamily="34" charset="-122"/>
                <a:ea typeface="Microsoft YaHei" panose="020B0503020204020204" pitchFamily="34" charset="-122"/>
                <a:cs typeface="+mn-ea"/>
              </a:rPr>
              <a:t>的存储结构进行关联映射，并赋值给</a:t>
            </a:r>
            <a:r>
              <a:rPr lang="en-US" altLang="zh-CN" dirty="0">
                <a:solidFill>
                  <a:srgbClr val="595959"/>
                </a:solidFill>
                <a:latin typeface="Microsoft YaHei" panose="020B0503020204020204" pitchFamily="34" charset="-122"/>
                <a:ea typeface="Microsoft YaHei" panose="020B0503020204020204" pitchFamily="34" charset="-122"/>
                <a:cs typeface="+mn-ea"/>
              </a:rPr>
              <a:t>products</a:t>
            </a:r>
            <a:r>
              <a:rPr lang="zh-CN" altLang="zh-CN" dirty="0">
                <a:solidFill>
                  <a:srgbClr val="595959"/>
                </a:solidFill>
                <a:latin typeface="Microsoft YaHei" panose="020B0503020204020204" pitchFamily="34" charset="-122"/>
                <a:ea typeface="Microsoft YaHei" panose="020B0503020204020204" pitchFamily="34" charset="-122"/>
                <a:cs typeface="+mn-ea"/>
              </a:rPr>
              <a:t>中对象的对应属性，完成了</a:t>
            </a:r>
            <a:r>
              <a:rPr lang="en-US" altLang="zh-CN" dirty="0">
                <a:solidFill>
                  <a:srgbClr val="595959"/>
                </a:solidFill>
                <a:latin typeface="Microsoft YaHei" panose="020B0503020204020204" pitchFamily="34" charset="-122"/>
                <a:ea typeface="Microsoft YaHei" panose="020B0503020204020204" pitchFamily="34" charset="-122"/>
                <a:cs typeface="+mn-ea"/>
              </a:rPr>
              <a:t>JSON</a:t>
            </a:r>
            <a:r>
              <a:rPr lang="zh-CN" altLang="zh-CN" dirty="0">
                <a:solidFill>
                  <a:srgbClr val="595959"/>
                </a:solidFill>
                <a:latin typeface="Microsoft YaHei" panose="020B0503020204020204" pitchFamily="34" charset="-122"/>
                <a:ea typeface="Microsoft YaHei" panose="020B0503020204020204" pitchFamily="34" charset="-122"/>
                <a:cs typeface="+mn-ea"/>
              </a:rPr>
              <a:t>数据的绑定</a:t>
            </a:r>
            <a:r>
              <a:rPr lang="zh-CN" altLang="en-US" dirty="0">
                <a:solidFill>
                  <a:srgbClr val="595959"/>
                </a:solidFill>
                <a:latin typeface="Microsoft YaHei" panose="020B0503020204020204" pitchFamily="34" charset="-122"/>
                <a:ea typeface="Microsoft YaHei" panose="020B0503020204020204" pitchFamily="34" charset="-122"/>
                <a:cs typeface="+mn-ea"/>
              </a:rPr>
              <a:t>。</a:t>
            </a:r>
            <a:r>
              <a:rPr lang="zh-CN" altLang="zh-CN" dirty="0">
                <a:solidFill>
                  <a:srgbClr val="595959"/>
                </a:solidFill>
                <a:latin typeface="Microsoft YaHei" panose="020B0503020204020204" pitchFamily="34" charset="-122"/>
                <a:ea typeface="Microsoft YaHei" panose="020B0503020204020204" pitchFamily="34" charset="-122"/>
                <a:cs typeface="+mn-ea"/>
              </a:rPr>
              <a:t> </a:t>
            </a:r>
            <a:endParaRPr lang="en-US"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9" y="266933"/>
            <a:ext cx="32737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12.3.4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3C21FE89-EB7B-6B47-8878-199C5836662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943032" y="2814451"/>
            <a:ext cx="4305935" cy="1258784"/>
          </a:xfrm>
          <a:prstGeom prst="rect">
            <a:avLst/>
          </a:prstGeom>
          <a:noFill/>
          <a:ln>
            <a:noFill/>
          </a:ln>
          <a:effectLst/>
        </p:spPr>
      </p:pic>
    </p:spTree>
    <p:extLst>
      <p:ext uri="{BB962C8B-B14F-4D97-AF65-F5344CB8AC3E}">
        <p14:creationId xmlns:p14="http://schemas.microsoft.com/office/powerpoint/2010/main" val="34762415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9" y="1091196"/>
            <a:ext cx="615374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5873724"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多学一招： </a:t>
            </a:r>
            <a:r>
              <a:rPr lang="en-US" altLang="zh-CN" sz="2000" dirty="0">
                <a:solidFill>
                  <a:srgbClr val="1369B2"/>
                </a:solidFill>
                <a:latin typeface="微软雅黑" panose="020B0503020204020204" pitchFamily="34" charset="-122"/>
                <a:ea typeface="微软雅黑" panose="020B0503020204020204" pitchFamily="34" charset="-122"/>
              </a:rPr>
              <a:t>JSON</a:t>
            </a:r>
            <a:r>
              <a:rPr lang="zh-CN" altLang="zh-CN" sz="2000" dirty="0">
                <a:solidFill>
                  <a:srgbClr val="1369B2"/>
                </a:solidFill>
                <a:latin typeface="微软雅黑" panose="020B0503020204020204" pitchFamily="34" charset="-122"/>
                <a:ea typeface="微软雅黑" panose="020B0503020204020204" pitchFamily="34" charset="-122"/>
              </a:rPr>
              <a:t>转换器配置和静态资源访问配置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29753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12.3.4  JSON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数据绑定</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12" name="文本框 18">
            <a:extLst>
              <a:ext uri="{FF2B5EF4-FFF2-40B4-BE49-F238E27FC236}">
                <a16:creationId xmlns:a16="http://schemas.microsoft.com/office/drawing/2014/main" id="{73A3F491-9158-E345-9C0B-F28714186AC7}"/>
              </a:ext>
            </a:extLst>
          </p:cNvPr>
          <p:cNvSpPr txBox="1"/>
          <p:nvPr>
            <p:custDataLst>
              <p:tags r:id="rId2"/>
            </p:custDataLst>
          </p:nvPr>
        </p:nvSpPr>
        <p:spPr>
          <a:xfrm>
            <a:off x="1725775" y="3478886"/>
            <a:ext cx="8876636" cy="138999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JSON</a:t>
            </a:r>
            <a:r>
              <a:rPr lang="zh-CN" altLang="zh-CN" dirty="0">
                <a:solidFill>
                  <a:srgbClr val="595959"/>
                </a:solidFill>
                <a:latin typeface="微软雅黑" panose="020B0503020204020204" pitchFamily="34" charset="-122"/>
              </a:rPr>
              <a:t>转换器配置和静态资源访问配置，除了之前讲解的配置方案之外，还可以通过其他方式完成，</a:t>
            </a:r>
            <a:r>
              <a:rPr lang="zh-CN" altLang="en-US" dirty="0">
                <a:solidFill>
                  <a:srgbClr val="595959"/>
                </a:solidFill>
                <a:latin typeface="微软雅黑" panose="020B0503020204020204" pitchFamily="34" charset="-122"/>
              </a:rPr>
              <a:t>下面讲解两种配置方式，</a:t>
            </a:r>
            <a:r>
              <a:rPr lang="zh-CN" altLang="zh-CN" dirty="0">
                <a:solidFill>
                  <a:srgbClr val="1369B2"/>
                </a:solidFill>
                <a:latin typeface="微软雅黑" panose="020B0503020204020204" pitchFamily="34" charset="-122"/>
              </a:rPr>
              <a:t>使用</a:t>
            </a:r>
            <a:r>
              <a:rPr lang="en-US" altLang="zh-CN" dirty="0">
                <a:solidFill>
                  <a:srgbClr val="1369B2"/>
                </a:solidFill>
                <a:latin typeface="微软雅黑" panose="020B0503020204020204" pitchFamily="34" charset="-122"/>
              </a:rPr>
              <a:t>&lt;bean&gt;</a:t>
            </a:r>
            <a:r>
              <a:rPr lang="zh-CN" altLang="zh-CN" dirty="0">
                <a:solidFill>
                  <a:srgbClr val="1369B2"/>
                </a:solidFill>
                <a:latin typeface="微软雅黑" panose="020B0503020204020204" pitchFamily="34" charset="-122"/>
              </a:rPr>
              <a:t>元素配置</a:t>
            </a:r>
            <a:r>
              <a:rPr lang="en-US" altLang="zh-CN" dirty="0">
                <a:solidFill>
                  <a:srgbClr val="1369B2"/>
                </a:solidFill>
                <a:latin typeface="微软雅黑" panose="020B0503020204020204" pitchFamily="34" charset="-122"/>
              </a:rPr>
              <a:t>JSON</a:t>
            </a:r>
            <a:r>
              <a:rPr lang="zh-CN" altLang="zh-CN" dirty="0">
                <a:solidFill>
                  <a:srgbClr val="1369B2"/>
                </a:solidFill>
                <a:latin typeface="微软雅黑" panose="020B0503020204020204" pitchFamily="34" charset="-122"/>
              </a:rPr>
              <a:t>转换器</a:t>
            </a:r>
            <a:r>
              <a:rPr lang="zh-CN" altLang="en-US" dirty="0">
                <a:solidFill>
                  <a:srgbClr val="595959"/>
                </a:solidFill>
                <a:latin typeface="微软雅黑" panose="020B0503020204020204" pitchFamily="34" charset="-122"/>
              </a:rPr>
              <a:t>和</a:t>
            </a:r>
            <a:r>
              <a:rPr lang="zh-CN" altLang="zh-CN" dirty="0">
                <a:solidFill>
                  <a:srgbClr val="1369B2"/>
                </a:solidFill>
                <a:latin typeface="微软雅黑" panose="020B0503020204020204" pitchFamily="34" charset="-122"/>
              </a:rPr>
              <a:t>静态资源访问的配置方式</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3" name="圆角矩形 12">
            <a:extLst>
              <a:ext uri="{FF2B5EF4-FFF2-40B4-BE49-F238E27FC236}">
                <a16:creationId xmlns:a16="http://schemas.microsoft.com/office/drawing/2014/main" id="{DCD66F46-1E23-0F44-99C8-8CA2CEBC4362}"/>
              </a:ext>
            </a:extLst>
          </p:cNvPr>
          <p:cNvSpPr/>
          <p:nvPr/>
        </p:nvSpPr>
        <p:spPr>
          <a:xfrm>
            <a:off x="1303055" y="3080138"/>
            <a:ext cx="9794240" cy="208562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a:extLst>
              <a:ext uri="{FF2B5EF4-FFF2-40B4-BE49-F238E27FC236}">
                <a16:creationId xmlns:a16="http://schemas.microsoft.com/office/drawing/2014/main" id="{D3A0F10E-C6BC-6B4E-9B02-8EF6240893E8}"/>
              </a:ext>
            </a:extLst>
          </p:cNvPr>
          <p:cNvSpPr/>
          <p:nvPr/>
        </p:nvSpPr>
        <p:spPr>
          <a:xfrm>
            <a:off x="1252831" y="300974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a:extLst>
              <a:ext uri="{FF2B5EF4-FFF2-40B4-BE49-F238E27FC236}">
                <a16:creationId xmlns:a16="http://schemas.microsoft.com/office/drawing/2014/main" id="{02873EFB-A7B6-514C-BD2C-1B116938DF83}"/>
              </a:ext>
            </a:extLst>
          </p:cNvPr>
          <p:cNvSpPr/>
          <p:nvPr/>
        </p:nvSpPr>
        <p:spPr>
          <a:xfrm rot="10800000">
            <a:off x="10778975" y="484317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3925667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94153ef6312bc9afc5f4be1f2e717ea832bbed"/>
</p:tagLst>
</file>

<file path=ppt/tags/tag1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4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6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6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6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6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8288</TotalTime>
  <Words>14150</Words>
  <Application>Microsoft Macintosh PowerPoint</Application>
  <PresentationFormat>宽屏</PresentationFormat>
  <Paragraphs>1190</Paragraphs>
  <Slides>142</Slides>
  <Notes>141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142</vt:i4>
      </vt:variant>
    </vt:vector>
  </HeadingPairs>
  <TitlesOfParts>
    <vt:vector size="150" baseType="lpstr">
      <vt:lpstr>等线</vt:lpstr>
      <vt:lpstr>等线 Light</vt:lpstr>
      <vt:lpstr>Microsoft YaHei</vt:lpstr>
      <vt:lpstr>Microsoft YaHei</vt:lpstr>
      <vt:lpstr>Source Han Sans K Bold</vt:lpstr>
      <vt:lpstr>Arial</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Lv0593</dc:creator>
  <cp:lastModifiedBy>Microsoft Office User</cp:lastModifiedBy>
  <cp:revision>2365</cp:revision>
  <dcterms:created xsi:type="dcterms:W3CDTF">2020-11-25T06:00:05Z</dcterms:created>
  <dcterms:modified xsi:type="dcterms:W3CDTF">2021-06-09T03:50:03Z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2052-2.3.1.3761</vt:lpwstr>
  </property>
</Properties>
</file>