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tags/tag20.xml" ContentType="application/vnd.openxmlformats-officedocument.presentationml.tags+xml"/>
  <Override PartName="/ppt/notesSlides/notesSlide24.xml" ContentType="application/vnd.openxmlformats-officedocument.presentationml.notesSlide+xml"/>
  <Override PartName="/ppt/tags/tag21.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3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3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9.xml" ContentType="application/vnd.openxmlformats-officedocument.presentationml.notesSlide+xml"/>
  <Override PartName="/ppt/tags/tag42.xml" ContentType="application/vnd.openxmlformats-officedocument.presentationml.tags+xml"/>
  <Override PartName="/ppt/notesSlides/notesSlide40.xml" ContentType="application/vnd.openxmlformats-officedocument.presentationml.notesSlide+xml"/>
  <Override PartName="/ppt/tags/tag43.xml" ContentType="application/vnd.openxmlformats-officedocument.presentationml.tags+xml"/>
  <Override PartName="/ppt/notesSlides/notesSlide41.xml" ContentType="application/vnd.openxmlformats-officedocument.presentationml.notesSlide+xml"/>
  <Override PartName="/ppt/tags/tag44.xml" ContentType="application/vnd.openxmlformats-officedocument.presentationml.tags+xml"/>
  <Override PartName="/ppt/notesSlides/notesSlide42.xml" ContentType="application/vnd.openxmlformats-officedocument.presentationml.notesSlide+xml"/>
  <Override PartName="/ppt/tags/tag45.xml" ContentType="application/vnd.openxmlformats-officedocument.presentationml.tags+xml"/>
  <Override PartName="/ppt/notesSlides/notesSlide43.xml" ContentType="application/vnd.openxmlformats-officedocument.presentationml.notesSlide+xml"/>
  <Override PartName="/ppt/tags/tag46.xml" ContentType="application/vnd.openxmlformats-officedocument.presentationml.tags+xml"/>
  <Override PartName="/ppt/notesSlides/notesSlide44.xml" ContentType="application/vnd.openxmlformats-officedocument.presentationml.notesSlide+xml"/>
  <Override PartName="/ppt/tags/tag47.xml" ContentType="application/vnd.openxmlformats-officedocument.presentationml.tags+xml"/>
  <Override PartName="/ppt/notesSlides/notesSlide45.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46.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47.xml" ContentType="application/vnd.openxmlformats-officedocument.presentationml.notesSlide+xml"/>
  <Override PartName="/ppt/tags/tag52.xml" ContentType="application/vnd.openxmlformats-officedocument.presentationml.tags+xml"/>
  <Override PartName="/ppt/notesSlides/notesSlide48.xml" ContentType="application/vnd.openxmlformats-officedocument.presentationml.notesSlide+xml"/>
  <Override PartName="/ppt/tags/tag53.xml" ContentType="application/vnd.openxmlformats-officedocument.presentationml.tags+xml"/>
  <Override PartName="/ppt/notesSlides/notesSlide49.xml" ContentType="application/vnd.openxmlformats-officedocument.presentationml.notesSlide+xml"/>
  <Override PartName="/ppt/tags/tag54.xml" ContentType="application/vnd.openxmlformats-officedocument.presentationml.tags+xml"/>
  <Override PartName="/ppt/notesSlides/notesSlide50.xml" ContentType="application/vnd.openxmlformats-officedocument.presentationml.notesSlide+xml"/>
  <Override PartName="/ppt/tags/tag55.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53.xml" ContentType="application/vnd.openxmlformats-officedocument.presentationml.notesSlide+xml"/>
  <Override PartName="/ppt/tags/tag58.xml" ContentType="application/vnd.openxmlformats-officedocument.presentationml.tags+xml"/>
  <Override PartName="/ppt/notesSlides/notesSlide54.xml" ContentType="application/vnd.openxmlformats-officedocument.presentationml.notesSlide+xml"/>
  <Override PartName="/ppt/tags/tag59.xml" ContentType="application/vnd.openxmlformats-officedocument.presentationml.tags+xml"/>
  <Override PartName="/ppt/notesSlides/notesSlide55.xml" ContentType="application/vnd.openxmlformats-officedocument.presentationml.notesSlide+xml"/>
  <Override PartName="/ppt/tags/tag60.xml" ContentType="application/vnd.openxmlformats-officedocument.presentationml.tags+xml"/>
  <Override PartName="/ppt/notesSlides/notesSlide56.xml" ContentType="application/vnd.openxmlformats-officedocument.presentationml.notesSlide+xml"/>
  <Override PartName="/ppt/tags/tag61.xml" ContentType="application/vnd.openxmlformats-officedocument.presentationml.tags+xml"/>
  <Override PartName="/ppt/notesSlides/notesSlide57.xml" ContentType="application/vnd.openxmlformats-officedocument.presentationml.notesSlide+xml"/>
  <Override PartName="/ppt/tags/tag62.xml" ContentType="application/vnd.openxmlformats-officedocument.presentationml.tags+xml"/>
  <Override PartName="/ppt/notesSlides/notesSlide58.xml" ContentType="application/vnd.openxmlformats-officedocument.presentationml.notesSlide+xml"/>
  <Override PartName="/ppt/tags/tag63.xml" ContentType="application/vnd.openxmlformats-officedocument.presentationml.tags+xml"/>
  <Override PartName="/ppt/notesSlides/notesSlide59.xml" ContentType="application/vnd.openxmlformats-officedocument.presentationml.notesSlide+xml"/>
  <Override PartName="/ppt/tags/tag64.xml" ContentType="application/vnd.openxmlformats-officedocument.presentationml.tags+xml"/>
  <Override PartName="/ppt/notesSlides/notesSlide60.xml" ContentType="application/vnd.openxmlformats-officedocument.presentationml.notesSlide+xml"/>
  <Override PartName="/ppt/tags/tag65.xml" ContentType="application/vnd.openxmlformats-officedocument.presentationml.tags+xml"/>
  <Override PartName="/ppt/notesSlides/notesSlide61.xml" ContentType="application/vnd.openxmlformats-officedocument.presentationml.notesSlide+xml"/>
  <Override PartName="/ppt/tags/tag66.xml" ContentType="application/vnd.openxmlformats-officedocument.presentationml.tags+xml"/>
  <Override PartName="/ppt/notesSlides/notesSlide62.xml" ContentType="application/vnd.openxmlformats-officedocument.presentationml.notesSlide+xml"/>
  <Override PartName="/ppt/tags/tag67.xml" ContentType="application/vnd.openxmlformats-officedocument.presentationml.tags+xml"/>
  <Override PartName="/ppt/notesSlides/notesSlide63.xml" ContentType="application/vnd.openxmlformats-officedocument.presentationml.notesSlide+xml"/>
  <Override PartName="/ppt/tags/tag68.xml" ContentType="application/vnd.openxmlformats-officedocument.presentationml.tags+xml"/>
  <Override PartName="/ppt/notesSlides/notesSlide64.xml" ContentType="application/vnd.openxmlformats-officedocument.presentationml.notesSlide+xml"/>
  <Override PartName="/ppt/tags/tag69.xml" ContentType="application/vnd.openxmlformats-officedocument.presentationml.tags+xml"/>
  <Override PartName="/ppt/notesSlides/notesSlide65.xml" ContentType="application/vnd.openxmlformats-officedocument.presentationml.notesSlide+xml"/>
  <Override PartName="/ppt/tags/tag70.xml" ContentType="application/vnd.openxmlformats-officedocument.presentationml.tags+xml"/>
  <Override PartName="/ppt/notesSlides/notesSlide66.xml" ContentType="application/vnd.openxmlformats-officedocument.presentationml.notesSlide+xml"/>
  <Override PartName="/ppt/tags/tag71.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70.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71.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72.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73.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74.xml" ContentType="application/vnd.openxmlformats-officedocument.presentationml.notesSlide+xml"/>
  <Override PartName="/ppt/tags/tag82.xml" ContentType="application/vnd.openxmlformats-officedocument.presentationml.tags+xml"/>
  <Override PartName="/ppt/notesSlides/notesSlide75.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76.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77.xml" ContentType="application/vnd.openxmlformats-officedocument.presentationml.notesSlide+xml"/>
  <Override PartName="/ppt/tags/tag87.xml" ContentType="application/vnd.openxmlformats-officedocument.presentationml.tags+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80.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81.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84.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85.xml" ContentType="application/vnd.openxmlformats-officedocument.presentationml.notesSlide+xml"/>
  <Override PartName="/ppt/tags/tag98.xml" ContentType="application/vnd.openxmlformats-officedocument.presentationml.tags+xml"/>
  <Override PartName="/ppt/notesSlides/notesSlide86.xml" ContentType="application/vnd.openxmlformats-officedocument.presentationml.notesSlide+xml"/>
  <Override PartName="/ppt/tags/tag99.xml" ContentType="application/vnd.openxmlformats-officedocument.presentationml.tags+xml"/>
  <Override PartName="/ppt/notesSlides/notesSlide87.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88.xml" ContentType="application/vnd.openxmlformats-officedocument.presentationml.notesSlide+xml"/>
  <Override PartName="/ppt/tags/tag102.xml" ContentType="application/vnd.openxmlformats-officedocument.presentationml.tags+xml"/>
  <Override PartName="/ppt/notesSlides/notesSlide89.xml" ContentType="application/vnd.openxmlformats-officedocument.presentationml.notesSlide+xml"/>
  <Override PartName="/ppt/tags/tag103.xml" ContentType="application/vnd.openxmlformats-officedocument.presentationml.tags+xml"/>
  <Override PartName="/ppt/notesSlides/notesSlide90.xml" ContentType="application/vnd.openxmlformats-officedocument.presentationml.notesSlide+xml"/>
  <Override PartName="/ppt/tags/tag104.xml" ContentType="application/vnd.openxmlformats-officedocument.presentationml.tags+xml"/>
  <Override PartName="/ppt/notesSlides/notesSlide91.xml" ContentType="application/vnd.openxmlformats-officedocument.presentationml.notesSlide+xml"/>
  <Override PartName="/ppt/tags/tag105.xml" ContentType="application/vnd.openxmlformats-officedocument.presentationml.tags+xml"/>
  <Override PartName="/ppt/notesSlides/notesSlide92.xml" ContentType="application/vnd.openxmlformats-officedocument.presentationml.notesSlide+xml"/>
  <Override PartName="/ppt/tags/tag106.xml" ContentType="application/vnd.openxmlformats-officedocument.presentationml.tags+xml"/>
  <Override PartName="/ppt/notesSlides/notesSlide93.xml" ContentType="application/vnd.openxmlformats-officedocument.presentationml.notesSlide+xml"/>
  <Override PartName="/ppt/tags/tag107.xml" ContentType="application/vnd.openxmlformats-officedocument.presentationml.tags+xml"/>
  <Override PartName="/ppt/notesSlides/notesSlide94.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notesSlides/notesSlide95.xml" ContentType="application/vnd.openxmlformats-officedocument.presentationml.notesSlide+xml"/>
  <Override PartName="/ppt/tags/tag110.xml" ContentType="application/vnd.openxmlformats-officedocument.presentationml.tags+xml"/>
  <Override PartName="/ppt/notesSlides/notesSlide96.xml" ContentType="application/vnd.openxmlformats-officedocument.presentationml.notesSlide+xml"/>
  <Override PartName="/ppt/tags/tag111.xml" ContentType="application/vnd.openxmlformats-officedocument.presentationml.tags+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1"/>
  </p:notesMasterIdLst>
  <p:sldIdLst>
    <p:sldId id="459" r:id="rId2"/>
    <p:sldId id="460" r:id="rId3"/>
    <p:sldId id="462" r:id="rId4"/>
    <p:sldId id="463" r:id="rId5"/>
    <p:sldId id="464" r:id="rId6"/>
    <p:sldId id="465" r:id="rId7"/>
    <p:sldId id="860" r:id="rId8"/>
    <p:sldId id="949" r:id="rId9"/>
    <p:sldId id="997" r:id="rId10"/>
    <p:sldId id="1116" r:id="rId11"/>
    <p:sldId id="1117" r:id="rId12"/>
    <p:sldId id="1118" r:id="rId13"/>
    <p:sldId id="1004" r:id="rId14"/>
    <p:sldId id="958" r:id="rId15"/>
    <p:sldId id="1006" r:id="rId16"/>
    <p:sldId id="1119" r:id="rId17"/>
    <p:sldId id="1120" r:id="rId18"/>
    <p:sldId id="1121" r:id="rId19"/>
    <p:sldId id="1122" r:id="rId20"/>
    <p:sldId id="1123" r:id="rId21"/>
    <p:sldId id="1016" r:id="rId22"/>
    <p:sldId id="1017" r:id="rId23"/>
    <p:sldId id="1019" r:id="rId24"/>
    <p:sldId id="1124" r:id="rId25"/>
    <p:sldId id="1125" r:id="rId26"/>
    <p:sldId id="1126" r:id="rId27"/>
    <p:sldId id="1127" r:id="rId28"/>
    <p:sldId id="1128" r:id="rId29"/>
    <p:sldId id="1129" r:id="rId30"/>
    <p:sldId id="1130" r:id="rId31"/>
    <p:sldId id="1131" r:id="rId32"/>
    <p:sldId id="1132" r:id="rId33"/>
    <p:sldId id="1133" r:id="rId34"/>
    <p:sldId id="1134" r:id="rId35"/>
    <p:sldId id="1135" r:id="rId36"/>
    <p:sldId id="1136" r:id="rId37"/>
    <p:sldId id="1137" r:id="rId38"/>
    <p:sldId id="1138" r:id="rId39"/>
    <p:sldId id="1139" r:id="rId40"/>
    <p:sldId id="1140" r:id="rId41"/>
    <p:sldId id="1141" r:id="rId42"/>
    <p:sldId id="1142" r:id="rId43"/>
    <p:sldId id="1143" r:id="rId44"/>
    <p:sldId id="1144" r:id="rId45"/>
    <p:sldId id="1145" r:id="rId46"/>
    <p:sldId id="1146" r:id="rId47"/>
    <p:sldId id="1147" r:id="rId48"/>
    <p:sldId id="1148" r:id="rId49"/>
    <p:sldId id="1149" r:id="rId50"/>
    <p:sldId id="1150" r:id="rId51"/>
    <p:sldId id="1151" r:id="rId52"/>
    <p:sldId id="1152" r:id="rId53"/>
    <p:sldId id="1153" r:id="rId54"/>
    <p:sldId id="1154" r:id="rId55"/>
    <p:sldId id="1155" r:id="rId56"/>
    <p:sldId id="1156" r:id="rId57"/>
    <p:sldId id="1157" r:id="rId58"/>
    <p:sldId id="1158" r:id="rId59"/>
    <p:sldId id="1159" r:id="rId60"/>
    <p:sldId id="1160" r:id="rId61"/>
    <p:sldId id="1161" r:id="rId62"/>
    <p:sldId id="1162" r:id="rId63"/>
    <p:sldId id="1163" r:id="rId64"/>
    <p:sldId id="1164" r:id="rId65"/>
    <p:sldId id="1165" r:id="rId66"/>
    <p:sldId id="1166" r:id="rId67"/>
    <p:sldId id="1167" r:id="rId68"/>
    <p:sldId id="1168" r:id="rId69"/>
    <p:sldId id="1169" r:id="rId70"/>
    <p:sldId id="1170" r:id="rId71"/>
    <p:sldId id="1171" r:id="rId72"/>
    <p:sldId id="1172" r:id="rId73"/>
    <p:sldId id="1173" r:id="rId74"/>
    <p:sldId id="1174" r:id="rId75"/>
    <p:sldId id="1040" r:id="rId76"/>
    <p:sldId id="1176" r:id="rId77"/>
    <p:sldId id="1175" r:id="rId78"/>
    <p:sldId id="1099" r:id="rId79"/>
    <p:sldId id="1177" r:id="rId80"/>
    <p:sldId id="1178" r:id="rId81"/>
    <p:sldId id="1179" r:id="rId82"/>
    <p:sldId id="1180" r:id="rId83"/>
    <p:sldId id="1181" r:id="rId84"/>
    <p:sldId id="1182" r:id="rId85"/>
    <p:sldId id="1183" r:id="rId86"/>
    <p:sldId id="1185" r:id="rId87"/>
    <p:sldId id="1186" r:id="rId88"/>
    <p:sldId id="1187" r:id="rId89"/>
    <p:sldId id="1188" r:id="rId90"/>
    <p:sldId id="1189" r:id="rId91"/>
    <p:sldId id="1190" r:id="rId92"/>
    <p:sldId id="1191" r:id="rId93"/>
    <p:sldId id="1192" r:id="rId94"/>
    <p:sldId id="1193" r:id="rId95"/>
    <p:sldId id="1194" r:id="rId96"/>
    <p:sldId id="1195" r:id="rId97"/>
    <p:sldId id="1196" r:id="rId98"/>
    <p:sldId id="531" r:id="rId99"/>
    <p:sldId id="532" r:id="rId100"/>
  </p:sldIdLst>
  <p:sldSz cx="12192000" cy="6858000"/>
  <p:notesSz cx="6858000" cy="9144000"/>
  <p:custDataLst>
    <p:tags r:id="rId10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39" autoAdjust="0"/>
    <p:restoredTop sz="94857"/>
  </p:normalViewPr>
  <p:slideViewPr>
    <p:cSldViewPr snapToGrid="0" snapToObjects="1">
      <p:cViewPr varScale="1">
        <p:scale>
          <a:sx n="112" d="100"/>
          <a:sy n="112" d="100"/>
        </p:scale>
        <p:origin x="24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gs" Target="tags/tag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2021/6/10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extLst>
      <p:ext uri="{BB962C8B-B14F-4D97-AF65-F5344CB8AC3E}">
        <p14:creationId xmlns:p14="http://schemas.microsoft.com/office/powerpoint/2010/main" val="2361359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679662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2629774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4211222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1333561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369345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2291675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3686683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205261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3096319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1090861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3294998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36968465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3422563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965642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377358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1921488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269145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3168970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22798511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238601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41779236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2139613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18185258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26064958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34803504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2311418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11708101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4124200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1382577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2257615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18547110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extLst>
      <p:ext uri="{BB962C8B-B14F-4D97-AF65-F5344CB8AC3E}">
        <p14:creationId xmlns:p14="http://schemas.microsoft.com/office/powerpoint/2010/main" val="41628424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28547771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29378420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35500409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6868751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extLst>
      <p:ext uri="{BB962C8B-B14F-4D97-AF65-F5344CB8AC3E}">
        <p14:creationId xmlns:p14="http://schemas.microsoft.com/office/powerpoint/2010/main" val="14088222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31310479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4773678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3632777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14902543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extLst>
      <p:ext uri="{BB962C8B-B14F-4D97-AF65-F5344CB8AC3E}">
        <p14:creationId xmlns:p14="http://schemas.microsoft.com/office/powerpoint/2010/main" val="42081907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extLst>
      <p:ext uri="{BB962C8B-B14F-4D97-AF65-F5344CB8AC3E}">
        <p14:creationId xmlns:p14="http://schemas.microsoft.com/office/powerpoint/2010/main" val="4180122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28820474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28540479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extLst>
      <p:ext uri="{BB962C8B-B14F-4D97-AF65-F5344CB8AC3E}">
        <p14:creationId xmlns:p14="http://schemas.microsoft.com/office/powerpoint/2010/main" val="2882306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extLst>
      <p:ext uri="{BB962C8B-B14F-4D97-AF65-F5344CB8AC3E}">
        <p14:creationId xmlns:p14="http://schemas.microsoft.com/office/powerpoint/2010/main" val="11159370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extLst>
      <p:ext uri="{BB962C8B-B14F-4D97-AF65-F5344CB8AC3E}">
        <p14:creationId xmlns:p14="http://schemas.microsoft.com/office/powerpoint/2010/main" val="514628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extLst>
      <p:ext uri="{BB962C8B-B14F-4D97-AF65-F5344CB8AC3E}">
        <p14:creationId xmlns:p14="http://schemas.microsoft.com/office/powerpoint/2010/main" val="28499547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extLst>
      <p:ext uri="{BB962C8B-B14F-4D97-AF65-F5344CB8AC3E}">
        <p14:creationId xmlns:p14="http://schemas.microsoft.com/office/powerpoint/2010/main" val="2223832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extLst>
      <p:ext uri="{BB962C8B-B14F-4D97-AF65-F5344CB8AC3E}">
        <p14:creationId xmlns:p14="http://schemas.microsoft.com/office/powerpoint/2010/main" val="33782767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extLst>
      <p:ext uri="{BB962C8B-B14F-4D97-AF65-F5344CB8AC3E}">
        <p14:creationId xmlns:p14="http://schemas.microsoft.com/office/powerpoint/2010/main" val="13731724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extLst>
      <p:ext uri="{BB962C8B-B14F-4D97-AF65-F5344CB8AC3E}">
        <p14:creationId xmlns:p14="http://schemas.microsoft.com/office/powerpoint/2010/main" val="32338567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extLst>
      <p:ext uri="{BB962C8B-B14F-4D97-AF65-F5344CB8AC3E}">
        <p14:creationId xmlns:p14="http://schemas.microsoft.com/office/powerpoint/2010/main" val="42664056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extLst>
      <p:ext uri="{BB962C8B-B14F-4D97-AF65-F5344CB8AC3E}">
        <p14:creationId xmlns:p14="http://schemas.microsoft.com/office/powerpoint/2010/main" val="31917590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extLst>
      <p:ext uri="{BB962C8B-B14F-4D97-AF65-F5344CB8AC3E}">
        <p14:creationId xmlns:p14="http://schemas.microsoft.com/office/powerpoint/2010/main" val="21113431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extLst>
      <p:ext uri="{BB962C8B-B14F-4D97-AF65-F5344CB8AC3E}">
        <p14:creationId xmlns:p14="http://schemas.microsoft.com/office/powerpoint/2010/main" val="32222202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extLst>
      <p:ext uri="{BB962C8B-B14F-4D97-AF65-F5344CB8AC3E}">
        <p14:creationId xmlns:p14="http://schemas.microsoft.com/office/powerpoint/2010/main" val="35177126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extLst>
      <p:ext uri="{BB962C8B-B14F-4D97-AF65-F5344CB8AC3E}">
        <p14:creationId xmlns:p14="http://schemas.microsoft.com/office/powerpoint/2010/main" val="38852533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extLst>
      <p:ext uri="{BB962C8B-B14F-4D97-AF65-F5344CB8AC3E}">
        <p14:creationId xmlns:p14="http://schemas.microsoft.com/office/powerpoint/2010/main" val="3338910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148374720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extLst>
      <p:ext uri="{BB962C8B-B14F-4D97-AF65-F5344CB8AC3E}">
        <p14:creationId xmlns:p14="http://schemas.microsoft.com/office/powerpoint/2010/main" val="12908499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extLst>
      <p:ext uri="{BB962C8B-B14F-4D97-AF65-F5344CB8AC3E}">
        <p14:creationId xmlns:p14="http://schemas.microsoft.com/office/powerpoint/2010/main" val="317479249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extLst>
      <p:ext uri="{BB962C8B-B14F-4D97-AF65-F5344CB8AC3E}">
        <p14:creationId xmlns:p14="http://schemas.microsoft.com/office/powerpoint/2010/main" val="37646138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extLst>
      <p:ext uri="{BB962C8B-B14F-4D97-AF65-F5344CB8AC3E}">
        <p14:creationId xmlns:p14="http://schemas.microsoft.com/office/powerpoint/2010/main" val="206222692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extLst>
      <p:ext uri="{BB962C8B-B14F-4D97-AF65-F5344CB8AC3E}">
        <p14:creationId xmlns:p14="http://schemas.microsoft.com/office/powerpoint/2010/main" val="39959528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extLst>
      <p:ext uri="{BB962C8B-B14F-4D97-AF65-F5344CB8AC3E}">
        <p14:creationId xmlns:p14="http://schemas.microsoft.com/office/powerpoint/2010/main" val="241897378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extLst>
      <p:ext uri="{BB962C8B-B14F-4D97-AF65-F5344CB8AC3E}">
        <p14:creationId xmlns:p14="http://schemas.microsoft.com/office/powerpoint/2010/main" val="17137165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extLst>
      <p:ext uri="{BB962C8B-B14F-4D97-AF65-F5344CB8AC3E}">
        <p14:creationId xmlns:p14="http://schemas.microsoft.com/office/powerpoint/2010/main" val="279521324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extLst>
      <p:ext uri="{BB962C8B-B14F-4D97-AF65-F5344CB8AC3E}">
        <p14:creationId xmlns:p14="http://schemas.microsoft.com/office/powerpoint/2010/main" val="126131190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extLst>
      <p:ext uri="{BB962C8B-B14F-4D97-AF65-F5344CB8AC3E}">
        <p14:creationId xmlns:p14="http://schemas.microsoft.com/office/powerpoint/2010/main" val="3245946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214271990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extLst>
      <p:ext uri="{BB962C8B-B14F-4D97-AF65-F5344CB8AC3E}">
        <p14:creationId xmlns:p14="http://schemas.microsoft.com/office/powerpoint/2010/main" val="10945053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extLst>
      <p:ext uri="{BB962C8B-B14F-4D97-AF65-F5344CB8AC3E}">
        <p14:creationId xmlns:p14="http://schemas.microsoft.com/office/powerpoint/2010/main" val="5869506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extLst>
      <p:ext uri="{BB962C8B-B14F-4D97-AF65-F5344CB8AC3E}">
        <p14:creationId xmlns:p14="http://schemas.microsoft.com/office/powerpoint/2010/main" val="337669539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extLst>
      <p:ext uri="{BB962C8B-B14F-4D97-AF65-F5344CB8AC3E}">
        <p14:creationId xmlns:p14="http://schemas.microsoft.com/office/powerpoint/2010/main" val="252937107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extLst>
      <p:ext uri="{BB962C8B-B14F-4D97-AF65-F5344CB8AC3E}">
        <p14:creationId xmlns:p14="http://schemas.microsoft.com/office/powerpoint/2010/main" val="328294491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extLst>
      <p:ext uri="{BB962C8B-B14F-4D97-AF65-F5344CB8AC3E}">
        <p14:creationId xmlns:p14="http://schemas.microsoft.com/office/powerpoint/2010/main" val="210769630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extLst>
      <p:ext uri="{BB962C8B-B14F-4D97-AF65-F5344CB8AC3E}">
        <p14:creationId xmlns:p14="http://schemas.microsoft.com/office/powerpoint/2010/main" val="161804289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extLst>
      <p:ext uri="{BB962C8B-B14F-4D97-AF65-F5344CB8AC3E}">
        <p14:creationId xmlns:p14="http://schemas.microsoft.com/office/powerpoint/2010/main" val="114853307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extLst>
      <p:ext uri="{BB962C8B-B14F-4D97-AF65-F5344CB8AC3E}">
        <p14:creationId xmlns:p14="http://schemas.microsoft.com/office/powerpoint/2010/main" val="15604324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extLst>
      <p:ext uri="{BB962C8B-B14F-4D97-AF65-F5344CB8AC3E}">
        <p14:creationId xmlns:p14="http://schemas.microsoft.com/office/powerpoint/2010/main" val="799078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267760803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extLst>
      <p:ext uri="{BB962C8B-B14F-4D97-AF65-F5344CB8AC3E}">
        <p14:creationId xmlns:p14="http://schemas.microsoft.com/office/powerpoint/2010/main" val="232472413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extLst>
      <p:ext uri="{BB962C8B-B14F-4D97-AF65-F5344CB8AC3E}">
        <p14:creationId xmlns:p14="http://schemas.microsoft.com/office/powerpoint/2010/main" val="223967274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extLst>
      <p:ext uri="{BB962C8B-B14F-4D97-AF65-F5344CB8AC3E}">
        <p14:creationId xmlns:p14="http://schemas.microsoft.com/office/powerpoint/2010/main" val="425280819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extLst>
      <p:ext uri="{BB962C8B-B14F-4D97-AF65-F5344CB8AC3E}">
        <p14:creationId xmlns:p14="http://schemas.microsoft.com/office/powerpoint/2010/main" val="31749909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extLst>
      <p:ext uri="{BB962C8B-B14F-4D97-AF65-F5344CB8AC3E}">
        <p14:creationId xmlns:p14="http://schemas.microsoft.com/office/powerpoint/2010/main" val="282408624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extLst>
      <p:ext uri="{BB962C8B-B14F-4D97-AF65-F5344CB8AC3E}">
        <p14:creationId xmlns:p14="http://schemas.microsoft.com/office/powerpoint/2010/main" val="360576334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extLst>
      <p:ext uri="{BB962C8B-B14F-4D97-AF65-F5344CB8AC3E}">
        <p14:creationId xmlns:p14="http://schemas.microsoft.com/office/powerpoint/2010/main" val="184228566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extLst>
      <p:ext uri="{BB962C8B-B14F-4D97-AF65-F5344CB8AC3E}">
        <p14:creationId xmlns:p14="http://schemas.microsoft.com/office/powerpoint/2010/main" val="7974169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extLst>
      <p:ext uri="{BB962C8B-B14F-4D97-AF65-F5344CB8AC3E}">
        <p14:creationId xmlns:p14="http://schemas.microsoft.com/office/powerpoint/2010/main" val="138998982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31554619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30800758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400137341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41809793"/>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extLst>
      <p:ext uri="{BB962C8B-B14F-4D97-AF65-F5344CB8AC3E}">
        <p14:creationId xmlns:p14="http://schemas.microsoft.com/office/powerpoint/2010/main" val="3832460934"/>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2021/6/10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extLst>
      <p:ext uri="{BB962C8B-B14F-4D97-AF65-F5344CB8AC3E}">
        <p14:creationId xmlns:p14="http://schemas.microsoft.com/office/powerpoint/2010/main" val="2331504355"/>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2021/6/10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2021/6/10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2021/6/10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2021/6/10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 id="2147483666" r:id="rId13"/>
    <p:sldLayoutId id="2147483668" r:id="rId14"/>
    <p:sldLayoutId id="2147483669" r:id="rId15"/>
    <p:sldLayoutId id="2147483670" r:id="rId16"/>
    <p:sldLayoutId id="2147483671" r:id="rId17"/>
    <p:sldLayoutId id="214748367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ags" Target="../tags/tag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tags" Target="../tags/tag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tags" Target="../tags/tag8.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tags" Target="../tags/tag1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tags" Target="../tags/tag1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tags" Target="../tags/tag1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7.xml"/><Relationship Id="rId1" Type="http://schemas.openxmlformats.org/officeDocument/2006/relationships/tags" Target="../tags/tag14.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tags" Target="../tags/tag15.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tags" Target="../tags/tag16.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7.xml"/><Relationship Id="rId1" Type="http://schemas.openxmlformats.org/officeDocument/2006/relationships/tags" Target="../tags/tag19.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7.xml"/><Relationship Id="rId1" Type="http://schemas.openxmlformats.org/officeDocument/2006/relationships/tags" Target="../tags/tag20.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7.xml"/><Relationship Id="rId1" Type="http://schemas.openxmlformats.org/officeDocument/2006/relationships/tags" Target="../tags/tag21.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5.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5.pn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9.png"/><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7.xml"/><Relationship Id="rId1" Type="http://schemas.openxmlformats.org/officeDocument/2006/relationships/tags" Target="../tags/tag42.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7.xml"/><Relationship Id="rId1" Type="http://schemas.openxmlformats.org/officeDocument/2006/relationships/tags" Target="../tags/tag43.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7.xml"/><Relationship Id="rId1" Type="http://schemas.openxmlformats.org/officeDocument/2006/relationships/tags" Target="../tags/tag4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7.xml"/><Relationship Id="rId1" Type="http://schemas.openxmlformats.org/officeDocument/2006/relationships/tags" Target="../tags/tag45.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7.xml"/><Relationship Id="rId1" Type="http://schemas.openxmlformats.org/officeDocument/2006/relationships/tags" Target="../tags/tag46.xml"/><Relationship Id="rId5" Type="http://schemas.openxmlformats.org/officeDocument/2006/relationships/image" Target="../media/image11.png"/><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7.xml"/><Relationship Id="rId1" Type="http://schemas.openxmlformats.org/officeDocument/2006/relationships/tags" Target="../tags/tag47.xml"/><Relationship Id="rId5" Type="http://schemas.openxmlformats.org/officeDocument/2006/relationships/image" Target="../media/image13.pn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14.png"/><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7.xml"/><Relationship Id="rId1" Type="http://schemas.openxmlformats.org/officeDocument/2006/relationships/tags" Target="../tags/tag5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7.xml"/><Relationship Id="rId1" Type="http://schemas.openxmlformats.org/officeDocument/2006/relationships/tags" Target="../tags/tag5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7.xml"/><Relationship Id="rId1" Type="http://schemas.openxmlformats.org/officeDocument/2006/relationships/tags" Target="../tags/tag54.xml"/><Relationship Id="rId5" Type="http://schemas.openxmlformats.org/officeDocument/2006/relationships/image" Target="../media/image11.png"/><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7.xml"/><Relationship Id="rId1" Type="http://schemas.openxmlformats.org/officeDocument/2006/relationships/tags" Target="../tags/tag55.xml"/><Relationship Id="rId5" Type="http://schemas.openxmlformats.org/officeDocument/2006/relationships/image" Target="../media/image13.png"/><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7.xml"/><Relationship Id="rId1" Type="http://schemas.openxmlformats.org/officeDocument/2006/relationships/tags" Target="../tags/tag58.xml"/><Relationship Id="rId4" Type="http://schemas.openxmlformats.org/officeDocument/2006/relationships/image" Target="../media/image17.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7.xml"/><Relationship Id="rId1" Type="http://schemas.openxmlformats.org/officeDocument/2006/relationships/tags" Target="../tags/tag59.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7.xml"/><Relationship Id="rId1" Type="http://schemas.openxmlformats.org/officeDocument/2006/relationships/tags" Target="../tags/tag60.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7.xml"/><Relationship Id="rId1" Type="http://schemas.openxmlformats.org/officeDocument/2006/relationships/tags" Target="../tags/tag61.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7.xml"/><Relationship Id="rId1" Type="http://schemas.openxmlformats.org/officeDocument/2006/relationships/tags" Target="../tags/tag62.xml"/><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7.xml"/><Relationship Id="rId1" Type="http://schemas.openxmlformats.org/officeDocument/2006/relationships/tags" Target="../tags/tag6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7.xml"/><Relationship Id="rId1" Type="http://schemas.openxmlformats.org/officeDocument/2006/relationships/tags" Target="../tags/tag64.xml"/><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7.xml"/><Relationship Id="rId1" Type="http://schemas.openxmlformats.org/officeDocument/2006/relationships/tags" Target="../tags/tag65.xml"/><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7.xml"/><Relationship Id="rId1" Type="http://schemas.openxmlformats.org/officeDocument/2006/relationships/tags" Target="../tags/tag66.xml"/><Relationship Id="rId4" Type="http://schemas.openxmlformats.org/officeDocument/2006/relationships/image" Target="../media/image18.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7.xml"/><Relationship Id="rId1" Type="http://schemas.openxmlformats.org/officeDocument/2006/relationships/tags" Target="../tags/tag67.xml"/><Relationship Id="rId4" Type="http://schemas.openxmlformats.org/officeDocument/2006/relationships/image" Target="../media/image19.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7.xml"/><Relationship Id="rId1" Type="http://schemas.openxmlformats.org/officeDocument/2006/relationships/tags" Target="../tags/tag68.xml"/><Relationship Id="rId4" Type="http://schemas.openxmlformats.org/officeDocument/2006/relationships/image" Target="../media/image20.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7.xml"/><Relationship Id="rId1" Type="http://schemas.openxmlformats.org/officeDocument/2006/relationships/tags" Target="../tags/tag69.xml"/><Relationship Id="rId4" Type="http://schemas.openxmlformats.org/officeDocument/2006/relationships/image" Target="../media/image21.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7.xml"/><Relationship Id="rId1" Type="http://schemas.openxmlformats.org/officeDocument/2006/relationships/tags" Target="../tags/tag70.xml"/><Relationship Id="rId4" Type="http://schemas.openxmlformats.org/officeDocument/2006/relationships/image" Target="../media/image22.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7.xml"/><Relationship Id="rId1" Type="http://schemas.openxmlformats.org/officeDocument/2006/relationships/tags" Target="../tags/tag71.xml"/><Relationship Id="rId4" Type="http://schemas.openxmlformats.org/officeDocument/2006/relationships/image" Target="../media/image23.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image" Target="../media/image5.png"/><Relationship Id="rId4"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5.png"/><Relationship Id="rId4"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7.xml"/><Relationship Id="rId1" Type="http://schemas.openxmlformats.org/officeDocument/2006/relationships/tags" Target="../tags/tag82.xml"/><Relationship Id="rId5" Type="http://schemas.openxmlformats.org/officeDocument/2006/relationships/image" Target="../media/image25.svg"/><Relationship Id="rId4" Type="http://schemas.openxmlformats.org/officeDocument/2006/relationships/image" Target="../media/image24.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5.png"/><Relationship Id="rId4"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5.png"/><Relationship Id="rId4"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7.xml"/><Relationship Id="rId1" Type="http://schemas.openxmlformats.org/officeDocument/2006/relationships/tags" Target="../tags/tag87.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9.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ags" Target="../tags/tag4.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image" Target="../media/image5.png"/><Relationship Id="rId4"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3.xml"/><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7.xml"/><Relationship Id="rId1" Type="http://schemas.openxmlformats.org/officeDocument/2006/relationships/tags" Target="../tags/tag98.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7.xml"/><Relationship Id="rId1" Type="http://schemas.openxmlformats.org/officeDocument/2006/relationships/tags" Target="../tags/tag99.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image" Target="../media/image5.png"/><Relationship Id="rId4"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7.xml"/><Relationship Id="rId1" Type="http://schemas.openxmlformats.org/officeDocument/2006/relationships/tags" Target="../tags/tag10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ags" Target="../tags/tag5.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7.xml"/><Relationship Id="rId1" Type="http://schemas.openxmlformats.org/officeDocument/2006/relationships/tags" Target="../tags/tag103.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7.xml"/><Relationship Id="rId1" Type="http://schemas.openxmlformats.org/officeDocument/2006/relationships/tags" Target="../tags/tag104.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7.xml"/><Relationship Id="rId1" Type="http://schemas.openxmlformats.org/officeDocument/2006/relationships/tags" Target="../tags/tag105.xml"/><Relationship Id="rId5" Type="http://schemas.openxmlformats.org/officeDocument/2006/relationships/image" Target="../media/image27.png"/><Relationship Id="rId4" Type="http://schemas.openxmlformats.org/officeDocument/2006/relationships/image" Target="../media/image26.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7.xml"/><Relationship Id="rId1" Type="http://schemas.openxmlformats.org/officeDocument/2006/relationships/tags" Target="../tags/tag106.xml"/><Relationship Id="rId5" Type="http://schemas.openxmlformats.org/officeDocument/2006/relationships/image" Target="../media/image29.png"/><Relationship Id="rId4" Type="http://schemas.openxmlformats.org/officeDocument/2006/relationships/image" Target="../media/image28.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7.xml"/><Relationship Id="rId1" Type="http://schemas.openxmlformats.org/officeDocument/2006/relationships/tags" Target="../tags/tag107.xml"/><Relationship Id="rId5" Type="http://schemas.openxmlformats.org/officeDocument/2006/relationships/image" Target="../media/image31.png"/><Relationship Id="rId4" Type="http://schemas.openxmlformats.org/officeDocument/2006/relationships/image" Target="../media/image30.png"/></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7.xml"/><Relationship Id="rId1" Type="http://schemas.openxmlformats.org/officeDocument/2006/relationships/tags" Target="../tags/tag110.xml"/><Relationship Id="rId4" Type="http://schemas.openxmlformats.org/officeDocument/2006/relationships/image" Target="../media/image5.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7.xml"/><Relationship Id="rId1" Type="http://schemas.openxmlformats.org/officeDocument/2006/relationships/tags" Target="../tags/tag111.xml"/><Relationship Id="rId4" Type="http://schemas.openxmlformats.org/officeDocument/2006/relationships/image" Target="../media/image3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3043771" y="2298540"/>
            <a:ext cx="6626009" cy="1323439"/>
          </a:xfrm>
          <a:prstGeom prst="rect">
            <a:avLst/>
          </a:prstGeom>
          <a:noFill/>
        </p:spPr>
        <p:txBody>
          <a:bodyPr wrap="square" rtlCol="0">
            <a:spAutoFit/>
          </a:bodyPr>
          <a:lstStyle/>
          <a:p>
            <a:r>
              <a:rPr lang="zh-CN" altLang="en-US" sz="4000" dirty="0">
                <a:solidFill>
                  <a:srgbClr val="1369B2"/>
                </a:solidFill>
                <a:latin typeface="微软雅黑" charset="0"/>
                <a:ea typeface="微软雅黑" charset="0"/>
                <a:cs typeface="+mn-ea"/>
                <a:sym typeface="思源黑体 CN Medium" panose="020B0600000000000000" pitchFamily="34" charset="-122"/>
              </a:rPr>
              <a:t>第</a:t>
            </a:r>
            <a:r>
              <a:rPr lang="en-US" altLang="zh-CN" sz="4000" dirty="0">
                <a:solidFill>
                  <a:srgbClr val="1369B2"/>
                </a:solidFill>
                <a:latin typeface="微软雅黑" charset="0"/>
                <a:ea typeface="微软雅黑" charset="0"/>
                <a:cs typeface="+mn-ea"/>
                <a:sym typeface="思源黑体 CN Medium" panose="020B0600000000000000" pitchFamily="34" charset="-122"/>
              </a:rPr>
              <a:t>13</a:t>
            </a:r>
            <a:r>
              <a:rPr lang="zh-CN" altLang="en-US" sz="4000" dirty="0">
                <a:solidFill>
                  <a:srgbClr val="1369B2"/>
                </a:solidFill>
                <a:latin typeface="微软雅黑" charset="0"/>
                <a:ea typeface="微软雅黑" charset="0"/>
                <a:cs typeface="+mn-ea"/>
                <a:sym typeface="思源黑体 CN Medium" panose="020B0600000000000000" pitchFamily="34" charset="-122"/>
              </a:rPr>
              <a:t>章  </a:t>
            </a:r>
            <a:r>
              <a:rPr lang="en-US" altLang="zh-CN" sz="4000" dirty="0">
                <a:solidFill>
                  <a:srgbClr val="1369B2"/>
                </a:solidFill>
                <a:latin typeface="微软雅黑" charset="0"/>
                <a:ea typeface="微软雅黑" charset="0"/>
                <a:cs typeface="+mn-ea"/>
                <a:sym typeface="思源黑体 CN Medium" panose="020B0600000000000000" pitchFamily="34" charset="-122"/>
              </a:rPr>
              <a:t>Spring</a:t>
            </a:r>
            <a:r>
              <a:rPr lang="zh-CN" altLang="en-US" sz="4000" dirty="0">
                <a:solidFill>
                  <a:srgbClr val="1369B2"/>
                </a:solidFill>
                <a:latin typeface="微软雅黑" charset="0"/>
                <a:ea typeface="微软雅黑" charset="0"/>
                <a:cs typeface="+mn-ea"/>
                <a:sym typeface="思源黑体 CN Medium" panose="020B0600000000000000" pitchFamily="34" charset="-122"/>
              </a:rPr>
              <a:t> </a:t>
            </a:r>
            <a:r>
              <a:rPr lang="en-US" altLang="zh-CN" sz="4000" dirty="0">
                <a:solidFill>
                  <a:srgbClr val="1369B2"/>
                </a:solidFill>
                <a:latin typeface="微软雅黑" charset="0"/>
                <a:ea typeface="微软雅黑" charset="0"/>
                <a:cs typeface="+mn-ea"/>
                <a:sym typeface="思源黑体 CN Medium" panose="020B0600000000000000" pitchFamily="34" charset="-122"/>
              </a:rPr>
              <a:t>MVC</a:t>
            </a:r>
            <a:r>
              <a:rPr lang="zh-CN" altLang="en-US" sz="4000" dirty="0">
                <a:solidFill>
                  <a:srgbClr val="1369B2"/>
                </a:solidFill>
                <a:latin typeface="微软雅黑" charset="0"/>
                <a:ea typeface="微软雅黑" charset="0"/>
                <a:cs typeface="+mn-ea"/>
                <a:sym typeface="思源黑体 CN Medium" panose="020B0600000000000000" pitchFamily="34" charset="-122"/>
              </a:rPr>
              <a:t>的高级</a:t>
            </a:r>
            <a:endParaRPr lang="en-US" altLang="zh-CN" sz="4000" dirty="0">
              <a:solidFill>
                <a:srgbClr val="1369B2"/>
              </a:solidFill>
              <a:latin typeface="微软雅黑" charset="0"/>
              <a:ea typeface="微软雅黑" charset="0"/>
              <a:cs typeface="+mn-ea"/>
              <a:sym typeface="思源黑体 CN Medium" panose="020B0600000000000000" pitchFamily="34" charset="-122"/>
            </a:endParaRPr>
          </a:p>
          <a:p>
            <a:r>
              <a:rPr lang="zh-CN" altLang="en-US" sz="4000" dirty="0">
                <a:solidFill>
                  <a:srgbClr val="1369B2"/>
                </a:solidFill>
                <a:latin typeface="微软雅黑" charset="0"/>
                <a:ea typeface="微软雅黑" charset="0"/>
                <a:cs typeface="+mn-ea"/>
                <a:sym typeface="思源黑体 CN Medium" panose="020B0600000000000000" pitchFamily="34" charset="-122"/>
              </a:rPr>
              <a:t>             功能</a:t>
            </a:r>
          </a:p>
        </p:txBody>
      </p:sp>
      <p:sp>
        <p:nvSpPr>
          <p:cNvPr id="68" name="Rectangle 4"/>
          <p:cNvSpPr txBox="1">
            <a:spLocks noChangeArrowheads="1"/>
          </p:cNvSpPr>
          <p:nvPr/>
        </p:nvSpPr>
        <p:spPr>
          <a:xfrm>
            <a:off x="4663440" y="3860695"/>
            <a:ext cx="539476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EE</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企业级应用开发教程（</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SSM</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184858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5261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程序执行文件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ExceptionController.java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中的任意一个方法时，都会抛出异常。在异常发生时，如果要跳转到指定的处理页面，则需要在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的配置文件</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中使用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SimpleMappingExceptionResolver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指定异常和异常处理页面的映射关系</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配置文件的</a:t>
            </a:r>
            <a:r>
              <a:rPr lang="zh-CN" altLang="en-US" sz="1600" dirty="0">
                <a:solidFill>
                  <a:srgbClr val="595959"/>
                </a:solidFill>
                <a:latin typeface="Microsoft YaHei" panose="020B0503020204020204" pitchFamily="34" charset="-122"/>
                <a:ea typeface="Microsoft YaHei" panose="020B0503020204020204" pitchFamily="34" charset="-122"/>
                <a:cs typeface="+mn-ea"/>
              </a:rPr>
              <a:t>部分</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000251" y="2743200"/>
            <a:ext cx="8389620" cy="3372783"/>
          </a:xfrm>
          <a:prstGeom prst="rect">
            <a:avLst/>
          </a:prstGeom>
        </p:spPr>
      </p:pic>
      <p:sp>
        <p:nvSpPr>
          <p:cNvPr id="4" name="矩形 3"/>
          <p:cNvSpPr/>
          <p:nvPr/>
        </p:nvSpPr>
        <p:spPr>
          <a:xfrm>
            <a:off x="2188213" y="2699766"/>
            <a:ext cx="8155127" cy="3372783"/>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配置静态资源的访问映射，此配置中的文件，将不被前端控制器拦截</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mvc:resources</a:t>
            </a:r>
            <a:r>
              <a:rPr lang="en-US" altLang="zh-CN" sz="1600" dirty="0">
                <a:solidFill>
                  <a:srgbClr val="595959"/>
                </a:solidFill>
                <a:latin typeface="Microsoft YaHei" panose="020B0503020204020204" pitchFamily="34" charset="-122"/>
                <a:ea typeface="Microsoft YaHei" panose="020B0503020204020204" pitchFamily="34" charset="-122"/>
                <a:cs typeface="+mn-ea"/>
              </a:rPr>
              <a:t> mapping="/</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a:t>
            </a:r>
            <a:r>
              <a:rPr lang="en-US" altLang="zh-CN" sz="1600" dirty="0">
                <a:solidFill>
                  <a:srgbClr val="595959"/>
                </a:solidFill>
                <a:latin typeface="Microsoft YaHei" panose="020B0503020204020204" pitchFamily="34" charset="-122"/>
                <a:ea typeface="Microsoft YaHei" panose="020B0503020204020204" pitchFamily="34" charset="-122"/>
                <a:cs typeface="+mn-ea"/>
              </a:rPr>
              <a:t>/**" location="/</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注入</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SimpleMappingExceptionResolver</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--&gt;&lt;bean class=</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"org.springframework.web.servlet.handler.SimpleMappingExceptionResolver"&gt;</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定义特殊处理的异常，类名或完全路径名作为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key</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，对应的异常页面名作为值</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&lt;property name="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exceptionMappings</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&lt;props&gt;&lt;prop key="</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java.lang.NullPointerException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nullPointerExp.jsp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&lt;/prop&gt;&lt;prop key="</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IOException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IOExp.jsp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&lt;/prop&gt;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&lt;/props&gt;&lt;/property&gt;&lt;/bean&gt;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简单异常处理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054366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在文件</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中，已经指定了异常类别对应的异常处理页面，接下来创建这些异常处理页面。在此不对异常处理页面做太多处理，只在页面中展示对应的异常信息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308861" y="2743201"/>
            <a:ext cx="7658099" cy="3134726"/>
          </a:xfrm>
          <a:prstGeom prst="rect">
            <a:avLst/>
          </a:prstGeom>
        </p:spPr>
      </p:pic>
      <p:sp>
        <p:nvSpPr>
          <p:cNvPr id="4" name="矩形 3"/>
          <p:cNvSpPr/>
          <p:nvPr/>
        </p:nvSpPr>
        <p:spPr>
          <a:xfrm>
            <a:off x="2508253" y="2791206"/>
            <a:ext cx="7778747" cy="3003451"/>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 </a:t>
            </a:r>
            <a:r>
              <a:rPr lang="zh-CN" altLang="en-US" sz="1600" dirty="0">
                <a:solidFill>
                  <a:srgbClr val="595959"/>
                </a:solidFill>
                <a:latin typeface="Microsoft YaHei" panose="020B0503020204020204" pitchFamily="34" charset="-122"/>
                <a:ea typeface="Microsoft YaHei" panose="020B0503020204020204" pitchFamily="34" charset="-122"/>
                <a:cs typeface="+mn-ea"/>
              </a:rPr>
              <a:t>这里只展示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nullPointerExp.jsp</a:t>
            </a:r>
            <a:r>
              <a:rPr lang="zh-CN" altLang="en-US" sz="1600" dirty="0">
                <a:solidFill>
                  <a:srgbClr val="595959"/>
                </a:solidFill>
                <a:latin typeface="Microsoft YaHei" panose="020B0503020204020204" pitchFamily="34" charset="-122"/>
                <a:ea typeface="Microsoft YaHei" panose="020B0503020204020204" pitchFamily="34" charset="-122"/>
                <a:cs typeface="+mn-ea"/>
              </a:rPr>
              <a:t>页面</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page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contentType</a:t>
            </a:r>
            <a:r>
              <a:rPr lang="en-US" altLang="zh-CN" sz="1600" dirty="0">
                <a:solidFill>
                  <a:srgbClr val="595959"/>
                </a:solidFill>
                <a:latin typeface="Microsoft YaHei" panose="020B0503020204020204" pitchFamily="34" charset="-122"/>
                <a:ea typeface="Microsoft YaHei" panose="020B0503020204020204" pitchFamily="34" charset="-122"/>
                <a:cs typeface="+mn-ea"/>
              </a:rPr>
              <a:t>="text/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html;charset</a:t>
            </a:r>
            <a:r>
              <a:rPr lang="en-US" altLang="zh-CN" sz="1600" dirty="0">
                <a:solidFill>
                  <a:srgbClr val="595959"/>
                </a:solidFill>
                <a:latin typeface="Microsoft YaHei" panose="020B0503020204020204" pitchFamily="34" charset="-122"/>
                <a:ea typeface="Microsoft YaHei" panose="020B0503020204020204" pitchFamily="34" charset="-122"/>
                <a:cs typeface="+mn-ea"/>
              </a:rPr>
              <a:t>=UTF-8" language="java"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&lt;html&gt;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&lt;head&gt;&lt;title&gt;</a:t>
            </a:r>
            <a:r>
              <a:rPr lang="zh-CN" altLang="zh-CN" sz="1600" dirty="0">
                <a:solidFill>
                  <a:srgbClr val="595959"/>
                </a:solidFill>
                <a:latin typeface="Microsoft YaHei" panose="020B0503020204020204" pitchFamily="34" charset="-122"/>
                <a:ea typeface="Microsoft YaHei" panose="020B0503020204020204" pitchFamily="34" charset="-122"/>
                <a:cs typeface="+mn-ea"/>
              </a:rPr>
              <a:t>空指针异常处理页面</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&lt;/title&gt;&lt;/head&gt;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空指针异常处理页面</a:t>
            </a:r>
            <a:r>
              <a:rPr lang="en-US" altLang="zh-CN" sz="1600" dirty="0">
                <a:solidFill>
                  <a:srgbClr val="595959"/>
                </a:solidFill>
                <a:latin typeface="Microsoft YaHei" panose="020B0503020204020204" pitchFamily="34" charset="-122"/>
                <a:ea typeface="Microsoft YaHei" panose="020B0503020204020204" pitchFamily="34" charset="-122"/>
                <a:cs typeface="+mn-ea"/>
              </a:rPr>
              <a:t>-----${exp}</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&lt;/html&gt;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简单异常处理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90478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983224"/>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chapter13</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http://localhost:8080/chapter13/</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showNullPointer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，程序将执行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showNullPointer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方法。方法执行后页面显示效果如图所示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所示的信息可以看出，程序在抛出异常时，会跳转到异常类型对应的异常处理页面中。如果抛出的异常没有在</a:t>
            </a:r>
            <a:r>
              <a:rPr lang="en-US" altLang="zh-CN"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dirty="0">
                <a:solidFill>
                  <a:srgbClr val="595959"/>
                </a:solidFill>
                <a:latin typeface="Microsoft YaHei" panose="020B0503020204020204" pitchFamily="34" charset="-122"/>
                <a:ea typeface="Microsoft YaHei" panose="020B0503020204020204" pitchFamily="34" charset="-122"/>
                <a:cs typeface="+mn-ea"/>
              </a:rPr>
              <a:t>的配置文件中指定对应的异常处理页面，那么程序会跳转到指定的默认异常处理页面</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简单异常处理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F88F838A-991F-7E48-92C9-9FF3A4BE63C5}"/>
              </a:ext>
            </a:extLst>
          </p:cNvPr>
          <p:cNvPicPr/>
          <p:nvPr/>
        </p:nvPicPr>
        <p:blipFill>
          <a:blip r:embed="rId4"/>
          <a:stretch>
            <a:fillRect/>
          </a:stretch>
        </p:blipFill>
        <p:spPr>
          <a:xfrm>
            <a:off x="3783012" y="2640648"/>
            <a:ext cx="5040948" cy="1646148"/>
          </a:xfrm>
          <a:prstGeom prst="rect">
            <a:avLst/>
          </a:prstGeom>
          <a:noFill/>
          <a:ln>
            <a:noFill/>
          </a:ln>
        </p:spPr>
      </p:pic>
    </p:spTree>
    <p:extLst>
      <p:ext uri="{BB962C8B-B14F-4D97-AF65-F5344CB8AC3E}">
        <p14:creationId xmlns:p14="http://schemas.microsoft.com/office/powerpoint/2010/main" val="276766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zh-CN" altLang="en-US" dirty="0">
                <a:solidFill>
                  <a:srgbClr val="1369B2"/>
                </a:solidFill>
                <a:latin typeface="微软雅黑" panose="020B0503020204020204" pitchFamily="34" charset="-122"/>
                <a:ea typeface="微软雅黑" panose="020B0503020204020204" pitchFamily="34" charset="-122"/>
              </a:rPr>
              <a:t>自定义异常处理器</a:t>
            </a:r>
            <a:r>
              <a:rPr lang="zh-CN" altLang="en-US" dirty="0">
                <a:solidFill>
                  <a:srgbClr val="595959"/>
                </a:solidFill>
                <a:latin typeface="微软雅黑" panose="020B0503020204020204" pitchFamily="34" charset="-122"/>
                <a:ea typeface="微软雅黑" panose="020B0503020204020204" pitchFamily="34" charset="-122"/>
              </a:rPr>
              <a:t>，能够说出自定义异常处理器如何使用</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46800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41659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06592"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resolveException</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方法</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32285"/>
            <a:ext cx="9390960" cy="257369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除了使用</a:t>
            </a:r>
            <a:r>
              <a:rPr lang="en-US" altLang="zh-CN" dirty="0" err="1">
                <a:solidFill>
                  <a:srgbClr val="595959"/>
                </a:solidFill>
                <a:latin typeface="微软雅黑" panose="020B0503020204020204" pitchFamily="34" charset="-122"/>
              </a:rPr>
              <a:t>SimpleMappingExceptionResolver</a:t>
            </a:r>
            <a:r>
              <a:rPr lang="zh-CN" altLang="zh-CN" dirty="0">
                <a:solidFill>
                  <a:srgbClr val="595959"/>
                </a:solidFill>
                <a:latin typeface="微软雅黑" panose="020B0503020204020204" pitchFamily="34" charset="-122"/>
              </a:rPr>
              <a:t>进行异常处理，还可以自定义异常处理器统一处理异常。通过实现</a:t>
            </a:r>
            <a:r>
              <a:rPr lang="en-US" altLang="zh-CN" dirty="0" err="1">
                <a:solidFill>
                  <a:srgbClr val="595959"/>
                </a:solidFill>
                <a:latin typeface="微软雅黑" panose="020B0503020204020204" pitchFamily="34" charset="-122"/>
              </a:rPr>
              <a:t>HandlerExceptionResolver</a:t>
            </a:r>
            <a:r>
              <a:rPr lang="zh-CN" altLang="zh-CN" dirty="0">
                <a:solidFill>
                  <a:srgbClr val="595959"/>
                </a:solidFill>
                <a:latin typeface="微软雅黑" panose="020B0503020204020204" pitchFamily="34" charset="-122"/>
              </a:rPr>
              <a:t>接口，重写异常处理方法</a:t>
            </a:r>
            <a:r>
              <a:rPr lang="en-US" altLang="zh-CN" dirty="0" err="1">
                <a:solidFill>
                  <a:srgbClr val="595959"/>
                </a:solidFill>
                <a:latin typeface="微软雅黑" panose="020B0503020204020204" pitchFamily="34" charset="-122"/>
              </a:rPr>
              <a:t>resolveException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来定义自定义异常处理器。当</a:t>
            </a:r>
            <a:r>
              <a:rPr lang="en-US" altLang="zh-CN" dirty="0">
                <a:solidFill>
                  <a:srgbClr val="595959"/>
                </a:solidFill>
                <a:latin typeface="微软雅黑" panose="020B0503020204020204" pitchFamily="34" charset="-122"/>
              </a:rPr>
              <a:t>Handler</a:t>
            </a:r>
            <a:r>
              <a:rPr lang="zh-CN" altLang="zh-CN" dirty="0">
                <a:solidFill>
                  <a:srgbClr val="595959"/>
                </a:solidFill>
                <a:latin typeface="微软雅黑" panose="020B0503020204020204" pitchFamily="34" charset="-122"/>
              </a:rPr>
              <a:t>执行并且抛出异常时，自定义异常处理器会拦截异常并执行重写的</a:t>
            </a:r>
            <a:r>
              <a:rPr lang="en-US" altLang="zh-CN" dirty="0" err="1">
                <a:solidFill>
                  <a:srgbClr val="595959"/>
                </a:solidFill>
                <a:latin typeface="微软雅黑" panose="020B0503020204020204" pitchFamily="34" charset="-122"/>
              </a:rPr>
              <a:t>resolveException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a:t>
            </a:r>
            <a:r>
              <a:rPr lang="zh-CN" altLang="en-US" dirty="0">
                <a:solidFill>
                  <a:srgbClr val="595959"/>
                </a:solidFill>
                <a:latin typeface="微软雅黑" panose="020B0503020204020204" pitchFamily="34" charset="-122"/>
              </a:rPr>
              <a:t>该</a:t>
            </a:r>
            <a:r>
              <a:rPr lang="zh-CN" altLang="zh-CN" dirty="0">
                <a:solidFill>
                  <a:srgbClr val="595959"/>
                </a:solidFill>
                <a:latin typeface="微软雅黑" panose="020B0503020204020204" pitchFamily="34" charset="-122"/>
              </a:rPr>
              <a:t>方法返回值是</a:t>
            </a:r>
            <a:r>
              <a:rPr lang="en-US" altLang="zh-CN" dirty="0" err="1">
                <a:solidFill>
                  <a:srgbClr val="595959"/>
                </a:solidFill>
                <a:latin typeface="微软雅黑" panose="020B0503020204020204" pitchFamily="34" charset="-122"/>
              </a:rPr>
              <a:t>ModelAndView</a:t>
            </a:r>
            <a:r>
              <a:rPr lang="zh-CN" altLang="zh-CN" dirty="0">
                <a:solidFill>
                  <a:srgbClr val="595959"/>
                </a:solidFill>
                <a:latin typeface="微软雅黑" panose="020B0503020204020204" pitchFamily="34" charset="-122"/>
              </a:rPr>
              <a:t>类型的对象，可以在</a:t>
            </a:r>
            <a:r>
              <a:rPr lang="en-US" altLang="zh-CN" dirty="0" err="1">
                <a:solidFill>
                  <a:srgbClr val="595959"/>
                </a:solidFill>
                <a:latin typeface="微软雅黑" panose="020B0503020204020204" pitchFamily="34" charset="-122"/>
              </a:rPr>
              <a:t>ModelAndView</a:t>
            </a:r>
            <a:r>
              <a:rPr lang="zh-CN" altLang="zh-CN" dirty="0">
                <a:solidFill>
                  <a:srgbClr val="595959"/>
                </a:solidFill>
                <a:latin typeface="微软雅黑" panose="020B0503020204020204" pitchFamily="34" charset="-122"/>
              </a:rPr>
              <a:t>对象中存储异常信息，并跳转到异常处理页面</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687790"/>
            <a:ext cx="9865885" cy="31986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088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56228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541771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接下来通过一个案例演示自定义异常处理器分类别处理自定义异常和系统自带的异常，案例具体实现步骤如下所示。在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目录，创建一个路径为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com.itheima.exception</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的包，并在包中创建自定义异常类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MyException</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56357"/>
            <a:ext cx="7332167" cy="3372783"/>
          </a:xfrm>
          <a:prstGeom prst="rect">
            <a:avLst/>
          </a:prstGeom>
        </p:spPr>
      </p:pic>
      <p:sp>
        <p:nvSpPr>
          <p:cNvPr id="4" name="矩形 3"/>
          <p:cNvSpPr/>
          <p:nvPr/>
        </p:nvSpPr>
        <p:spPr>
          <a:xfrm>
            <a:off x="2795018" y="2823326"/>
            <a:ext cx="7114791" cy="3372783"/>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MyException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 extends  Exception</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message;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异常信息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MyException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 message)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super(message);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this.message</a:t>
            </a:r>
            <a:r>
              <a:rPr lang="en-US" altLang="zh-CN" sz="1600" dirty="0">
                <a:solidFill>
                  <a:srgbClr val="595959"/>
                </a:solidFill>
                <a:latin typeface="Microsoft YaHei" panose="020B0503020204020204" pitchFamily="34" charset="-122"/>
                <a:ea typeface="Microsoft YaHei" panose="020B0503020204020204" pitchFamily="34" charset="-122"/>
                <a:cs typeface="+mn-ea"/>
              </a:rPr>
              <a:t> = message;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@Override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getMessage</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message;}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void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setMessage</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 message)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this.message</a:t>
            </a:r>
            <a:r>
              <a:rPr lang="en-US" altLang="zh-CN" sz="1600" dirty="0">
                <a:solidFill>
                  <a:srgbClr val="595959"/>
                </a:solidFill>
                <a:latin typeface="Microsoft YaHei" panose="020B0503020204020204" pitchFamily="34" charset="-122"/>
                <a:ea typeface="Microsoft YaHei" panose="020B0503020204020204" pitchFamily="34" charset="-122"/>
                <a:cs typeface="+mn-ea"/>
              </a:rPr>
              <a:t> = message;}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179670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修改文件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ExceptionController.java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ExceptionController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类中，新增方法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addData</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用于抛出自定义异常，</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addData</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方法的具体代码如下所示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3004947"/>
            <a:ext cx="7332167" cy="2094637"/>
          </a:xfrm>
          <a:prstGeom prst="rect">
            <a:avLst/>
          </a:prstGeom>
        </p:spPr>
      </p:pic>
      <p:sp>
        <p:nvSpPr>
          <p:cNvPr id="4" name="矩形 3"/>
          <p:cNvSpPr/>
          <p:nvPr/>
        </p:nvSpPr>
        <p:spPr>
          <a:xfrm>
            <a:off x="2795018" y="3154796"/>
            <a:ext cx="7114791" cy="1705403"/>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addData</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public void </a:t>
            </a:r>
            <a:r>
              <a:rPr lang="en-US" altLang="zh-CN" dirty="0" err="1">
                <a:solidFill>
                  <a:srgbClr val="595959"/>
                </a:solidFill>
                <a:latin typeface="Microsoft YaHei" panose="020B0503020204020204" pitchFamily="34" charset="-122"/>
                <a:ea typeface="Microsoft YaHei" panose="020B0503020204020204" pitchFamily="34" charset="-122"/>
                <a:cs typeface="+mn-ea"/>
              </a:rPr>
              <a:t>addData</a:t>
            </a:r>
            <a:r>
              <a:rPr lang="en-US" altLang="zh-CN" dirty="0">
                <a:solidFill>
                  <a:srgbClr val="595959"/>
                </a:solidFill>
                <a:latin typeface="Microsoft YaHei" panose="020B0503020204020204" pitchFamily="34" charset="-122"/>
                <a:ea typeface="Microsoft YaHei" panose="020B0503020204020204" pitchFamily="34" charset="-122"/>
                <a:cs typeface="+mn-ea"/>
              </a:rPr>
              <a:t>() throws </a:t>
            </a:r>
            <a:r>
              <a:rPr lang="en-US" altLang="zh-CN" dirty="0" err="1">
                <a:solidFill>
                  <a:srgbClr val="595959"/>
                </a:solidFill>
                <a:latin typeface="Microsoft YaHei" panose="020B0503020204020204" pitchFamily="34" charset="-122"/>
                <a:ea typeface="Microsoft YaHei" panose="020B0503020204020204" pitchFamily="34" charset="-122"/>
                <a:cs typeface="+mn-ea"/>
              </a:rPr>
              <a:t>MyException</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throw new </a:t>
            </a:r>
            <a:r>
              <a:rPr lang="en-US" altLang="zh-CN" dirty="0" err="1">
                <a:solidFill>
                  <a:srgbClr val="595959"/>
                </a:solidFill>
                <a:latin typeface="Microsoft YaHei" panose="020B0503020204020204" pitchFamily="34" charset="-122"/>
                <a:ea typeface="Microsoft YaHei" panose="020B0503020204020204" pitchFamily="34" charset="-122"/>
                <a:cs typeface="+mn-ea"/>
              </a:rPr>
              <a:t>MyException</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新增数据异常！</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804843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941429"/>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包下，创建名称为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MyExceptionHandler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的自定义异常处理器。在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MyExceptionHandler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类中重写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resolveException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方法，用于判断当前异常是自定义异常还是系统自带的异常，根据异常的种类不同，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resolveException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方法返回不同的异常信息。使用自定义异常处理器，需要先将自定义异常处理器注册到</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MyExceptionHandler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a:t>
            </a:r>
            <a:r>
              <a:rPr lang="zh-CN" altLang="en-US" sz="1600" dirty="0">
                <a:solidFill>
                  <a:srgbClr val="595959"/>
                </a:solidFill>
                <a:latin typeface="Microsoft YaHei" panose="020B0503020204020204" pitchFamily="34" charset="-122"/>
                <a:ea typeface="Microsoft YaHei" panose="020B0503020204020204" pitchFamily="34" charset="-122"/>
                <a:cs typeface="+mn-ea"/>
              </a:rPr>
              <a:t>部分</a:t>
            </a:r>
            <a:r>
              <a:rPr lang="zh-CN" altLang="zh-CN" sz="1600" dirty="0">
                <a:solidFill>
                  <a:srgbClr val="595959"/>
                </a:solidFill>
                <a:latin typeface="Microsoft YaHei" panose="020B0503020204020204" pitchFamily="34" charset="-122"/>
                <a:ea typeface="Microsoft YaHei" panose="020B0503020204020204" pitchFamily="34" charset="-122"/>
                <a:cs typeface="+mn-ea"/>
              </a:rPr>
              <a:t>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200453" y="3040381"/>
            <a:ext cx="7983677" cy="3372782"/>
          </a:xfrm>
          <a:prstGeom prst="rect">
            <a:avLst/>
          </a:prstGeom>
        </p:spPr>
      </p:pic>
      <p:sp>
        <p:nvSpPr>
          <p:cNvPr id="4" name="矩形 3"/>
          <p:cNvSpPr/>
          <p:nvPr/>
        </p:nvSpPr>
        <p:spPr>
          <a:xfrm>
            <a:off x="2486408" y="3017636"/>
            <a:ext cx="7697722" cy="3372783"/>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只列举了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if...else</a:t>
            </a:r>
            <a:r>
              <a:rPr lang="zh-CN" altLang="en-US" sz="1600" dirty="0">
                <a:solidFill>
                  <a:srgbClr val="595959"/>
                </a:solidFill>
                <a:latin typeface="Microsoft YaHei" panose="020B0503020204020204" pitchFamily="34" charset="-122"/>
                <a:ea typeface="Microsoft YaHei" panose="020B0503020204020204" pitchFamily="34" charset="-122"/>
                <a:cs typeface="+mn-ea"/>
              </a:rPr>
              <a:t>的内容</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if (ex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instanceof</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MyException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自定义异常，将异常信息直接返回</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msg=</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ex.getMessage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else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如果是系统的异常，从堆栈中获取异常信息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Writer out =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StringWriter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PrintWriter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s =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PrintWriter</a:t>
            </a:r>
            <a:r>
              <a:rPr lang="en-US" altLang="zh-CN" sz="1600" dirty="0">
                <a:solidFill>
                  <a:srgbClr val="595959"/>
                </a:solidFill>
                <a:latin typeface="Microsoft YaHei" panose="020B0503020204020204" pitchFamily="34" charset="-122"/>
                <a:ea typeface="Microsoft YaHei" panose="020B0503020204020204" pitchFamily="34" charset="-122"/>
                <a:cs typeface="+mn-ea"/>
              </a:rPr>
              <a:t>(out);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ex.printStackTrace</a:t>
            </a:r>
            <a:r>
              <a:rPr lang="en-US" altLang="zh-CN" sz="1600" dirty="0">
                <a:solidFill>
                  <a:srgbClr val="595959"/>
                </a:solidFill>
                <a:latin typeface="Microsoft YaHei" panose="020B0503020204020204" pitchFamily="34" charset="-122"/>
                <a:ea typeface="Microsoft YaHei" panose="020B0503020204020204" pitchFamily="34" charset="-122"/>
                <a:cs typeface="+mn-ea"/>
              </a:rPr>
              <a:t>(s);</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sysMsg</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out.toString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系统真实异常信息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msg="</a:t>
            </a:r>
            <a:r>
              <a:rPr lang="zh-CN" altLang="zh-CN" sz="1600" dirty="0">
                <a:solidFill>
                  <a:srgbClr val="595959"/>
                </a:solidFill>
                <a:latin typeface="Microsoft YaHei" panose="020B0503020204020204" pitchFamily="34" charset="-122"/>
                <a:ea typeface="Microsoft YaHei" panose="020B0503020204020204" pitchFamily="34" charset="-122"/>
                <a:cs typeface="+mn-ea"/>
              </a:rPr>
              <a:t>网络异常！</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向客户隐藏真实的异常信息，仅发送提示信息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550920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\main\webapp</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目录下，创建一个名称为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error.jsp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的文件，用作异常处理页面。本案例不对异常处理页面进行过多处理，只将异常信息打印在页面上</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200453" y="3040381"/>
            <a:ext cx="7983677" cy="2683651"/>
          </a:xfrm>
          <a:prstGeom prst="rect">
            <a:avLst/>
          </a:prstGeom>
        </p:spPr>
      </p:pic>
      <p:sp>
        <p:nvSpPr>
          <p:cNvPr id="4" name="矩形 3"/>
          <p:cNvSpPr/>
          <p:nvPr/>
        </p:nvSpPr>
        <p:spPr>
          <a:xfrm>
            <a:off x="2486408" y="3029066"/>
            <a:ext cx="7697722" cy="2634119"/>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page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contentType</a:t>
            </a:r>
            <a:r>
              <a:rPr lang="en-US" altLang="zh-CN" sz="1600" dirty="0">
                <a:solidFill>
                  <a:srgbClr val="595959"/>
                </a:solidFill>
                <a:latin typeface="Microsoft YaHei" panose="020B0503020204020204" pitchFamily="34" charset="-122"/>
                <a:ea typeface="Microsoft YaHei" panose="020B0503020204020204" pitchFamily="34" charset="-122"/>
                <a:cs typeface="+mn-ea"/>
              </a:rPr>
              <a:t>="text/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html;charset</a:t>
            </a:r>
            <a:r>
              <a:rPr lang="en-US" altLang="zh-CN" sz="1600" dirty="0">
                <a:solidFill>
                  <a:srgbClr val="595959"/>
                </a:solidFill>
                <a:latin typeface="Microsoft YaHei" panose="020B0503020204020204" pitchFamily="34" charset="-122"/>
                <a:ea typeface="Microsoft YaHei" panose="020B0503020204020204" pitchFamily="34" charset="-122"/>
                <a:cs typeface="+mn-ea"/>
              </a:rPr>
              <a:t>=UTF-8" language="java"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&lt;html&gt;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&lt;head&gt;&lt;title&gt;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异常处理页面</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&lt;/title&gt;&lt;/head&gt;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${msg}</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&lt;/html&gt;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243513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chapter13</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http://localhost:8080/chapter13/</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showNullPointer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，程序将执行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showNullPointer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方法，方法执行后页面显示效果如图所示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AD57399B-785C-FE48-AA4B-CF707B4088F6}"/>
              </a:ext>
            </a:extLst>
          </p:cNvPr>
          <p:cNvPicPr/>
          <p:nvPr/>
        </p:nvPicPr>
        <p:blipFill>
          <a:blip r:embed="rId4"/>
          <a:stretch>
            <a:fillRect/>
          </a:stretch>
        </p:blipFill>
        <p:spPr>
          <a:xfrm>
            <a:off x="4171632" y="3042602"/>
            <a:ext cx="4160838" cy="1678533"/>
          </a:xfrm>
          <a:prstGeom prst="rect">
            <a:avLst/>
          </a:prstGeom>
          <a:noFill/>
          <a:ln>
            <a:noFill/>
          </a:ln>
        </p:spPr>
      </p:pic>
    </p:spTree>
    <p:extLst>
      <p:ext uri="{BB962C8B-B14F-4D97-AF65-F5344CB8AC3E}">
        <p14:creationId xmlns:p14="http://schemas.microsoft.com/office/powerpoint/2010/main" val="441501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479469"/>
            <a:ext cx="7294833" cy="687918"/>
            <a:chOff x="978872" y="1800499"/>
            <a:chExt cx="5471124" cy="515938"/>
          </a:xfrm>
        </p:grpSpPr>
        <p:sp>
          <p:nvSpPr>
            <p:cNvPr id="81" name="Pentagon 3"/>
            <p:cNvSpPr/>
            <p:nvPr/>
          </p:nvSpPr>
          <p:spPr bwMode="auto">
            <a:xfrm>
              <a:off x="978872" y="1800499"/>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了解异常处理机制</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349547"/>
            <a:ext cx="7249419" cy="685801"/>
            <a:chOff x="978872" y="2570437"/>
            <a:chExt cx="5437064" cy="514351"/>
          </a:xfrm>
        </p:grpSpPr>
        <p:sp>
          <p:nvSpPr>
            <p:cNvPr id="84" name="Pentagon 5"/>
            <p:cNvSpPr/>
            <p:nvPr/>
          </p:nvSpPr>
          <p:spPr bwMode="auto">
            <a:xfrm>
              <a:off x="978872" y="2570438"/>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Spring MVC</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异常的统一处理</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217508"/>
            <a:ext cx="7249419" cy="687920"/>
            <a:chOff x="978872" y="3338787"/>
            <a:chExt cx="5437064" cy="515940"/>
          </a:xfrm>
        </p:grpSpPr>
        <p:sp>
          <p:nvSpPr>
            <p:cNvPr id="87" name="Pentagon 6"/>
            <p:cNvSpPr/>
            <p:nvPr/>
          </p:nvSpPr>
          <p:spPr bwMode="auto">
            <a:xfrm>
              <a:off x="978872" y="3338789"/>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拦截器的作用，并掌握自定义拦截器的使用</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2" name="组合 11">
            <a:extLst>
              <a:ext uri="{FF2B5EF4-FFF2-40B4-BE49-F238E27FC236}">
                <a16:creationId xmlns:a16="http://schemas.microsoft.com/office/drawing/2014/main" id="{352EEB86-AF90-824B-BBCB-2941BCC932F3}"/>
              </a:ext>
            </a:extLst>
          </p:cNvPr>
          <p:cNvGrpSpPr/>
          <p:nvPr/>
        </p:nvGrpSpPr>
        <p:grpSpPr>
          <a:xfrm>
            <a:off x="2570958" y="5078563"/>
            <a:ext cx="7249419" cy="687922"/>
            <a:chOff x="978872" y="3338787"/>
            <a:chExt cx="5437064" cy="515942"/>
          </a:xfrm>
        </p:grpSpPr>
        <p:sp>
          <p:nvSpPr>
            <p:cNvPr id="13" name="Pentagon 6">
              <a:extLst>
                <a:ext uri="{FF2B5EF4-FFF2-40B4-BE49-F238E27FC236}">
                  <a16:creationId xmlns:a16="http://schemas.microsoft.com/office/drawing/2014/main" id="{24BCCAC2-28DA-2F43-8B2A-E6DABA890809}"/>
                </a:ext>
              </a:extLst>
            </p:cNvPr>
            <p:cNvSpPr/>
            <p:nvPr/>
          </p:nvSpPr>
          <p:spPr bwMode="auto">
            <a:xfrm>
              <a:off x="978872" y="3338791"/>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文件上传和文件下载操作</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14" name="MH_Others_1">
              <a:extLst>
                <a:ext uri="{FF2B5EF4-FFF2-40B4-BE49-F238E27FC236}">
                  <a16:creationId xmlns:a16="http://schemas.microsoft.com/office/drawing/2014/main" id="{7A6167EE-3427-1C40-ACD7-7552B9D062A4}"/>
                </a:ext>
              </a:extLst>
            </p:cNvPr>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1725377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502939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在浏览器中访问地址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http://localhost:8080/chapter13/</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addData</a:t>
            </a:r>
            <a:r>
              <a:rPr lang="zh-CN" altLang="zh-CN" sz="1600" dirty="0">
                <a:solidFill>
                  <a:srgbClr val="595959"/>
                </a:solidFill>
                <a:latin typeface="Microsoft YaHei" panose="020B0503020204020204" pitchFamily="34" charset="-122"/>
                <a:ea typeface="Microsoft YaHei" panose="020B0503020204020204" pitchFamily="34" charset="-122"/>
                <a:cs typeface="+mn-ea"/>
              </a:rPr>
              <a:t>，程序将执行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addData</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方法，方法执行后页面显示效果如图所示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所示的页面显示效果可以得出，如果</a:t>
            </a:r>
            <a:r>
              <a:rPr lang="en-US" altLang="zh-CN" dirty="0">
                <a:solidFill>
                  <a:srgbClr val="595959"/>
                </a:solidFill>
                <a:latin typeface="Microsoft YaHei" panose="020B0503020204020204" pitchFamily="34" charset="-122"/>
                <a:ea typeface="Microsoft YaHei" panose="020B0503020204020204" pitchFamily="34" charset="-122"/>
                <a:cs typeface="+mn-ea"/>
              </a:rPr>
              <a:t>Handler</a:t>
            </a:r>
            <a:r>
              <a:rPr lang="zh-CN" altLang="zh-CN" dirty="0">
                <a:solidFill>
                  <a:srgbClr val="595959"/>
                </a:solidFill>
                <a:latin typeface="Microsoft YaHei" panose="020B0503020204020204" pitchFamily="34" charset="-122"/>
                <a:ea typeface="Microsoft YaHei" panose="020B0503020204020204" pitchFamily="34" charset="-122"/>
                <a:cs typeface="+mn-ea"/>
              </a:rPr>
              <a:t>执行时抛出的是自定义异常，异常处理页面打印自定义异常的异常信息；如果</a:t>
            </a:r>
            <a:r>
              <a:rPr lang="en-US" altLang="zh-CN" dirty="0">
                <a:solidFill>
                  <a:srgbClr val="595959"/>
                </a:solidFill>
                <a:latin typeface="Microsoft YaHei" panose="020B0503020204020204" pitchFamily="34" charset="-122"/>
                <a:ea typeface="Microsoft YaHei" panose="020B0503020204020204" pitchFamily="34" charset="-122"/>
                <a:cs typeface="+mn-ea"/>
              </a:rPr>
              <a:t>Handler</a:t>
            </a:r>
            <a:r>
              <a:rPr lang="zh-CN" altLang="zh-CN" dirty="0">
                <a:solidFill>
                  <a:srgbClr val="595959"/>
                </a:solidFill>
                <a:latin typeface="Microsoft YaHei" panose="020B0503020204020204" pitchFamily="34" charset="-122"/>
                <a:ea typeface="Microsoft YaHei" panose="020B0503020204020204" pitchFamily="34" charset="-122"/>
                <a:cs typeface="+mn-ea"/>
              </a:rPr>
              <a:t>执行时抛出的是系统自带的异常，异常处理页面统一打印“网络异常”。异常处理器对不同类型的异常进行区别处理</a:t>
            </a:r>
            <a:r>
              <a:rPr lang="zh-CN" altLang="en-US" dirty="0">
                <a:solidFill>
                  <a:srgbClr val="595959"/>
                </a:solidFill>
                <a:latin typeface="Microsoft YaHei" panose="020B0503020204020204" pitchFamily="34" charset="-122"/>
                <a:ea typeface="Microsoft YaHei" panose="020B0503020204020204" pitchFamily="34" charset="-122"/>
                <a:cs typeface="+mn-ea"/>
              </a:rPr>
              <a:t>。</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663D6D43-5B55-424F-BF70-2E7FC47CFDE4}"/>
              </a:ext>
            </a:extLst>
          </p:cNvPr>
          <p:cNvPicPr/>
          <p:nvPr/>
        </p:nvPicPr>
        <p:blipFill>
          <a:blip r:embed="rId4"/>
          <a:stretch>
            <a:fillRect/>
          </a:stretch>
        </p:blipFill>
        <p:spPr>
          <a:xfrm>
            <a:off x="4106227" y="2810192"/>
            <a:ext cx="3963353" cy="1201738"/>
          </a:xfrm>
          <a:prstGeom prst="rect">
            <a:avLst/>
          </a:prstGeom>
          <a:noFill/>
          <a:ln>
            <a:noFill/>
          </a:ln>
        </p:spPr>
      </p:pic>
    </p:spTree>
    <p:extLst>
      <p:ext uri="{BB962C8B-B14F-4D97-AF65-F5344CB8AC3E}">
        <p14:creationId xmlns:p14="http://schemas.microsoft.com/office/powerpoint/2010/main" val="319098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异常处理注解</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zh-CN" altLang="en-US" dirty="0">
                <a:solidFill>
                  <a:srgbClr val="1369B2"/>
                </a:solidFill>
                <a:latin typeface="微软雅黑" panose="020B0503020204020204" pitchFamily="34" charset="-122"/>
                <a:ea typeface="微软雅黑" panose="020B0503020204020204" pitchFamily="34" charset="-122"/>
              </a:rPr>
              <a:t>异常处理注解</a:t>
            </a:r>
            <a:r>
              <a:rPr lang="zh-CN" altLang="en-US" dirty="0">
                <a:solidFill>
                  <a:srgbClr val="595959"/>
                </a:solidFill>
                <a:latin typeface="微软雅黑" panose="020B0503020204020204" pitchFamily="34" charset="-122"/>
                <a:ea typeface="微软雅黑" panose="020B0503020204020204" pitchFamily="34" charset="-122"/>
              </a:rPr>
              <a:t>，能够知道如何在程序中使用异常处理注解</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85386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2136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93364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ControllerAdvice</a:t>
            </a:r>
            <a:r>
              <a:rPr lang="zh-CN" altLang="en-US" sz="2000" dirty="0">
                <a:solidFill>
                  <a:srgbClr val="1369B2"/>
                </a:solidFill>
                <a:latin typeface="微软雅黑" panose="020B0503020204020204" pitchFamily="34" charset="-122"/>
                <a:ea typeface="微软雅黑" panose="020B0503020204020204" pitchFamily="34" charset="-122"/>
              </a:rPr>
              <a:t>注解的作用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2910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异常处理注解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2990367"/>
            <a:ext cx="8876636" cy="24859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从</a:t>
            </a:r>
            <a:r>
              <a:rPr lang="en-US" altLang="zh-CN" dirty="0">
                <a:solidFill>
                  <a:srgbClr val="595959"/>
                </a:solidFill>
                <a:latin typeface="微软雅黑" panose="020B0503020204020204" pitchFamily="34" charset="-122"/>
              </a:rPr>
              <a:t>Spring 3.2</a:t>
            </a:r>
            <a:r>
              <a:rPr lang="zh-CN" altLang="zh-CN" dirty="0">
                <a:solidFill>
                  <a:srgbClr val="595959"/>
                </a:solidFill>
                <a:latin typeface="微软雅黑" panose="020B0503020204020204" pitchFamily="34" charset="-122"/>
              </a:rPr>
              <a:t>开始，</a:t>
            </a:r>
            <a:r>
              <a:rPr lang="en-US" altLang="zh-CN" dirty="0">
                <a:solidFill>
                  <a:srgbClr val="595959"/>
                </a:solidFill>
                <a:latin typeface="微软雅黑" panose="020B0503020204020204" pitchFamily="34" charset="-122"/>
              </a:rPr>
              <a:t>Spring </a:t>
            </a:r>
            <a:r>
              <a:rPr lang="zh-CN" altLang="zh-CN" dirty="0">
                <a:solidFill>
                  <a:srgbClr val="595959"/>
                </a:solidFill>
                <a:latin typeface="微软雅黑" panose="020B0503020204020204" pitchFamily="34" charset="-122"/>
              </a:rPr>
              <a:t>提供了一个新注解</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ControllerAdvice</a:t>
            </a:r>
            <a:r>
              <a:rPr lang="zh-CN"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ControllerAdvice</a:t>
            </a:r>
            <a:r>
              <a:rPr lang="zh-CN" altLang="zh-CN" dirty="0">
                <a:solidFill>
                  <a:srgbClr val="595959"/>
                </a:solidFill>
                <a:latin typeface="微软雅黑" panose="020B0503020204020204" pitchFamily="34" charset="-122"/>
              </a:rPr>
              <a:t>有以下两个作用。</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注解作用在类上时可以增强</a:t>
            </a:r>
            <a:r>
              <a:rPr lang="en-US" altLang="zh-CN" dirty="0">
                <a:solidFill>
                  <a:srgbClr val="595959"/>
                </a:solidFill>
                <a:latin typeface="微软雅黑" panose="020B0503020204020204" pitchFamily="34" charset="-122"/>
              </a:rPr>
              <a:t>Controller</a:t>
            </a:r>
            <a:r>
              <a:rPr lang="zh-CN" altLang="zh-CN" dirty="0">
                <a:solidFill>
                  <a:srgbClr val="595959"/>
                </a:solidFill>
                <a:latin typeface="微软雅黑" panose="020B0503020204020204" pitchFamily="34" charset="-122"/>
              </a:rPr>
              <a:t>，对</a:t>
            </a:r>
            <a:r>
              <a:rPr lang="en-US" altLang="zh-CN" dirty="0">
                <a:solidFill>
                  <a:srgbClr val="595959"/>
                </a:solidFill>
                <a:latin typeface="微软雅黑" panose="020B0503020204020204" pitchFamily="34" charset="-122"/>
              </a:rPr>
              <a:t>Controller</a:t>
            </a:r>
            <a:r>
              <a:rPr lang="zh-CN" altLang="zh-CN" dirty="0">
                <a:solidFill>
                  <a:srgbClr val="595959"/>
                </a:solidFill>
                <a:latin typeface="微软雅黑" panose="020B0503020204020204" pitchFamily="34" charset="-122"/>
              </a:rPr>
              <a:t>中被</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RequestMapping</a:t>
            </a:r>
            <a:r>
              <a:rPr lang="zh-CN" altLang="zh-CN" dirty="0">
                <a:solidFill>
                  <a:srgbClr val="595959"/>
                </a:solidFill>
                <a:latin typeface="微软雅黑" panose="020B0503020204020204" pitchFamily="34" charset="-122"/>
              </a:rPr>
              <a:t>注解标注的方法加一些逻辑处理。</a:t>
            </a:r>
          </a:p>
          <a:p>
            <a:pPr marL="28575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ControllerAdvice</a:t>
            </a:r>
            <a:r>
              <a:rPr lang="zh-CN" altLang="zh-CN" dirty="0">
                <a:solidFill>
                  <a:srgbClr val="595959"/>
                </a:solidFill>
                <a:latin typeface="微软雅黑" panose="020B0503020204020204" pitchFamily="34" charset="-122"/>
              </a:rPr>
              <a:t>注解结合方法型注解</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ExceptionHandler</a:t>
            </a:r>
            <a:r>
              <a:rPr lang="zh-CN" altLang="zh-CN" dirty="0">
                <a:solidFill>
                  <a:srgbClr val="595959"/>
                </a:solidFill>
                <a:latin typeface="微软雅黑" panose="020B0503020204020204" pitchFamily="34" charset="-122"/>
              </a:rPr>
              <a:t>，可以捕获</a:t>
            </a:r>
            <a:r>
              <a:rPr lang="en-US" altLang="zh-CN" dirty="0">
                <a:solidFill>
                  <a:srgbClr val="595959"/>
                </a:solidFill>
                <a:latin typeface="微软雅黑" panose="020B0503020204020204" pitchFamily="34" charset="-122"/>
              </a:rPr>
              <a:t>Controller</a:t>
            </a:r>
            <a:r>
              <a:rPr lang="zh-CN" altLang="zh-CN" dirty="0">
                <a:solidFill>
                  <a:srgbClr val="595959"/>
                </a:solidFill>
                <a:latin typeface="微软雅黑" panose="020B0503020204020204" pitchFamily="34" charset="-122"/>
              </a:rPr>
              <a:t>中抛出的指定类型的异常，从而实现不同类型的异常统一处理</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3" name="圆角矩形 12">
            <a:extLst>
              <a:ext uri="{FF2B5EF4-FFF2-40B4-BE49-F238E27FC236}">
                <a16:creationId xmlns:a16="http://schemas.microsoft.com/office/drawing/2014/main" id="{DCD66F46-1E23-0F44-99C8-8CA2CEBC4362}"/>
              </a:ext>
            </a:extLst>
          </p:cNvPr>
          <p:cNvSpPr/>
          <p:nvPr/>
        </p:nvSpPr>
        <p:spPr>
          <a:xfrm>
            <a:off x="1303055" y="2674744"/>
            <a:ext cx="9794240" cy="31316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a:extLst>
              <a:ext uri="{FF2B5EF4-FFF2-40B4-BE49-F238E27FC236}">
                <a16:creationId xmlns:a16="http://schemas.microsoft.com/office/drawing/2014/main" id="{D3A0F10E-C6BC-6B4E-9B02-8EF6240893E8}"/>
              </a:ext>
            </a:extLst>
          </p:cNvPr>
          <p:cNvSpPr/>
          <p:nvPr/>
        </p:nvSpPr>
        <p:spPr>
          <a:xfrm>
            <a:off x="1252831" y="258060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02873EFB-A7B6-514C-BD2C-1B116938DF83}"/>
              </a:ext>
            </a:extLst>
          </p:cNvPr>
          <p:cNvSpPr/>
          <p:nvPr/>
        </p:nvSpPr>
        <p:spPr>
          <a:xfrm rot="10800000">
            <a:off x="10778975" y="547627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524773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895455"/>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接</a:t>
            </a:r>
            <a:r>
              <a:rPr lang="zh-CN" altLang="zh-CN" sz="1600" dirty="0">
                <a:solidFill>
                  <a:srgbClr val="595959"/>
                </a:solidFill>
                <a:latin typeface="Microsoft YaHei" panose="020B0503020204020204" pitchFamily="34" charset="-122"/>
                <a:ea typeface="Microsoft YaHei" panose="020B0503020204020204" pitchFamily="34" charset="-122"/>
                <a:cs typeface="+mn-ea"/>
              </a:rPr>
              <a:t>下来通过一个案例演示使用注解实现异常的分类处理，具体实现步骤如下所示。</a:t>
            </a: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包下，创建名称为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ExceptionAdvice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的异常处理器。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ExceptionAdvice</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类中定义</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个处理不同异常的方法，其中</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doMyException</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方法用来处理</a:t>
            </a:r>
            <a:r>
              <a:rPr lang="en-US" altLang="zh-CN" sz="1600" dirty="0">
                <a:solidFill>
                  <a:srgbClr val="595959"/>
                </a:solidFill>
                <a:latin typeface="Microsoft YaHei" panose="020B0503020204020204" pitchFamily="34" charset="-122"/>
                <a:ea typeface="Microsoft YaHei" panose="020B0503020204020204" pitchFamily="34" charset="-122"/>
                <a:cs typeface="+mn-ea"/>
              </a:rPr>
              <a:t>Handler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执行时抛出的自定义异常，</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doOtherException</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方法用来处理</a:t>
            </a:r>
            <a:r>
              <a:rPr lang="en-US" altLang="zh-CN" sz="1600" dirty="0">
                <a:solidFill>
                  <a:srgbClr val="595959"/>
                </a:solidFill>
                <a:latin typeface="Microsoft YaHei" panose="020B0503020204020204" pitchFamily="34" charset="-122"/>
                <a:ea typeface="Microsoft YaHei" panose="020B0503020204020204" pitchFamily="34" charset="-122"/>
                <a:cs typeface="+mn-ea"/>
              </a:rPr>
              <a:t>Handler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执行时抛出的系统异常</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708963" y="3011237"/>
            <a:ext cx="8863115" cy="3440929"/>
          </a:xfrm>
          <a:prstGeom prst="rect">
            <a:avLst/>
          </a:prstGeom>
        </p:spPr>
      </p:pic>
      <p:sp>
        <p:nvSpPr>
          <p:cNvPr id="4" name="矩形 3"/>
          <p:cNvSpPr/>
          <p:nvPr/>
        </p:nvSpPr>
        <p:spPr>
          <a:xfrm>
            <a:off x="2063498" y="3022694"/>
            <a:ext cx="8269221" cy="3372783"/>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ControllerAdvice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ExceptionAdvice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处理</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MyException</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类型的异常</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ExceptionHandler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MyException.class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ModelAndView</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doMyException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MyException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 ex) throws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IOException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ModelAndView</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modelAndView</a:t>
            </a:r>
            <a:r>
              <a:rPr lang="en-US" altLang="zh-CN" sz="1600" dirty="0">
                <a:solidFill>
                  <a:srgbClr val="595959"/>
                </a:solidFill>
                <a:latin typeface="Microsoft YaHei" panose="020B0503020204020204" pitchFamily="34" charset="-122"/>
                <a:ea typeface="Microsoft YaHei" panose="020B0503020204020204" pitchFamily="34" charset="-122"/>
                <a:cs typeface="+mn-ea"/>
              </a:rPr>
              <a:t> =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ModelAndView</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modelAndView.addObject</a:t>
            </a:r>
            <a:r>
              <a:rPr lang="en-US" altLang="zh-CN" sz="1600" dirty="0">
                <a:solidFill>
                  <a:srgbClr val="595959"/>
                </a:solidFill>
                <a:latin typeface="Microsoft YaHei" panose="020B0503020204020204" pitchFamily="34" charset="-122"/>
                <a:ea typeface="Microsoft YaHei" panose="020B0503020204020204" pitchFamily="34" charset="-122"/>
                <a:cs typeface="+mn-ea"/>
              </a:rPr>
              <a:t>("msg",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ex.getMessage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modelAndView.setViewName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error.jsp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modelAndView</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处理</a:t>
            </a:r>
            <a:r>
              <a:rPr lang="en-US" altLang="zh-CN" sz="1600" dirty="0">
                <a:solidFill>
                  <a:srgbClr val="595959"/>
                </a:solidFill>
                <a:latin typeface="Microsoft YaHei" panose="020B0503020204020204" pitchFamily="34" charset="-122"/>
                <a:ea typeface="Microsoft YaHei" panose="020B0503020204020204" pitchFamily="34" charset="-122"/>
                <a:cs typeface="+mn-ea"/>
              </a:rPr>
              <a:t>Exception</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类型的异常</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doOtherException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异常处理注解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882871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chapter13</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http://localhost:8080/chapter13/</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showNullPointer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，程序将执行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showNullPointer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方法，方法执行后页面显示效果如图所示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异常处理注解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90BC5273-3C3D-2143-A1E6-2E5759082115}"/>
              </a:ext>
            </a:extLst>
          </p:cNvPr>
          <p:cNvPicPr/>
          <p:nvPr/>
        </p:nvPicPr>
        <p:blipFill>
          <a:blip r:embed="rId4"/>
          <a:stretch>
            <a:fillRect/>
          </a:stretch>
        </p:blipFill>
        <p:spPr>
          <a:xfrm>
            <a:off x="4171632" y="3042602"/>
            <a:ext cx="4229418" cy="1426528"/>
          </a:xfrm>
          <a:prstGeom prst="rect">
            <a:avLst/>
          </a:prstGeom>
          <a:noFill/>
          <a:ln>
            <a:noFill/>
          </a:ln>
        </p:spPr>
      </p:pic>
    </p:spTree>
    <p:extLst>
      <p:ext uri="{BB962C8B-B14F-4D97-AF65-F5344CB8AC3E}">
        <p14:creationId xmlns:p14="http://schemas.microsoft.com/office/powerpoint/2010/main" val="92896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983224"/>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在浏览器中访问地址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http://localhost:8080/chapter13/</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addData</a:t>
            </a:r>
            <a:r>
              <a:rPr lang="zh-CN" altLang="zh-CN" sz="1600" dirty="0">
                <a:solidFill>
                  <a:srgbClr val="595959"/>
                </a:solidFill>
                <a:latin typeface="Microsoft YaHei" panose="020B0503020204020204" pitchFamily="34" charset="-122"/>
                <a:ea typeface="Microsoft YaHei" panose="020B0503020204020204" pitchFamily="34" charset="-122"/>
                <a:cs typeface="+mn-ea"/>
              </a:rPr>
              <a:t>，程序将执行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addData</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方法，方法执行后页面显示效果如图所示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a:t>
            </a:r>
            <a:r>
              <a:rPr lang="zh-CN" altLang="en-US" dirty="0">
                <a:solidFill>
                  <a:srgbClr val="595959"/>
                </a:solidFill>
                <a:latin typeface="Microsoft YaHei" panose="020B0503020204020204" pitchFamily="34" charset="-122"/>
                <a:ea typeface="Microsoft YaHei" panose="020B0503020204020204" pitchFamily="34" charset="-122"/>
                <a:cs typeface="+mn-ea"/>
              </a:rPr>
              <a:t>步骤</a:t>
            </a:r>
            <a:r>
              <a:rPr lang="en-US" altLang="zh-CN" dirty="0">
                <a:solidFill>
                  <a:srgbClr val="595959"/>
                </a:solidFill>
                <a:latin typeface="Microsoft YaHei" panose="020B0503020204020204" pitchFamily="34" charset="-122"/>
                <a:ea typeface="Microsoft YaHei" panose="020B0503020204020204" pitchFamily="34" charset="-122"/>
                <a:cs typeface="+mn-ea"/>
              </a:rPr>
              <a:t>2</a:t>
            </a:r>
            <a:r>
              <a:rPr lang="zh-CN" altLang="en-US" dirty="0">
                <a:solidFill>
                  <a:srgbClr val="595959"/>
                </a:solidFill>
                <a:latin typeface="Microsoft YaHei" panose="020B0503020204020204" pitchFamily="34" charset="-122"/>
                <a:ea typeface="Microsoft YaHei" panose="020B0503020204020204" pitchFamily="34" charset="-122"/>
                <a:cs typeface="+mn-ea"/>
              </a:rPr>
              <a:t>和步骤</a:t>
            </a:r>
            <a:r>
              <a:rPr lang="en-US" altLang="zh-CN" dirty="0">
                <a:solidFill>
                  <a:srgbClr val="595959"/>
                </a:solidFill>
                <a:latin typeface="Microsoft YaHei" panose="020B0503020204020204" pitchFamily="34" charset="-122"/>
                <a:ea typeface="Microsoft YaHei" panose="020B0503020204020204" pitchFamily="34" charset="-122"/>
                <a:cs typeface="+mn-ea"/>
              </a:rPr>
              <a:t>3</a:t>
            </a:r>
            <a:r>
              <a:rPr lang="zh-CN" altLang="zh-CN" dirty="0">
                <a:solidFill>
                  <a:srgbClr val="595959"/>
                </a:solidFill>
                <a:latin typeface="Microsoft YaHei" panose="020B0503020204020204" pitchFamily="34" charset="-122"/>
                <a:ea typeface="Microsoft YaHei" panose="020B0503020204020204" pitchFamily="34" charset="-122"/>
                <a:cs typeface="+mn-ea"/>
              </a:rPr>
              <a:t>所示的页面显示效果可以得出，使用</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ControllerAdvice</a:t>
            </a:r>
            <a:r>
              <a:rPr lang="zh-CN" altLang="zh-CN" dirty="0">
                <a:solidFill>
                  <a:srgbClr val="595959"/>
                </a:solidFill>
                <a:latin typeface="Microsoft YaHei" panose="020B0503020204020204" pitchFamily="34" charset="-122"/>
                <a:ea typeface="Microsoft YaHei" panose="020B0503020204020204" pitchFamily="34" charset="-122"/>
                <a:cs typeface="+mn-ea"/>
              </a:rPr>
              <a:t>注解和</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ExceptionHandler</a:t>
            </a:r>
            <a:r>
              <a:rPr lang="zh-CN" altLang="zh-CN" dirty="0">
                <a:solidFill>
                  <a:srgbClr val="595959"/>
                </a:solidFill>
                <a:latin typeface="Microsoft YaHei" panose="020B0503020204020204" pitchFamily="34" charset="-122"/>
                <a:ea typeface="Microsoft YaHei" panose="020B0503020204020204" pitchFamily="34" charset="-122"/>
                <a:cs typeface="+mn-ea"/>
              </a:rPr>
              <a:t>注解实现的异常分类处理，效果和上一节使用自定义异常处理器一样</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异常处理注解</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37151F67-CAA4-BE45-8CF4-F525ADEE5A86}"/>
              </a:ext>
            </a:extLst>
          </p:cNvPr>
          <p:cNvPicPr/>
          <p:nvPr/>
        </p:nvPicPr>
        <p:blipFill>
          <a:blip r:embed="rId4"/>
          <a:stretch>
            <a:fillRect/>
          </a:stretch>
        </p:blipFill>
        <p:spPr>
          <a:xfrm>
            <a:off x="4151947" y="2730182"/>
            <a:ext cx="4443413" cy="1556068"/>
          </a:xfrm>
          <a:prstGeom prst="rect">
            <a:avLst/>
          </a:prstGeom>
          <a:noFill/>
          <a:ln>
            <a:noFill/>
          </a:ln>
        </p:spPr>
      </p:pic>
    </p:spTree>
    <p:extLst>
      <p:ext uri="{BB962C8B-B14F-4D97-AF65-F5344CB8AC3E}">
        <p14:creationId xmlns:p14="http://schemas.microsoft.com/office/powerpoint/2010/main" val="254204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拦截器</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13</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146493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9996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zh-CN" altLang="en-US" dirty="0">
                <a:solidFill>
                  <a:srgbClr val="1369B2"/>
                </a:solidFill>
                <a:latin typeface="微软雅黑" panose="020B0503020204020204" pitchFamily="34" charset="-122"/>
                <a:ea typeface="微软雅黑" panose="020B0503020204020204" pitchFamily="34" charset="-122"/>
              </a:rPr>
              <a:t>拦截器概述</a:t>
            </a:r>
            <a:r>
              <a:rPr lang="zh-CN" altLang="en-US" dirty="0">
                <a:solidFill>
                  <a:srgbClr val="595959"/>
                </a:solidFill>
                <a:latin typeface="微软雅黑" panose="020B0503020204020204" pitchFamily="34" charset="-122"/>
                <a:ea typeface="微软雅黑" panose="020B0503020204020204" pitchFamily="34" charset="-122"/>
              </a:rPr>
              <a:t>，能够说出定义拦截器的方式有哪两种</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54593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25073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79889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什么是拦截器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72315"/>
            <a:ext cx="9390960" cy="187546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拦截器（</a:t>
            </a:r>
            <a:r>
              <a:rPr lang="en-US" altLang="zh-CN" dirty="0">
                <a:solidFill>
                  <a:srgbClr val="595959"/>
                </a:solidFill>
                <a:latin typeface="微软雅黑" panose="020B0503020204020204" pitchFamily="34" charset="-122"/>
              </a:rPr>
              <a:t>Interceptor</a:t>
            </a:r>
            <a:r>
              <a:rPr lang="zh-CN" altLang="zh-CN" dirty="0">
                <a:solidFill>
                  <a:srgbClr val="595959"/>
                </a:solidFill>
                <a:latin typeface="微软雅黑" panose="020B0503020204020204" pitchFamily="34" charset="-122"/>
              </a:rPr>
              <a:t>）是一种动态拦截</a:t>
            </a:r>
            <a:r>
              <a:rPr lang="en-US" altLang="zh-CN" dirty="0">
                <a:solidFill>
                  <a:srgbClr val="595959"/>
                </a:solidFill>
                <a:latin typeface="微软雅黑" panose="020B0503020204020204" pitchFamily="34" charset="-122"/>
              </a:rPr>
              <a:t>Controller</a:t>
            </a:r>
            <a:r>
              <a:rPr lang="zh-CN" altLang="zh-CN" dirty="0">
                <a:solidFill>
                  <a:srgbClr val="595959"/>
                </a:solidFill>
                <a:latin typeface="微软雅黑" panose="020B0503020204020204" pitchFamily="34" charset="-122"/>
              </a:rPr>
              <a:t>方法调用的对象，它可以在指定的方法调用前或者调用后，执行预先设定的代码。拦截器作用类似于</a:t>
            </a:r>
            <a:r>
              <a:rPr lang="en-US" altLang="zh-CN" dirty="0">
                <a:solidFill>
                  <a:srgbClr val="595959"/>
                </a:solidFill>
                <a:latin typeface="微软雅黑" panose="020B0503020204020204" pitchFamily="34" charset="-122"/>
              </a:rPr>
              <a:t>Filter</a:t>
            </a:r>
            <a:r>
              <a:rPr lang="zh-CN" altLang="zh-CN" dirty="0">
                <a:solidFill>
                  <a:srgbClr val="595959"/>
                </a:solidFill>
                <a:latin typeface="微软雅黑" panose="020B0503020204020204" pitchFamily="34" charset="-122"/>
              </a:rPr>
              <a:t>（过滤器），但是它们的技术归属和拦截内容不同。</a:t>
            </a:r>
            <a:r>
              <a:rPr lang="en-US" altLang="zh-CN" dirty="0">
                <a:solidFill>
                  <a:srgbClr val="595959"/>
                </a:solidFill>
                <a:latin typeface="微软雅黑" panose="020B0503020204020204" pitchFamily="34" charset="-122"/>
              </a:rPr>
              <a:t>Filter</a:t>
            </a:r>
            <a:r>
              <a:rPr lang="zh-CN" altLang="zh-CN" dirty="0">
                <a:solidFill>
                  <a:srgbClr val="595959"/>
                </a:solidFill>
                <a:latin typeface="微软雅黑" panose="020B0503020204020204" pitchFamily="34" charset="-122"/>
              </a:rPr>
              <a:t>采用</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技术，拦截器采用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技术；</a:t>
            </a:r>
            <a:r>
              <a:rPr lang="en-US" altLang="zh-CN" dirty="0">
                <a:solidFill>
                  <a:srgbClr val="595959"/>
                </a:solidFill>
                <a:latin typeface="微软雅黑" panose="020B0503020204020204" pitchFamily="34" charset="-122"/>
              </a:rPr>
              <a:t>Filter</a:t>
            </a:r>
            <a:r>
              <a:rPr lang="zh-CN" altLang="zh-CN" dirty="0">
                <a:solidFill>
                  <a:srgbClr val="595959"/>
                </a:solidFill>
                <a:latin typeface="微软雅黑" panose="020B0503020204020204" pitchFamily="34" charset="-122"/>
              </a:rPr>
              <a:t>会对所有的请求进行拦截，拦截器只针对</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的请求进行拦截</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870670"/>
            <a:ext cx="9865885" cy="25128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917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05936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78086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79937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1185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拦截器的定义方式</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43715"/>
            <a:ext cx="9390960" cy="26027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Spring MVC </a:t>
            </a:r>
            <a:r>
              <a:rPr lang="zh-CN" altLang="zh-CN" dirty="0">
                <a:solidFill>
                  <a:srgbClr val="595959"/>
                </a:solidFill>
                <a:latin typeface="微软雅黑" panose="020B0503020204020204" pitchFamily="34" charset="-122"/>
              </a:rPr>
              <a:t>中定义一个拦截器非常简单，常用的拦截器定义方式有以下</a:t>
            </a:r>
            <a:r>
              <a:rPr lang="zh-CN" altLang="zh-CN" dirty="0">
                <a:solidFill>
                  <a:srgbClr val="1369B2"/>
                </a:solidFill>
                <a:latin typeface="微软雅黑" panose="020B0503020204020204" pitchFamily="34" charset="-122"/>
              </a:rPr>
              <a:t>两种</a:t>
            </a:r>
            <a:r>
              <a:rPr lang="zh-CN" altLang="zh-CN" dirty="0">
                <a:solidFill>
                  <a:srgbClr val="595959"/>
                </a:solidFill>
                <a:latin typeface="微软雅黑" panose="020B0503020204020204" pitchFamily="34" charset="-122"/>
              </a:rPr>
              <a:t>。</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第一种方式是通过</a:t>
            </a:r>
            <a:r>
              <a:rPr lang="zh-CN" altLang="zh-CN" dirty="0">
                <a:solidFill>
                  <a:srgbClr val="1369B2"/>
                </a:solidFill>
                <a:latin typeface="微软雅黑" panose="020B0503020204020204" pitchFamily="34" charset="-122"/>
              </a:rPr>
              <a:t>实现</a:t>
            </a:r>
            <a:r>
              <a:rPr lang="en-US" altLang="zh-CN" dirty="0" err="1">
                <a:solidFill>
                  <a:srgbClr val="1369B2"/>
                </a:solidFill>
                <a:latin typeface="微软雅黑" panose="020B0503020204020204" pitchFamily="34" charset="-122"/>
              </a:rPr>
              <a:t>HandlerInterceptor</a:t>
            </a:r>
            <a:r>
              <a:rPr lang="en-US" altLang="zh-CN" dirty="0">
                <a:solidFill>
                  <a:srgbClr val="1369B2"/>
                </a:solidFill>
                <a:latin typeface="微软雅黑" panose="020B0503020204020204" pitchFamily="34" charset="-122"/>
              </a:rPr>
              <a:t> </a:t>
            </a:r>
            <a:r>
              <a:rPr lang="zh-CN" altLang="zh-CN" dirty="0">
                <a:solidFill>
                  <a:srgbClr val="1369B2"/>
                </a:solidFill>
                <a:latin typeface="微软雅黑" panose="020B0503020204020204" pitchFamily="34" charset="-122"/>
              </a:rPr>
              <a:t>接口</a:t>
            </a:r>
            <a:r>
              <a:rPr lang="zh-CN" altLang="zh-CN" dirty="0">
                <a:solidFill>
                  <a:srgbClr val="595959"/>
                </a:solidFill>
                <a:latin typeface="微软雅黑" panose="020B0503020204020204" pitchFamily="34" charset="-122"/>
              </a:rPr>
              <a:t>定义拦截器。</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第二种方式是通过</a:t>
            </a:r>
            <a:r>
              <a:rPr lang="zh-CN" altLang="zh-CN" dirty="0">
                <a:solidFill>
                  <a:srgbClr val="1369B2"/>
                </a:solidFill>
                <a:latin typeface="微软雅黑" panose="020B0503020204020204" pitchFamily="34" charset="-122"/>
              </a:rPr>
              <a:t>继承</a:t>
            </a:r>
            <a:r>
              <a:rPr lang="en-US" altLang="zh-CN" dirty="0" err="1">
                <a:solidFill>
                  <a:srgbClr val="595959"/>
                </a:solidFill>
                <a:latin typeface="微软雅黑" panose="020B0503020204020204" pitchFamily="34" charset="-122"/>
              </a:rPr>
              <a:t>HandlerInterceptor</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接口的</a:t>
            </a:r>
            <a:r>
              <a:rPr lang="zh-CN" altLang="zh-CN" dirty="0">
                <a:solidFill>
                  <a:srgbClr val="1369B2"/>
                </a:solidFill>
                <a:latin typeface="微软雅黑" panose="020B0503020204020204" pitchFamily="34" charset="-122"/>
              </a:rPr>
              <a:t>实现类</a:t>
            </a:r>
            <a:r>
              <a:rPr lang="en-US" altLang="zh-CN" dirty="0" err="1">
                <a:solidFill>
                  <a:srgbClr val="1369B2"/>
                </a:solidFill>
                <a:latin typeface="微软雅黑" panose="020B0503020204020204" pitchFamily="34" charset="-122"/>
              </a:rPr>
              <a:t>HandlerInterceptorAdapter</a:t>
            </a:r>
            <a:r>
              <a:rPr lang="zh-CN" altLang="zh-CN" dirty="0">
                <a:solidFill>
                  <a:srgbClr val="595959"/>
                </a:solidFill>
                <a:latin typeface="微软雅黑" panose="020B0503020204020204" pitchFamily="34" charset="-122"/>
              </a:rPr>
              <a:t>，定义拦截器。</a:t>
            </a:r>
          </a:p>
          <a:p>
            <a:pPr>
              <a:lnSpc>
                <a:spcPct val="150000"/>
              </a:lnSpc>
            </a:pPr>
            <a:r>
              <a:rPr lang="zh-CN" altLang="zh-CN" dirty="0">
                <a:solidFill>
                  <a:srgbClr val="595959"/>
                </a:solidFill>
                <a:latin typeface="微软雅黑" panose="020B0503020204020204" pitchFamily="34" charset="-122"/>
              </a:rPr>
              <a:t>上述两种方式的区别在于，直接实现</a:t>
            </a:r>
            <a:r>
              <a:rPr lang="en-US" altLang="zh-CN" dirty="0" err="1">
                <a:solidFill>
                  <a:srgbClr val="595959"/>
                </a:solidFill>
                <a:latin typeface="微软雅黑" panose="020B0503020204020204" pitchFamily="34" charset="-122"/>
              </a:rPr>
              <a:t>HandlerInterceptor</a:t>
            </a:r>
            <a:r>
              <a:rPr lang="zh-CN" altLang="zh-CN" dirty="0">
                <a:solidFill>
                  <a:srgbClr val="595959"/>
                </a:solidFill>
                <a:latin typeface="微软雅黑" panose="020B0503020204020204" pitchFamily="34" charset="-122"/>
              </a:rPr>
              <a:t>接口需要重写</a:t>
            </a:r>
            <a:r>
              <a:rPr lang="en-US" altLang="zh-CN" dirty="0" err="1">
                <a:solidFill>
                  <a:srgbClr val="595959"/>
                </a:solidFill>
                <a:latin typeface="微软雅黑" panose="020B0503020204020204" pitchFamily="34" charset="-122"/>
              </a:rPr>
              <a:t>HandlerInterceptor</a:t>
            </a:r>
            <a:r>
              <a:rPr lang="zh-CN" altLang="zh-CN" dirty="0">
                <a:solidFill>
                  <a:srgbClr val="595959"/>
                </a:solidFill>
                <a:latin typeface="微软雅黑" panose="020B0503020204020204" pitchFamily="34" charset="-122"/>
              </a:rPr>
              <a:t>接口的所有方法；而继承</a:t>
            </a:r>
            <a:r>
              <a:rPr lang="en-US" altLang="zh-CN" dirty="0" err="1">
                <a:solidFill>
                  <a:srgbClr val="595959"/>
                </a:solidFill>
                <a:latin typeface="微软雅黑" panose="020B0503020204020204" pitchFamily="34" charset="-122"/>
              </a:rPr>
              <a:t>HandlerInterceptorAdapter</a:t>
            </a:r>
            <a:r>
              <a:rPr lang="zh-CN" altLang="zh-CN" dirty="0">
                <a:solidFill>
                  <a:srgbClr val="595959"/>
                </a:solidFill>
                <a:latin typeface="微软雅黑" panose="020B0503020204020204" pitchFamily="34" charset="-122"/>
              </a:rPr>
              <a:t>类的话，允许只重写想要回调的方法</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722080"/>
            <a:ext cx="9865885" cy="32215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431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6194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918058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895554"/>
            <a:ext cx="10152454" cy="191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使用</a:t>
            </a:r>
            <a:r>
              <a:rPr lang="en-US" altLang="zh-CN" sz="2000" dirty="0">
                <a:solidFill>
                  <a:srgbClr val="595959"/>
                </a:solidFill>
                <a:latin typeface="微软雅黑" panose="020B0503020204020204" pitchFamily="34" charset="-122"/>
                <a:ea typeface="微软雅黑" panose="020B0503020204020204" pitchFamily="34" charset="-122"/>
              </a:rPr>
              <a:t>Spring MVC</a:t>
            </a:r>
            <a:r>
              <a:rPr lang="zh-CN" altLang="zh-CN" sz="2000" dirty="0">
                <a:solidFill>
                  <a:srgbClr val="595959"/>
                </a:solidFill>
                <a:latin typeface="微软雅黑" panose="020B0503020204020204" pitchFamily="34" charset="-122"/>
                <a:ea typeface="微软雅黑" panose="020B0503020204020204" pitchFamily="34" charset="-122"/>
              </a:rPr>
              <a:t>可以很灵活地完成数据的绑定和响应，极大的简化了</a:t>
            </a:r>
            <a:r>
              <a:rPr lang="en-US" altLang="zh-CN" sz="2000" dirty="0">
                <a:solidFill>
                  <a:srgbClr val="595959"/>
                </a:solidFill>
                <a:latin typeface="微软雅黑" panose="020B0503020204020204" pitchFamily="34" charset="-122"/>
                <a:ea typeface="微软雅黑" panose="020B0503020204020204" pitchFamily="34" charset="-122"/>
              </a:rPr>
              <a:t>Java Web</a:t>
            </a:r>
            <a:r>
              <a:rPr lang="zh-CN" altLang="zh-CN" sz="2000" dirty="0">
                <a:solidFill>
                  <a:srgbClr val="595959"/>
                </a:solidFill>
                <a:latin typeface="微软雅黑" panose="020B0503020204020204" pitchFamily="34" charset="-122"/>
                <a:ea typeface="微软雅黑" panose="020B0503020204020204" pitchFamily="34" charset="-122"/>
              </a:rPr>
              <a:t>的开发。但</a:t>
            </a:r>
            <a:r>
              <a:rPr lang="en-US" altLang="zh-CN" sz="2000" dirty="0">
                <a:solidFill>
                  <a:srgbClr val="595959"/>
                </a:solidFill>
                <a:latin typeface="微软雅黑" panose="020B0503020204020204" pitchFamily="34" charset="-122"/>
                <a:ea typeface="微软雅黑" panose="020B0503020204020204" pitchFamily="34" charset="-122"/>
              </a:rPr>
              <a:t>Spring MVC</a:t>
            </a:r>
            <a:r>
              <a:rPr lang="zh-CN" altLang="zh-CN" sz="2000" dirty="0">
                <a:solidFill>
                  <a:srgbClr val="595959"/>
                </a:solidFill>
                <a:latin typeface="微软雅黑" panose="020B0503020204020204" pitchFamily="34" charset="-122"/>
                <a:ea typeface="微软雅黑" panose="020B0503020204020204" pitchFamily="34" charset="-122"/>
              </a:rPr>
              <a:t>提供的便利不仅仅如此，使用</a:t>
            </a:r>
            <a:r>
              <a:rPr lang="en-US" altLang="zh-CN" sz="2000" dirty="0">
                <a:solidFill>
                  <a:srgbClr val="595959"/>
                </a:solidFill>
                <a:latin typeface="微软雅黑" panose="020B0503020204020204" pitchFamily="34" charset="-122"/>
                <a:ea typeface="微软雅黑" panose="020B0503020204020204" pitchFamily="34" charset="-122"/>
              </a:rPr>
              <a:t>Spring MVC</a:t>
            </a:r>
            <a:r>
              <a:rPr lang="zh-CN" altLang="zh-CN" sz="2000" dirty="0">
                <a:solidFill>
                  <a:srgbClr val="595959"/>
                </a:solidFill>
                <a:latin typeface="微软雅黑" panose="020B0503020204020204" pitchFamily="34" charset="-122"/>
                <a:ea typeface="微软雅黑" panose="020B0503020204020204" pitchFamily="34" charset="-122"/>
              </a:rPr>
              <a:t>还可以很便捷地完成项目中的异常处理、自定义拦截器以及文件上传和下载等高级功能。本章将对</a:t>
            </a:r>
            <a:r>
              <a:rPr lang="en-US" altLang="zh-CN" sz="2000" dirty="0">
                <a:solidFill>
                  <a:srgbClr val="595959"/>
                </a:solidFill>
                <a:latin typeface="微软雅黑" panose="020B0503020204020204" pitchFamily="34" charset="-122"/>
                <a:ea typeface="微软雅黑" panose="020B0503020204020204" pitchFamily="34" charset="-122"/>
              </a:rPr>
              <a:t>Spring MVC</a:t>
            </a:r>
            <a:r>
              <a:rPr lang="zh-CN" altLang="zh-CN" sz="2000" dirty="0">
                <a:solidFill>
                  <a:srgbClr val="595959"/>
                </a:solidFill>
                <a:latin typeface="微软雅黑" panose="020B0503020204020204" pitchFamily="34" charset="-122"/>
                <a:ea typeface="微软雅黑" panose="020B0503020204020204" pitchFamily="34" charset="-122"/>
              </a:rPr>
              <a:t>提供的这些高级功能进行讲解</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918452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79937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5833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自定义拦截器示例</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060735"/>
            <a:ext cx="9390960" cy="66596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下面通过实现</a:t>
            </a:r>
            <a:r>
              <a:rPr lang="en-US" altLang="zh-CN" dirty="0" err="1">
                <a:solidFill>
                  <a:srgbClr val="595959"/>
                </a:solidFill>
                <a:latin typeface="微软雅黑" panose="020B0503020204020204" pitchFamily="34" charset="-122"/>
              </a:rPr>
              <a:t>HandlerInterceptor</a:t>
            </a:r>
            <a:r>
              <a:rPr lang="zh-CN" altLang="zh-CN" dirty="0">
                <a:solidFill>
                  <a:srgbClr val="595959"/>
                </a:solidFill>
                <a:latin typeface="微软雅黑" panose="020B0503020204020204" pitchFamily="34" charset="-122"/>
              </a:rPr>
              <a:t>接口自定义拦截器，自定义拦截器的代码如下所示。</a:t>
            </a:r>
          </a:p>
        </p:txBody>
      </p:sp>
      <p:pic>
        <p:nvPicPr>
          <p:cNvPr id="13" name="图片 12">
            <a:extLst>
              <a:ext uri="{FF2B5EF4-FFF2-40B4-BE49-F238E27FC236}">
                <a16:creationId xmlns:a16="http://schemas.microsoft.com/office/drawing/2014/main" id="{B75C5D36-960B-3543-954B-BA91332B3084}"/>
              </a:ext>
            </a:extLst>
          </p:cNvPr>
          <p:cNvPicPr>
            <a:picLocks noChangeAspect="1"/>
          </p:cNvPicPr>
          <p:nvPr/>
        </p:nvPicPr>
        <p:blipFill>
          <a:blip r:embed="rId5"/>
          <a:stretch>
            <a:fillRect/>
          </a:stretch>
        </p:blipFill>
        <p:spPr>
          <a:xfrm>
            <a:off x="1360171" y="2720340"/>
            <a:ext cx="9532620" cy="3600451"/>
          </a:xfrm>
          <a:prstGeom prst="rect">
            <a:avLst/>
          </a:prstGeom>
        </p:spPr>
      </p:pic>
      <p:sp>
        <p:nvSpPr>
          <p:cNvPr id="2" name="文本框 1">
            <a:extLst>
              <a:ext uri="{FF2B5EF4-FFF2-40B4-BE49-F238E27FC236}">
                <a16:creationId xmlns:a16="http://schemas.microsoft.com/office/drawing/2014/main" id="{62F9EE89-303A-4549-AB51-06779BE9863D}"/>
              </a:ext>
            </a:extLst>
          </p:cNvPr>
          <p:cNvSpPr txBox="1"/>
          <p:nvPr/>
        </p:nvSpPr>
        <p:spPr>
          <a:xfrm>
            <a:off x="1520189" y="2617470"/>
            <a:ext cx="9532621" cy="3742115"/>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CustomInterceptor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implements </a:t>
            </a:r>
            <a:r>
              <a:rPr lang="en-US" altLang="zh-CN" sz="1600" dirty="0" err="1">
                <a:solidFill>
                  <a:srgbClr val="1369B2"/>
                </a:solidFill>
                <a:latin typeface="微软雅黑" panose="020B0503020204020204" pitchFamily="34" charset="-122"/>
                <a:ea typeface="微软雅黑" panose="020B0503020204020204" pitchFamily="34" charset="-122"/>
                <a:cs typeface="+mn-ea"/>
              </a:rPr>
              <a:t>HandlerInterceptor</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boolean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1369B2"/>
                </a:solidFill>
                <a:latin typeface="微软雅黑" panose="020B0503020204020204" pitchFamily="34" charset="-122"/>
                <a:ea typeface="微软雅黑" panose="020B0503020204020204" pitchFamily="34" charset="-122"/>
                <a:cs typeface="+mn-ea"/>
              </a:rPr>
              <a:t>preHandle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request,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HttpServletResponse</a:t>
            </a:r>
            <a:r>
              <a:rPr lang="en-US" altLang="zh-CN" sz="1600" dirty="0">
                <a:solidFill>
                  <a:srgbClr val="595959"/>
                </a:solidFill>
                <a:latin typeface="微软雅黑" panose="020B0503020204020204" pitchFamily="34" charset="-122"/>
                <a:ea typeface="微软雅黑" panose="020B0503020204020204" pitchFamily="34" charset="-122"/>
                <a:cs typeface="+mn-ea"/>
              </a:rPr>
              <a:t> response, Object handler)throws Exception {</a:t>
            </a:r>
            <a:r>
              <a:rPr lang="en-US" altLang="zh-CN" sz="1600" dirty="0">
                <a:solidFill>
                  <a:srgbClr val="1369B2"/>
                </a:solidFill>
                <a:latin typeface="微软雅黑" panose="020B0503020204020204" pitchFamily="34" charset="-122"/>
                <a:ea typeface="微软雅黑" panose="020B0503020204020204" pitchFamily="34" charset="-122"/>
                <a:cs typeface="+mn-ea"/>
              </a:rPr>
              <a:t>return false;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1369B2"/>
                </a:solidFill>
                <a:latin typeface="微软雅黑" panose="020B0503020204020204" pitchFamily="34" charset="-122"/>
                <a:ea typeface="微软雅黑" panose="020B0503020204020204" pitchFamily="34" charset="-122"/>
                <a:cs typeface="+mn-ea"/>
              </a:rPr>
              <a:t>postHandle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request,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HttpServletResponse</a:t>
            </a:r>
            <a:r>
              <a:rPr lang="en-US" altLang="zh-CN" sz="1600" dirty="0">
                <a:solidFill>
                  <a:srgbClr val="595959"/>
                </a:solidFill>
                <a:latin typeface="微软雅黑" panose="020B0503020204020204" pitchFamily="34" charset="-122"/>
                <a:ea typeface="微软雅黑" panose="020B0503020204020204" pitchFamily="34" charset="-122"/>
                <a:cs typeface="+mn-ea"/>
              </a:rPr>
              <a:t> response, </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Object handler,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modelAndView</a:t>
            </a:r>
            <a:r>
              <a:rPr lang="en-US" altLang="zh-CN" sz="1600" dirty="0">
                <a:solidFill>
                  <a:srgbClr val="595959"/>
                </a:solidFill>
                <a:latin typeface="微软雅黑" panose="020B0503020204020204" pitchFamily="34" charset="-122"/>
                <a:ea typeface="微软雅黑" panose="020B0503020204020204" pitchFamily="34" charset="-122"/>
                <a:cs typeface="+mn-ea"/>
              </a:rPr>
              <a:t>) throws Exception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1369B2"/>
                </a:solidFill>
                <a:latin typeface="微软雅黑" panose="020B0503020204020204" pitchFamily="34" charset="-122"/>
                <a:ea typeface="微软雅黑" panose="020B0503020204020204" pitchFamily="34" charset="-122"/>
                <a:cs typeface="+mn-ea"/>
              </a:rPr>
              <a:t>afterCompletion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request,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HttpServletResponse</a:t>
            </a:r>
            <a:r>
              <a:rPr lang="en-US" altLang="zh-CN" sz="1600" dirty="0">
                <a:solidFill>
                  <a:srgbClr val="595959"/>
                </a:solidFill>
                <a:latin typeface="微软雅黑" panose="020B0503020204020204" pitchFamily="34" charset="-122"/>
                <a:ea typeface="微软雅黑" panose="020B0503020204020204" pitchFamily="34" charset="-122"/>
                <a:cs typeface="+mn-ea"/>
              </a:rPr>
              <a:t> response, Object handler, Exception ex) throws Exception{}}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094600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79937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21020"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preHandler</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方法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43715"/>
            <a:ext cx="9390960" cy="26027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preHandler</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方法用于对程序进行安全控制、权限校验等，它会在控制器方法调用前执行。</a:t>
            </a:r>
            <a:r>
              <a:rPr lang="en-US" altLang="zh-CN" dirty="0" err="1">
                <a:solidFill>
                  <a:srgbClr val="595959"/>
                </a:solidFill>
                <a:latin typeface="微软雅黑" panose="020B0503020204020204" pitchFamily="34" charset="-122"/>
              </a:rPr>
              <a:t>preHandler</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方法的参数</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是请求对象，</a:t>
            </a:r>
            <a:r>
              <a:rPr lang="en-US" altLang="zh-CN" dirty="0">
                <a:solidFill>
                  <a:srgbClr val="595959"/>
                </a:solidFill>
                <a:latin typeface="微软雅黑" panose="020B0503020204020204" pitchFamily="34" charset="-122"/>
              </a:rPr>
              <a:t>response</a:t>
            </a:r>
            <a:r>
              <a:rPr lang="zh-CN" altLang="zh-CN" dirty="0">
                <a:solidFill>
                  <a:srgbClr val="595959"/>
                </a:solidFill>
                <a:latin typeface="微软雅黑" panose="020B0503020204020204" pitchFamily="34" charset="-122"/>
              </a:rPr>
              <a:t>是响应对象，</a:t>
            </a:r>
            <a:r>
              <a:rPr lang="en-US" altLang="zh-CN" dirty="0">
                <a:solidFill>
                  <a:srgbClr val="595959"/>
                </a:solidFill>
                <a:latin typeface="微软雅黑" panose="020B0503020204020204" pitchFamily="34" charset="-122"/>
              </a:rPr>
              <a:t>handler</a:t>
            </a:r>
            <a:r>
              <a:rPr lang="zh-CN" altLang="zh-CN" dirty="0">
                <a:solidFill>
                  <a:srgbClr val="595959"/>
                </a:solidFill>
                <a:latin typeface="微软雅黑" panose="020B0503020204020204" pitchFamily="34" charset="-122"/>
              </a:rPr>
              <a:t>是被调用的处理器对象。</a:t>
            </a:r>
          </a:p>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preHandler</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方法的返回值为</a:t>
            </a:r>
            <a:r>
              <a:rPr lang="en-US" altLang="zh-CN" dirty="0">
                <a:solidFill>
                  <a:srgbClr val="595959"/>
                </a:solidFill>
                <a:latin typeface="微软雅黑" panose="020B0503020204020204" pitchFamily="34" charset="-122"/>
              </a:rPr>
              <a:t>bool</a:t>
            </a:r>
            <a:r>
              <a:rPr lang="zh-CN" altLang="zh-CN" dirty="0">
                <a:solidFill>
                  <a:srgbClr val="595959"/>
                </a:solidFill>
                <a:latin typeface="微软雅黑" panose="020B0503020204020204" pitchFamily="34" charset="-122"/>
              </a:rPr>
              <a:t>类型，表示是否中断后续操作。当返回值为</a:t>
            </a:r>
            <a:r>
              <a:rPr lang="en-US" altLang="zh-CN" dirty="0">
                <a:solidFill>
                  <a:srgbClr val="595959"/>
                </a:solidFill>
                <a:latin typeface="微软雅黑" panose="020B0503020204020204" pitchFamily="34" charset="-122"/>
              </a:rPr>
              <a:t>true</a:t>
            </a:r>
            <a:r>
              <a:rPr lang="zh-CN" altLang="zh-CN" dirty="0">
                <a:solidFill>
                  <a:srgbClr val="595959"/>
                </a:solidFill>
                <a:latin typeface="微软雅黑" panose="020B0503020204020204" pitchFamily="34" charset="-122"/>
              </a:rPr>
              <a:t>时，表示继续向下执行；当返回值为</a:t>
            </a:r>
            <a:r>
              <a:rPr lang="en-US" altLang="zh-CN" dirty="0">
                <a:solidFill>
                  <a:srgbClr val="595959"/>
                </a:solidFill>
                <a:latin typeface="微软雅黑" panose="020B0503020204020204" pitchFamily="34" charset="-122"/>
              </a:rPr>
              <a:t>false</a:t>
            </a:r>
            <a:r>
              <a:rPr lang="zh-CN" altLang="zh-CN" dirty="0">
                <a:solidFill>
                  <a:srgbClr val="595959"/>
                </a:solidFill>
                <a:latin typeface="微软雅黑" panose="020B0503020204020204" pitchFamily="34" charset="-122"/>
              </a:rPr>
              <a:t>时，整个请求就结束了，后续的所有操作都会中断（包括调用下一个拦截器和控制器类中的方法执行等）</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722080"/>
            <a:ext cx="9865885" cy="32215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431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6194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730037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79937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61544"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postHandle</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方法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89435"/>
            <a:ext cx="9390960" cy="219122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postHandle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方法用于对请求域中的模型和视图做出进一步的修改，它会在控制器方法调用之后且视图解析之前执行。</a:t>
            </a:r>
          </a:p>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postHandle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方法的前</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个参数和</a:t>
            </a:r>
            <a:r>
              <a:rPr lang="en-US" altLang="zh-CN" dirty="0" err="1">
                <a:solidFill>
                  <a:srgbClr val="595959"/>
                </a:solidFill>
                <a:latin typeface="微软雅黑" panose="020B0503020204020204" pitchFamily="34" charset="-122"/>
              </a:rPr>
              <a:t>preHandler</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方法的前</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个参数一样，分别是请求对象和响应对象。如果处理器执行完成有返回结果，可以通过第</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个参数</a:t>
            </a:r>
            <a:r>
              <a:rPr lang="en-US" altLang="zh-CN" dirty="0" err="1">
                <a:solidFill>
                  <a:srgbClr val="595959"/>
                </a:solidFill>
                <a:latin typeface="微软雅黑" panose="020B0503020204020204" pitchFamily="34" charset="-122"/>
              </a:rPr>
              <a:t>modelAndView</a:t>
            </a:r>
            <a:r>
              <a:rPr lang="zh-CN" altLang="zh-CN" dirty="0">
                <a:solidFill>
                  <a:srgbClr val="595959"/>
                </a:solidFill>
                <a:latin typeface="微软雅黑" panose="020B0503020204020204" pitchFamily="34" charset="-122"/>
              </a:rPr>
              <a:t>读取和调整返回结果对应的数据与视图信息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767800"/>
            <a:ext cx="9865885" cy="27757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888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20795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112224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23595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955937"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afterCompletion</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方法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37975"/>
            <a:ext cx="9390960" cy="29684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afterCompletion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方法可以完成一些资源清理、日志信息记录等工作，它会在整个请求完成后执行，即视图渲染结束之后执行。</a:t>
            </a:r>
          </a:p>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postHandle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方法的前</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个参数和</a:t>
            </a:r>
            <a:r>
              <a:rPr lang="en-US" altLang="zh-CN" dirty="0" err="1">
                <a:solidFill>
                  <a:srgbClr val="595959"/>
                </a:solidFill>
                <a:latin typeface="微软雅黑" panose="020B0503020204020204" pitchFamily="34" charset="-122"/>
              </a:rPr>
              <a:t>preHandler</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方法的前</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个参数一样，分别是请求对象和响应对象。第</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个参数</a:t>
            </a:r>
            <a:r>
              <a:rPr lang="en-US" altLang="zh-CN" dirty="0">
                <a:solidFill>
                  <a:srgbClr val="595959"/>
                </a:solidFill>
                <a:latin typeface="微软雅黑" panose="020B0503020204020204" pitchFamily="34" charset="-122"/>
              </a:rPr>
              <a:t>ex</a:t>
            </a:r>
            <a:r>
              <a:rPr lang="zh-CN" altLang="zh-CN" dirty="0">
                <a:solidFill>
                  <a:srgbClr val="595959"/>
                </a:solidFill>
                <a:latin typeface="微软雅黑" panose="020B0503020204020204" pitchFamily="34" charset="-122"/>
              </a:rPr>
              <a:t>是异常对象，如果处理器执行过程中出现异常，会将异常信息封装在该异常对象中，可以在</a:t>
            </a:r>
            <a:r>
              <a:rPr lang="en-US" altLang="zh-CN" dirty="0" err="1">
                <a:solidFill>
                  <a:srgbClr val="595959"/>
                </a:solidFill>
                <a:latin typeface="微软雅黑" panose="020B0503020204020204" pitchFamily="34" charset="-122"/>
              </a:rPr>
              <a:t>afterCompletion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方法中针对异常情况进行单独处理。</a:t>
            </a: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，只有在</a:t>
            </a:r>
            <a:r>
              <a:rPr lang="en-US" altLang="zh-CN" dirty="0" err="1">
                <a:solidFill>
                  <a:srgbClr val="595959"/>
                </a:solidFill>
                <a:latin typeface="微软雅黑" panose="020B0503020204020204" pitchFamily="34" charset="-122"/>
              </a:rPr>
              <a:t>preHandler</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方法的返回值为</a:t>
            </a:r>
            <a:r>
              <a:rPr lang="en-US" altLang="zh-CN" dirty="0">
                <a:solidFill>
                  <a:srgbClr val="595959"/>
                </a:solidFill>
                <a:latin typeface="微软雅黑" panose="020B0503020204020204" pitchFamily="34" charset="-122"/>
              </a:rPr>
              <a:t>true</a:t>
            </a:r>
            <a:r>
              <a:rPr lang="zh-CN" altLang="zh-CN" dirty="0">
                <a:solidFill>
                  <a:srgbClr val="595959"/>
                </a:solidFill>
                <a:latin typeface="微软雅黑" panose="020B0503020204020204" pitchFamily="34" charset="-122"/>
              </a:rPr>
              <a:t>时，</a:t>
            </a:r>
            <a:r>
              <a:rPr lang="en-US" altLang="zh-CN" dirty="0" err="1">
                <a:solidFill>
                  <a:srgbClr val="595959"/>
                </a:solidFill>
                <a:latin typeface="微软雅黑" panose="020B0503020204020204" pitchFamily="34" charset="-122"/>
              </a:rPr>
              <a:t>postHandle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方法和</a:t>
            </a:r>
            <a:r>
              <a:rPr lang="en-US" altLang="zh-CN" dirty="0" err="1">
                <a:solidFill>
                  <a:srgbClr val="595959"/>
                </a:solidFill>
                <a:latin typeface="微软雅黑" panose="020B0503020204020204" pitchFamily="34" charset="-122"/>
              </a:rPr>
              <a:t>afterCompletion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方法才会按上述执行规则执行</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573490"/>
            <a:ext cx="9865885" cy="35187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4945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75659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346527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9996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拦截器的配置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拦截器的配置</a:t>
            </a:r>
            <a:r>
              <a:rPr lang="zh-CN" altLang="en-US" dirty="0">
                <a:solidFill>
                  <a:srgbClr val="595959"/>
                </a:solidFill>
                <a:latin typeface="微软雅黑" panose="020B0503020204020204" pitchFamily="34" charset="-122"/>
                <a:ea typeface="微软雅黑" panose="020B0503020204020204" pitchFamily="34" charset="-122"/>
              </a:rPr>
              <a:t>，能够在程序中进行自定义拦截器的配置</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33607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79937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1185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配置自定义拦截器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拦截器的配置</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360171" y="2060735"/>
            <a:ext cx="9635489" cy="66596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要使自定义的拦截器生效，还需要在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的配置文件中进行配置。配置代码如下所示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3" name="图片 12">
            <a:extLst>
              <a:ext uri="{FF2B5EF4-FFF2-40B4-BE49-F238E27FC236}">
                <a16:creationId xmlns:a16="http://schemas.microsoft.com/office/drawing/2014/main" id="{B75C5D36-960B-3543-954B-BA91332B3084}"/>
              </a:ext>
            </a:extLst>
          </p:cNvPr>
          <p:cNvPicPr>
            <a:picLocks noChangeAspect="1"/>
          </p:cNvPicPr>
          <p:nvPr/>
        </p:nvPicPr>
        <p:blipFill>
          <a:blip r:embed="rId5"/>
          <a:stretch>
            <a:fillRect/>
          </a:stretch>
        </p:blipFill>
        <p:spPr>
          <a:xfrm>
            <a:off x="2080261" y="2905678"/>
            <a:ext cx="8035289" cy="3415114"/>
          </a:xfrm>
          <a:prstGeom prst="rect">
            <a:avLst/>
          </a:prstGeom>
        </p:spPr>
      </p:pic>
      <p:sp>
        <p:nvSpPr>
          <p:cNvPr id="2" name="文本框 1">
            <a:extLst>
              <a:ext uri="{FF2B5EF4-FFF2-40B4-BE49-F238E27FC236}">
                <a16:creationId xmlns:a16="http://schemas.microsoft.com/office/drawing/2014/main" id="{62F9EE89-303A-4549-AB51-06779BE9863D}"/>
              </a:ext>
            </a:extLst>
          </p:cNvPr>
          <p:cNvSpPr txBox="1"/>
          <p:nvPr/>
        </p:nvSpPr>
        <p:spPr>
          <a:xfrm>
            <a:off x="2297429" y="2891790"/>
            <a:ext cx="8343901" cy="3372783"/>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sz="1600" dirty="0">
                <a:solidFill>
                  <a:srgbClr val="595959"/>
                </a:solidFill>
                <a:latin typeface="微软雅黑" panose="020B0503020204020204" pitchFamily="34" charset="-122"/>
                <a:ea typeface="微软雅黑" panose="020B0503020204020204" pitchFamily="34" charset="-122"/>
                <a:cs typeface="+mn-ea"/>
              </a:rPr>
              <a:t>&gt;&lt;!-- </a:t>
            </a:r>
            <a:r>
              <a:rPr lang="zh-CN" altLang="zh-CN" sz="1600" dirty="0">
                <a:solidFill>
                  <a:srgbClr val="595959"/>
                </a:solidFill>
                <a:latin typeface="微软雅黑" panose="020B0503020204020204" pitchFamily="34" charset="-122"/>
                <a:ea typeface="微软雅黑" panose="020B0503020204020204" pitchFamily="34" charset="-122"/>
                <a:cs typeface="+mn-ea"/>
              </a:rPr>
              <a:t>配置拦截器</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zh-CN" altLang="zh-CN" sz="1600" dirty="0">
                <a:solidFill>
                  <a:srgbClr val="595959"/>
                </a:solidFill>
                <a:latin typeface="微软雅黑" panose="020B0503020204020204" pitchFamily="34" charset="-122"/>
                <a:ea typeface="微软雅黑" panose="020B0503020204020204" pitchFamily="34" charset="-122"/>
                <a:cs typeface="+mn-ea"/>
              </a:rPr>
              <a:t>拦截所有请求</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&lt;bean class="com.itheima.interceptor.MyInterceptor1"/&gt;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mvc:mapping</a:t>
            </a:r>
            <a:r>
              <a:rPr lang="en-US" altLang="zh-CN" sz="1600" dirty="0">
                <a:solidFill>
                  <a:srgbClr val="595959"/>
                </a:solidFill>
                <a:latin typeface="微软雅黑" panose="020B0503020204020204" pitchFamily="34" charset="-122"/>
                <a:ea typeface="微软雅黑" panose="020B0503020204020204" pitchFamily="34" charset="-122"/>
                <a:cs typeface="+mn-ea"/>
              </a:rPr>
              <a:t> path="/**"/&gt; &lt;!-- </a:t>
            </a:r>
            <a:r>
              <a:rPr lang="zh-CN" altLang="zh-CN" sz="1600" dirty="0">
                <a:solidFill>
                  <a:srgbClr val="595959"/>
                </a:solidFill>
                <a:latin typeface="微软雅黑" panose="020B0503020204020204" pitchFamily="34" charset="-122"/>
                <a:ea typeface="微软雅黑" panose="020B0503020204020204" pitchFamily="34" charset="-122"/>
                <a:cs typeface="+mn-ea"/>
              </a:rPr>
              <a:t>配置拦截器作用的路径</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mvc:exclude-mapping</a:t>
            </a:r>
            <a:r>
              <a:rPr lang="en-US" altLang="zh-CN" sz="1600" dirty="0">
                <a:solidFill>
                  <a:srgbClr val="595959"/>
                </a:solidFill>
                <a:latin typeface="微软雅黑" panose="020B0503020204020204" pitchFamily="34" charset="-122"/>
                <a:ea typeface="微软雅黑" panose="020B0503020204020204" pitchFamily="34" charset="-122"/>
                <a:cs typeface="+mn-ea"/>
              </a:rPr>
              <a:t> path=""/&gt;!-- </a:t>
            </a:r>
            <a:r>
              <a:rPr lang="zh-CN" altLang="zh-CN" sz="1600" dirty="0">
                <a:solidFill>
                  <a:srgbClr val="595959"/>
                </a:solidFill>
                <a:latin typeface="微软雅黑" panose="020B0503020204020204" pitchFamily="34" charset="-122"/>
                <a:ea typeface="微软雅黑" panose="020B0503020204020204" pitchFamily="34" charset="-122"/>
                <a:cs typeface="+mn-ea"/>
              </a:rPr>
              <a:t>配置不需要拦截器作用的路径</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对匹配路径的请求才进行拦截</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&lt;bean class="com.itheima.interceptor.MyInterceptor2" /&gt;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mvc:interceptor</a:t>
            </a:r>
            <a:r>
              <a:rPr lang="en-US" altLang="zh-CN" sz="1600" dirty="0">
                <a:solidFill>
                  <a:srgbClr val="595959"/>
                </a:solidFill>
                <a:latin typeface="微软雅黑" panose="020B0503020204020204" pitchFamily="34" charset="-122"/>
                <a:ea typeface="微软雅黑" panose="020B0503020204020204" pitchFamily="34" charset="-122"/>
                <a:cs typeface="+mn-ea"/>
              </a:rPr>
              <a:t>&gt;&lt;/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mvc:interceptors</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296952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75949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33777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配置自定义拦截器代码分析</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拦截器的配置</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620805"/>
            <a:ext cx="9390960" cy="34256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在上述代码中，</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mvc:interceptors</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元素使用</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种方式配置了拦截器，其中，使用子元素</a:t>
            </a:r>
            <a:r>
              <a:rPr lang="en-US" altLang="zh-CN" dirty="0">
                <a:solidFill>
                  <a:srgbClr val="595959"/>
                </a:solidFill>
                <a:latin typeface="微软雅黑" panose="020B0503020204020204" pitchFamily="34" charset="-122"/>
              </a:rPr>
              <a:t>&lt;bean&gt;</a:t>
            </a:r>
            <a:r>
              <a:rPr lang="zh-CN" altLang="zh-CN" dirty="0">
                <a:solidFill>
                  <a:srgbClr val="595959"/>
                </a:solidFill>
                <a:latin typeface="微软雅黑" panose="020B0503020204020204" pitchFamily="34" charset="-122"/>
              </a:rPr>
              <a:t>声明的拦截器，将会对所有的请求进行拦截；而使用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mvc:interceptor</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元素声明的拦截器，会对指定路径下的请求进行拦截。</a:t>
            </a:r>
          </a:p>
          <a:p>
            <a:pPr>
              <a:lnSpc>
                <a:spcPct val="150000"/>
              </a:lnSpc>
            </a:pP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mvc:interceptor</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元素的子元素</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mvc:mapping</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path</a:t>
            </a:r>
            <a:r>
              <a:rPr lang="zh-CN" altLang="zh-CN" dirty="0">
                <a:solidFill>
                  <a:srgbClr val="595959"/>
                </a:solidFill>
                <a:latin typeface="微软雅黑" panose="020B0503020204020204" pitchFamily="34" charset="-122"/>
              </a:rPr>
              <a:t>属性配置拦截器作用的路径。如上述代码中</a:t>
            </a:r>
            <a:r>
              <a:rPr lang="en-US" altLang="zh-CN" dirty="0">
                <a:solidFill>
                  <a:srgbClr val="595959"/>
                </a:solidFill>
                <a:latin typeface="微软雅黑" panose="020B0503020204020204" pitchFamily="34" charset="-122"/>
              </a:rPr>
              <a:t>path</a:t>
            </a:r>
            <a:r>
              <a:rPr lang="zh-CN" altLang="zh-CN" dirty="0">
                <a:solidFill>
                  <a:srgbClr val="595959"/>
                </a:solidFill>
                <a:latin typeface="微软雅黑" panose="020B0503020204020204" pitchFamily="34" charset="-122"/>
              </a:rPr>
              <a:t>的属性值为“</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”，表示拦截所有路径。如果有不需要拦截的请求，可以通过</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mvc:exclude-mapping</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元素进行配置。</a:t>
            </a: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mvc:interceptor</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中的子元素必须按照上述代码的配置顺序进行编写，即</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mvc:mapping</a:t>
            </a:r>
            <a:r>
              <a:rPr lang="en-US" altLang="zh-CN" dirty="0">
                <a:solidFill>
                  <a:srgbClr val="595959"/>
                </a:solidFill>
                <a:latin typeface="微软雅黑" panose="020B0503020204020204" pitchFamily="34" charset="-122"/>
              </a:rPr>
              <a:t> … /&gt;→&lt;</a:t>
            </a:r>
            <a:r>
              <a:rPr lang="en-US" altLang="zh-CN" dirty="0" err="1">
                <a:solidFill>
                  <a:srgbClr val="595959"/>
                </a:solidFill>
                <a:latin typeface="微软雅黑" panose="020B0503020204020204" pitchFamily="34" charset="-122"/>
              </a:rPr>
              <a:t>mvc:exclude-mapping</a:t>
            </a:r>
            <a:r>
              <a:rPr lang="en-US" altLang="zh-CN" dirty="0">
                <a:solidFill>
                  <a:srgbClr val="595959"/>
                </a:solidFill>
                <a:latin typeface="微软雅黑" panose="020B0503020204020204" pitchFamily="34" charset="-122"/>
              </a:rPr>
              <a:t> … /&gt;→&lt;bean … /&gt;</a:t>
            </a:r>
            <a:r>
              <a:rPr lang="zh-CN" altLang="zh-CN" dirty="0">
                <a:solidFill>
                  <a:srgbClr val="595959"/>
                </a:solidFill>
                <a:latin typeface="微软雅黑" panose="020B0503020204020204" pitchFamily="34" charset="-122"/>
              </a:rPr>
              <a:t>的顺序，否则文件会报错</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356320"/>
            <a:ext cx="9865885" cy="389589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773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9280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784842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9996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拦截器的执行流程</a:t>
            </a:r>
            <a:r>
              <a:rPr lang="zh-CN" altLang="en-US" dirty="0">
                <a:solidFill>
                  <a:srgbClr val="595959"/>
                </a:solidFill>
                <a:latin typeface="微软雅黑" panose="020B0503020204020204" pitchFamily="34" charset="-122"/>
                <a:ea typeface="微软雅黑" panose="020B0503020204020204" pitchFamily="34" charset="-122"/>
              </a:rPr>
              <a:t>，能够在程序中理解拦截器的整个执行流程</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00814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22228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4947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单个拦截器的执行流程</a:t>
            </a: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312195"/>
            <a:ext cx="9390960" cy="8081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如果在项目中只定义了一个拦截器，单个拦截器的执行流程如图所示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3" name="图片 12">
            <a:extLst>
              <a:ext uri="{FF2B5EF4-FFF2-40B4-BE49-F238E27FC236}">
                <a16:creationId xmlns:a16="http://schemas.microsoft.com/office/drawing/2014/main" id="{D77A9ACF-67E3-0244-931C-37800A4EFF17}"/>
              </a:ext>
            </a:extLst>
          </p:cNvPr>
          <p:cNvPicPr/>
          <p:nvPr/>
        </p:nvPicPr>
        <p:blipFill>
          <a:blip r:embed="rId5"/>
          <a:stretch>
            <a:fillRect/>
          </a:stretch>
        </p:blipFill>
        <p:spPr>
          <a:xfrm>
            <a:off x="3241040" y="3131821"/>
            <a:ext cx="5640070" cy="2737854"/>
          </a:xfrm>
          <a:prstGeom prst="rect">
            <a:avLst/>
          </a:prstGeom>
          <a:noFill/>
          <a:ln>
            <a:noFill/>
          </a:ln>
        </p:spPr>
      </p:pic>
    </p:spTree>
    <p:extLst>
      <p:ext uri="{BB962C8B-B14F-4D97-AF65-F5344CB8AC3E}">
        <p14:creationId xmlns:p14="http://schemas.microsoft.com/office/powerpoint/2010/main" val="1489124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75949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39067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单个拦截器的执行流程分析</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620805"/>
            <a:ext cx="9390960" cy="34256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从</a:t>
            </a:r>
            <a:r>
              <a:rPr lang="zh-CN" altLang="en-US" dirty="0">
                <a:solidFill>
                  <a:srgbClr val="595959"/>
                </a:solidFill>
                <a:latin typeface="微软雅黑" panose="020B0503020204020204" pitchFamily="34" charset="-122"/>
              </a:rPr>
              <a:t>单个拦截器的执行流程图中</a:t>
            </a:r>
            <a:r>
              <a:rPr lang="zh-CN" altLang="zh-CN" dirty="0">
                <a:solidFill>
                  <a:srgbClr val="595959"/>
                </a:solidFill>
                <a:latin typeface="微软雅黑" panose="020B0503020204020204" pitchFamily="34" charset="-122"/>
              </a:rPr>
              <a:t>可以看出，程序收到请求后，首先会执行拦截器中的</a:t>
            </a:r>
            <a:r>
              <a:rPr lang="en-US" altLang="zh-CN" dirty="0" err="1">
                <a:solidFill>
                  <a:srgbClr val="595959"/>
                </a:solidFill>
                <a:latin typeface="微软雅黑" panose="020B0503020204020204" pitchFamily="34" charset="-122"/>
              </a:rPr>
              <a:t>preHandle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方法，如果</a:t>
            </a:r>
            <a:r>
              <a:rPr lang="en-US" altLang="zh-CN" dirty="0" err="1">
                <a:solidFill>
                  <a:srgbClr val="595959"/>
                </a:solidFill>
                <a:latin typeface="微软雅黑" panose="020B0503020204020204" pitchFamily="34" charset="-122"/>
              </a:rPr>
              <a:t>preHandle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方法返回的值为</a:t>
            </a:r>
            <a:r>
              <a:rPr lang="en-US" altLang="zh-CN" dirty="0">
                <a:solidFill>
                  <a:srgbClr val="595959"/>
                </a:solidFill>
                <a:latin typeface="微软雅黑" panose="020B0503020204020204" pitchFamily="34" charset="-122"/>
              </a:rPr>
              <a:t>false</a:t>
            </a:r>
            <a:r>
              <a:rPr lang="zh-CN" altLang="zh-CN" dirty="0">
                <a:solidFill>
                  <a:srgbClr val="595959"/>
                </a:solidFill>
                <a:latin typeface="微软雅黑" panose="020B0503020204020204" pitchFamily="34" charset="-122"/>
              </a:rPr>
              <a:t>，则将中断后续所有代码的执行</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a:t>
            </a:r>
            <a:r>
              <a:rPr lang="en-US" altLang="zh-CN" dirty="0" err="1">
                <a:solidFill>
                  <a:srgbClr val="595959"/>
                </a:solidFill>
                <a:latin typeface="微软雅黑" panose="020B0503020204020204" pitchFamily="34" charset="-122"/>
              </a:rPr>
              <a:t>preHandle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方法的返回值为</a:t>
            </a:r>
            <a:r>
              <a:rPr lang="en-US" altLang="zh-CN" dirty="0">
                <a:solidFill>
                  <a:srgbClr val="595959"/>
                </a:solidFill>
                <a:latin typeface="微软雅黑" panose="020B0503020204020204" pitchFamily="34" charset="-122"/>
              </a:rPr>
              <a:t>true</a:t>
            </a:r>
            <a:r>
              <a:rPr lang="zh-CN" altLang="zh-CN" dirty="0">
                <a:solidFill>
                  <a:srgbClr val="595959"/>
                </a:solidFill>
                <a:latin typeface="微软雅黑" panose="020B0503020204020204" pitchFamily="34" charset="-122"/>
              </a:rPr>
              <a:t>，则程序会继续向下执行</a:t>
            </a:r>
            <a:r>
              <a:rPr lang="en-US" altLang="zh-CN" dirty="0">
                <a:solidFill>
                  <a:srgbClr val="595959"/>
                </a:solidFill>
                <a:latin typeface="微软雅黑" panose="020B0503020204020204" pitchFamily="34" charset="-122"/>
              </a:rPr>
              <a:t>Handler</a:t>
            </a:r>
            <a:r>
              <a:rPr lang="zh-CN" altLang="zh-CN" dirty="0">
                <a:solidFill>
                  <a:srgbClr val="595959"/>
                </a:solidFill>
                <a:latin typeface="微软雅黑" panose="020B0503020204020204" pitchFamily="34" charset="-122"/>
              </a:rPr>
              <a:t>的代码。当</a:t>
            </a:r>
            <a:r>
              <a:rPr lang="en-US" altLang="zh-CN" dirty="0">
                <a:solidFill>
                  <a:srgbClr val="595959"/>
                </a:solidFill>
                <a:latin typeface="微软雅黑" panose="020B0503020204020204" pitchFamily="34" charset="-122"/>
              </a:rPr>
              <a:t>Handler</a:t>
            </a:r>
            <a:r>
              <a:rPr lang="zh-CN" altLang="zh-CN" dirty="0">
                <a:solidFill>
                  <a:srgbClr val="595959"/>
                </a:solidFill>
                <a:latin typeface="微软雅黑" panose="020B0503020204020204" pitchFamily="34" charset="-122"/>
              </a:rPr>
              <a:t>执行过程中没有出现异常时，接着会执行拦截器中的</a:t>
            </a:r>
            <a:r>
              <a:rPr lang="en-US" altLang="zh-CN" dirty="0" err="1">
                <a:solidFill>
                  <a:srgbClr val="595959"/>
                </a:solidFill>
                <a:latin typeface="微软雅黑" panose="020B0503020204020204" pitchFamily="34" charset="-122"/>
              </a:rPr>
              <a:t>postHandle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a:t>
            </a:r>
            <a:r>
              <a:rPr lang="en-US" altLang="zh-CN" dirty="0" err="1">
                <a:solidFill>
                  <a:srgbClr val="595959"/>
                </a:solidFill>
                <a:latin typeface="微软雅黑" panose="020B0503020204020204" pitchFamily="34" charset="-122"/>
              </a:rPr>
              <a:t>postHandle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方法执行后会通过</a:t>
            </a:r>
            <a:r>
              <a:rPr lang="en-US" altLang="zh-CN" dirty="0" err="1">
                <a:solidFill>
                  <a:srgbClr val="595959"/>
                </a:solidFill>
                <a:latin typeface="微软雅黑" panose="020B0503020204020204" pitchFamily="34" charset="-122"/>
              </a:rPr>
              <a:t>DispatcherServlet</a:t>
            </a:r>
            <a:r>
              <a:rPr lang="zh-CN" altLang="zh-CN" dirty="0">
                <a:solidFill>
                  <a:srgbClr val="595959"/>
                </a:solidFill>
                <a:latin typeface="微软雅黑" panose="020B0503020204020204" pitchFamily="34" charset="-122"/>
              </a:rPr>
              <a:t>向客户端返回响应，并且在</a:t>
            </a:r>
            <a:r>
              <a:rPr lang="en-US" altLang="zh-CN" dirty="0" err="1">
                <a:solidFill>
                  <a:srgbClr val="595959"/>
                </a:solidFill>
                <a:latin typeface="微软雅黑" panose="020B0503020204020204" pitchFamily="34" charset="-122"/>
              </a:rPr>
              <a:t>DispatcherServlet</a:t>
            </a:r>
            <a:r>
              <a:rPr lang="zh-CN" altLang="zh-CN" dirty="0">
                <a:solidFill>
                  <a:srgbClr val="595959"/>
                </a:solidFill>
                <a:latin typeface="微软雅黑" panose="020B0503020204020204" pitchFamily="34" charset="-122"/>
              </a:rPr>
              <a:t>处理完请求后，执行拦截器中的</a:t>
            </a:r>
            <a:r>
              <a:rPr lang="en-US" altLang="zh-CN" dirty="0" err="1">
                <a:solidFill>
                  <a:srgbClr val="595959"/>
                </a:solidFill>
                <a:latin typeface="微软雅黑" panose="020B0503020204020204" pitchFamily="34" charset="-122"/>
              </a:rPr>
              <a:t>afterCompletion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方法；如果</a:t>
            </a:r>
            <a:r>
              <a:rPr lang="en-US" altLang="zh-CN" dirty="0">
                <a:solidFill>
                  <a:srgbClr val="595959"/>
                </a:solidFill>
                <a:latin typeface="微软雅黑" panose="020B0503020204020204" pitchFamily="34" charset="-122"/>
              </a:rPr>
              <a:t>Handler</a:t>
            </a:r>
            <a:r>
              <a:rPr lang="zh-CN" altLang="zh-CN" dirty="0">
                <a:solidFill>
                  <a:srgbClr val="595959"/>
                </a:solidFill>
                <a:latin typeface="微软雅黑" panose="020B0503020204020204" pitchFamily="34" charset="-122"/>
              </a:rPr>
              <a:t>执行过程中出现异常，将跳过拦截器中的</a:t>
            </a:r>
            <a:r>
              <a:rPr lang="en-US" altLang="zh-CN" dirty="0" err="1">
                <a:solidFill>
                  <a:srgbClr val="595959"/>
                </a:solidFill>
                <a:latin typeface="微软雅黑" panose="020B0503020204020204" pitchFamily="34" charset="-122"/>
              </a:rPr>
              <a:t>postHandle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方法，直接由</a:t>
            </a:r>
            <a:r>
              <a:rPr lang="en-US" altLang="zh-CN" dirty="0" err="1">
                <a:solidFill>
                  <a:srgbClr val="595959"/>
                </a:solidFill>
                <a:latin typeface="微软雅黑" panose="020B0503020204020204" pitchFamily="34" charset="-122"/>
              </a:rPr>
              <a:t>DispatcherServlet</a:t>
            </a:r>
            <a:r>
              <a:rPr lang="zh-CN" altLang="zh-CN" dirty="0">
                <a:solidFill>
                  <a:srgbClr val="595959"/>
                </a:solidFill>
                <a:latin typeface="微软雅黑" panose="020B0503020204020204" pitchFamily="34" charset="-122"/>
              </a:rPr>
              <a:t>渲染异常页面返回响应，最后执行拦截器中的</a:t>
            </a:r>
            <a:r>
              <a:rPr lang="en-US" altLang="zh-CN" dirty="0" err="1">
                <a:solidFill>
                  <a:srgbClr val="595959"/>
                </a:solidFill>
                <a:latin typeface="微软雅黑" panose="020B0503020204020204" pitchFamily="34" charset="-122"/>
              </a:rPr>
              <a:t>afterCompletion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356320"/>
            <a:ext cx="9865885" cy="389589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773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9280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65934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7702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59720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52756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654846"/>
            <a:ext cx="5143000" cy="612920"/>
            <a:chOff x="4315150" y="953426"/>
            <a:chExt cx="3857250" cy="540057"/>
          </a:xfrm>
        </p:grpSpPr>
        <p:sp>
          <p:nvSpPr>
            <p:cNvPr id="61" name="矩形 60"/>
            <p:cNvSpPr/>
            <p:nvPr/>
          </p:nvSpPr>
          <p:spPr>
            <a:xfrm>
              <a:off x="4618311" y="1036090"/>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异常处理</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580383"/>
            <a:ext cx="5143000" cy="612920"/>
            <a:chOff x="4315150" y="1647579"/>
            <a:chExt cx="3857250" cy="540057"/>
          </a:xfrm>
        </p:grpSpPr>
        <p:sp>
          <p:nvSpPr>
            <p:cNvPr id="64" name="矩形 63"/>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拦截器</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505920"/>
            <a:ext cx="5143000" cy="612920"/>
            <a:chOff x="4315150" y="2341731"/>
            <a:chExt cx="3857250" cy="540057"/>
          </a:xfrm>
        </p:grpSpPr>
        <p:sp>
          <p:nvSpPr>
            <p:cNvPr id="67" name="矩形 66"/>
            <p:cNvSpPr/>
            <p:nvPr/>
          </p:nvSpPr>
          <p:spPr>
            <a:xfrm>
              <a:off x="4594740" y="2424395"/>
              <a:ext cx="3499396"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文件上传和下载</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4182489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5261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下面通过一个案例演示单个拦截器的执行流程，案例具体实现步骤如下所示。在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chapter13</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包下，创建名称为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HelloController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的控制器类，在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HelloControlle</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类中定义</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个方法，其中</a:t>
            </a:r>
            <a:r>
              <a:rPr lang="en-US" altLang="zh-CN" sz="1600" dirty="0">
                <a:solidFill>
                  <a:srgbClr val="595959"/>
                </a:solidFill>
                <a:latin typeface="Microsoft YaHei" panose="020B0503020204020204" pitchFamily="34" charset="-122"/>
                <a:ea typeface="Microsoft YaHei" panose="020B0503020204020204" pitchFamily="34" charset="-122"/>
                <a:cs typeface="+mn-ea"/>
              </a:rPr>
              <a:t>hello()</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方法用于正常处理客户端的请求，</a:t>
            </a:r>
            <a:r>
              <a:rPr lang="en-US" altLang="zh-CN" sz="1600" dirty="0">
                <a:solidFill>
                  <a:srgbClr val="595959"/>
                </a:solidFill>
                <a:latin typeface="Microsoft YaHei" panose="020B0503020204020204" pitchFamily="34" charset="-122"/>
                <a:ea typeface="Microsoft YaHei" panose="020B0503020204020204" pitchFamily="34" charset="-122"/>
                <a:cs typeface="+mn-ea"/>
              </a:rPr>
              <a:t>exp()</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方法被调用时产生异常</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708963" y="2710051"/>
            <a:ext cx="8863115" cy="3742115"/>
          </a:xfrm>
          <a:prstGeom prst="rect">
            <a:avLst/>
          </a:prstGeom>
        </p:spPr>
      </p:pic>
      <p:sp>
        <p:nvSpPr>
          <p:cNvPr id="4" name="矩形 3"/>
          <p:cNvSpPr/>
          <p:nvPr/>
        </p:nvSpPr>
        <p:spPr>
          <a:xfrm>
            <a:off x="2063498" y="2679794"/>
            <a:ext cx="8269221" cy="3742115"/>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@Controller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HelloController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("hello")</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String hello()</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HelloController</a:t>
            </a:r>
            <a:r>
              <a:rPr lang="en-US" altLang="zh-CN" sz="1600" dirty="0">
                <a:solidFill>
                  <a:srgbClr val="595959"/>
                </a:solidFill>
                <a:latin typeface="Microsoft YaHei" panose="020B0503020204020204" pitchFamily="34" charset="-122"/>
                <a:ea typeface="Microsoft YaHei" panose="020B0503020204020204" pitchFamily="34" charset="-122"/>
                <a:cs typeface="+mn-ea"/>
              </a:rPr>
              <a:t>...Hello");	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success.jsp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("exp")</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String exp(){</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(1/0);</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success.jsp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096890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目录下，创建一个路径为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com.itheima.interceptor</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的包，并在包中创建实现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HandlerInterceptor</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接口的拦截器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MyInterceptor</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MyInterceptor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类中重写的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3</a:t>
            </a:r>
            <a:r>
              <a:rPr lang="zh-CN" altLang="zh-CN" sz="1600" dirty="0">
                <a:solidFill>
                  <a:srgbClr val="595959"/>
                </a:solidFill>
                <a:latin typeface="Microsoft YaHei" panose="020B0503020204020204" pitchFamily="34" charset="-122"/>
                <a:ea typeface="Microsoft YaHei" panose="020B0503020204020204" pitchFamily="34" charset="-122"/>
                <a:cs typeface="+mn-ea"/>
              </a:rPr>
              <a:t>个方法内编写输出语句来验证方法的执行情况。</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MyInterceptor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a:t>
            </a:r>
            <a:r>
              <a:rPr lang="zh-CN" altLang="en-US" sz="1600" dirty="0">
                <a:solidFill>
                  <a:srgbClr val="595959"/>
                </a:solidFill>
                <a:latin typeface="Microsoft YaHei" panose="020B0503020204020204" pitchFamily="34" charset="-122"/>
                <a:ea typeface="Microsoft YaHei" panose="020B0503020204020204" pitchFamily="34" charset="-122"/>
                <a:cs typeface="+mn-ea"/>
              </a:rPr>
              <a:t>部分</a:t>
            </a:r>
            <a:r>
              <a:rPr lang="zh-CN" altLang="zh-CN" sz="1600" dirty="0">
                <a:solidFill>
                  <a:srgbClr val="595959"/>
                </a:solidFill>
                <a:latin typeface="Microsoft YaHei" panose="020B0503020204020204" pitchFamily="34" charset="-122"/>
                <a:ea typeface="Microsoft YaHei" panose="020B0503020204020204" pitchFamily="34" charset="-122"/>
                <a:cs typeface="+mn-ea"/>
              </a:rPr>
              <a:t>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280463" y="2710051"/>
            <a:ext cx="7675067" cy="3742115"/>
          </a:xfrm>
          <a:prstGeom prst="rect">
            <a:avLst/>
          </a:prstGeom>
        </p:spPr>
      </p:pic>
      <p:sp>
        <p:nvSpPr>
          <p:cNvPr id="4" name="矩形 3"/>
          <p:cNvSpPr/>
          <p:nvPr/>
        </p:nvSpPr>
        <p:spPr>
          <a:xfrm>
            <a:off x="2554989" y="2679794"/>
            <a:ext cx="7675068" cy="374211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MyInterceptor</a:t>
            </a:r>
            <a:r>
              <a:rPr lang="en-US" altLang="zh-CN" sz="1600" dirty="0">
                <a:solidFill>
                  <a:srgbClr val="595959"/>
                </a:solidFill>
                <a:latin typeface="Microsoft YaHei" panose="020B0503020204020204" pitchFamily="34" charset="-122"/>
                <a:ea typeface="Microsoft YaHei" panose="020B0503020204020204" pitchFamily="34" charset="-122"/>
                <a:cs typeface="+mn-ea"/>
              </a:rPr>
              <a:t> implements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HandlerInterceptor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@Override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preHandle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HttpServletRequest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request,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HttpServletResponse</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response, Object handler)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MyInterceptor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preHandle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对拦截的请求进行放行处理</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true;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postHandle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afterCompletion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方法，省略</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317349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937057"/>
          </a:xfrm>
          <a:prstGeom prst="rect">
            <a:avLst/>
          </a:prstGeom>
          <a:noFill/>
          <a:ln>
            <a:noFill/>
          </a:ln>
        </p:spPr>
        <p:txBody>
          <a:bodyPr wrap="square" rtlCol="0">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的配置文件</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中添加</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MyInterceptor</a:t>
            </a:r>
            <a:r>
              <a:rPr lang="zh-CN" altLang="zh-CN" sz="1600" dirty="0">
                <a:solidFill>
                  <a:srgbClr val="595959"/>
                </a:solidFill>
                <a:latin typeface="Microsoft YaHei" panose="020B0503020204020204" pitchFamily="34" charset="-122"/>
                <a:ea typeface="Microsoft YaHei" panose="020B0503020204020204" pitchFamily="34" charset="-122"/>
                <a:cs typeface="+mn-ea"/>
              </a:rPr>
              <a:t>拦截器的配置，具体配置如下所示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在</a:t>
            </a:r>
            <a:r>
              <a:rPr lang="en-US" altLang="zh-CN" dirty="0">
                <a:solidFill>
                  <a:srgbClr val="595959"/>
                </a:solidFill>
                <a:latin typeface="Microsoft YaHei" panose="020B0503020204020204" pitchFamily="34" charset="-122"/>
                <a:ea typeface="Microsoft YaHei" panose="020B0503020204020204" pitchFamily="34" charset="-122"/>
                <a:cs typeface="+mn-ea"/>
              </a:rPr>
              <a:t>spring-</a:t>
            </a:r>
            <a:r>
              <a:rPr lang="en-US" altLang="zh-CN" dirty="0" err="1">
                <a:solidFill>
                  <a:srgbClr val="595959"/>
                </a:solidFill>
                <a:latin typeface="Microsoft YaHei" panose="020B0503020204020204" pitchFamily="34" charset="-122"/>
                <a:ea typeface="Microsoft YaHei" panose="020B0503020204020204" pitchFamily="34" charset="-122"/>
                <a:cs typeface="+mn-ea"/>
              </a:rPr>
              <a:t>mvc.xml</a:t>
            </a:r>
            <a:r>
              <a:rPr lang="zh-CN" altLang="zh-CN" dirty="0">
                <a:solidFill>
                  <a:srgbClr val="595959"/>
                </a:solidFill>
                <a:latin typeface="Microsoft YaHei" panose="020B0503020204020204" pitchFamily="34" charset="-122"/>
                <a:ea typeface="Microsoft YaHei" panose="020B0503020204020204" pitchFamily="34" charset="-122"/>
                <a:cs typeface="+mn-ea"/>
              </a:rPr>
              <a:t>中使用</a:t>
            </a:r>
            <a:r>
              <a:rPr lang="en-US" altLang="zh-CN" dirty="0">
                <a:solidFill>
                  <a:srgbClr val="595959"/>
                </a:solidFill>
                <a:latin typeface="Microsoft YaHei" panose="020B0503020204020204" pitchFamily="34" charset="-122"/>
                <a:ea typeface="Microsoft YaHei" panose="020B0503020204020204" pitchFamily="34" charset="-122"/>
                <a:cs typeface="+mn-ea"/>
              </a:rPr>
              <a:t>&lt;</a:t>
            </a:r>
            <a:r>
              <a:rPr lang="en-US" altLang="zh-CN" dirty="0" err="1">
                <a:solidFill>
                  <a:srgbClr val="595959"/>
                </a:solidFill>
                <a:latin typeface="Microsoft YaHei" panose="020B0503020204020204" pitchFamily="34" charset="-122"/>
                <a:ea typeface="Microsoft YaHei" panose="020B0503020204020204" pitchFamily="34" charset="-122"/>
                <a:cs typeface="+mn-ea"/>
              </a:rPr>
              <a:t>mvc:interceptors</a:t>
            </a:r>
            <a:r>
              <a:rPr lang="en-US" altLang="zh-CN" dirty="0">
                <a:solidFill>
                  <a:srgbClr val="595959"/>
                </a:solidFill>
                <a:latin typeface="Microsoft YaHei" panose="020B0503020204020204" pitchFamily="34" charset="-122"/>
                <a:ea typeface="Microsoft YaHei" panose="020B0503020204020204" pitchFamily="34" charset="-122"/>
                <a:cs typeface="+mn-ea"/>
              </a:rPr>
              <a:t>&gt;</a:t>
            </a:r>
            <a:r>
              <a:rPr lang="zh-CN" altLang="zh-CN" dirty="0">
                <a:solidFill>
                  <a:srgbClr val="595959"/>
                </a:solidFill>
                <a:latin typeface="Microsoft YaHei" panose="020B0503020204020204" pitchFamily="34" charset="-122"/>
                <a:ea typeface="Microsoft YaHei" panose="020B0503020204020204" pitchFamily="34" charset="-122"/>
                <a:cs typeface="+mn-ea"/>
              </a:rPr>
              <a:t>元素的子元素</a:t>
            </a:r>
            <a:r>
              <a:rPr lang="en-US" altLang="zh-CN" dirty="0">
                <a:solidFill>
                  <a:srgbClr val="595959"/>
                </a:solidFill>
                <a:latin typeface="Microsoft YaHei" panose="020B0503020204020204" pitchFamily="34" charset="-122"/>
                <a:ea typeface="Microsoft YaHei" panose="020B0503020204020204" pitchFamily="34" charset="-122"/>
                <a:cs typeface="+mn-ea"/>
              </a:rPr>
              <a:t>&lt;bean&gt;</a:t>
            </a:r>
            <a:r>
              <a:rPr lang="zh-CN" altLang="zh-CN" dirty="0">
                <a:solidFill>
                  <a:srgbClr val="595959"/>
                </a:solidFill>
                <a:latin typeface="Microsoft YaHei" panose="020B0503020204020204" pitchFamily="34" charset="-122"/>
                <a:ea typeface="Microsoft YaHei" panose="020B0503020204020204" pitchFamily="34" charset="-122"/>
                <a:cs typeface="+mn-ea"/>
              </a:rPr>
              <a:t>来配置拦截器，配置的拦截器会拦截所有映射到</a:t>
            </a:r>
            <a:r>
              <a:rPr lang="en-US" altLang="zh-CN" dirty="0">
                <a:solidFill>
                  <a:srgbClr val="595959"/>
                </a:solidFill>
                <a:latin typeface="Microsoft YaHei" panose="020B0503020204020204" pitchFamily="34" charset="-122"/>
                <a:ea typeface="Microsoft YaHei" panose="020B0503020204020204" pitchFamily="34" charset="-122"/>
                <a:cs typeface="+mn-ea"/>
              </a:rPr>
              <a:t>Handler</a:t>
            </a:r>
            <a:r>
              <a:rPr lang="zh-CN" altLang="zh-CN" dirty="0">
                <a:solidFill>
                  <a:srgbClr val="595959"/>
                </a:solidFill>
                <a:latin typeface="Microsoft YaHei" panose="020B0503020204020204" pitchFamily="34" charset="-122"/>
                <a:ea typeface="Microsoft YaHei" panose="020B0503020204020204" pitchFamily="34" charset="-122"/>
                <a:cs typeface="+mn-ea"/>
              </a:rPr>
              <a:t>的请求</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280463" y="2710051"/>
            <a:ext cx="7675067" cy="1931241"/>
          </a:xfrm>
          <a:prstGeom prst="rect">
            <a:avLst/>
          </a:prstGeom>
        </p:spPr>
      </p:pic>
      <p:sp>
        <p:nvSpPr>
          <p:cNvPr id="4" name="矩形 3"/>
          <p:cNvSpPr/>
          <p:nvPr/>
        </p:nvSpPr>
        <p:spPr>
          <a:xfrm>
            <a:off x="2554989" y="2679794"/>
            <a:ext cx="7675068" cy="189545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配置拦截器</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mvc:interceptors</a:t>
            </a:r>
            <a:r>
              <a:rPr lang="en-US" altLang="zh-CN" sz="1600" dirty="0">
                <a:solidFill>
                  <a:srgbClr val="595959"/>
                </a:solidFill>
                <a:latin typeface="Microsoft YaHei" panose="020B0503020204020204" pitchFamily="34" charset="-122"/>
                <a:ea typeface="Microsoft YaHei" panose="020B0503020204020204" pitchFamily="34" charset="-122"/>
                <a:cs typeface="+mn-ea"/>
              </a:rPr>
              <a:t>&gt;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zh-CN" altLang="zh-CN" sz="1600" dirty="0">
                <a:solidFill>
                  <a:srgbClr val="595959"/>
                </a:solidFill>
                <a:latin typeface="Microsoft YaHei" panose="020B0503020204020204" pitchFamily="34" charset="-122"/>
                <a:ea typeface="Microsoft YaHei" panose="020B0503020204020204" pitchFamily="34" charset="-122"/>
                <a:cs typeface="+mn-ea"/>
              </a:rPr>
              <a:t>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直接定义在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mvc:interceptors</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下面的拦截器将拦截所有请求</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&lt;bean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com.itheima.interceptor.MyInterceptor</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mvc:interceptors</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016458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\main\webapp</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目录下，创建一个名称为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success.jsp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的文件，文件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HelloController.java</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中</a:t>
            </a:r>
            <a:r>
              <a:rPr lang="en-US" altLang="zh-CN" sz="1600" dirty="0">
                <a:solidFill>
                  <a:srgbClr val="595959"/>
                </a:solidFill>
                <a:latin typeface="Microsoft YaHei" panose="020B0503020204020204" pitchFamily="34" charset="-122"/>
                <a:ea typeface="Microsoft YaHei" panose="020B0503020204020204" pitchFamily="34" charset="-122"/>
                <a:cs typeface="+mn-ea"/>
              </a:rPr>
              <a:t>hello()</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方法执行后跳转到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success.jsp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success.jsp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280463" y="2710051"/>
            <a:ext cx="7675067" cy="2878273"/>
          </a:xfrm>
          <a:prstGeom prst="rect">
            <a:avLst/>
          </a:prstGeom>
        </p:spPr>
      </p:pic>
      <p:sp>
        <p:nvSpPr>
          <p:cNvPr id="4" name="矩形 3"/>
          <p:cNvSpPr/>
          <p:nvPr/>
        </p:nvSpPr>
        <p:spPr>
          <a:xfrm>
            <a:off x="2406399" y="2805524"/>
            <a:ext cx="7675068" cy="2634119"/>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page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contentType</a:t>
            </a:r>
            <a:r>
              <a:rPr lang="en-US" altLang="zh-CN" sz="1600" dirty="0">
                <a:solidFill>
                  <a:srgbClr val="595959"/>
                </a:solidFill>
                <a:latin typeface="Microsoft YaHei" panose="020B0503020204020204" pitchFamily="34" charset="-122"/>
                <a:ea typeface="Microsoft YaHei" panose="020B0503020204020204" pitchFamily="34" charset="-122"/>
                <a:cs typeface="+mn-ea"/>
              </a:rPr>
              <a:t>="text/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html;charset</a:t>
            </a:r>
            <a:r>
              <a:rPr lang="en-US" altLang="zh-CN" sz="1600" dirty="0">
                <a:solidFill>
                  <a:srgbClr val="595959"/>
                </a:solidFill>
                <a:latin typeface="Microsoft YaHei" panose="020B0503020204020204" pitchFamily="34" charset="-122"/>
                <a:ea typeface="Microsoft YaHei" panose="020B0503020204020204" pitchFamily="34" charset="-122"/>
                <a:cs typeface="+mn-ea"/>
              </a:rPr>
              <a:t>=UTF-8" language="java"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&lt;html&gt;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&lt;head&gt;&lt;title&gt;</a:t>
            </a:r>
            <a:r>
              <a:rPr lang="zh-CN" altLang="zh-CN" sz="1600" dirty="0">
                <a:solidFill>
                  <a:srgbClr val="595959"/>
                </a:solidFill>
                <a:latin typeface="Microsoft YaHei" panose="020B0503020204020204" pitchFamily="34" charset="-122"/>
                <a:ea typeface="Microsoft YaHei" panose="020B0503020204020204" pitchFamily="34" charset="-122"/>
                <a:cs typeface="+mn-ea"/>
              </a:rPr>
              <a:t>执行成功页面</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&lt;/title&gt;&lt;/head&gt;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Handler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执行成功</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&lt;/html&gt;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630275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521944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chapter13</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http://localhost:8080/chapter13/hello</a:t>
            </a:r>
            <a:r>
              <a:rPr lang="zh-CN" altLang="zh-CN" sz="1600" dirty="0">
                <a:solidFill>
                  <a:srgbClr val="595959"/>
                </a:solidFill>
                <a:latin typeface="Microsoft YaHei" panose="020B0503020204020204" pitchFamily="34" charset="-122"/>
                <a:ea typeface="Microsoft YaHei" panose="020B0503020204020204" pitchFamily="34" charset="-122"/>
                <a:cs typeface="+mn-ea"/>
              </a:rPr>
              <a:t>，程序将执行</a:t>
            </a:r>
            <a:r>
              <a:rPr lang="en-US" altLang="zh-CN" sz="1600" dirty="0">
                <a:solidFill>
                  <a:srgbClr val="595959"/>
                </a:solidFill>
                <a:latin typeface="Microsoft YaHei" panose="020B0503020204020204" pitchFamily="34" charset="-122"/>
                <a:ea typeface="Microsoft YaHei" panose="020B0503020204020204" pitchFamily="34" charset="-122"/>
                <a:cs typeface="+mn-ea"/>
              </a:rPr>
              <a:t>hello()</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方法，方法执行后控制台打印信息如图所示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控制台打印</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图的信息之后，页面跳转到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success.jsp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从</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上面两</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图所示的信息可以看出，程序先执行了拦截器中的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preHandle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方法，然后成功执行了控制器中的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hello()</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方法，接着执行了拦截器中的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postHandle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方法，然后页面跳转到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success.jsp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，最后执行了拦截器的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afterCompletion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A478BD51-0A16-6A49-99EB-803785CD517F}"/>
              </a:ext>
            </a:extLst>
          </p:cNvPr>
          <p:cNvPicPr/>
          <p:nvPr/>
        </p:nvPicPr>
        <p:blipFill>
          <a:blip r:embed="rId4"/>
          <a:stretch>
            <a:fillRect/>
          </a:stretch>
        </p:blipFill>
        <p:spPr>
          <a:xfrm>
            <a:off x="3959860" y="2400300"/>
            <a:ext cx="4272280" cy="1101090"/>
          </a:xfrm>
          <a:prstGeom prst="rect">
            <a:avLst/>
          </a:prstGeom>
          <a:noFill/>
          <a:ln>
            <a:noFill/>
          </a:ln>
        </p:spPr>
      </p:pic>
      <p:pic>
        <p:nvPicPr>
          <p:cNvPr id="14" name="图片 13">
            <a:extLst>
              <a:ext uri="{FF2B5EF4-FFF2-40B4-BE49-F238E27FC236}">
                <a16:creationId xmlns:a16="http://schemas.microsoft.com/office/drawing/2014/main" id="{E0A9DD7E-404C-CB4C-BC33-3BB9D3D652D0}"/>
              </a:ext>
            </a:extLst>
          </p:cNvPr>
          <p:cNvPicPr/>
          <p:nvPr/>
        </p:nvPicPr>
        <p:blipFill>
          <a:blip r:embed="rId5"/>
          <a:stretch>
            <a:fillRect/>
          </a:stretch>
        </p:blipFill>
        <p:spPr>
          <a:xfrm>
            <a:off x="4224654" y="3972560"/>
            <a:ext cx="3856356" cy="1101090"/>
          </a:xfrm>
          <a:prstGeom prst="rect">
            <a:avLst/>
          </a:prstGeom>
          <a:noFill/>
          <a:ln>
            <a:noFill/>
          </a:ln>
        </p:spPr>
      </p:pic>
    </p:spTree>
    <p:extLst>
      <p:ext uri="{BB962C8B-B14F-4D97-AF65-F5344CB8AC3E}">
        <p14:creationId xmlns:p14="http://schemas.microsoft.com/office/powerpoint/2010/main" val="1594119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577472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接下来验证，当</a:t>
            </a:r>
            <a:r>
              <a:rPr lang="en-US" altLang="zh-CN" sz="1600" dirty="0">
                <a:solidFill>
                  <a:srgbClr val="595959"/>
                </a:solidFill>
                <a:latin typeface="Microsoft YaHei" panose="020B0503020204020204" pitchFamily="34" charset="-122"/>
                <a:ea typeface="Microsoft YaHei" panose="020B0503020204020204" pitchFamily="34" charset="-122"/>
                <a:cs typeface="+mn-ea"/>
              </a:rPr>
              <a:t>Handler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执行出现异常时，拦截器方法的执行顺序。 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chapter13</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项目，在浏览器中访问地址为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http://localhost:8080/chapter13/exp</a:t>
            </a:r>
            <a:r>
              <a:rPr lang="zh-CN" altLang="zh-CN" sz="1600" dirty="0">
                <a:solidFill>
                  <a:srgbClr val="595959"/>
                </a:solidFill>
                <a:latin typeface="Microsoft YaHei" panose="020B0503020204020204" pitchFamily="34" charset="-122"/>
                <a:ea typeface="Microsoft YaHei" panose="020B0503020204020204" pitchFamily="34" charset="-122"/>
                <a:cs typeface="+mn-ea"/>
              </a:rPr>
              <a:t>，此时，程序将执行</a:t>
            </a:r>
            <a:r>
              <a:rPr lang="en-US" altLang="zh-CN" sz="1600" dirty="0">
                <a:solidFill>
                  <a:srgbClr val="595959"/>
                </a:solidFill>
                <a:latin typeface="Microsoft YaHei" panose="020B0503020204020204" pitchFamily="34" charset="-122"/>
                <a:ea typeface="Microsoft YaHei" panose="020B0503020204020204" pitchFamily="34" charset="-122"/>
                <a:cs typeface="+mn-ea"/>
              </a:rPr>
              <a:t>exp()</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方法，方法执行后控制台打印信息如图所示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控制台打印</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图的信息之后，页面跳转到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error.jsp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从</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上面两</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图所示的信息可以看出，程序先执行了拦截器中的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preHandle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方法，然后执行了拦截器的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afterCompletion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方法。这是因为访问的地址映射到</a:t>
            </a:r>
            <a:r>
              <a:rPr lang="en-US" altLang="zh-CN" sz="1600" dirty="0">
                <a:solidFill>
                  <a:srgbClr val="595959"/>
                </a:solidFill>
                <a:latin typeface="Microsoft YaHei" panose="020B0503020204020204" pitchFamily="34" charset="-122"/>
                <a:ea typeface="Microsoft YaHei" panose="020B0503020204020204" pitchFamily="34" charset="-122"/>
                <a:cs typeface="+mn-ea"/>
              </a:rPr>
              <a:t>exp()</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方法，执行</a:t>
            </a:r>
            <a:r>
              <a:rPr lang="en-US" altLang="zh-CN" sz="1600" dirty="0">
                <a:solidFill>
                  <a:srgbClr val="595959"/>
                </a:solidFill>
                <a:latin typeface="Microsoft YaHei" panose="020B0503020204020204" pitchFamily="34" charset="-122"/>
                <a:ea typeface="Microsoft YaHei" panose="020B0503020204020204" pitchFamily="34" charset="-122"/>
                <a:cs typeface="+mn-ea"/>
              </a:rPr>
              <a:t>exp()</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方法时出现异常，由于程序中设置了异常处理器，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DispatchServlet</a:t>
            </a:r>
            <a:r>
              <a:rPr lang="zh-CN" altLang="zh-CN" sz="1600" dirty="0">
                <a:solidFill>
                  <a:srgbClr val="595959"/>
                </a:solidFill>
                <a:latin typeface="Microsoft YaHei" panose="020B0503020204020204" pitchFamily="34" charset="-122"/>
                <a:ea typeface="Microsoft YaHei" panose="020B0503020204020204" pitchFamily="34" charset="-122"/>
                <a:cs typeface="+mn-ea"/>
              </a:rPr>
              <a:t>会渲染对应的异常处理页面进行页面转跳，程序跳过了拦截器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postHandler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方法的执行</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a:extLst>
              <a:ext uri="{FF2B5EF4-FFF2-40B4-BE49-F238E27FC236}">
                <a16:creationId xmlns:a16="http://schemas.microsoft.com/office/drawing/2014/main" id="{6AC8ED4E-9DAE-7D42-A151-949476976B4E}"/>
              </a:ext>
            </a:extLst>
          </p:cNvPr>
          <p:cNvPicPr/>
          <p:nvPr/>
        </p:nvPicPr>
        <p:blipFill>
          <a:blip r:embed="rId4"/>
          <a:stretch>
            <a:fillRect/>
          </a:stretch>
        </p:blipFill>
        <p:spPr>
          <a:xfrm>
            <a:off x="3897312" y="2468245"/>
            <a:ext cx="4397375" cy="984250"/>
          </a:xfrm>
          <a:prstGeom prst="rect">
            <a:avLst/>
          </a:prstGeom>
          <a:noFill/>
          <a:ln>
            <a:noFill/>
          </a:ln>
        </p:spPr>
      </p:pic>
      <p:pic>
        <p:nvPicPr>
          <p:cNvPr id="15" name="图片 14">
            <a:extLst>
              <a:ext uri="{FF2B5EF4-FFF2-40B4-BE49-F238E27FC236}">
                <a16:creationId xmlns:a16="http://schemas.microsoft.com/office/drawing/2014/main" id="{8F19C81B-A5B2-2940-84B2-C89A83A2D18C}"/>
              </a:ext>
            </a:extLst>
          </p:cNvPr>
          <p:cNvPicPr/>
          <p:nvPr/>
        </p:nvPicPr>
        <p:blipFill>
          <a:blip r:embed="rId5"/>
          <a:stretch>
            <a:fillRect/>
          </a:stretch>
        </p:blipFill>
        <p:spPr>
          <a:xfrm>
            <a:off x="4297997" y="4056062"/>
            <a:ext cx="3596005" cy="848995"/>
          </a:xfrm>
          <a:prstGeom prst="rect">
            <a:avLst/>
          </a:prstGeom>
          <a:noFill/>
          <a:ln>
            <a:noFill/>
          </a:ln>
        </p:spPr>
      </p:pic>
    </p:spTree>
    <p:extLst>
      <p:ext uri="{BB962C8B-B14F-4D97-AF65-F5344CB8AC3E}">
        <p14:creationId xmlns:p14="http://schemas.microsoft.com/office/powerpoint/2010/main" val="2861265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22228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4947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a:t>
            </a:r>
            <a:r>
              <a:rPr lang="zh-CN" altLang="zh-CN" sz="2000" dirty="0">
                <a:solidFill>
                  <a:srgbClr val="1369B2"/>
                </a:solidFill>
                <a:latin typeface="微软雅黑" panose="020B0503020204020204" pitchFamily="34" charset="-122"/>
                <a:ea typeface="微软雅黑" panose="020B0503020204020204" pitchFamily="34" charset="-122"/>
              </a:rPr>
              <a:t>个拦截器的执行流程</a:t>
            </a: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186466"/>
            <a:ext cx="9390960" cy="9701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在大型的企业级项目中，可能会定义很多拦截器来实现不同的功能。假设项目中配置了顺序为</a:t>
            </a:r>
            <a:r>
              <a:rPr lang="en-US" altLang="zh-CN" dirty="0">
                <a:solidFill>
                  <a:srgbClr val="595959"/>
                </a:solidFill>
                <a:latin typeface="微软雅黑" panose="020B0503020204020204" pitchFamily="34" charset="-122"/>
              </a:rPr>
              <a:t>Interceptor1</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Interceptor2</a:t>
            </a:r>
            <a:r>
              <a:rPr lang="zh-CN" altLang="zh-CN" dirty="0">
                <a:solidFill>
                  <a:srgbClr val="595959"/>
                </a:solidFill>
                <a:latin typeface="微软雅黑" panose="020B0503020204020204" pitchFamily="34" charset="-122"/>
              </a:rPr>
              <a:t>的两个拦截器，多个拦截器的执行流程如图所示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7" name="图片 6">
            <a:extLst>
              <a:ext uri="{FF2B5EF4-FFF2-40B4-BE49-F238E27FC236}">
                <a16:creationId xmlns:a16="http://schemas.microsoft.com/office/drawing/2014/main" id="{2F899FCA-76FB-6544-BA04-B1AE9A32BF30}"/>
              </a:ext>
            </a:extLst>
          </p:cNvPr>
          <p:cNvPicPr/>
          <p:nvPr/>
        </p:nvPicPr>
        <p:blipFill>
          <a:blip r:embed="rId5"/>
          <a:stretch>
            <a:fillRect/>
          </a:stretch>
        </p:blipFill>
        <p:spPr>
          <a:xfrm>
            <a:off x="3154680" y="3289935"/>
            <a:ext cx="5668327" cy="2861310"/>
          </a:xfrm>
          <a:prstGeom prst="rect">
            <a:avLst/>
          </a:prstGeom>
          <a:noFill/>
          <a:ln>
            <a:noFill/>
          </a:ln>
        </p:spPr>
      </p:pic>
    </p:spTree>
    <p:extLst>
      <p:ext uri="{BB962C8B-B14F-4D97-AF65-F5344CB8AC3E}">
        <p14:creationId xmlns:p14="http://schemas.microsoft.com/office/powerpoint/2010/main" val="1199714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75949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33777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多个拦截器的执行流程分析</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796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0865"/>
            <a:ext cx="9390960" cy="142541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从</a:t>
            </a:r>
            <a:r>
              <a:rPr lang="zh-CN" altLang="en-US" dirty="0">
                <a:solidFill>
                  <a:srgbClr val="595959"/>
                </a:solidFill>
                <a:latin typeface="微软雅黑" panose="020B0503020204020204" pitchFamily="34" charset="-122"/>
              </a:rPr>
              <a:t>多个拦截器的执行流程图中</a:t>
            </a:r>
            <a:r>
              <a:rPr lang="zh-CN" altLang="zh-CN" dirty="0">
                <a:solidFill>
                  <a:srgbClr val="595959"/>
                </a:solidFill>
                <a:latin typeface="微软雅黑" panose="020B0503020204020204" pitchFamily="34" charset="-122"/>
              </a:rPr>
              <a:t>可以看出，当有程序中配置了多个拦截器时，拦截器中的</a:t>
            </a:r>
            <a:r>
              <a:rPr lang="en-US" altLang="zh-CN" dirty="0" err="1">
                <a:solidFill>
                  <a:srgbClr val="595959"/>
                </a:solidFill>
                <a:latin typeface="微软雅黑" panose="020B0503020204020204" pitchFamily="34" charset="-122"/>
              </a:rPr>
              <a:t>preHandle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方法会按照配置文件中拦截器的配置顺序执行，而拦截器中的</a:t>
            </a:r>
            <a:r>
              <a:rPr lang="en-US" altLang="zh-CN" dirty="0" err="1">
                <a:solidFill>
                  <a:srgbClr val="595959"/>
                </a:solidFill>
                <a:latin typeface="微软雅黑" panose="020B0503020204020204" pitchFamily="34" charset="-122"/>
              </a:rPr>
              <a:t>postHandle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方法和</a:t>
            </a:r>
            <a:r>
              <a:rPr lang="en-US" altLang="zh-CN" dirty="0" err="1">
                <a:solidFill>
                  <a:srgbClr val="595959"/>
                </a:solidFill>
                <a:latin typeface="微软雅黑" panose="020B0503020204020204" pitchFamily="34" charset="-122"/>
              </a:rPr>
              <a:t>afterCompletion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方法则会按照拦截器的配置顺序的相反顺序执行</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67800"/>
            <a:ext cx="9865885" cy="198708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888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0785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257609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5261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下面在单个拦截器案例的基础上新增一个拦截器，来演示多个拦截器的执行，具体步骤如下</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com.itheima.interceptor</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包中，新增拦截器</a:t>
            </a:r>
            <a:r>
              <a:rPr lang="en-US" altLang="zh-CN" sz="1600" dirty="0">
                <a:solidFill>
                  <a:srgbClr val="595959"/>
                </a:solidFill>
                <a:latin typeface="Microsoft YaHei" panose="020B0503020204020204" pitchFamily="34" charset="-122"/>
                <a:ea typeface="Microsoft YaHei" panose="020B0503020204020204" pitchFamily="34" charset="-122"/>
                <a:cs typeface="+mn-ea"/>
              </a:rPr>
              <a:t>MyInterceptor2</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MyInterceptor2</a:t>
            </a:r>
            <a:r>
              <a:rPr lang="zh-CN" altLang="zh-CN" sz="1600" dirty="0">
                <a:solidFill>
                  <a:srgbClr val="595959"/>
                </a:solidFill>
                <a:latin typeface="Microsoft YaHei" panose="020B0503020204020204" pitchFamily="34" charset="-122"/>
                <a:ea typeface="Microsoft YaHei" panose="020B0503020204020204" pitchFamily="34" charset="-122"/>
                <a:cs typeface="+mn-ea"/>
              </a:rPr>
              <a:t>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MyInterceptor</a:t>
            </a:r>
            <a:r>
              <a:rPr lang="zh-CN" altLang="zh-CN" sz="1600" dirty="0">
                <a:solidFill>
                  <a:srgbClr val="595959"/>
                </a:solidFill>
                <a:latin typeface="Microsoft YaHei" panose="020B0503020204020204" pitchFamily="34" charset="-122"/>
                <a:ea typeface="Microsoft YaHei" panose="020B0503020204020204" pitchFamily="34" charset="-122"/>
                <a:cs typeface="+mn-ea"/>
              </a:rPr>
              <a:t>一样，也是</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HandlerInterceptor</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接口的实现类，在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MyInterceptor2</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中也要重写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HandlerInterceptor</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接口的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3</a:t>
            </a:r>
            <a:r>
              <a:rPr lang="zh-CN" altLang="zh-CN" sz="1600" dirty="0">
                <a:solidFill>
                  <a:srgbClr val="595959"/>
                </a:solidFill>
                <a:latin typeface="Microsoft YaHei" panose="020B0503020204020204" pitchFamily="34" charset="-122"/>
                <a:ea typeface="Microsoft YaHei" panose="020B0503020204020204" pitchFamily="34" charset="-122"/>
                <a:cs typeface="+mn-ea"/>
              </a:rPr>
              <a:t>个方法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708963" y="2710051"/>
            <a:ext cx="8863115" cy="3742115"/>
          </a:xfrm>
          <a:prstGeom prst="rect">
            <a:avLst/>
          </a:prstGeom>
        </p:spPr>
      </p:pic>
      <p:sp>
        <p:nvSpPr>
          <p:cNvPr id="4" name="矩形 3"/>
          <p:cNvSpPr/>
          <p:nvPr/>
        </p:nvSpPr>
        <p:spPr>
          <a:xfrm>
            <a:off x="2063498" y="2679794"/>
            <a:ext cx="8269221" cy="3742115"/>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MyInterceptor2 implements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HandlerInterceptor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@Override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preHandle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HttpServletRequest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request,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HttpServletResponse</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response, Object handler)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("MyInterceptor2...</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preHandle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对拦截的请求进行放行处理</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true;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postHandle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afterCompletion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方法省略</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774160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springmvc-config.xml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mvc:interceptors</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元素内，新增拦截器</a:t>
            </a:r>
            <a:r>
              <a:rPr lang="en-US" altLang="zh-CN" sz="1600" dirty="0">
                <a:solidFill>
                  <a:srgbClr val="595959"/>
                </a:solidFill>
                <a:latin typeface="Microsoft YaHei" panose="020B0503020204020204" pitchFamily="34" charset="-122"/>
                <a:ea typeface="Microsoft YaHei" panose="020B0503020204020204" pitchFamily="34" charset="-122"/>
                <a:cs typeface="+mn-ea"/>
              </a:rPr>
              <a:t>MyInterceptor2</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mvc:interceptors</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元素内的配置代码具体如下所示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708963" y="2790061"/>
            <a:ext cx="8863115" cy="3013981"/>
          </a:xfrm>
          <a:prstGeom prst="rect">
            <a:avLst/>
          </a:prstGeom>
        </p:spPr>
      </p:pic>
      <p:sp>
        <p:nvSpPr>
          <p:cNvPr id="4" name="矩形 3"/>
          <p:cNvSpPr/>
          <p:nvPr/>
        </p:nvSpPr>
        <p:spPr>
          <a:xfrm>
            <a:off x="2372108" y="2771234"/>
            <a:ext cx="8269221" cy="2951898"/>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zh-CN" altLang="en-US" dirty="0">
                <a:solidFill>
                  <a:srgbClr val="595959"/>
                </a:solidFill>
                <a:latin typeface="Microsoft YaHei" panose="020B0503020204020204" pitchFamily="34" charset="-122"/>
                <a:ea typeface="Microsoft YaHei" panose="020B0503020204020204" pitchFamily="34" charset="-122"/>
                <a:cs typeface="+mn-ea"/>
              </a:rPr>
              <a:t>  </a:t>
            </a:r>
            <a:r>
              <a:rPr lang="en-US" altLang="zh-CN" dirty="0">
                <a:solidFill>
                  <a:srgbClr val="595959"/>
                </a:solidFill>
                <a:latin typeface="Microsoft YaHei" panose="020B0503020204020204" pitchFamily="34" charset="-122"/>
                <a:ea typeface="Microsoft YaHei" panose="020B0503020204020204" pitchFamily="34" charset="-122"/>
                <a:cs typeface="+mn-ea"/>
              </a:rPr>
              <a:t>&lt;!-- </a:t>
            </a:r>
            <a:r>
              <a:rPr lang="zh-CN" altLang="zh-CN" dirty="0">
                <a:solidFill>
                  <a:srgbClr val="595959"/>
                </a:solidFill>
                <a:latin typeface="Microsoft YaHei" panose="020B0503020204020204" pitchFamily="34" charset="-122"/>
                <a:ea typeface="Microsoft YaHei" panose="020B0503020204020204" pitchFamily="34" charset="-122"/>
                <a:cs typeface="+mn-ea"/>
              </a:rPr>
              <a:t>配置拦截器</a:t>
            </a:r>
            <a:r>
              <a:rPr lang="en-US" altLang="zh-CN" dirty="0">
                <a:solidFill>
                  <a:srgbClr val="595959"/>
                </a:solidFill>
                <a:latin typeface="Microsoft YaHei" panose="020B0503020204020204" pitchFamily="34" charset="-122"/>
                <a:ea typeface="Microsoft YaHei" panose="020B0503020204020204" pitchFamily="34" charset="-122"/>
                <a:cs typeface="+mn-ea"/>
              </a:rPr>
              <a:t> --&gt;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&lt;</a:t>
            </a:r>
            <a:r>
              <a:rPr lang="en-US" altLang="zh-CN" dirty="0" err="1">
                <a:solidFill>
                  <a:srgbClr val="595959"/>
                </a:solidFill>
                <a:latin typeface="Microsoft YaHei" panose="020B0503020204020204" pitchFamily="34" charset="-122"/>
                <a:ea typeface="Microsoft YaHei" panose="020B0503020204020204" pitchFamily="34" charset="-122"/>
                <a:cs typeface="+mn-ea"/>
              </a:rPr>
              <a:t>mvc:interceptors</a:t>
            </a:r>
            <a:r>
              <a:rPr lang="en-US" altLang="zh-CN" dirty="0">
                <a:solidFill>
                  <a:srgbClr val="595959"/>
                </a:solidFill>
                <a:latin typeface="Microsoft YaHei" panose="020B0503020204020204" pitchFamily="34" charset="-122"/>
                <a:ea typeface="Microsoft YaHei" panose="020B0503020204020204" pitchFamily="34" charset="-122"/>
                <a:cs typeface="+mn-ea"/>
              </a:rPr>
              <a:t>&gt;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&lt;!-- </a:t>
            </a:r>
            <a:r>
              <a:rPr lang="zh-CN" altLang="zh-CN" dirty="0">
                <a:solidFill>
                  <a:srgbClr val="595959"/>
                </a:solidFill>
                <a:latin typeface="Microsoft YaHei" panose="020B0503020204020204" pitchFamily="34" charset="-122"/>
                <a:ea typeface="Microsoft YaHei" panose="020B0503020204020204" pitchFamily="34" charset="-122"/>
                <a:cs typeface="+mn-ea"/>
              </a:rPr>
              <a:t>拦截器</a:t>
            </a:r>
            <a:r>
              <a:rPr lang="en-US" altLang="zh-CN" dirty="0">
                <a:solidFill>
                  <a:srgbClr val="595959"/>
                </a:solidFill>
                <a:latin typeface="Microsoft YaHei" panose="020B0503020204020204" pitchFamily="34" charset="-122"/>
                <a:ea typeface="Microsoft YaHei" panose="020B0503020204020204" pitchFamily="34" charset="-122"/>
                <a:cs typeface="+mn-ea"/>
              </a:rPr>
              <a:t>1 --&gt;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&lt;bean class="</a:t>
            </a:r>
            <a:r>
              <a:rPr lang="en-US" altLang="zh-CN" dirty="0" err="1">
                <a:solidFill>
                  <a:srgbClr val="595959"/>
                </a:solidFill>
                <a:latin typeface="Microsoft YaHei" panose="020B0503020204020204" pitchFamily="34" charset="-122"/>
                <a:ea typeface="Microsoft YaHei" panose="020B0503020204020204" pitchFamily="34" charset="-122"/>
                <a:cs typeface="+mn-ea"/>
              </a:rPr>
              <a:t>com.itheima.interceptor.MyInterceptor</a:t>
            </a:r>
            <a:r>
              <a:rPr lang="en-US" altLang="zh-CN" dirty="0">
                <a:solidFill>
                  <a:srgbClr val="595959"/>
                </a:solidFill>
                <a:latin typeface="Microsoft YaHei" panose="020B0503020204020204" pitchFamily="34" charset="-122"/>
                <a:ea typeface="Microsoft YaHei" panose="020B0503020204020204" pitchFamily="34" charset="-122"/>
                <a:cs typeface="+mn-ea"/>
              </a:rPr>
              <a:t>"/&gt;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&lt;!-- </a:t>
            </a:r>
            <a:r>
              <a:rPr lang="zh-CN" altLang="zh-CN" dirty="0">
                <a:solidFill>
                  <a:srgbClr val="595959"/>
                </a:solidFill>
                <a:latin typeface="Microsoft YaHei" panose="020B0503020204020204" pitchFamily="34" charset="-122"/>
                <a:ea typeface="Microsoft YaHei" panose="020B0503020204020204" pitchFamily="34" charset="-122"/>
                <a:cs typeface="+mn-ea"/>
              </a:rPr>
              <a:t>拦截器</a:t>
            </a:r>
            <a:r>
              <a:rPr lang="en-US" altLang="zh-CN" dirty="0">
                <a:solidFill>
                  <a:srgbClr val="595959"/>
                </a:solidFill>
                <a:latin typeface="Microsoft YaHei" panose="020B0503020204020204" pitchFamily="34" charset="-122"/>
                <a:ea typeface="Microsoft YaHei" panose="020B0503020204020204" pitchFamily="34" charset="-122"/>
                <a:cs typeface="+mn-ea"/>
              </a:rPr>
              <a:t>2 --&gt;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a:solidFill>
                  <a:srgbClr val="1369B2"/>
                </a:solidFill>
                <a:latin typeface="Microsoft YaHei" panose="020B0503020204020204" pitchFamily="34" charset="-122"/>
                <a:ea typeface="Microsoft YaHei" panose="020B0503020204020204" pitchFamily="34" charset="-122"/>
                <a:cs typeface="+mn-ea"/>
              </a:rPr>
              <a:t>&lt;bean class="com.itheima.interceptor.MyInterceptor2"/&gt;</a:t>
            </a:r>
            <a:endParaRPr lang="zh-CN" altLang="zh-CN"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&lt;/</a:t>
            </a:r>
            <a:r>
              <a:rPr lang="en-US" altLang="zh-CN" dirty="0" err="1">
                <a:solidFill>
                  <a:srgbClr val="595959"/>
                </a:solidFill>
                <a:latin typeface="Microsoft YaHei" panose="020B0503020204020204" pitchFamily="34" charset="-122"/>
                <a:ea typeface="Microsoft YaHei" panose="020B0503020204020204" pitchFamily="34" charset="-122"/>
                <a:cs typeface="+mn-ea"/>
              </a:rPr>
              <a:t>mvc:interceptors</a:t>
            </a:r>
            <a:r>
              <a:rPr lang="en-US" altLang="zh-CN" dirty="0">
                <a:solidFill>
                  <a:srgbClr val="595959"/>
                </a:solidFill>
                <a:latin typeface="Microsoft YaHei" panose="020B0503020204020204" pitchFamily="34" charset="-122"/>
                <a:ea typeface="Microsoft YaHei" panose="020B0503020204020204" pitchFamily="34" charset="-122"/>
                <a:cs typeface="+mn-ea"/>
              </a:rPr>
              <a:t>&gt;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022428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GB" sz="4800" b="1" dirty="0">
                <a:solidFill>
                  <a:srgbClr val="595959"/>
                </a:solidFill>
                <a:latin typeface="微软雅黑" panose="020B0503020204020204" pitchFamily="34" charset="-122"/>
                <a:ea typeface="微软雅黑" panose="020B0503020204020204" pitchFamily="34" charset="-122"/>
                <a:cs typeface="+mn-ea"/>
                <a:sym typeface="+mn-lt"/>
              </a:rPr>
              <a:t>异常处理</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13</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p>
        </p:txBody>
      </p:sp>
    </p:spTree>
    <p:extLst>
      <p:ext uri="{BB962C8B-B14F-4D97-AF65-F5344CB8AC3E}">
        <p14:creationId xmlns:p14="http://schemas.microsoft.com/office/powerpoint/2010/main" val="2326968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521944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chapter13</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http://localhost:8080/chapter13/hello</a:t>
            </a:r>
            <a:r>
              <a:rPr lang="zh-CN" altLang="zh-CN" sz="1600" dirty="0">
                <a:solidFill>
                  <a:srgbClr val="595959"/>
                </a:solidFill>
                <a:latin typeface="Microsoft YaHei" panose="020B0503020204020204" pitchFamily="34" charset="-122"/>
                <a:ea typeface="Microsoft YaHei" panose="020B0503020204020204" pitchFamily="34" charset="-122"/>
                <a:cs typeface="+mn-ea"/>
              </a:rPr>
              <a:t>，此时，程序将执行文件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HelloController.java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hello()</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方法，方法执行后控制台打印信息如图所示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控制台输出</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图所示的信息后，页面跳转到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success.jsp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从</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上面两图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所示的信息可以看出，程序先按两个拦截器的配置顺序，依次执行了两个拦截器中的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preHandle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方法；然后成功执行了控制器中的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hello()</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方法；接着按两个拦截器配置顺序的相反顺序，依次执行了两个拦截器中的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postHandle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方法；然后页面跳转到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success.jsp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；最后按两个拦截器配置的相反顺序，依次执行了两个拦截器的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afterCompletion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1526B481-9BE6-0847-B28E-8C3D3ECAEF7D}"/>
              </a:ext>
            </a:extLst>
          </p:cNvPr>
          <p:cNvPicPr/>
          <p:nvPr/>
        </p:nvPicPr>
        <p:blipFill>
          <a:blip r:embed="rId4"/>
          <a:stretch>
            <a:fillRect/>
          </a:stretch>
        </p:blipFill>
        <p:spPr>
          <a:xfrm>
            <a:off x="3816032" y="1991677"/>
            <a:ext cx="4559935" cy="1205865"/>
          </a:xfrm>
          <a:prstGeom prst="rect">
            <a:avLst/>
          </a:prstGeom>
          <a:noFill/>
          <a:ln>
            <a:noFill/>
          </a:ln>
        </p:spPr>
      </p:pic>
      <p:pic>
        <p:nvPicPr>
          <p:cNvPr id="14" name="图片 13">
            <a:extLst>
              <a:ext uri="{FF2B5EF4-FFF2-40B4-BE49-F238E27FC236}">
                <a16:creationId xmlns:a16="http://schemas.microsoft.com/office/drawing/2014/main" id="{4095577A-A8FF-A643-B8EB-E47B5623CA0A}"/>
              </a:ext>
            </a:extLst>
          </p:cNvPr>
          <p:cNvPicPr/>
          <p:nvPr/>
        </p:nvPicPr>
        <p:blipFill>
          <a:blip r:embed="rId5"/>
          <a:stretch>
            <a:fillRect/>
          </a:stretch>
        </p:blipFill>
        <p:spPr>
          <a:xfrm>
            <a:off x="3973194" y="3606800"/>
            <a:ext cx="4347846" cy="1048115"/>
          </a:xfrm>
          <a:prstGeom prst="rect">
            <a:avLst/>
          </a:prstGeom>
          <a:noFill/>
          <a:ln>
            <a:noFill/>
          </a:ln>
        </p:spPr>
      </p:pic>
    </p:spTree>
    <p:extLst>
      <p:ext uri="{BB962C8B-B14F-4D97-AF65-F5344CB8AC3E}">
        <p14:creationId xmlns:p14="http://schemas.microsoft.com/office/powerpoint/2010/main" val="4094803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5588774"/>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接下来验证，当</a:t>
            </a:r>
            <a:r>
              <a:rPr lang="en-US" altLang="zh-CN" sz="1600" dirty="0">
                <a:solidFill>
                  <a:srgbClr val="595959"/>
                </a:solidFill>
                <a:latin typeface="Microsoft YaHei" panose="020B0503020204020204" pitchFamily="34" charset="-122"/>
                <a:ea typeface="Microsoft YaHei" panose="020B0503020204020204" pitchFamily="34" charset="-122"/>
                <a:cs typeface="+mn-ea"/>
              </a:rPr>
              <a:t>Handler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执行出现异常时，多个拦截器的执行流程。启动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chapter13</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http://localhost:8080/chapter13/exp</a:t>
            </a:r>
            <a:r>
              <a:rPr lang="zh-CN" altLang="zh-CN" sz="1600" dirty="0">
                <a:solidFill>
                  <a:srgbClr val="595959"/>
                </a:solidFill>
                <a:latin typeface="Microsoft YaHei" panose="020B0503020204020204" pitchFamily="34" charset="-122"/>
                <a:ea typeface="Microsoft YaHei" panose="020B0503020204020204" pitchFamily="34" charset="-122"/>
                <a:cs typeface="+mn-ea"/>
              </a:rPr>
              <a:t>，此时，程序将执行文件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HelloController.java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exp()</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方法，方法执行后控制台打印信息如图所示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控制台输出</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图所示的信息后，页面跳转到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error.jsp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从</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上面两图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所示的信息可以看出，程序先按两个拦截器的配置顺序，依次执行了两个拦截器中的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preHandle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方法；然后按两个拦截器配置的相反顺序，依次执行了两个拦截器的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afterCompletion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方法。这是因为执行控制器中的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exp()</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方法时出现异常，由于程序中设置了异常处理器，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DispatchServlet</a:t>
            </a:r>
            <a:r>
              <a:rPr lang="zh-CN" altLang="zh-CN" sz="1600" dirty="0">
                <a:solidFill>
                  <a:srgbClr val="595959"/>
                </a:solidFill>
                <a:latin typeface="Microsoft YaHei" panose="020B0503020204020204" pitchFamily="34" charset="-122"/>
                <a:ea typeface="Microsoft YaHei" panose="020B0503020204020204" pitchFamily="34" charset="-122"/>
                <a:cs typeface="+mn-ea"/>
              </a:rPr>
              <a:t>会渲染对应的异常处理页面进行页面转跳，跳过了拦截器的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postHandler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方法的执行</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拦截器的执行流程</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a:extLst>
              <a:ext uri="{FF2B5EF4-FFF2-40B4-BE49-F238E27FC236}">
                <a16:creationId xmlns:a16="http://schemas.microsoft.com/office/drawing/2014/main" id="{229F03C0-A3EE-2A4E-832E-E799BF0BC1A6}"/>
              </a:ext>
            </a:extLst>
          </p:cNvPr>
          <p:cNvPicPr/>
          <p:nvPr/>
        </p:nvPicPr>
        <p:blipFill>
          <a:blip r:embed="rId4"/>
          <a:stretch>
            <a:fillRect/>
          </a:stretch>
        </p:blipFill>
        <p:spPr>
          <a:xfrm>
            <a:off x="3879532" y="2233612"/>
            <a:ext cx="4432935" cy="904875"/>
          </a:xfrm>
          <a:prstGeom prst="rect">
            <a:avLst/>
          </a:prstGeom>
          <a:noFill/>
          <a:ln>
            <a:noFill/>
          </a:ln>
        </p:spPr>
      </p:pic>
      <p:pic>
        <p:nvPicPr>
          <p:cNvPr id="15" name="图片 14">
            <a:extLst>
              <a:ext uri="{FF2B5EF4-FFF2-40B4-BE49-F238E27FC236}">
                <a16:creationId xmlns:a16="http://schemas.microsoft.com/office/drawing/2014/main" id="{B00B4D54-3661-194E-9927-CDA1FF73A247}"/>
              </a:ext>
            </a:extLst>
          </p:cNvPr>
          <p:cNvPicPr/>
          <p:nvPr/>
        </p:nvPicPr>
        <p:blipFill>
          <a:blip r:embed="rId5"/>
          <a:stretch>
            <a:fillRect/>
          </a:stretch>
        </p:blipFill>
        <p:spPr>
          <a:xfrm>
            <a:off x="4297997" y="3736022"/>
            <a:ext cx="3596005" cy="848995"/>
          </a:xfrm>
          <a:prstGeom prst="rect">
            <a:avLst/>
          </a:prstGeom>
          <a:noFill/>
          <a:ln>
            <a:noFill/>
          </a:ln>
        </p:spPr>
      </p:pic>
    </p:spTree>
    <p:extLst>
      <p:ext uri="{BB962C8B-B14F-4D97-AF65-F5344CB8AC3E}">
        <p14:creationId xmlns:p14="http://schemas.microsoft.com/office/powerpoint/2010/main" val="689706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9521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后台系统登录验证</a:t>
            </a:r>
            <a:r>
              <a:rPr lang="zh-CN" altLang="en-US" dirty="0">
                <a:solidFill>
                  <a:srgbClr val="595959"/>
                </a:solidFill>
                <a:latin typeface="微软雅黑" panose="020B0503020204020204" pitchFamily="34" charset="-122"/>
                <a:ea typeface="微软雅黑" panose="020B0503020204020204" pitchFamily="34" charset="-122"/>
              </a:rPr>
              <a:t>，能够在程序中</a:t>
            </a:r>
            <a:r>
              <a:rPr lang="zh-CN" altLang="zh-CN" dirty="0">
                <a:solidFill>
                  <a:srgbClr val="595959"/>
                </a:solidFill>
                <a:latin typeface="微软雅黑" panose="020B0503020204020204" pitchFamily="34" charset="-122"/>
                <a:ea typeface="微软雅黑" panose="020B0503020204020204" pitchFamily="34" charset="-122"/>
              </a:rPr>
              <a:t>实现一个后台系统登录验证的案例 </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30153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17478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28592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案例要求</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9521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sp>
        <p:nvSpPr>
          <p:cNvPr id="8" name="文本框 18"/>
          <p:cNvSpPr txBox="1"/>
          <p:nvPr>
            <p:custDataLst>
              <p:tags r:id="rId2"/>
            </p:custDataLst>
          </p:nvPr>
        </p:nvSpPr>
        <p:spPr>
          <a:xfrm>
            <a:off x="1604700" y="3043715"/>
            <a:ext cx="9390960" cy="255285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本案例主要是对用户登录状态的验证，只有登录成功的用户才可以访问系统中的资源。为了保证后台系统的页面不能被客户直接请求访问，本案例中所有的页面都存放在项目的</a:t>
            </a:r>
            <a:r>
              <a:rPr lang="en-US" altLang="zh-CN" dirty="0">
                <a:solidFill>
                  <a:srgbClr val="595959"/>
                </a:solidFill>
                <a:latin typeface="微软雅黑" panose="020B0503020204020204" pitchFamily="34" charset="-122"/>
              </a:rPr>
              <a:t>WEB-INF </a:t>
            </a:r>
            <a:r>
              <a:rPr lang="zh-CN" altLang="zh-CN" dirty="0">
                <a:solidFill>
                  <a:srgbClr val="595959"/>
                </a:solidFill>
                <a:latin typeface="微软雅黑" panose="020B0503020204020204" pitchFamily="34" charset="-122"/>
              </a:rPr>
              <a:t>文件夹下，客户需要访问相关页面时，需要在服务器端转发到相关页面。如果没有登录系统而直接访问系统首页，拦截器会将请求拦截，并转发到登录页面，同时在登录页面中给出提示信息。如果用户登录时提交的用户名或密码错误，也会在登录页面给出相应的提示信息。当已登录的用户在系统页面中单击“退出”链接时，系统同样会回到登录页面</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710650"/>
            <a:ext cx="9865885" cy="32215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316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5965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64974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7823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262432"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后台系统登录验证的流程图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9521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pic>
        <p:nvPicPr>
          <p:cNvPr id="13" name="图片 12">
            <a:extLst>
              <a:ext uri="{FF2B5EF4-FFF2-40B4-BE49-F238E27FC236}">
                <a16:creationId xmlns:a16="http://schemas.microsoft.com/office/drawing/2014/main" id="{5423063F-2766-4F4E-AEB8-DA066FEB85B5}"/>
              </a:ext>
            </a:extLst>
          </p:cNvPr>
          <p:cNvPicPr/>
          <p:nvPr/>
        </p:nvPicPr>
        <p:blipFill>
          <a:blip r:embed="rId4"/>
          <a:stretch>
            <a:fillRect/>
          </a:stretch>
        </p:blipFill>
        <p:spPr>
          <a:xfrm>
            <a:off x="2784474" y="2226310"/>
            <a:ext cx="6462396" cy="3648710"/>
          </a:xfrm>
          <a:prstGeom prst="rect">
            <a:avLst/>
          </a:prstGeom>
          <a:noFill/>
          <a:ln>
            <a:noFill/>
          </a:ln>
        </p:spPr>
      </p:pic>
    </p:spTree>
    <p:extLst>
      <p:ext uri="{BB962C8B-B14F-4D97-AF65-F5344CB8AC3E}">
        <p14:creationId xmlns:p14="http://schemas.microsoft.com/office/powerpoint/2010/main" val="3831404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5261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了解了案例的验证规则，接下来就在项目中实现后台系统登录验证，具体实现步骤如下所示。</a:t>
            </a: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目录下，创建一个路径为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com.itheima.pojo</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的包，并在包中创建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类中，声明</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username</a:t>
            </a:r>
            <a:r>
              <a:rPr lang="zh-CN" altLang="zh-CN" sz="1600" dirty="0">
                <a:solidFill>
                  <a:srgbClr val="595959"/>
                </a:solidFill>
                <a:latin typeface="Microsoft YaHei" panose="020B0503020204020204" pitchFamily="34" charset="-122"/>
                <a:ea typeface="Microsoft YaHei" panose="020B0503020204020204" pitchFamily="34" charset="-122"/>
                <a:cs typeface="+mn-ea"/>
              </a:rPr>
              <a:t>和</a:t>
            </a:r>
            <a:r>
              <a:rPr lang="en-US" altLang="zh-CN" sz="1600" dirty="0">
                <a:solidFill>
                  <a:srgbClr val="595959"/>
                </a:solidFill>
                <a:latin typeface="Microsoft YaHei" panose="020B0503020204020204" pitchFamily="34" charset="-122"/>
                <a:ea typeface="Microsoft YaHei" panose="020B0503020204020204" pitchFamily="34" charset="-122"/>
                <a:cs typeface="+mn-ea"/>
              </a:rPr>
              <a:t>password</a:t>
            </a:r>
            <a:r>
              <a:rPr lang="zh-CN" altLang="zh-CN" sz="1600" dirty="0">
                <a:solidFill>
                  <a:srgbClr val="595959"/>
                </a:solidFill>
                <a:latin typeface="Microsoft YaHei" panose="020B0503020204020204" pitchFamily="34" charset="-122"/>
                <a:ea typeface="Microsoft YaHei" panose="020B0503020204020204" pitchFamily="34" charset="-122"/>
                <a:cs typeface="+mn-ea"/>
              </a:rPr>
              <a:t>属性，分别表示用户名和密码，并定义了每个属性的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577643" y="3121531"/>
            <a:ext cx="6920687" cy="2216279"/>
          </a:xfrm>
          <a:prstGeom prst="rect">
            <a:avLst/>
          </a:prstGeom>
        </p:spPr>
      </p:pic>
      <p:sp>
        <p:nvSpPr>
          <p:cNvPr id="4" name="矩形 3"/>
          <p:cNvSpPr/>
          <p:nvPr/>
        </p:nvSpPr>
        <p:spPr>
          <a:xfrm>
            <a:off x="2875029" y="3125564"/>
            <a:ext cx="6920688" cy="2120902"/>
          </a:xfrm>
          <a:prstGeom prst="rect">
            <a:avLst/>
          </a:prstGeom>
        </p:spPr>
        <p:txBody>
          <a:bodyPr wrap="square">
            <a:spAutoFit/>
          </a:bodyPr>
          <a:lstStyle/>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public class User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private String username;		//</a:t>
            </a:r>
            <a:r>
              <a:rPr lang="zh-CN" altLang="zh-CN" dirty="0">
                <a:solidFill>
                  <a:srgbClr val="595959"/>
                </a:solidFill>
                <a:latin typeface="Microsoft YaHei" panose="020B0503020204020204" pitchFamily="34" charset="-122"/>
                <a:ea typeface="Microsoft YaHei" panose="020B0503020204020204" pitchFamily="34" charset="-122"/>
                <a:cs typeface="+mn-ea"/>
              </a:rPr>
              <a:t>用户名</a:t>
            </a: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private String password;		//</a:t>
            </a:r>
            <a:r>
              <a:rPr lang="zh-CN" altLang="zh-CN" dirty="0">
                <a:solidFill>
                  <a:srgbClr val="595959"/>
                </a:solidFill>
                <a:latin typeface="Microsoft YaHei" panose="020B0503020204020204" pitchFamily="34" charset="-122"/>
                <a:ea typeface="Microsoft YaHei" panose="020B0503020204020204" pitchFamily="34" charset="-122"/>
                <a:cs typeface="+mn-ea"/>
              </a:rPr>
              <a:t>用户密码</a:t>
            </a:r>
          </a:p>
          <a:p>
            <a:pPr lvl="0">
              <a:lnSpc>
                <a:spcPct val="150000"/>
              </a:lnSpc>
            </a:pPr>
            <a:r>
              <a:rPr lang="zh-CN" altLang="en-US" dirty="0">
                <a:solidFill>
                  <a:srgbClr val="595959"/>
                </a:solidFill>
                <a:latin typeface="Microsoft YaHei" panose="020B0503020204020204" pitchFamily="34" charset="-122"/>
                <a:ea typeface="Microsoft YaHei" panose="020B0503020204020204" pitchFamily="34" charset="-122"/>
                <a:cs typeface="+mn-ea"/>
              </a:rPr>
              <a:t>    </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en-US" dirty="0">
                <a:solidFill>
                  <a:srgbClr val="595959"/>
                </a:solidFill>
                <a:latin typeface="Microsoft YaHei" panose="020B0503020204020204" pitchFamily="34" charset="-122"/>
                <a:ea typeface="Microsoft YaHei" panose="020B0503020204020204" pitchFamily="34" charset="-122"/>
                <a:cs typeface="+mn-ea"/>
              </a:rPr>
              <a:t> 省略</a:t>
            </a:r>
            <a:r>
              <a:rPr lang="en-US" altLang="zh-CN" dirty="0">
                <a:solidFill>
                  <a:srgbClr val="595959"/>
                </a:solidFill>
                <a:latin typeface="Microsoft YaHei" panose="020B0503020204020204" pitchFamily="34" charset="-122"/>
                <a:ea typeface="Microsoft YaHei" panose="020B0503020204020204" pitchFamily="34" charset="-122"/>
                <a:cs typeface="+mn-ea"/>
              </a:rPr>
              <a:t>getter/setter</a:t>
            </a:r>
            <a:r>
              <a:rPr lang="zh-CN" altLang="en-US" dirty="0">
                <a:solidFill>
                  <a:srgbClr val="595959"/>
                </a:solidFill>
                <a:latin typeface="Microsoft YaHei" panose="020B0503020204020204" pitchFamily="34" charset="-122"/>
                <a:ea typeface="Microsoft YaHei" panose="020B0503020204020204" pitchFamily="34" charset="-122"/>
                <a:cs typeface="+mn-ea"/>
              </a:rPr>
              <a:t>方法</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spTree>
    <p:extLst>
      <p:ext uri="{BB962C8B-B14F-4D97-AF65-F5344CB8AC3E}">
        <p14:creationId xmlns:p14="http://schemas.microsoft.com/office/powerpoint/2010/main" val="912381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包中，创建控制器类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，并在该类中定义跳转到系统首页、跳转到登录页面、跳转到订单信息页面、用户登录和用户退出五个方法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a:t>
            </a:r>
            <a:r>
              <a:rPr lang="zh-CN" altLang="en-US" sz="1600" dirty="0">
                <a:solidFill>
                  <a:srgbClr val="595959"/>
                </a:solidFill>
                <a:latin typeface="Microsoft YaHei" panose="020B0503020204020204" pitchFamily="34" charset="-122"/>
                <a:ea typeface="Microsoft YaHei" panose="020B0503020204020204" pitchFamily="34" charset="-122"/>
                <a:cs typeface="+mn-ea"/>
              </a:rPr>
              <a:t>部分</a:t>
            </a:r>
            <a:r>
              <a:rPr lang="zh-CN" altLang="zh-CN" sz="1600" dirty="0">
                <a:solidFill>
                  <a:srgbClr val="595959"/>
                </a:solidFill>
                <a:latin typeface="Microsoft YaHei" panose="020B0503020204020204" pitchFamily="34" charset="-122"/>
                <a:ea typeface="Microsoft YaHei" panose="020B0503020204020204" pitchFamily="34" charset="-122"/>
                <a:cs typeface="+mn-ea"/>
              </a:rPr>
              <a:t>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314753" y="2847211"/>
            <a:ext cx="7595057" cy="3353956"/>
          </a:xfrm>
          <a:prstGeom prst="rect">
            <a:avLst/>
          </a:prstGeom>
        </p:spPr>
      </p:pic>
      <p:sp>
        <p:nvSpPr>
          <p:cNvPr id="4" name="矩形 3"/>
          <p:cNvSpPr/>
          <p:nvPr/>
        </p:nvSpPr>
        <p:spPr>
          <a:xfrm>
            <a:off x="2520699" y="2805524"/>
            <a:ext cx="7595056" cy="3372783"/>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@Controller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UserController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跳转到系统首页</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跳转到登录页面</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跳转到订单信息页面</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用户登录</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("/logout")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String </a:t>
            </a:r>
            <a:r>
              <a:rPr lang="en-US" altLang="zh-CN" sz="1600" dirty="0">
                <a:solidFill>
                  <a:srgbClr val="1369B2"/>
                </a:solidFill>
                <a:latin typeface="Microsoft YaHei" panose="020B0503020204020204" pitchFamily="34" charset="-122"/>
                <a:ea typeface="Microsoft YaHei" panose="020B0503020204020204" pitchFamily="34" charset="-122"/>
                <a:cs typeface="+mn-ea"/>
              </a:rPr>
              <a:t>logout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HttpSession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 session) {//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用户退出</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session.invalidate</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清除</a:t>
            </a:r>
            <a:r>
              <a:rPr lang="en-US" altLang="zh-CN" sz="1600" dirty="0">
                <a:solidFill>
                  <a:srgbClr val="595959"/>
                </a:solidFill>
                <a:latin typeface="Microsoft YaHei" panose="020B0503020204020204" pitchFamily="34" charset="-122"/>
                <a:ea typeface="Microsoft YaHei" panose="020B0503020204020204" pitchFamily="34" charset="-122"/>
                <a:cs typeface="+mn-ea"/>
              </a:rPr>
              <a:t>Session</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redirect:tologin</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退出登录后重定向到登录页面</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spTree>
    <p:extLst>
      <p:ext uri="{BB962C8B-B14F-4D97-AF65-F5344CB8AC3E}">
        <p14:creationId xmlns:p14="http://schemas.microsoft.com/office/powerpoint/2010/main" val="908255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89545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com.itheima.interceptor</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包中，创建拦截器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LoginInterceptor</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，在重写的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preHandle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方法中对请求进行拦截。首先判断当前请求是否是用户登录的相关请求，如果是则放行。如果不是用户登录的相关请求，接着判断</a:t>
            </a:r>
            <a:r>
              <a:rPr lang="en-US" altLang="zh-CN" sz="1600" dirty="0">
                <a:solidFill>
                  <a:srgbClr val="595959"/>
                </a:solidFill>
                <a:latin typeface="Microsoft YaHei" panose="020B0503020204020204" pitchFamily="34" charset="-122"/>
                <a:ea typeface="Microsoft YaHei" panose="020B0503020204020204" pitchFamily="34" charset="-122"/>
                <a:cs typeface="+mn-ea"/>
              </a:rPr>
              <a:t>Session</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中是否存储了用户信息。如果</a:t>
            </a:r>
            <a:r>
              <a:rPr lang="en-US" altLang="zh-CN" sz="1600" dirty="0">
                <a:solidFill>
                  <a:srgbClr val="595959"/>
                </a:solidFill>
                <a:latin typeface="Microsoft YaHei" panose="020B0503020204020204" pitchFamily="34" charset="-122"/>
                <a:ea typeface="Microsoft YaHei" panose="020B0503020204020204" pitchFamily="34" charset="-122"/>
                <a:cs typeface="+mn-ea"/>
              </a:rPr>
              <a:t>Session</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中存储了用户信息，则表明用户当前已经成功登录，对当前请求放行。否则跳转到登录页面。</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LoginInterceptor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if...else</a:t>
            </a:r>
            <a:r>
              <a:rPr lang="zh-CN" altLang="zh-CN" sz="1600" dirty="0">
                <a:solidFill>
                  <a:srgbClr val="595959"/>
                </a:solidFill>
                <a:latin typeface="Microsoft YaHei" panose="020B0503020204020204" pitchFamily="34" charset="-122"/>
                <a:ea typeface="Microsoft YaHei" panose="020B0503020204020204" pitchFamily="34" charset="-122"/>
                <a:cs typeface="+mn-ea"/>
              </a:rPr>
              <a:t>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331721" y="2847211"/>
            <a:ext cx="7591067" cy="3353956"/>
          </a:xfrm>
          <a:prstGeom prst="rect">
            <a:avLst/>
          </a:prstGeom>
        </p:spPr>
      </p:pic>
      <p:sp>
        <p:nvSpPr>
          <p:cNvPr id="4" name="矩形 3"/>
          <p:cNvSpPr/>
          <p:nvPr/>
        </p:nvSpPr>
        <p:spPr>
          <a:xfrm>
            <a:off x="2932178" y="2828384"/>
            <a:ext cx="7023352" cy="3372783"/>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对用户登录的相关请求，放行</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if(</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uri.indexOf</a:t>
            </a:r>
            <a:r>
              <a:rPr lang="en-US" altLang="zh-CN" sz="1600" dirty="0">
                <a:solidFill>
                  <a:srgbClr val="595959"/>
                </a:solidFill>
                <a:latin typeface="Microsoft YaHei" panose="020B0503020204020204" pitchFamily="34" charset="-122"/>
                <a:ea typeface="Microsoft YaHei" panose="020B0503020204020204" pitchFamily="34" charset="-122"/>
                <a:cs typeface="+mn-ea"/>
              </a:rPr>
              <a:t>(“/login")&gt;=0)</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true;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HttpSession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 session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request.getSession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如果用户是已登录状态，放行</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if(</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session.getAttribute</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(“USER_SESSION")!=null)</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true;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其他情况都直接跳转到登录页面</a:t>
            </a:r>
          </a:p>
          <a:p>
            <a:pPr lvl="0">
              <a:lnSpc>
                <a:spcPct val="150000"/>
              </a:lnSpc>
            </a:pP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request.setAttribute</a:t>
            </a:r>
            <a:r>
              <a:rPr lang="en-US" altLang="zh-CN" sz="1600" dirty="0">
                <a:solidFill>
                  <a:srgbClr val="595959"/>
                </a:solidFill>
                <a:latin typeface="Microsoft YaHei" panose="020B0503020204020204" pitchFamily="34" charset="-122"/>
                <a:ea typeface="Microsoft YaHei" panose="020B0503020204020204" pitchFamily="34" charset="-122"/>
                <a:cs typeface="+mn-ea"/>
              </a:rPr>
              <a:t>("msg", "</a:t>
            </a:r>
            <a:r>
              <a:rPr lang="zh-CN" altLang="zh-CN" sz="1600" dirty="0">
                <a:solidFill>
                  <a:srgbClr val="595959"/>
                </a:solidFill>
                <a:latin typeface="Microsoft YaHei" panose="020B0503020204020204" pitchFamily="34" charset="-122"/>
                <a:ea typeface="Microsoft YaHei" panose="020B0503020204020204" pitchFamily="34" charset="-122"/>
                <a:cs typeface="+mn-ea"/>
              </a:rPr>
              <a:t>您还没有登录，请先登录！</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request.getRequestDispatcher</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("/WEB-INF/</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.forward(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request,response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spTree>
    <p:extLst>
      <p:ext uri="{BB962C8B-B14F-4D97-AF65-F5344CB8AC3E}">
        <p14:creationId xmlns:p14="http://schemas.microsoft.com/office/powerpoint/2010/main" val="1986921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配置文件</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中配置包扫描、注解驱动、视图解析器、拦截器和静态资源访问映射，具体配置如下所示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331721" y="2163131"/>
            <a:ext cx="7591067" cy="4398627"/>
          </a:xfrm>
          <a:prstGeom prst="rect">
            <a:avLst/>
          </a:prstGeom>
        </p:spPr>
      </p:pic>
      <p:sp>
        <p:nvSpPr>
          <p:cNvPr id="4" name="矩形 3"/>
          <p:cNvSpPr/>
          <p:nvPr/>
        </p:nvSpPr>
        <p:spPr>
          <a:xfrm>
            <a:off x="2532128" y="2096864"/>
            <a:ext cx="7754872" cy="4480778"/>
          </a:xfrm>
          <a:prstGeom prst="rect">
            <a:avLst/>
          </a:prstGeom>
        </p:spPr>
        <p:txBody>
          <a:bodyPr wrap="square">
            <a:spAutoFit/>
          </a:bodyPr>
          <a:lstStyle/>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 </a:t>
            </a:r>
            <a:r>
              <a:rPr lang="zh-CN" altLang="zh-CN" sz="1600" dirty="0">
                <a:solidFill>
                  <a:srgbClr val="1369B2"/>
                </a:solidFill>
                <a:latin typeface="Microsoft YaHei" panose="020B0503020204020204" pitchFamily="34" charset="-122"/>
                <a:ea typeface="Microsoft YaHei" panose="020B0503020204020204" pitchFamily="34" charset="-122"/>
                <a:cs typeface="+mn-ea"/>
              </a:rPr>
              <a:t>配置创建</a:t>
            </a:r>
            <a:r>
              <a:rPr lang="en-US" altLang="zh-CN" sz="1600" dirty="0">
                <a:solidFill>
                  <a:srgbClr val="1369B2"/>
                </a:solidFill>
                <a:latin typeface="Microsoft YaHei" panose="020B0503020204020204" pitchFamily="34" charset="-122"/>
                <a:ea typeface="Microsoft YaHei" panose="020B0503020204020204" pitchFamily="34" charset="-122"/>
                <a:cs typeface="+mn-ea"/>
              </a:rPr>
              <a:t> spring </a:t>
            </a:r>
            <a:r>
              <a:rPr lang="zh-CN" altLang="zh-CN" sz="1600" dirty="0">
                <a:solidFill>
                  <a:srgbClr val="1369B2"/>
                </a:solidFill>
                <a:latin typeface="Microsoft YaHei" panose="020B0503020204020204" pitchFamily="34" charset="-122"/>
                <a:ea typeface="Microsoft YaHei" panose="020B0503020204020204" pitchFamily="34" charset="-122"/>
                <a:cs typeface="+mn-ea"/>
              </a:rPr>
              <a:t>容器要扫描的包</a:t>
            </a:r>
            <a:r>
              <a:rPr lang="en-US" altLang="zh-CN"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context:component-scan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basepackage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com.itheima.controller</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mvc:annotation-driven</a:t>
            </a:r>
            <a:r>
              <a:rPr lang="en-US" altLang="zh-CN" sz="1600" dirty="0">
                <a:solidFill>
                  <a:srgbClr val="595959"/>
                </a:solidFill>
                <a:latin typeface="Microsoft YaHei" panose="020B0503020204020204" pitchFamily="34" charset="-122"/>
                <a:ea typeface="Microsoft YaHei" panose="020B0503020204020204" pitchFamily="34" charset="-122"/>
                <a:cs typeface="+mn-ea"/>
              </a:rPr>
              <a:t>/&gt; &lt;!-- </a:t>
            </a:r>
            <a:r>
              <a:rPr lang="zh-CN" altLang="zh-CN" sz="1600" dirty="0">
                <a:solidFill>
                  <a:srgbClr val="1369B2"/>
                </a:solidFill>
                <a:latin typeface="Microsoft YaHei" panose="020B0503020204020204" pitchFamily="34" charset="-122"/>
                <a:ea typeface="Microsoft YaHei" panose="020B0503020204020204" pitchFamily="34" charset="-122"/>
                <a:cs typeface="+mn-ea"/>
              </a:rPr>
              <a:t>配置注解驱动</a:t>
            </a:r>
            <a:r>
              <a:rPr lang="en-US" altLang="zh-CN"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 </a:t>
            </a:r>
            <a:r>
              <a:rPr lang="zh-CN" altLang="zh-CN" sz="1600" dirty="0">
                <a:solidFill>
                  <a:srgbClr val="1369B2"/>
                </a:solidFill>
                <a:latin typeface="Microsoft YaHei" panose="020B0503020204020204" pitchFamily="34" charset="-122"/>
                <a:ea typeface="Microsoft YaHei" panose="020B0503020204020204" pitchFamily="34" charset="-122"/>
                <a:cs typeface="+mn-ea"/>
              </a:rPr>
              <a:t>配置视图解析器</a:t>
            </a:r>
            <a:r>
              <a:rPr lang="en-US" altLang="zh-CN"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--&gt;&lt;bean class=</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"org.springframework.web.servlet.view.InternalResourceViewResolver"&gt;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&lt;property name="prefix" value="/WEB-INF/</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&lt;property name="suffix" value=".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"/&gt;&lt;/bean&gt;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mvc:interceptors</a:t>
            </a:r>
            <a:r>
              <a:rPr lang="en-US" altLang="zh-CN" sz="1600" dirty="0">
                <a:solidFill>
                  <a:srgbClr val="595959"/>
                </a:solidFill>
                <a:latin typeface="Microsoft YaHei" panose="020B0503020204020204" pitchFamily="34" charset="-122"/>
                <a:ea typeface="Microsoft YaHei" panose="020B0503020204020204" pitchFamily="34" charset="-122"/>
                <a:cs typeface="+mn-ea"/>
              </a:rPr>
              <a:t>&gt; &lt;!-- </a:t>
            </a:r>
            <a:r>
              <a:rPr lang="zh-CN" altLang="zh-CN" sz="1600" dirty="0">
                <a:solidFill>
                  <a:srgbClr val="1369B2"/>
                </a:solidFill>
                <a:latin typeface="Microsoft YaHei" panose="020B0503020204020204" pitchFamily="34" charset="-122"/>
                <a:ea typeface="Microsoft YaHei" panose="020B0503020204020204" pitchFamily="34" charset="-122"/>
                <a:cs typeface="+mn-ea"/>
              </a:rPr>
              <a:t>配置拦截器</a:t>
            </a:r>
            <a:r>
              <a:rPr lang="en-US" altLang="zh-CN"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&lt;bean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com.itheima.interceptor.LoginInterceptor</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mvc:interceptors</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zh-CN" altLang="zh-CN" sz="1600" dirty="0">
                <a:solidFill>
                  <a:srgbClr val="1369B2"/>
                </a:solidFill>
                <a:latin typeface="Microsoft YaHei" panose="020B0503020204020204" pitchFamily="34" charset="-122"/>
                <a:ea typeface="Microsoft YaHei" panose="020B0503020204020204" pitchFamily="34" charset="-122"/>
                <a:cs typeface="+mn-ea"/>
              </a:rPr>
              <a:t>配置静态资源的访问映射，此配置中的文件，将不被前端控制器拦截</a:t>
            </a:r>
            <a:r>
              <a:rPr lang="en-US" altLang="zh-CN"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mvc:resources</a:t>
            </a:r>
            <a:r>
              <a:rPr lang="en-US" altLang="zh-CN" sz="1600" dirty="0">
                <a:solidFill>
                  <a:srgbClr val="595959"/>
                </a:solidFill>
                <a:latin typeface="Microsoft YaHei" panose="020B0503020204020204" pitchFamily="34" charset="-122"/>
                <a:ea typeface="Microsoft YaHei" panose="020B0503020204020204" pitchFamily="34" charset="-122"/>
                <a:cs typeface="+mn-ea"/>
              </a:rPr>
              <a:t> mapping="/</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a:t>
            </a:r>
            <a:r>
              <a:rPr lang="en-US" altLang="zh-CN" sz="1600" dirty="0">
                <a:solidFill>
                  <a:srgbClr val="595959"/>
                </a:solidFill>
                <a:latin typeface="Microsoft YaHei" panose="020B0503020204020204" pitchFamily="34" charset="-122"/>
                <a:ea typeface="Microsoft YaHei" panose="020B0503020204020204" pitchFamily="34" charset="-122"/>
                <a:cs typeface="+mn-ea"/>
              </a:rPr>
              <a:t>/**" location="/</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spTree>
    <p:extLst>
      <p:ext uri="{BB962C8B-B14F-4D97-AF65-F5344CB8AC3E}">
        <p14:creationId xmlns:p14="http://schemas.microsoft.com/office/powerpoint/2010/main" val="2074765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WEB-INF</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文件下创建名称为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的文件夹用于存放本案例的所有页面。在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文件夹中创建名称为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main.jsp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文件作为系统首页。在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main.jsp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中展示当前登录的用户名、用户退出页面的超链接和订单信息页面的超链接</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331721" y="2471741"/>
            <a:ext cx="7591067" cy="3742115"/>
          </a:xfrm>
          <a:prstGeom prst="rect">
            <a:avLst/>
          </a:prstGeom>
        </p:spPr>
      </p:pic>
      <p:sp>
        <p:nvSpPr>
          <p:cNvPr id="4" name="矩形 3"/>
          <p:cNvSpPr/>
          <p:nvPr/>
        </p:nvSpPr>
        <p:spPr>
          <a:xfrm>
            <a:off x="2532128" y="2451194"/>
            <a:ext cx="7754872" cy="3742115"/>
          </a:xfrm>
          <a:prstGeom prst="rect">
            <a:avLst/>
          </a:prstGeom>
        </p:spPr>
        <p:txBody>
          <a:bodyPr wrap="square">
            <a:spAutoFit/>
          </a:bodyPr>
          <a:lstStyle/>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 page language="java"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contentType</a:t>
            </a:r>
            <a:r>
              <a:rPr lang="en-US" altLang="zh-CN" sz="1600" dirty="0">
                <a:solidFill>
                  <a:srgbClr val="595959"/>
                </a:solidFill>
                <a:latin typeface="Microsoft YaHei" panose="020B0503020204020204" pitchFamily="34" charset="-122"/>
                <a:ea typeface="Microsoft YaHei" panose="020B0503020204020204" pitchFamily="34" charset="-122"/>
                <a:cs typeface="+mn-ea"/>
              </a:rPr>
              <a:t>="text/html; charset=UTF-8"</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pageEncoding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="UTF-8"%&gt;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&lt;html&gt;&lt;head&gt;&lt;title&gt;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后台系统</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&lt;/title&gt;&lt;/head&gt;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r>
              <a:rPr lang="zh-CN" altLang="zh-CN" sz="1600" dirty="0">
                <a:solidFill>
                  <a:srgbClr val="595959"/>
                </a:solidFill>
                <a:latin typeface="Microsoft YaHei" panose="020B0503020204020204" pitchFamily="34" charset="-122"/>
                <a:ea typeface="Microsoft YaHei" panose="020B0503020204020204" pitchFamily="34" charset="-122"/>
                <a:cs typeface="+mn-ea"/>
              </a:rPr>
              <a:t>您好</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USER_SESSION.username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&lt;li&gt;&lt;a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href</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pageContext.request.contextPath</a:t>
            </a:r>
            <a:r>
              <a:rPr lang="en-US" altLang="zh-CN" sz="1600" dirty="0">
                <a:solidFill>
                  <a:srgbClr val="595959"/>
                </a:solidFill>
                <a:latin typeface="Microsoft YaHei" panose="020B0503020204020204" pitchFamily="34" charset="-122"/>
                <a:ea typeface="Microsoft YaHei" panose="020B0503020204020204" pitchFamily="34" charset="-122"/>
                <a:cs typeface="+mn-ea"/>
              </a:rPr>
              <a:t> }/logout"&gt;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退</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&lt;/a&gt;&lt;/li&gt;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&lt;li&gt;&lt;a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href</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pageContext.request.contextPath</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orderinfo</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订单信息</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&lt;/a&gt;&lt;/li&gt;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&lt;/body&gt;&lt;/html&gt;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spTree>
    <p:extLst>
      <p:ext uri="{BB962C8B-B14F-4D97-AF65-F5344CB8AC3E}">
        <p14:creationId xmlns:p14="http://schemas.microsoft.com/office/powerpoint/2010/main" val="1831890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9996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简单异常处理器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zh-CN" altLang="en-US" dirty="0">
                <a:solidFill>
                  <a:srgbClr val="1369B2"/>
                </a:solidFill>
                <a:latin typeface="微软雅黑" panose="020B0503020204020204" pitchFamily="34" charset="-122"/>
                <a:ea typeface="微软雅黑" panose="020B0503020204020204" pitchFamily="34" charset="-122"/>
              </a:rPr>
              <a:t>简单异常处理器</a:t>
            </a:r>
            <a:r>
              <a:rPr lang="zh-CN" altLang="en-US" dirty="0">
                <a:solidFill>
                  <a:srgbClr val="595959"/>
                </a:solidFill>
                <a:latin typeface="微软雅黑" panose="020B0503020204020204" pitchFamily="34" charset="-122"/>
                <a:ea typeface="微软雅黑" panose="020B0503020204020204" pitchFamily="34" charset="-122"/>
              </a:rPr>
              <a:t>，能够说出简单异常处理器如何使用</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6490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在路径为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WEB-INF\</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的文件夹下，创建一个登录页面</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中编写一个用于提交用户登录信息的表单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331721" y="2471741"/>
            <a:ext cx="7591067" cy="3742115"/>
          </a:xfrm>
          <a:prstGeom prst="rect">
            <a:avLst/>
          </a:prstGeom>
        </p:spPr>
      </p:pic>
      <p:sp>
        <p:nvSpPr>
          <p:cNvPr id="4" name="矩形 3"/>
          <p:cNvSpPr/>
          <p:nvPr/>
        </p:nvSpPr>
        <p:spPr>
          <a:xfrm>
            <a:off x="2532128" y="2451194"/>
            <a:ext cx="7754872" cy="3742115"/>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page language="java"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contentType</a:t>
            </a:r>
            <a:r>
              <a:rPr lang="en-US" altLang="zh-CN" sz="1600" dirty="0">
                <a:solidFill>
                  <a:srgbClr val="595959"/>
                </a:solidFill>
                <a:latin typeface="Microsoft YaHei" panose="020B0503020204020204" pitchFamily="34" charset="-122"/>
                <a:ea typeface="Microsoft YaHei" panose="020B0503020204020204" pitchFamily="34" charset="-122"/>
                <a:cs typeface="+mn-ea"/>
              </a:rPr>
              <a:t>="text/html; charset=UTF-8"</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pageEncoding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="UTF-8"%&gt;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&lt;html&gt;&lt;head&gt;&lt;title&gt;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用户登录</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&lt;/title&gt;&lt;/head&gt;&lt;body&gt;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&lt;form action="${</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pageContext.request.contextPath</a:t>
            </a:r>
            <a:r>
              <a:rPr lang="en-US" altLang="zh-CN" sz="1600" dirty="0">
                <a:solidFill>
                  <a:srgbClr val="595959"/>
                </a:solidFill>
                <a:latin typeface="Microsoft YaHei" panose="020B0503020204020204" pitchFamily="34" charset="-122"/>
                <a:ea typeface="Microsoft YaHei" panose="020B0503020204020204" pitchFamily="34" charset="-122"/>
                <a:cs typeface="+mn-ea"/>
              </a:rPr>
              <a:t> }/login"</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method="POST"&gt;&lt;div&gt;${msg}&lt;/div&gt;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用户名：</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&lt;input type="text" name="username"/&gt;&lt;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br</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密</a:t>
            </a:r>
            <a:r>
              <a:rPr lang="en-US" altLang="zh-CN" sz="1600" dirty="0">
                <a:solidFill>
                  <a:srgbClr val="595959"/>
                </a:solidFill>
                <a:latin typeface="Microsoft YaHei" panose="020B0503020204020204" pitchFamily="34" charset="-122"/>
                <a:ea typeface="Microsoft YaHei" panose="020B0503020204020204" pitchFamily="34" charset="-122"/>
                <a:cs typeface="+mn-ea"/>
              </a:rPr>
              <a:t>&amp;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nbsp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;&amp;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nbsp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码：</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&lt;input type="password" name="password"/&gt;&lt;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br</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&lt;input type="submit" value="</a:t>
            </a:r>
            <a:r>
              <a:rPr lang="zh-CN" altLang="zh-CN" sz="1600" dirty="0">
                <a:solidFill>
                  <a:srgbClr val="595959"/>
                </a:solidFill>
                <a:latin typeface="Microsoft YaHei" panose="020B0503020204020204" pitchFamily="34" charset="-122"/>
                <a:ea typeface="Microsoft YaHei" panose="020B0503020204020204" pitchFamily="34" charset="-122"/>
                <a:cs typeface="+mn-ea"/>
              </a:rPr>
              <a:t>登录</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&lt;/form&gt;&lt;/body&gt;&lt;/html&gt;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spTree>
    <p:extLst>
      <p:ext uri="{BB962C8B-B14F-4D97-AF65-F5344CB8AC3E}">
        <p14:creationId xmlns:p14="http://schemas.microsoft.com/office/powerpoint/2010/main" val="4224908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07</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在路径为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WEB-INF\</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的文件夹下，创建一个订单信息页面</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orderinfo.jsp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orderinfo.jsp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用于展示订单信息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331721" y="2391731"/>
            <a:ext cx="7591067" cy="4090900"/>
          </a:xfrm>
          <a:prstGeom prst="rect">
            <a:avLst/>
          </a:prstGeom>
        </p:spPr>
      </p:pic>
      <p:sp>
        <p:nvSpPr>
          <p:cNvPr id="4" name="矩形 3"/>
          <p:cNvSpPr/>
          <p:nvPr/>
        </p:nvSpPr>
        <p:spPr>
          <a:xfrm>
            <a:off x="2532128" y="2336894"/>
            <a:ext cx="7754872" cy="411144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page language="java"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contentType</a:t>
            </a:r>
            <a:r>
              <a:rPr lang="en-US" altLang="zh-CN" sz="1600" dirty="0">
                <a:solidFill>
                  <a:srgbClr val="595959"/>
                </a:solidFill>
                <a:latin typeface="Microsoft YaHei" panose="020B0503020204020204" pitchFamily="34" charset="-122"/>
                <a:ea typeface="Microsoft YaHei" panose="020B0503020204020204" pitchFamily="34" charset="-122"/>
                <a:cs typeface="+mn-ea"/>
              </a:rPr>
              <a:t>="text/html; charset=UTF-8</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pageEncoding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="UTF-8"%&gt;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&lt;html&gt;&lt;head&gt;&lt;title&gt;</a:t>
            </a:r>
            <a:r>
              <a:rPr lang="zh-CN" altLang="zh-CN" sz="1600" dirty="0">
                <a:solidFill>
                  <a:srgbClr val="595959"/>
                </a:solidFill>
                <a:latin typeface="Microsoft YaHei" panose="020B0503020204020204" pitchFamily="34" charset="-122"/>
                <a:ea typeface="Microsoft YaHei" panose="020B0503020204020204" pitchFamily="34" charset="-122"/>
                <a:cs typeface="+mn-ea"/>
              </a:rPr>
              <a:t>订单信息</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&lt;/title&gt;&lt;/head&gt;&lt;body&gt;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您好</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USER_SESSION.username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href</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pageContext.request.contextPath</a:t>
            </a:r>
            <a:r>
              <a:rPr lang="en-US" altLang="zh-CN" sz="1600" dirty="0">
                <a:solidFill>
                  <a:srgbClr val="595959"/>
                </a:solidFill>
                <a:latin typeface="Microsoft YaHei" panose="020B0503020204020204" pitchFamily="34" charset="-122"/>
                <a:ea typeface="Microsoft YaHei" panose="020B0503020204020204" pitchFamily="34" charset="-122"/>
                <a:cs typeface="+mn-ea"/>
              </a:rPr>
              <a:t> }/logout"&gt;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退出</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&lt;table border="1" width="80%"&gt;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&lt;tr align="center"&gt;&lt;td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colspan</a:t>
            </a:r>
            <a:r>
              <a:rPr lang="en-US" altLang="zh-CN" sz="1600" dirty="0">
                <a:solidFill>
                  <a:srgbClr val="595959"/>
                </a:solidFill>
                <a:latin typeface="Microsoft YaHei" panose="020B0503020204020204" pitchFamily="34" charset="-122"/>
                <a:ea typeface="Microsoft YaHei" panose="020B0503020204020204" pitchFamily="34" charset="-122"/>
                <a:cs typeface="+mn-ea"/>
              </a:rPr>
              <a:t>="2" &gt;</a:t>
            </a:r>
            <a:r>
              <a:rPr lang="zh-CN" altLang="zh-CN" sz="1600" dirty="0">
                <a:solidFill>
                  <a:srgbClr val="595959"/>
                </a:solidFill>
                <a:latin typeface="Microsoft YaHei" panose="020B0503020204020204" pitchFamily="34" charset="-122"/>
                <a:ea typeface="Microsoft YaHei" panose="020B0503020204020204" pitchFamily="34" charset="-122"/>
                <a:cs typeface="+mn-ea"/>
              </a:rPr>
              <a:t>订单</a:t>
            </a:r>
            <a:r>
              <a:rPr lang="en-US" altLang="zh-CN" sz="1600" dirty="0">
                <a:solidFill>
                  <a:srgbClr val="595959"/>
                </a:solidFill>
                <a:latin typeface="Microsoft YaHei" panose="020B0503020204020204" pitchFamily="34" charset="-122"/>
                <a:ea typeface="Microsoft YaHei" panose="020B0503020204020204" pitchFamily="34" charset="-122"/>
                <a:cs typeface="+mn-ea"/>
              </a:rPr>
              <a:t>id:D001&lt;/td&gt;&lt;/tr&gt;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&lt;tr align="center"&gt;&lt;td&gt;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商品</a:t>
            </a:r>
            <a:r>
              <a:rPr lang="en-US" altLang="zh-CN" sz="1600" dirty="0">
                <a:solidFill>
                  <a:srgbClr val="595959"/>
                </a:solidFill>
                <a:latin typeface="Microsoft YaHei" panose="020B0503020204020204" pitchFamily="34" charset="-122"/>
                <a:ea typeface="Microsoft YaHei" panose="020B0503020204020204" pitchFamily="34" charset="-122"/>
                <a:cs typeface="+mn-ea"/>
              </a:rPr>
              <a:t>Id&lt;/td&gt;&lt;td&gt;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商品名称</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&lt;/td&gt;&lt;/tr&gt;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&lt;tr align="center"&gt;&lt;td&gt;P001&lt;/td&gt;&lt;td&gt;</a:t>
            </a:r>
            <a:r>
              <a:rPr lang="zh-CN" altLang="zh-CN" sz="1600" dirty="0">
                <a:solidFill>
                  <a:srgbClr val="595959"/>
                </a:solidFill>
                <a:latin typeface="Microsoft YaHei" panose="020B0503020204020204" pitchFamily="34" charset="-122"/>
                <a:ea typeface="Microsoft YaHei" panose="020B0503020204020204" pitchFamily="34" charset="-122"/>
                <a:cs typeface="+mn-ea"/>
              </a:rPr>
              <a:t>三文鱼</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&lt;/td&gt;&lt;/tr&gt;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&lt;tr align="center"&gt;&lt;td&gt;P002&lt;/td&gt;&lt;td&gt;</a:t>
            </a:r>
            <a:r>
              <a:rPr lang="zh-CN" altLang="zh-CN" sz="1600" dirty="0">
                <a:solidFill>
                  <a:srgbClr val="595959"/>
                </a:solidFill>
                <a:latin typeface="Microsoft YaHei" panose="020B0503020204020204" pitchFamily="34" charset="-122"/>
                <a:ea typeface="Microsoft YaHei" panose="020B0503020204020204" pitchFamily="34" charset="-122"/>
                <a:cs typeface="+mn-ea"/>
              </a:rPr>
              <a:t>红牛</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&lt;/td&gt;&lt;/tr&gt;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&lt;/table&gt;&lt;/body&gt;&lt;/html&gt;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spTree>
    <p:extLst>
      <p:ext uri="{BB962C8B-B14F-4D97-AF65-F5344CB8AC3E}">
        <p14:creationId xmlns:p14="http://schemas.microsoft.com/office/powerpoint/2010/main" val="2233364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08</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chapter13</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项目，在浏览器中访问系统首页，访问路径为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http://localhost:8080/chapter13/main</a:t>
            </a:r>
            <a:r>
              <a:rPr lang="zh-CN" altLang="zh-CN" sz="1600" dirty="0">
                <a:solidFill>
                  <a:srgbClr val="595959"/>
                </a:solidFill>
                <a:latin typeface="Microsoft YaHei" panose="020B0503020204020204" pitchFamily="34" charset="-122"/>
                <a:ea typeface="Microsoft YaHei" panose="020B0503020204020204" pitchFamily="34" charset="-122"/>
                <a:cs typeface="+mn-ea"/>
              </a:rPr>
              <a:t>。系统首页效果如图所示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pic>
        <p:nvPicPr>
          <p:cNvPr id="14" name="图片 13">
            <a:extLst>
              <a:ext uri="{FF2B5EF4-FFF2-40B4-BE49-F238E27FC236}">
                <a16:creationId xmlns:a16="http://schemas.microsoft.com/office/drawing/2014/main" id="{FAC957E9-DCF5-1445-B663-AF7DB951B0CA}"/>
              </a:ext>
            </a:extLst>
          </p:cNvPr>
          <p:cNvPicPr/>
          <p:nvPr/>
        </p:nvPicPr>
        <p:blipFill>
          <a:blip r:embed="rId4"/>
          <a:stretch>
            <a:fillRect/>
          </a:stretch>
        </p:blipFill>
        <p:spPr>
          <a:xfrm>
            <a:off x="3780154" y="2872103"/>
            <a:ext cx="4632326" cy="2218363"/>
          </a:xfrm>
          <a:prstGeom prst="rect">
            <a:avLst/>
          </a:prstGeom>
          <a:noFill/>
          <a:ln>
            <a:noFill/>
          </a:ln>
        </p:spPr>
      </p:pic>
    </p:spTree>
    <p:extLst>
      <p:ext uri="{BB962C8B-B14F-4D97-AF65-F5344CB8AC3E}">
        <p14:creationId xmlns:p14="http://schemas.microsoft.com/office/powerpoint/2010/main" val="1345782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09</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93705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在浏览器中访问订单信息页面，访问路径为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http://localhost:8080/chapter13/</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orderinfo</a:t>
            </a:r>
            <a:r>
              <a:rPr lang="zh-CN" altLang="zh-CN" sz="1600" dirty="0">
                <a:solidFill>
                  <a:srgbClr val="595959"/>
                </a:solidFill>
                <a:latin typeface="Microsoft YaHei" panose="020B0503020204020204" pitchFamily="34" charset="-122"/>
                <a:ea typeface="Microsoft YaHei" panose="020B0503020204020204" pitchFamily="34" charset="-122"/>
                <a:cs typeface="+mn-ea"/>
              </a:rPr>
              <a:t>。未登录访问订单信息页面显示效果如图所示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dirty="0">
                <a:solidFill>
                  <a:srgbClr val="595959"/>
                </a:solidFill>
                <a:latin typeface="Microsoft YaHei" panose="020B0503020204020204" pitchFamily="34" charset="-122"/>
                <a:ea typeface="Microsoft YaHei" panose="020B0503020204020204" pitchFamily="34" charset="-122"/>
                <a:cs typeface="+mn-ea"/>
              </a:rPr>
              <a:t>从步骤</a:t>
            </a:r>
            <a:r>
              <a:rPr lang="en-US" altLang="zh-CN" dirty="0">
                <a:solidFill>
                  <a:srgbClr val="595959"/>
                </a:solidFill>
                <a:latin typeface="Microsoft YaHei" panose="020B0503020204020204" pitchFamily="34" charset="-122"/>
                <a:ea typeface="Microsoft YaHei" panose="020B0503020204020204" pitchFamily="34" charset="-122"/>
                <a:cs typeface="+mn-ea"/>
              </a:rPr>
              <a:t>8</a:t>
            </a:r>
            <a:r>
              <a:rPr lang="zh-CN" altLang="en-US" dirty="0">
                <a:solidFill>
                  <a:srgbClr val="595959"/>
                </a:solidFill>
                <a:latin typeface="Microsoft YaHei" panose="020B0503020204020204" pitchFamily="34" charset="-122"/>
                <a:ea typeface="Microsoft YaHei" panose="020B0503020204020204" pitchFamily="34" charset="-122"/>
                <a:cs typeface="+mn-ea"/>
              </a:rPr>
              <a:t>和步骤</a:t>
            </a:r>
            <a:r>
              <a:rPr lang="en-US" altLang="zh-CN" dirty="0">
                <a:solidFill>
                  <a:srgbClr val="595959"/>
                </a:solidFill>
                <a:latin typeface="Microsoft YaHei" panose="020B0503020204020204" pitchFamily="34" charset="-122"/>
                <a:ea typeface="Microsoft YaHei" panose="020B0503020204020204" pitchFamily="34" charset="-122"/>
                <a:cs typeface="+mn-ea"/>
              </a:rPr>
              <a:t>9</a:t>
            </a:r>
            <a:r>
              <a:rPr lang="zh-CN" altLang="en-US" dirty="0">
                <a:solidFill>
                  <a:srgbClr val="595959"/>
                </a:solidFill>
                <a:latin typeface="Microsoft YaHei" panose="020B0503020204020204" pitchFamily="34" charset="-122"/>
                <a:ea typeface="Microsoft YaHei" panose="020B0503020204020204" pitchFamily="34" charset="-122"/>
                <a:cs typeface="+mn-ea"/>
              </a:rPr>
              <a:t>的图</a:t>
            </a:r>
            <a:r>
              <a:rPr lang="zh-CN" altLang="zh-CN" dirty="0">
                <a:solidFill>
                  <a:srgbClr val="595959"/>
                </a:solidFill>
                <a:latin typeface="Microsoft YaHei" panose="020B0503020204020204" pitchFamily="34" charset="-122"/>
                <a:ea typeface="Microsoft YaHei" panose="020B0503020204020204" pitchFamily="34" charset="-122"/>
                <a:cs typeface="+mn-ea"/>
              </a:rPr>
              <a:t>可以看出来，两次访问都显示用户登录界面。表明当用户没有登录时，访问系统的资源都会跳转到登录页面，并且显示登录提示信息</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pic>
        <p:nvPicPr>
          <p:cNvPr id="7" name="图片 6">
            <a:extLst>
              <a:ext uri="{FF2B5EF4-FFF2-40B4-BE49-F238E27FC236}">
                <a16:creationId xmlns:a16="http://schemas.microsoft.com/office/drawing/2014/main" id="{27B6890C-F808-7144-B3BF-188FEC2A818E}"/>
              </a:ext>
            </a:extLst>
          </p:cNvPr>
          <p:cNvPicPr/>
          <p:nvPr/>
        </p:nvPicPr>
        <p:blipFill>
          <a:blip r:embed="rId4"/>
          <a:stretch>
            <a:fillRect/>
          </a:stretch>
        </p:blipFill>
        <p:spPr>
          <a:xfrm>
            <a:off x="3748722" y="2822257"/>
            <a:ext cx="4766628" cy="2104073"/>
          </a:xfrm>
          <a:prstGeom prst="rect">
            <a:avLst/>
          </a:prstGeom>
          <a:noFill/>
          <a:ln>
            <a:noFill/>
          </a:ln>
        </p:spPr>
      </p:pic>
    </p:spTree>
    <p:extLst>
      <p:ext uri="{BB962C8B-B14F-4D97-AF65-F5344CB8AC3E}">
        <p14:creationId xmlns:p14="http://schemas.microsoft.com/office/powerpoint/2010/main" val="3680309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10</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983224"/>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1369B2"/>
                </a:solidFill>
                <a:latin typeface="Microsoft YaHei" panose="020B0503020204020204" pitchFamily="34" charset="-122"/>
                <a:ea typeface="Microsoft YaHei" panose="020B0503020204020204" pitchFamily="34" charset="-122"/>
                <a:cs typeface="+mn-ea"/>
              </a:rPr>
              <a:t>步骤</a:t>
            </a:r>
            <a:r>
              <a:rPr lang="en-US" altLang="zh-CN" sz="1600" dirty="0">
                <a:solidFill>
                  <a:srgbClr val="1369B2"/>
                </a:solidFill>
                <a:latin typeface="Microsoft YaHei" panose="020B0503020204020204" pitchFamily="34" charset="-122"/>
                <a:ea typeface="Microsoft YaHei" panose="020B0503020204020204" pitchFamily="34" charset="-122"/>
                <a:cs typeface="+mn-ea"/>
              </a:rPr>
              <a:t>9</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所示的表单中，不填写任何用户信息，直接单击左下角的“登录”按钮，页面显示效果如图所示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a:t>
            </a:r>
            <a:r>
              <a:rPr lang="zh-CN" altLang="en-US" dirty="0">
                <a:solidFill>
                  <a:srgbClr val="595959"/>
                </a:solidFill>
                <a:latin typeface="Microsoft YaHei" panose="020B0503020204020204" pitchFamily="34" charset="-122"/>
                <a:ea typeface="Microsoft YaHei" panose="020B0503020204020204" pitchFamily="34" charset="-122"/>
                <a:cs typeface="+mn-ea"/>
              </a:rPr>
              <a:t>上</a:t>
            </a:r>
            <a:r>
              <a:rPr lang="zh-CN" altLang="zh-CN" dirty="0">
                <a:solidFill>
                  <a:srgbClr val="595959"/>
                </a:solidFill>
                <a:latin typeface="Microsoft YaHei" panose="020B0503020204020204" pitchFamily="34" charset="-122"/>
                <a:ea typeface="Microsoft YaHei" panose="020B0503020204020204" pitchFamily="34" charset="-122"/>
                <a:cs typeface="+mn-ea"/>
              </a:rPr>
              <a:t>图所示的页面显示效果可以看出，系统提示用户重新登录。当用户登录时，如果填写的用户信息不正确，页面会重新跳转回登录页面，并且显示登录错误提示信息</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pic>
        <p:nvPicPr>
          <p:cNvPr id="8" name="图片 7">
            <a:extLst>
              <a:ext uri="{FF2B5EF4-FFF2-40B4-BE49-F238E27FC236}">
                <a16:creationId xmlns:a16="http://schemas.microsoft.com/office/drawing/2014/main" id="{5E606C66-AC38-4749-AB8B-D7F540457A3E}"/>
              </a:ext>
            </a:extLst>
          </p:cNvPr>
          <p:cNvPicPr/>
          <p:nvPr/>
        </p:nvPicPr>
        <p:blipFill>
          <a:blip r:embed="rId4"/>
          <a:stretch>
            <a:fillRect/>
          </a:stretch>
        </p:blipFill>
        <p:spPr>
          <a:xfrm>
            <a:off x="4182110" y="2818447"/>
            <a:ext cx="4093210" cy="1376363"/>
          </a:xfrm>
          <a:prstGeom prst="rect">
            <a:avLst/>
          </a:prstGeom>
          <a:noFill/>
          <a:ln>
            <a:noFill/>
          </a:ln>
        </p:spPr>
      </p:pic>
    </p:spTree>
    <p:extLst>
      <p:ext uri="{BB962C8B-B14F-4D97-AF65-F5344CB8AC3E}">
        <p14:creationId xmlns:p14="http://schemas.microsoft.com/office/powerpoint/2010/main" val="3294855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11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1369B2"/>
                </a:solidFill>
                <a:latin typeface="Microsoft YaHei" panose="020B0503020204020204" pitchFamily="34" charset="-122"/>
                <a:ea typeface="Microsoft YaHei" panose="020B0503020204020204" pitchFamily="34" charset="-122"/>
                <a:cs typeface="+mn-ea"/>
              </a:rPr>
              <a:t>步骤</a:t>
            </a:r>
            <a:r>
              <a:rPr lang="en-US" altLang="zh-CN" sz="1600" dirty="0">
                <a:solidFill>
                  <a:srgbClr val="1369B2"/>
                </a:solidFill>
                <a:latin typeface="Microsoft YaHei" panose="020B0503020204020204" pitchFamily="34" charset="-122"/>
                <a:ea typeface="Microsoft YaHei" panose="020B0503020204020204" pitchFamily="34" charset="-122"/>
                <a:cs typeface="+mn-ea"/>
              </a:rPr>
              <a:t>10</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所示的表单中，用户名输入框中填写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heima</a:t>
            </a:r>
            <a:r>
              <a:rPr lang="zh-CN" altLang="zh-CN" sz="1600" dirty="0">
                <a:solidFill>
                  <a:srgbClr val="595959"/>
                </a:solidFill>
                <a:latin typeface="Microsoft YaHei" panose="020B0503020204020204" pitchFamily="34" charset="-122"/>
                <a:ea typeface="Microsoft YaHei" panose="020B0503020204020204" pitchFamily="34" charset="-122"/>
                <a:cs typeface="+mn-ea"/>
              </a:rPr>
              <a:t>，密码输入框中填写</a:t>
            </a:r>
            <a:r>
              <a:rPr lang="en-US" altLang="zh-CN" sz="1600" dirty="0">
                <a:solidFill>
                  <a:srgbClr val="595959"/>
                </a:solidFill>
                <a:latin typeface="Microsoft YaHei" panose="020B0503020204020204" pitchFamily="34" charset="-122"/>
                <a:ea typeface="Microsoft YaHei" panose="020B0503020204020204" pitchFamily="34" charset="-122"/>
                <a:cs typeface="+mn-ea"/>
              </a:rPr>
              <a:t>123456</a:t>
            </a:r>
            <a:r>
              <a:rPr lang="zh-CN" altLang="zh-CN" sz="1600" dirty="0">
                <a:solidFill>
                  <a:srgbClr val="595959"/>
                </a:solidFill>
                <a:latin typeface="Microsoft YaHei" panose="020B0503020204020204" pitchFamily="34" charset="-122"/>
                <a:ea typeface="Microsoft YaHei" panose="020B0503020204020204" pitchFamily="34" charset="-122"/>
                <a:cs typeface="+mn-ea"/>
              </a:rPr>
              <a:t>，然后单击左下角的“登录”按钮，页面进行跳转，跳转页面如图所示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pic>
        <p:nvPicPr>
          <p:cNvPr id="7" name="图片 6">
            <a:extLst>
              <a:ext uri="{FF2B5EF4-FFF2-40B4-BE49-F238E27FC236}">
                <a16:creationId xmlns:a16="http://schemas.microsoft.com/office/drawing/2014/main" id="{89D6ECD9-48B0-9645-B819-99160AE218D6}"/>
              </a:ext>
            </a:extLst>
          </p:cNvPr>
          <p:cNvPicPr/>
          <p:nvPr/>
        </p:nvPicPr>
        <p:blipFill>
          <a:blip r:embed="rId4"/>
          <a:stretch>
            <a:fillRect/>
          </a:stretch>
        </p:blipFill>
        <p:spPr>
          <a:xfrm>
            <a:off x="3943032" y="2960370"/>
            <a:ext cx="4538028" cy="1977390"/>
          </a:xfrm>
          <a:prstGeom prst="rect">
            <a:avLst/>
          </a:prstGeom>
          <a:noFill/>
          <a:ln>
            <a:noFill/>
          </a:ln>
        </p:spPr>
      </p:pic>
    </p:spTree>
    <p:extLst>
      <p:ext uri="{BB962C8B-B14F-4D97-AF65-F5344CB8AC3E}">
        <p14:creationId xmlns:p14="http://schemas.microsoft.com/office/powerpoint/2010/main" val="2144018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12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197244"/>
            <a:ext cx="8485746" cy="456772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1369B2"/>
                </a:solidFill>
                <a:latin typeface="Microsoft YaHei" panose="020B0503020204020204" pitchFamily="34" charset="-122"/>
                <a:ea typeface="Microsoft YaHei" panose="020B0503020204020204" pitchFamily="34" charset="-122"/>
                <a:cs typeface="+mn-ea"/>
              </a:rPr>
              <a:t>步骤</a:t>
            </a:r>
            <a:r>
              <a:rPr lang="en-US" altLang="zh-CN" sz="1600" dirty="0">
                <a:solidFill>
                  <a:srgbClr val="1369B2"/>
                </a:solidFill>
                <a:latin typeface="Microsoft YaHei" panose="020B0503020204020204" pitchFamily="34" charset="-122"/>
                <a:ea typeface="Microsoft YaHei" panose="020B0503020204020204" pitchFamily="34" charset="-122"/>
                <a:cs typeface="+mn-ea"/>
              </a:rPr>
              <a:t>11</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所示的页面中，单击“订单信息”超链接，页面显示效果如图所示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所示的页面信息可以看出，当用户登录成功后，再访问系统中的资源会被拦截器放行</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pic>
        <p:nvPicPr>
          <p:cNvPr id="8" name="图片 7">
            <a:extLst>
              <a:ext uri="{FF2B5EF4-FFF2-40B4-BE49-F238E27FC236}">
                <a16:creationId xmlns:a16="http://schemas.microsoft.com/office/drawing/2014/main" id="{50F6E45F-D6DF-4140-9FFA-623F027A8592}"/>
              </a:ext>
            </a:extLst>
          </p:cNvPr>
          <p:cNvPicPr/>
          <p:nvPr/>
        </p:nvPicPr>
        <p:blipFill>
          <a:blip r:embed="rId4"/>
          <a:stretch>
            <a:fillRect/>
          </a:stretch>
        </p:blipFill>
        <p:spPr>
          <a:xfrm>
            <a:off x="3869054" y="2567622"/>
            <a:ext cx="4303395" cy="2141538"/>
          </a:xfrm>
          <a:prstGeom prst="rect">
            <a:avLst/>
          </a:prstGeom>
          <a:noFill/>
          <a:ln>
            <a:noFill/>
          </a:ln>
        </p:spPr>
      </p:pic>
    </p:spTree>
    <p:extLst>
      <p:ext uri="{BB962C8B-B14F-4D97-AF65-F5344CB8AC3E}">
        <p14:creationId xmlns:p14="http://schemas.microsoft.com/office/powerpoint/2010/main" val="3877625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13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197244"/>
            <a:ext cx="8485746" cy="456772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1369B2"/>
                </a:solidFill>
                <a:latin typeface="Microsoft YaHei" panose="020B0503020204020204" pitchFamily="34" charset="-122"/>
                <a:ea typeface="Microsoft YaHei" panose="020B0503020204020204" pitchFamily="34" charset="-122"/>
                <a:cs typeface="+mn-ea"/>
              </a:rPr>
              <a:t>步骤</a:t>
            </a:r>
            <a:r>
              <a:rPr lang="en-US" altLang="zh-CN" sz="1600" dirty="0">
                <a:solidFill>
                  <a:srgbClr val="1369B2"/>
                </a:solidFill>
                <a:latin typeface="Microsoft YaHei" panose="020B0503020204020204" pitchFamily="34" charset="-122"/>
                <a:ea typeface="Microsoft YaHei" panose="020B0503020204020204" pitchFamily="34" charset="-122"/>
                <a:cs typeface="+mn-ea"/>
              </a:rPr>
              <a:t>12</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所示的页面中，单击“退出”超链接，页面显示效果如图所示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页面显示效果可以看出，当用户退出登录后，页面跳转回用户登录页面。至此，后台系统登录验证案例全部完成</a:t>
            </a:r>
            <a:r>
              <a:rPr lang="zh-CN" altLang="en-US" dirty="0">
                <a:solidFill>
                  <a:srgbClr val="595959"/>
                </a:solidFill>
                <a:latin typeface="Microsoft YaHei" panose="020B0503020204020204" pitchFamily="34" charset="-122"/>
                <a:ea typeface="Microsoft YaHei" panose="020B0503020204020204" pitchFamily="34" charset="-122"/>
                <a:cs typeface="+mn-ea"/>
              </a:rPr>
              <a:t>。</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13.2.4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案例：后台系统登录验证</a:t>
            </a:r>
          </a:p>
        </p:txBody>
      </p:sp>
      <p:pic>
        <p:nvPicPr>
          <p:cNvPr id="7" name="图片 6">
            <a:extLst>
              <a:ext uri="{FF2B5EF4-FFF2-40B4-BE49-F238E27FC236}">
                <a16:creationId xmlns:a16="http://schemas.microsoft.com/office/drawing/2014/main" id="{69636A09-70A3-5B49-89C2-B832AD91D891}"/>
              </a:ext>
            </a:extLst>
          </p:cNvPr>
          <p:cNvPicPr/>
          <p:nvPr/>
        </p:nvPicPr>
        <p:blipFill>
          <a:blip r:embed="rId4"/>
          <a:stretch>
            <a:fillRect/>
          </a:stretch>
        </p:blipFill>
        <p:spPr>
          <a:xfrm>
            <a:off x="3852862" y="2793047"/>
            <a:ext cx="4113848" cy="1756093"/>
          </a:xfrm>
          <a:prstGeom prst="rect">
            <a:avLst/>
          </a:prstGeom>
          <a:noFill/>
          <a:ln>
            <a:noFill/>
          </a:ln>
        </p:spPr>
      </p:pic>
    </p:spTree>
    <p:extLst>
      <p:ext uri="{BB962C8B-B14F-4D97-AF65-F5344CB8AC3E}">
        <p14:creationId xmlns:p14="http://schemas.microsoft.com/office/powerpoint/2010/main" val="3957129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文件上传和下载</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13</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251978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69664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文件上传</a:t>
            </a:r>
            <a:r>
              <a:rPr lang="zh-CN" altLang="en-US" dirty="0">
                <a:solidFill>
                  <a:srgbClr val="595959"/>
                </a:solidFill>
                <a:latin typeface="微软雅黑" panose="020B0503020204020204" pitchFamily="34" charset="-122"/>
                <a:ea typeface="微软雅黑" panose="020B0503020204020204" pitchFamily="34" charset="-122"/>
              </a:rPr>
              <a:t>操作，能够在程序中</a:t>
            </a:r>
            <a:r>
              <a:rPr lang="zh-CN" altLang="zh-CN" dirty="0">
                <a:solidFill>
                  <a:srgbClr val="595959"/>
                </a:solidFill>
                <a:latin typeface="微软雅黑" panose="020B0503020204020204" pitchFamily="34" charset="-122"/>
                <a:ea typeface="微软雅黑" panose="020B0503020204020204" pitchFamily="34" charset="-122"/>
              </a:rPr>
              <a:t>实现</a:t>
            </a:r>
            <a:r>
              <a:rPr lang="zh-CN" altLang="en-US" dirty="0">
                <a:solidFill>
                  <a:srgbClr val="595959"/>
                </a:solidFill>
                <a:latin typeface="微软雅黑" panose="020B0503020204020204" pitchFamily="34" charset="-122"/>
                <a:ea typeface="微软雅黑" panose="020B0503020204020204" pitchFamily="34" charset="-122"/>
              </a:rPr>
              <a:t>文件上传的功能</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19652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42243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3913812"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HandlerExceptionResolver</a:t>
            </a:r>
            <a:r>
              <a:rPr lang="zh-CN" altLang="en-US" sz="2000" dirty="0">
                <a:solidFill>
                  <a:srgbClr val="1369B2"/>
                </a:solidFill>
                <a:latin typeface="微软雅黑" panose="020B0503020204020204" pitchFamily="34" charset="-122"/>
                <a:ea typeface="微软雅黑" panose="020B0503020204020204" pitchFamily="34" charset="-122"/>
              </a:rPr>
              <a:t>接口</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912564"/>
            <a:ext cx="9087451" cy="30041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如果希望对</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中所有异常进行统一处理，可以使用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提供的异常处理器</a:t>
            </a:r>
            <a:r>
              <a:rPr lang="en-US" altLang="zh-CN" dirty="0" err="1">
                <a:solidFill>
                  <a:srgbClr val="595959"/>
                </a:solidFill>
                <a:latin typeface="微软雅黑" panose="020B0503020204020204" pitchFamily="34" charset="-122"/>
              </a:rPr>
              <a:t>HandlerExceptionResolver</a:t>
            </a:r>
            <a:r>
              <a:rPr lang="zh-CN" altLang="en-US" dirty="0">
                <a:solidFill>
                  <a:srgbClr val="595959"/>
                </a:solidFill>
                <a:latin typeface="微软雅黑" panose="020B0503020204020204" pitchFamily="34" charset="-122"/>
              </a:rPr>
              <a:t>接口</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内部提供了</a:t>
            </a:r>
            <a:r>
              <a:rPr lang="en-US" altLang="zh-CN" dirty="0" err="1">
                <a:solidFill>
                  <a:srgbClr val="595959"/>
                </a:solidFill>
                <a:latin typeface="微软雅黑" panose="020B0503020204020204" pitchFamily="34" charset="-122"/>
              </a:rPr>
              <a:t>HandlerExceptionResolver</a:t>
            </a:r>
            <a:r>
              <a:rPr lang="zh-CN" altLang="zh-CN" dirty="0">
                <a:solidFill>
                  <a:srgbClr val="595959"/>
                </a:solidFill>
                <a:latin typeface="微软雅黑" panose="020B0503020204020204" pitchFamily="34" charset="-122"/>
              </a:rPr>
              <a:t>的实现类</a:t>
            </a:r>
            <a:r>
              <a:rPr lang="en-US" altLang="zh-CN" dirty="0" err="1">
                <a:solidFill>
                  <a:srgbClr val="1369B2"/>
                </a:solidFill>
                <a:latin typeface="微软雅黑" panose="020B0503020204020204" pitchFamily="34" charset="-122"/>
              </a:rPr>
              <a:t>SimpleMappingExceptionResolver</a:t>
            </a:r>
            <a:r>
              <a:rPr lang="zh-CN"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它</a:t>
            </a:r>
            <a:r>
              <a:rPr lang="zh-CN" altLang="zh-CN" dirty="0">
                <a:solidFill>
                  <a:srgbClr val="595959"/>
                </a:solidFill>
                <a:latin typeface="微软雅黑" panose="020B0503020204020204" pitchFamily="34" charset="-122"/>
              </a:rPr>
              <a:t>实现了简单的异常处理，通过</a:t>
            </a:r>
            <a:r>
              <a:rPr lang="zh-CN" altLang="en-US" dirty="0">
                <a:solidFill>
                  <a:srgbClr val="595959"/>
                </a:solidFill>
                <a:latin typeface="微软雅黑" panose="020B0503020204020204" pitchFamily="34" charset="-122"/>
              </a:rPr>
              <a:t>该实现类</a:t>
            </a:r>
            <a:r>
              <a:rPr lang="zh-CN" altLang="zh-CN" dirty="0">
                <a:solidFill>
                  <a:srgbClr val="595959"/>
                </a:solidFill>
                <a:latin typeface="微软雅黑" panose="020B0503020204020204" pitchFamily="34" charset="-122"/>
              </a:rPr>
              <a:t>可以将不同类型的异常映射到不同的页面，当发生异常的时候，</a:t>
            </a:r>
            <a:r>
              <a:rPr lang="zh-CN" altLang="en-US" dirty="0">
                <a:solidFill>
                  <a:srgbClr val="595959"/>
                </a:solidFill>
                <a:latin typeface="微软雅黑" panose="020B0503020204020204" pitchFamily="34" charset="-122"/>
              </a:rPr>
              <a:t>实现类</a:t>
            </a:r>
            <a:r>
              <a:rPr lang="zh-CN" altLang="zh-CN" dirty="0">
                <a:solidFill>
                  <a:srgbClr val="595959"/>
                </a:solidFill>
                <a:latin typeface="微软雅黑" panose="020B0503020204020204" pitchFamily="34" charset="-122"/>
              </a:rPr>
              <a:t>根据发生的异常类型跳转到指定的页面处理异常信息。</a:t>
            </a:r>
            <a:r>
              <a:rPr lang="zh-CN" altLang="en-US" dirty="0">
                <a:solidFill>
                  <a:srgbClr val="595959"/>
                </a:solidFill>
                <a:latin typeface="微软雅黑" panose="020B0503020204020204" pitchFamily="34" charset="-122"/>
              </a:rPr>
              <a:t>实现类</a:t>
            </a:r>
            <a:r>
              <a:rPr lang="zh-CN" altLang="zh-CN" dirty="0">
                <a:solidFill>
                  <a:srgbClr val="595959"/>
                </a:solidFill>
                <a:latin typeface="微软雅黑" panose="020B0503020204020204" pitchFamily="34" charset="-122"/>
              </a:rPr>
              <a:t>也可以为所有的异常指定一个默认的异常处理页面，当应用程序抛出的异常没有对应的映射页面，则使用默认页面处理异常信息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487875"/>
            <a:ext cx="9658732" cy="374886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40890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90593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762503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51946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8129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文件上传表单的满足条件</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78005"/>
            <a:ext cx="9390960" cy="22369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大多数文件上传都是通过表单形式提交给后台服务器，因此，要实现文件上传功能，就需要提供一个文件上传的表单，并且该表单必须满足以下</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个条件。</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表单的</a:t>
            </a:r>
            <a:r>
              <a:rPr lang="en-US" altLang="zh-CN" dirty="0">
                <a:solidFill>
                  <a:srgbClr val="595959"/>
                </a:solidFill>
                <a:latin typeface="微软雅黑" panose="020B0503020204020204" pitchFamily="34" charset="-122"/>
              </a:rPr>
              <a:t>method</a:t>
            </a:r>
            <a:r>
              <a:rPr lang="zh-CN" altLang="zh-CN" dirty="0">
                <a:solidFill>
                  <a:srgbClr val="595959"/>
                </a:solidFill>
                <a:latin typeface="微软雅黑" panose="020B0503020204020204" pitchFamily="34" charset="-122"/>
              </a:rPr>
              <a:t>属性设置为</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表单的</a:t>
            </a:r>
            <a:r>
              <a:rPr lang="en-US" altLang="zh-CN" dirty="0" err="1">
                <a:solidFill>
                  <a:srgbClr val="595959"/>
                </a:solidFill>
                <a:latin typeface="微软雅黑" panose="020B0503020204020204" pitchFamily="34" charset="-122"/>
              </a:rPr>
              <a:t>enctype</a:t>
            </a:r>
            <a:r>
              <a:rPr lang="zh-CN" altLang="zh-CN" dirty="0">
                <a:solidFill>
                  <a:srgbClr val="595959"/>
                </a:solidFill>
                <a:latin typeface="微软雅黑" panose="020B0503020204020204" pitchFamily="34" charset="-122"/>
              </a:rPr>
              <a:t>属性设置为</a:t>
            </a:r>
            <a:r>
              <a:rPr lang="en-US" altLang="zh-CN" dirty="0">
                <a:solidFill>
                  <a:srgbClr val="595959"/>
                </a:solidFill>
                <a:latin typeface="微软雅黑" panose="020B0503020204020204" pitchFamily="34" charset="-122"/>
              </a:rPr>
              <a:t>multipart/form-data</a:t>
            </a:r>
            <a:r>
              <a:rPr lang="zh-CN" altLang="zh-CN" dirty="0">
                <a:solidFill>
                  <a:srgbClr val="595959"/>
                </a:solidFill>
                <a:latin typeface="微软雅黑" panose="020B0503020204020204" pitchFamily="34" charset="-122"/>
              </a:rPr>
              <a:t>。</a:t>
            </a:r>
          </a:p>
          <a:p>
            <a:pPr marL="28575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提供</a:t>
            </a:r>
            <a:r>
              <a:rPr lang="en-US" altLang="zh-CN" dirty="0">
                <a:solidFill>
                  <a:srgbClr val="595959"/>
                </a:solidFill>
                <a:latin typeface="微软雅黑" panose="020B0503020204020204" pitchFamily="34" charset="-122"/>
              </a:rPr>
              <a:t>&lt;input type="file" name="filename" /&gt;</a:t>
            </a:r>
            <a:r>
              <a:rPr lang="zh-CN" altLang="zh-CN" dirty="0">
                <a:solidFill>
                  <a:srgbClr val="595959"/>
                </a:solidFill>
                <a:latin typeface="微软雅黑" panose="020B0503020204020204" pitchFamily="34" charset="-122"/>
              </a:rPr>
              <a:t>的文件上传输入框</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710650"/>
            <a:ext cx="9865885" cy="288592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316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2765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713473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51946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8129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文件上传表单的示例代码</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369345"/>
            <a:ext cx="9390960" cy="22369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文件上传表单的示例代码如下</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上述代码中的文件上传表单除了满足了必须的</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个条件之外，还在文件上传输入框中增加了一个</a:t>
            </a:r>
            <a:r>
              <a:rPr lang="en-US" altLang="zh-CN" dirty="0">
                <a:solidFill>
                  <a:srgbClr val="595959"/>
                </a:solidFill>
                <a:latin typeface="微软雅黑" panose="020B0503020204020204" pitchFamily="34" charset="-122"/>
              </a:rPr>
              <a:t>HTML5</a:t>
            </a:r>
            <a:r>
              <a:rPr lang="zh-CN" altLang="zh-CN" dirty="0">
                <a:solidFill>
                  <a:srgbClr val="595959"/>
                </a:solidFill>
                <a:latin typeface="微软雅黑" panose="020B0503020204020204" pitchFamily="34" charset="-122"/>
              </a:rPr>
              <a:t>中的新属性</a:t>
            </a:r>
            <a:r>
              <a:rPr lang="en-US" altLang="zh-CN" dirty="0">
                <a:solidFill>
                  <a:srgbClr val="595959"/>
                </a:solidFill>
                <a:latin typeface="微软雅黑" panose="020B0503020204020204" pitchFamily="34" charset="-122"/>
              </a:rPr>
              <a:t>multiple</a:t>
            </a:r>
            <a:r>
              <a:rPr lang="zh-CN" altLang="zh-CN" dirty="0">
                <a:solidFill>
                  <a:srgbClr val="595959"/>
                </a:solidFill>
                <a:latin typeface="微软雅黑" panose="020B0503020204020204" pitchFamily="34" charset="-122"/>
              </a:rPr>
              <a:t>。如果文件上传输入框中使用了</a:t>
            </a:r>
            <a:r>
              <a:rPr lang="en-US" altLang="zh-CN" dirty="0">
                <a:solidFill>
                  <a:srgbClr val="595959"/>
                </a:solidFill>
                <a:latin typeface="微软雅黑" panose="020B0503020204020204" pitchFamily="34" charset="-122"/>
              </a:rPr>
              <a:t>multiple</a:t>
            </a:r>
            <a:r>
              <a:rPr lang="zh-CN" altLang="zh-CN" dirty="0">
                <a:solidFill>
                  <a:srgbClr val="595959"/>
                </a:solidFill>
                <a:latin typeface="微软雅黑" panose="020B0503020204020204" pitchFamily="34" charset="-122"/>
              </a:rPr>
              <a:t>属性，则在上传文件时，可以同时选择多个文件进行上传，即可实现多文件上传</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3" name="图片 12">
            <a:extLst>
              <a:ext uri="{FF2B5EF4-FFF2-40B4-BE49-F238E27FC236}">
                <a16:creationId xmlns:a16="http://schemas.microsoft.com/office/drawing/2014/main" id="{5723B68E-A330-EA43-9163-2C7AA703CE4B}"/>
              </a:ext>
            </a:extLst>
          </p:cNvPr>
          <p:cNvPicPr>
            <a:picLocks noChangeAspect="1"/>
          </p:cNvPicPr>
          <p:nvPr/>
        </p:nvPicPr>
        <p:blipFill>
          <a:blip r:embed="rId5"/>
          <a:stretch>
            <a:fillRect/>
          </a:stretch>
        </p:blipFill>
        <p:spPr>
          <a:xfrm>
            <a:off x="2736271" y="2948941"/>
            <a:ext cx="6704909" cy="1851660"/>
          </a:xfrm>
          <a:prstGeom prst="rect">
            <a:avLst/>
          </a:prstGeom>
        </p:spPr>
      </p:pic>
      <p:sp>
        <p:nvSpPr>
          <p:cNvPr id="2" name="文本框 1">
            <a:extLst>
              <a:ext uri="{FF2B5EF4-FFF2-40B4-BE49-F238E27FC236}">
                <a16:creationId xmlns:a16="http://schemas.microsoft.com/office/drawing/2014/main" id="{3E5C73F0-4991-F343-BE04-8E1C85898EDA}"/>
              </a:ext>
            </a:extLst>
          </p:cNvPr>
          <p:cNvSpPr txBox="1"/>
          <p:nvPr/>
        </p:nvSpPr>
        <p:spPr>
          <a:xfrm>
            <a:off x="3006090" y="2903220"/>
            <a:ext cx="6400800" cy="1895455"/>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&lt;form action="</a:t>
            </a:r>
            <a:r>
              <a:rPr lang="en-US" altLang="zh-CN" sz="1600" dirty="0" err="1">
                <a:solidFill>
                  <a:srgbClr val="595959"/>
                </a:solidFill>
                <a:latin typeface="微软雅黑" panose="020B0503020204020204" pitchFamily="34" charset="-122"/>
                <a:ea typeface="微软雅黑" panose="020B0503020204020204" pitchFamily="34" charset="-122"/>
                <a:cs typeface="+mn-ea"/>
              </a:rPr>
              <a:t>uploadUrl</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method="post" </a:t>
            </a:r>
            <a:r>
              <a:rPr lang="en-US" altLang="zh-CN" sz="1600" dirty="0" err="1">
                <a:solidFill>
                  <a:srgbClr val="1369B2"/>
                </a:solidFill>
                <a:latin typeface="微软雅黑" panose="020B0503020204020204" pitchFamily="34" charset="-122"/>
                <a:ea typeface="微软雅黑" panose="020B0503020204020204" pitchFamily="34" charset="-122"/>
                <a:cs typeface="+mn-ea"/>
              </a:rPr>
              <a:t>enctype</a:t>
            </a:r>
            <a:r>
              <a:rPr lang="en-US" altLang="zh-CN" sz="1600" dirty="0">
                <a:solidFill>
                  <a:srgbClr val="1369B2"/>
                </a:solidFill>
                <a:latin typeface="微软雅黑" panose="020B0503020204020204" pitchFamily="34" charset="-122"/>
                <a:ea typeface="微软雅黑" panose="020B0503020204020204" pitchFamily="34" charset="-122"/>
                <a:cs typeface="+mn-ea"/>
              </a:rPr>
              <a:t>="multipart/form-data"</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&lt;input type="file" name="filename" multiple="multiple" /&gt;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&lt;input type="submit" value="</a:t>
            </a:r>
            <a:r>
              <a:rPr lang="zh-CN" altLang="zh-CN" sz="1600" dirty="0">
                <a:solidFill>
                  <a:srgbClr val="595959"/>
                </a:solidFill>
                <a:latin typeface="微软雅黑" panose="020B0503020204020204" pitchFamily="34" charset="-122"/>
                <a:ea typeface="微软雅黑" panose="020B0503020204020204" pitchFamily="34" charset="-122"/>
                <a:cs typeface="+mn-ea"/>
              </a:rPr>
              <a:t>文件上传</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&lt;/form&gt;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048723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51946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8129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MultipartResolver</a:t>
            </a:r>
            <a:r>
              <a:rPr lang="zh-CN" altLang="en-US" sz="2000" dirty="0">
                <a:solidFill>
                  <a:srgbClr val="1369B2"/>
                </a:solidFill>
                <a:latin typeface="微软雅黑" panose="020B0503020204020204" pitchFamily="34" charset="-122"/>
                <a:ea typeface="微软雅黑" panose="020B0503020204020204" pitchFamily="34" charset="-122"/>
              </a:rPr>
              <a:t>接口</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78005"/>
            <a:ext cx="9390960" cy="22369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当客户端提交的</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表单中</a:t>
            </a:r>
            <a:r>
              <a:rPr lang="en-US" altLang="zh-CN" dirty="0" err="1">
                <a:solidFill>
                  <a:srgbClr val="595959"/>
                </a:solidFill>
                <a:latin typeface="微软雅黑" panose="020B0503020204020204" pitchFamily="34" charset="-122"/>
              </a:rPr>
              <a:t>enctype</a:t>
            </a:r>
            <a:r>
              <a:rPr lang="zh-CN" altLang="zh-CN" dirty="0">
                <a:solidFill>
                  <a:srgbClr val="595959"/>
                </a:solidFill>
                <a:latin typeface="微软雅黑" panose="020B0503020204020204" pitchFamily="34" charset="-122"/>
              </a:rPr>
              <a:t>属性为</a:t>
            </a:r>
            <a:r>
              <a:rPr lang="en-US" altLang="zh-CN" dirty="0">
                <a:solidFill>
                  <a:srgbClr val="595959"/>
                </a:solidFill>
                <a:latin typeface="微软雅黑" panose="020B0503020204020204" pitchFamily="34" charset="-122"/>
              </a:rPr>
              <a:t>multipart/form-data</a:t>
            </a:r>
            <a:r>
              <a:rPr lang="zh-CN" altLang="zh-CN" dirty="0">
                <a:solidFill>
                  <a:srgbClr val="595959"/>
                </a:solidFill>
                <a:latin typeface="微软雅黑" panose="020B0503020204020204" pitchFamily="34" charset="-122"/>
              </a:rPr>
              <a:t>时，浏览器会采用二进制流的方式来处理表单数据，服务器端会对请求中上传的文件进行解析处理。</a:t>
            </a: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为文件上传提供了直接的支持，这种支持是通过</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（多部件解析器）对象实现的。</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是一个接口，可以使用</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的实现类</a:t>
            </a:r>
            <a:r>
              <a:rPr lang="en-US" altLang="zh-CN" dirty="0" err="1">
                <a:solidFill>
                  <a:srgbClr val="595959"/>
                </a:solidFill>
                <a:latin typeface="微软雅黑" panose="020B0503020204020204" pitchFamily="34" charset="-122"/>
              </a:rPr>
              <a:t>CommonsMultipartResolver</a:t>
            </a:r>
            <a:r>
              <a:rPr lang="zh-CN" altLang="zh-CN" dirty="0">
                <a:solidFill>
                  <a:srgbClr val="595959"/>
                </a:solidFill>
                <a:latin typeface="微软雅黑" panose="020B0503020204020204" pitchFamily="34" charset="-122"/>
              </a:rPr>
              <a:t>来完成文件上传工作。 </a:t>
            </a:r>
          </a:p>
        </p:txBody>
      </p:sp>
      <p:sp>
        <p:nvSpPr>
          <p:cNvPr id="12" name="圆角矩形 11"/>
          <p:cNvSpPr/>
          <p:nvPr/>
        </p:nvSpPr>
        <p:spPr>
          <a:xfrm>
            <a:off x="1360244" y="2710650"/>
            <a:ext cx="9865885" cy="288592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316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2765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15774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20526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82237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MultipartResolver</a:t>
            </a:r>
            <a:r>
              <a:rPr lang="zh-CN" altLang="en-US" sz="2000" dirty="0">
                <a:solidFill>
                  <a:srgbClr val="1369B2"/>
                </a:solidFill>
                <a:latin typeface="微软雅黑" panose="020B0503020204020204" pitchFamily="34" charset="-122"/>
                <a:ea typeface="微软雅黑" panose="020B0503020204020204" pitchFamily="34" charset="-122"/>
              </a:rPr>
              <a:t>接口的使用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392205"/>
            <a:ext cx="9390960" cy="11739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Sring</a:t>
            </a:r>
            <a:r>
              <a:rPr lang="en-US" altLang="zh-CN" dirty="0">
                <a:solidFill>
                  <a:srgbClr val="595959"/>
                </a:solidFill>
                <a:latin typeface="微软雅黑" panose="020B0503020204020204" pitchFamily="34" charset="-122"/>
              </a:rPr>
              <a:t> MVC</a:t>
            </a:r>
            <a:r>
              <a:rPr lang="zh-CN" altLang="zh-CN" dirty="0">
                <a:solidFill>
                  <a:srgbClr val="595959"/>
                </a:solidFill>
                <a:latin typeface="微软雅黑" panose="020B0503020204020204" pitchFamily="34" charset="-122"/>
              </a:rPr>
              <a:t>中使用</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接口非常简单，只需要在配置文件中定义</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接口的</a:t>
            </a:r>
            <a:r>
              <a:rPr lang="en-US" altLang="zh-CN" dirty="0">
                <a:solidFill>
                  <a:srgbClr val="595959"/>
                </a:solidFill>
                <a:latin typeface="微软雅黑" panose="020B0503020204020204" pitchFamily="34" charset="-122"/>
              </a:rPr>
              <a:t>Bean</a:t>
            </a:r>
            <a:r>
              <a:rPr lang="zh-CN" altLang="zh-CN" dirty="0">
                <a:solidFill>
                  <a:srgbClr val="595959"/>
                </a:solidFill>
                <a:latin typeface="微软雅黑" panose="020B0503020204020204" pitchFamily="34" charset="-122"/>
              </a:rPr>
              <a:t>即可，具体配置方式如下</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3" name="图片 12">
            <a:extLst>
              <a:ext uri="{FF2B5EF4-FFF2-40B4-BE49-F238E27FC236}">
                <a16:creationId xmlns:a16="http://schemas.microsoft.com/office/drawing/2014/main" id="{84B64336-7C54-EB47-B903-E18DFD274DB1}"/>
              </a:ext>
            </a:extLst>
          </p:cNvPr>
          <p:cNvPicPr>
            <a:picLocks noChangeAspect="1"/>
          </p:cNvPicPr>
          <p:nvPr/>
        </p:nvPicPr>
        <p:blipFill>
          <a:blip r:embed="rId5"/>
          <a:stretch>
            <a:fillRect/>
          </a:stretch>
        </p:blipFill>
        <p:spPr>
          <a:xfrm>
            <a:off x="1604701" y="3474720"/>
            <a:ext cx="8982600" cy="2674619"/>
          </a:xfrm>
          <a:prstGeom prst="rect">
            <a:avLst/>
          </a:prstGeom>
        </p:spPr>
      </p:pic>
      <p:sp>
        <p:nvSpPr>
          <p:cNvPr id="2" name="文本框 1">
            <a:extLst>
              <a:ext uri="{FF2B5EF4-FFF2-40B4-BE49-F238E27FC236}">
                <a16:creationId xmlns:a16="http://schemas.microsoft.com/office/drawing/2014/main" id="{6E7016C1-01FF-C744-B317-84135DA1C2DD}"/>
              </a:ext>
            </a:extLst>
          </p:cNvPr>
          <p:cNvSpPr txBox="1"/>
          <p:nvPr/>
        </p:nvSpPr>
        <p:spPr>
          <a:xfrm>
            <a:off x="2034540" y="3474720"/>
            <a:ext cx="8332470" cy="2634119"/>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&lt;bean id="</a:t>
            </a:r>
            <a:r>
              <a:rPr lang="en-US" altLang="zh-CN" sz="1600" dirty="0" err="1">
                <a:solidFill>
                  <a:srgbClr val="595959"/>
                </a:solidFill>
                <a:latin typeface="微软雅黑" panose="020B0503020204020204" pitchFamily="34" charset="-122"/>
                <a:ea typeface="微软雅黑" panose="020B0503020204020204" pitchFamily="34" charset="-122"/>
                <a:cs typeface="+mn-ea"/>
              </a:rPr>
              <a:t>multipartResolver</a:t>
            </a:r>
            <a:r>
              <a:rPr lang="en-US" altLang="zh-CN" sz="1600" dirty="0">
                <a:solidFill>
                  <a:srgbClr val="595959"/>
                </a:solidFill>
                <a:latin typeface="微软雅黑" panose="020B0503020204020204" pitchFamily="34" charset="-122"/>
                <a:ea typeface="微软雅黑" panose="020B0503020204020204" pitchFamily="34" charset="-122"/>
                <a:cs typeface="+mn-ea"/>
              </a:rPr>
              <a:t>" class=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"org.springframework.web.multipart.commons.CommonsMultipartResolver"&gt;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设置请求编码格式，必须与</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中的</a:t>
            </a:r>
            <a:r>
              <a:rPr lang="en-US" altLang="zh-CN" sz="1600" dirty="0" err="1">
                <a:solidFill>
                  <a:srgbClr val="595959"/>
                </a:solidFill>
                <a:latin typeface="微软雅黑" panose="020B0503020204020204" pitchFamily="34" charset="-122"/>
                <a:ea typeface="微软雅黑" panose="020B0503020204020204" pitchFamily="34" charset="-122"/>
                <a:cs typeface="+mn-ea"/>
              </a:rPr>
              <a:t>pageEncoding</a:t>
            </a:r>
            <a:r>
              <a:rPr lang="zh-CN" altLang="zh-CN" sz="1600" dirty="0">
                <a:solidFill>
                  <a:srgbClr val="595959"/>
                </a:solidFill>
                <a:latin typeface="微软雅黑" panose="020B0503020204020204" pitchFamily="34" charset="-122"/>
                <a:ea typeface="微软雅黑" panose="020B0503020204020204" pitchFamily="34" charset="-122"/>
                <a:cs typeface="+mn-ea"/>
              </a:rPr>
              <a:t>属性一致，默认为</a:t>
            </a:r>
            <a:r>
              <a:rPr lang="en-US" altLang="zh-CN" sz="1600" dirty="0">
                <a:solidFill>
                  <a:srgbClr val="595959"/>
                </a:solidFill>
                <a:latin typeface="微软雅黑" panose="020B0503020204020204" pitchFamily="34" charset="-122"/>
                <a:ea typeface="微软雅黑" panose="020B0503020204020204" pitchFamily="34" charset="-122"/>
                <a:cs typeface="+mn-ea"/>
              </a:rPr>
              <a:t>ISO-8859-1 --&gt;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&lt;property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defaultEncoding</a:t>
            </a:r>
            <a:r>
              <a:rPr lang="en-US" altLang="zh-CN" sz="1600" dirty="0">
                <a:solidFill>
                  <a:srgbClr val="595959"/>
                </a:solidFill>
                <a:latin typeface="微软雅黑" panose="020B0503020204020204" pitchFamily="34" charset="-122"/>
                <a:ea typeface="微软雅黑" panose="020B0503020204020204" pitchFamily="34" charset="-122"/>
                <a:cs typeface="+mn-ea"/>
              </a:rPr>
              <a:t>" value="UTF-8"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设置允许上传文件的最大值为</a:t>
            </a:r>
            <a:r>
              <a:rPr lang="en-US" altLang="zh-CN" sz="1600" dirty="0">
                <a:solidFill>
                  <a:srgbClr val="595959"/>
                </a:solidFill>
                <a:latin typeface="微软雅黑" panose="020B0503020204020204" pitchFamily="34" charset="-122"/>
                <a:ea typeface="微软雅黑" panose="020B0503020204020204" pitchFamily="34" charset="-122"/>
                <a:cs typeface="+mn-ea"/>
              </a:rPr>
              <a:t>2M</a:t>
            </a:r>
            <a:r>
              <a:rPr lang="zh-CN" altLang="zh-CN" sz="1600" dirty="0">
                <a:solidFill>
                  <a:srgbClr val="595959"/>
                </a:solidFill>
                <a:latin typeface="微软雅黑" panose="020B0503020204020204" pitchFamily="34" charset="-122"/>
                <a:ea typeface="微软雅黑" panose="020B0503020204020204" pitchFamily="34" charset="-122"/>
                <a:cs typeface="+mn-ea"/>
              </a:rPr>
              <a:t>，单位为字节</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&lt;property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maxUploadSize</a:t>
            </a:r>
            <a:r>
              <a:rPr lang="en-US" altLang="zh-CN" sz="1600" dirty="0">
                <a:solidFill>
                  <a:srgbClr val="595959"/>
                </a:solidFill>
                <a:latin typeface="微软雅黑" panose="020B0503020204020204" pitchFamily="34" charset="-122"/>
                <a:ea typeface="微软雅黑" panose="020B0503020204020204" pitchFamily="34" charset="-122"/>
                <a:cs typeface="+mn-ea"/>
              </a:rPr>
              <a:t>" value="2097152"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&lt;/bean&gt;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91973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7195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26789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&lt;property&gt;</a:t>
            </a:r>
            <a:r>
              <a:rPr lang="zh-CN" altLang="en-US" sz="2000" dirty="0">
                <a:solidFill>
                  <a:srgbClr val="1369B2"/>
                </a:solidFill>
                <a:latin typeface="微软雅黑" panose="020B0503020204020204" pitchFamily="34" charset="-122"/>
                <a:ea typeface="微软雅黑" panose="020B0503020204020204" pitchFamily="34" charset="-122"/>
              </a:rPr>
              <a:t>元素</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78005"/>
            <a:ext cx="9390960" cy="22369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&lt;property&gt;</a:t>
            </a:r>
            <a:r>
              <a:rPr lang="zh-CN" altLang="zh-CN" dirty="0">
                <a:solidFill>
                  <a:srgbClr val="595959"/>
                </a:solidFill>
                <a:latin typeface="微软雅黑" panose="020B0503020204020204" pitchFamily="34" charset="-122"/>
              </a:rPr>
              <a:t>元素可以</a:t>
            </a:r>
            <a:r>
              <a:rPr lang="zh-CN" altLang="en-US" dirty="0">
                <a:solidFill>
                  <a:srgbClr val="595959"/>
                </a:solidFill>
                <a:latin typeface="微软雅黑" panose="020B0503020204020204" pitchFamily="34" charset="-122"/>
              </a:rPr>
              <a:t>配置</a:t>
            </a:r>
            <a:r>
              <a:rPr lang="zh-CN" altLang="zh-CN" dirty="0">
                <a:solidFill>
                  <a:srgbClr val="595959"/>
                </a:solidFill>
                <a:latin typeface="微软雅黑" panose="020B0503020204020204" pitchFamily="34" charset="-122"/>
              </a:rPr>
              <a:t>文件解析器类</a:t>
            </a:r>
            <a:r>
              <a:rPr lang="en-US" altLang="zh-CN" dirty="0" err="1">
                <a:solidFill>
                  <a:srgbClr val="595959"/>
                </a:solidFill>
                <a:latin typeface="微软雅黑" panose="020B0503020204020204" pitchFamily="34" charset="-122"/>
              </a:rPr>
              <a:t>CommonsMultipartResolver</a:t>
            </a:r>
            <a:r>
              <a:rPr lang="zh-CN" altLang="zh-CN" dirty="0">
                <a:solidFill>
                  <a:srgbClr val="595959"/>
                </a:solidFill>
                <a:latin typeface="微软雅黑" panose="020B0503020204020204" pitchFamily="34" charset="-122"/>
              </a:rPr>
              <a:t>的如下属性</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maxUploadSize</a:t>
            </a:r>
            <a:r>
              <a:rPr lang="zh-CN" altLang="zh-CN" dirty="0">
                <a:solidFill>
                  <a:srgbClr val="595959"/>
                </a:solidFill>
                <a:latin typeface="微软雅黑" panose="020B0503020204020204" pitchFamily="34" charset="-122"/>
              </a:rPr>
              <a:t>：上传文件最大值（以字节为单位）。</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maxInMemorySize</a:t>
            </a:r>
            <a:r>
              <a:rPr lang="zh-CN" altLang="zh-CN" dirty="0">
                <a:solidFill>
                  <a:srgbClr val="595959"/>
                </a:solidFill>
                <a:latin typeface="微软雅黑" panose="020B0503020204020204" pitchFamily="34" charset="-122"/>
              </a:rPr>
              <a:t>：缓存中的最大值（以字节为单位）。</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defaultEncoding</a:t>
            </a:r>
            <a:r>
              <a:rPr lang="zh-CN" altLang="zh-CN" dirty="0">
                <a:solidFill>
                  <a:srgbClr val="595959"/>
                </a:solidFill>
                <a:latin typeface="微软雅黑" panose="020B0503020204020204" pitchFamily="34" charset="-122"/>
              </a:rPr>
              <a:t>：默认编码格式。</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resolveLazily</a:t>
            </a:r>
            <a:r>
              <a:rPr lang="zh-CN" altLang="zh-CN" dirty="0">
                <a:solidFill>
                  <a:srgbClr val="595959"/>
                </a:solidFill>
                <a:latin typeface="微软雅黑" panose="020B0503020204020204" pitchFamily="34" charset="-122"/>
              </a:rPr>
              <a:t>：推迟文件解析，以便在</a:t>
            </a:r>
            <a:r>
              <a:rPr lang="en-US" altLang="zh-CN" dirty="0">
                <a:solidFill>
                  <a:srgbClr val="595959"/>
                </a:solidFill>
                <a:latin typeface="微软雅黑" panose="020B0503020204020204" pitchFamily="34" charset="-122"/>
              </a:rPr>
              <a:t>Controller</a:t>
            </a:r>
            <a:r>
              <a:rPr lang="zh-CN" altLang="zh-CN" dirty="0">
                <a:solidFill>
                  <a:srgbClr val="595959"/>
                </a:solidFill>
                <a:latin typeface="微软雅黑" panose="020B0503020204020204" pitchFamily="34" charset="-122"/>
              </a:rPr>
              <a:t>中捕获文件大小异常。</a:t>
            </a:r>
          </a:p>
        </p:txBody>
      </p:sp>
      <p:sp>
        <p:nvSpPr>
          <p:cNvPr id="12" name="圆角矩形 11"/>
          <p:cNvSpPr/>
          <p:nvPr/>
        </p:nvSpPr>
        <p:spPr>
          <a:xfrm>
            <a:off x="1360244" y="2710650"/>
            <a:ext cx="9865885" cy="288592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316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2765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831634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7915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a:extLst>
              <a:ext uri="{FF2B5EF4-FFF2-40B4-BE49-F238E27FC236}">
                <a16:creationId xmlns:a16="http://schemas.microsoft.com/office/drawing/2014/main" id="{3E690F46-0F81-DF46-8ADA-2A3C2E49BE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5000" y="975267"/>
            <a:ext cx="944034" cy="944034"/>
          </a:xfrm>
          <a:prstGeom prst="rect">
            <a:avLst/>
          </a:prstGeom>
        </p:spPr>
      </p:pic>
      <p:sp>
        <p:nvSpPr>
          <p:cNvPr id="10" name="矩形 9">
            <a:extLst>
              <a:ext uri="{FF2B5EF4-FFF2-40B4-BE49-F238E27FC236}">
                <a16:creationId xmlns:a16="http://schemas.microsoft.com/office/drawing/2014/main" id="{3F17F3FD-94AF-2B4A-9E1F-B833AB3E5B86}"/>
              </a:ext>
            </a:extLst>
          </p:cNvPr>
          <p:cNvSpPr/>
          <p:nvPr/>
        </p:nvSpPr>
        <p:spPr>
          <a:xfrm>
            <a:off x="1813595" y="1112004"/>
            <a:ext cx="6606886"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a:extLst>
              <a:ext uri="{FF2B5EF4-FFF2-40B4-BE49-F238E27FC236}">
                <a16:creationId xmlns:a16="http://schemas.microsoft.com/office/drawing/2014/main" id="{5F4243C4-CA97-894A-B527-6F7A04CC304A}"/>
              </a:ext>
            </a:extLst>
          </p:cNvPr>
          <p:cNvSpPr txBox="1"/>
          <p:nvPr/>
        </p:nvSpPr>
        <p:spPr>
          <a:xfrm>
            <a:off x="1868139" y="1211041"/>
            <a:ext cx="6469215" cy="461665"/>
          </a:xfrm>
          <a:prstGeom prst="rect">
            <a:avLst/>
          </a:prstGeom>
          <a:solidFill>
            <a:srgbClr val="C00000"/>
          </a:solidFill>
        </p:spPr>
        <p:txBody>
          <a:bodyPr wrap="square" rtlCol="0">
            <a:spAutoFit/>
          </a:bodyPr>
          <a:lstStyle/>
          <a:p>
            <a:pPr algn="dist"/>
            <a:r>
              <a:rPr lang="zh-CN" altLang="zh-CN" sz="2400" dirty="0">
                <a:solidFill>
                  <a:schemeClr val="bg1"/>
                </a:solidFill>
                <a:latin typeface="Arial" panose="020B0604020202020204" pitchFamily="34" charset="0"/>
                <a:ea typeface="思源黑体 CN Regular" panose="020B0500000000000000" pitchFamily="34" charset="-122"/>
              </a:rPr>
              <a:t>配置</a:t>
            </a:r>
            <a:r>
              <a:rPr lang="en-US" altLang="zh-CN" sz="2400" dirty="0" err="1">
                <a:solidFill>
                  <a:schemeClr val="bg1"/>
                </a:solidFill>
                <a:latin typeface="Arial" panose="020B0604020202020204" pitchFamily="34" charset="0"/>
                <a:ea typeface="思源黑体 CN Regular" panose="020B0500000000000000" pitchFamily="34" charset="-122"/>
              </a:rPr>
              <a:t>CommonsMultipartResolver</a:t>
            </a:r>
            <a:r>
              <a:rPr lang="zh-CN" altLang="zh-CN" sz="2400" dirty="0">
                <a:solidFill>
                  <a:schemeClr val="bg1"/>
                </a:solidFill>
                <a:latin typeface="Arial" panose="020B0604020202020204" pitchFamily="34" charset="0"/>
                <a:ea typeface="思源黑体 CN Regular" panose="020B0500000000000000" pitchFamily="34" charset="-122"/>
              </a:rPr>
              <a:t>时指定</a:t>
            </a:r>
            <a:r>
              <a:rPr lang="en-US" altLang="zh-CN" sz="2400" dirty="0" err="1">
                <a:solidFill>
                  <a:schemeClr val="bg1"/>
                </a:solidFill>
                <a:latin typeface="Arial" panose="020B0604020202020204" pitchFamily="34" charset="0"/>
                <a:ea typeface="思源黑体 CN Regular" panose="020B0500000000000000" pitchFamily="34" charset="-122"/>
              </a:rPr>
              <a:t>Beanid</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15" name="矩形 14">
            <a:extLst>
              <a:ext uri="{FF2B5EF4-FFF2-40B4-BE49-F238E27FC236}">
                <a16:creationId xmlns:a16="http://schemas.microsoft.com/office/drawing/2014/main" id="{21C3D85D-0E27-FC43-AEC5-EFB5ED00FBB9}"/>
              </a:ext>
            </a:extLst>
          </p:cNvPr>
          <p:cNvSpPr/>
          <p:nvPr/>
        </p:nvSpPr>
        <p:spPr>
          <a:xfrm>
            <a:off x="852508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a:extLst>
              <a:ext uri="{FF2B5EF4-FFF2-40B4-BE49-F238E27FC236}">
                <a16:creationId xmlns:a16="http://schemas.microsoft.com/office/drawing/2014/main" id="{91C677D5-2832-FF45-972E-A66CEAE11A0E}"/>
              </a:ext>
            </a:extLst>
          </p:cNvPr>
          <p:cNvSpPr/>
          <p:nvPr/>
        </p:nvSpPr>
        <p:spPr>
          <a:xfrm>
            <a:off x="8712812"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725775" y="3317723"/>
            <a:ext cx="8876636" cy="182577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因为初始化</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时，程序会在</a:t>
            </a:r>
            <a:r>
              <a:rPr lang="en-US" altLang="zh-CN" dirty="0" err="1">
                <a:solidFill>
                  <a:srgbClr val="595959"/>
                </a:solidFill>
                <a:latin typeface="微软雅黑" panose="020B0503020204020204" pitchFamily="34" charset="-122"/>
              </a:rPr>
              <a:t>BeanFactory</a:t>
            </a:r>
            <a:r>
              <a:rPr lang="zh-CN" altLang="zh-CN" dirty="0">
                <a:solidFill>
                  <a:srgbClr val="595959"/>
                </a:solidFill>
                <a:latin typeface="微软雅黑" panose="020B0503020204020204" pitchFamily="34" charset="-122"/>
              </a:rPr>
              <a:t>中查找名称为</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的</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实现类，如果没有查找到对应名称的</a:t>
            </a:r>
            <a:r>
              <a:rPr lang="en-US" altLang="zh-CN" dirty="0" err="1">
                <a:solidFill>
                  <a:srgbClr val="595959"/>
                </a:solidFill>
                <a:latin typeface="微软雅黑" panose="020B0503020204020204" pitchFamily="34" charset="-122"/>
              </a:rPr>
              <a:t>MultipartResolver</a:t>
            </a:r>
            <a:r>
              <a:rPr lang="zh-CN" altLang="zh-CN" dirty="0">
                <a:solidFill>
                  <a:srgbClr val="595959"/>
                </a:solidFill>
                <a:latin typeface="微软雅黑" panose="020B0503020204020204" pitchFamily="34" charset="-122"/>
              </a:rPr>
              <a:t>实现类，将不提供多部件解析处理。所以在配置</a:t>
            </a:r>
            <a:r>
              <a:rPr lang="en-US" altLang="zh-CN" dirty="0" err="1">
                <a:solidFill>
                  <a:srgbClr val="595959"/>
                </a:solidFill>
                <a:latin typeface="微软雅黑" panose="020B0503020204020204" pitchFamily="34" charset="-122"/>
              </a:rPr>
              <a:t>CommonsMultipartResolver</a:t>
            </a:r>
            <a:r>
              <a:rPr lang="zh-CN" altLang="zh-CN" dirty="0">
                <a:solidFill>
                  <a:srgbClr val="595959"/>
                </a:solidFill>
                <a:latin typeface="微软雅黑" panose="020B0503020204020204" pitchFamily="34" charset="-122"/>
              </a:rPr>
              <a:t>时必须指定该</a:t>
            </a:r>
            <a:r>
              <a:rPr lang="en-US" altLang="zh-CN" dirty="0">
                <a:solidFill>
                  <a:srgbClr val="595959"/>
                </a:solidFill>
                <a:latin typeface="微软雅黑" panose="020B0503020204020204" pitchFamily="34" charset="-122"/>
              </a:rPr>
              <a:t>Bean</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为</a:t>
            </a:r>
            <a:r>
              <a:rPr lang="en-US" altLang="zh-CN" dirty="0" err="1">
                <a:solidFill>
                  <a:srgbClr val="595959"/>
                </a:solidFill>
                <a:latin typeface="微软雅黑" panose="020B0503020204020204" pitchFamily="34" charset="-122"/>
              </a:rPr>
              <a:t>multipartResolver</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8" name="圆角矩形 17"/>
          <p:cNvSpPr/>
          <p:nvPr/>
        </p:nvSpPr>
        <p:spPr>
          <a:xfrm>
            <a:off x="1303055" y="2980131"/>
            <a:ext cx="9794240" cy="243768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90883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508784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45372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60912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62831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CommonsMultipartResolver</a:t>
            </a:r>
            <a:r>
              <a:rPr lang="zh-CN" altLang="en-US" sz="2000" dirty="0">
                <a:solidFill>
                  <a:srgbClr val="1369B2"/>
                </a:solidFill>
                <a:latin typeface="微软雅黑" panose="020B0503020204020204" pitchFamily="34" charset="-122"/>
                <a:ea typeface="微软雅黑" panose="020B0503020204020204" pitchFamily="34" charset="-122"/>
              </a:rPr>
              <a:t>如何实现上传功能</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140745"/>
            <a:ext cx="9390960" cy="214335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CommonsMultipartResolver</a:t>
            </a:r>
            <a:r>
              <a:rPr lang="zh-CN" altLang="zh-CN" dirty="0">
                <a:solidFill>
                  <a:srgbClr val="595959"/>
                </a:solidFill>
                <a:latin typeface="微软雅黑" panose="020B0503020204020204" pitchFamily="34" charset="-122"/>
              </a:rPr>
              <a:t>并未自主实现文件上传下载对应的功能，而是在内部调用了</a:t>
            </a:r>
            <a:r>
              <a:rPr lang="en-US" altLang="zh-CN" dirty="0">
                <a:solidFill>
                  <a:srgbClr val="595959"/>
                </a:solidFill>
                <a:latin typeface="微软雅黑" panose="020B0503020204020204" pitchFamily="34" charset="-122"/>
              </a:rPr>
              <a:t>Apache Commons </a:t>
            </a:r>
            <a:r>
              <a:rPr lang="en-US" altLang="zh-CN" dirty="0" err="1">
                <a:solidFill>
                  <a:srgbClr val="595959"/>
                </a:solidFill>
                <a:latin typeface="微软雅黑" panose="020B0503020204020204" pitchFamily="34" charset="-122"/>
              </a:rPr>
              <a:t>FileUpload</a:t>
            </a:r>
            <a:r>
              <a:rPr lang="zh-CN" altLang="zh-CN" dirty="0">
                <a:solidFill>
                  <a:srgbClr val="595959"/>
                </a:solidFill>
                <a:latin typeface="微软雅黑" panose="020B0503020204020204" pitchFamily="34" charset="-122"/>
              </a:rPr>
              <a:t>的组件，所以使用</a:t>
            </a:r>
            <a:r>
              <a:rPr lang="en-US" altLang="zh-CN" dirty="0" err="1">
                <a:solidFill>
                  <a:srgbClr val="595959"/>
                </a:solidFill>
                <a:latin typeface="微软雅黑" panose="020B0503020204020204" pitchFamily="34" charset="-122"/>
              </a:rPr>
              <a:t>Spirng</a:t>
            </a:r>
            <a:r>
              <a:rPr lang="en-US" altLang="zh-CN" dirty="0">
                <a:solidFill>
                  <a:srgbClr val="595959"/>
                </a:solidFill>
                <a:latin typeface="微软雅黑" panose="020B0503020204020204" pitchFamily="34" charset="-122"/>
              </a:rPr>
              <a:t> MVC</a:t>
            </a:r>
            <a:r>
              <a:rPr lang="zh-CN" altLang="zh-CN" dirty="0">
                <a:solidFill>
                  <a:srgbClr val="595959"/>
                </a:solidFill>
                <a:latin typeface="微软雅黑" panose="020B0503020204020204" pitchFamily="34" charset="-122"/>
              </a:rPr>
              <a:t>的文件上传功能，需要在项目中导入</a:t>
            </a:r>
            <a:r>
              <a:rPr lang="en-US" altLang="zh-CN" dirty="0">
                <a:solidFill>
                  <a:srgbClr val="595959"/>
                </a:solidFill>
                <a:latin typeface="微软雅黑" panose="020B0503020204020204" pitchFamily="34" charset="-122"/>
              </a:rPr>
              <a:t>Apache Commons </a:t>
            </a:r>
            <a:r>
              <a:rPr lang="en-US" altLang="zh-CN" dirty="0" err="1">
                <a:solidFill>
                  <a:srgbClr val="595959"/>
                </a:solidFill>
                <a:latin typeface="微软雅黑" panose="020B0503020204020204" pitchFamily="34" charset="-122"/>
              </a:rPr>
              <a:t>FileUpload</a:t>
            </a:r>
            <a:r>
              <a:rPr lang="zh-CN" altLang="zh-CN" dirty="0">
                <a:solidFill>
                  <a:srgbClr val="595959"/>
                </a:solidFill>
                <a:latin typeface="微软雅黑" panose="020B0503020204020204" pitchFamily="34" charset="-122"/>
              </a:rPr>
              <a:t>组件的依赖，即</a:t>
            </a:r>
            <a:r>
              <a:rPr lang="en-US" altLang="zh-CN" dirty="0">
                <a:solidFill>
                  <a:srgbClr val="595959"/>
                </a:solidFill>
                <a:latin typeface="微软雅黑" panose="020B0503020204020204" pitchFamily="34" charset="-122"/>
              </a:rPr>
              <a:t>commons-</a:t>
            </a:r>
            <a:r>
              <a:rPr lang="en-US" altLang="zh-CN" dirty="0" err="1">
                <a:solidFill>
                  <a:srgbClr val="595959"/>
                </a:solidFill>
                <a:latin typeface="微软雅黑" panose="020B0503020204020204" pitchFamily="34" charset="-122"/>
              </a:rPr>
              <a:t>fileupload</a:t>
            </a:r>
            <a:r>
              <a:rPr lang="zh-CN" altLang="zh-CN" dirty="0">
                <a:solidFill>
                  <a:srgbClr val="595959"/>
                </a:solidFill>
                <a:latin typeface="微软雅黑" panose="020B0503020204020204" pitchFamily="34" charset="-122"/>
              </a:rPr>
              <a:t>依赖和</a:t>
            </a:r>
            <a:r>
              <a:rPr lang="en-US" altLang="zh-CN" dirty="0">
                <a:solidFill>
                  <a:srgbClr val="595959"/>
                </a:solidFill>
                <a:latin typeface="微软雅黑" panose="020B0503020204020204" pitchFamily="34" charset="-122"/>
              </a:rPr>
              <a:t>commons-io</a:t>
            </a:r>
            <a:r>
              <a:rPr lang="zh-CN" altLang="zh-CN" dirty="0">
                <a:solidFill>
                  <a:srgbClr val="595959"/>
                </a:solidFill>
                <a:latin typeface="微软雅黑" panose="020B0503020204020204" pitchFamily="34" charset="-122"/>
              </a:rPr>
              <a:t>依赖。由于</a:t>
            </a:r>
            <a:r>
              <a:rPr lang="en-US" altLang="zh-CN" dirty="0">
                <a:solidFill>
                  <a:srgbClr val="595959"/>
                </a:solidFill>
                <a:latin typeface="微软雅黑" panose="020B0503020204020204" pitchFamily="34" charset="-122"/>
              </a:rPr>
              <a:t>commons-</a:t>
            </a:r>
            <a:r>
              <a:rPr lang="en-US" altLang="zh-CN" dirty="0" err="1">
                <a:solidFill>
                  <a:srgbClr val="595959"/>
                </a:solidFill>
                <a:latin typeface="微软雅黑" panose="020B0503020204020204" pitchFamily="34" charset="-122"/>
              </a:rPr>
              <a:t>fileupload</a:t>
            </a:r>
            <a:r>
              <a:rPr lang="zh-CN" altLang="zh-CN" dirty="0">
                <a:solidFill>
                  <a:srgbClr val="595959"/>
                </a:solidFill>
                <a:latin typeface="微软雅黑" panose="020B0503020204020204" pitchFamily="34" charset="-122"/>
              </a:rPr>
              <a:t>依赖会自动依赖</a:t>
            </a:r>
            <a:r>
              <a:rPr lang="en-US" altLang="zh-CN" dirty="0">
                <a:solidFill>
                  <a:srgbClr val="595959"/>
                </a:solidFill>
                <a:latin typeface="微软雅黑" panose="020B0503020204020204" pitchFamily="34" charset="-122"/>
              </a:rPr>
              <a:t>commons-io</a:t>
            </a:r>
            <a:r>
              <a:rPr lang="zh-CN" altLang="zh-CN" dirty="0">
                <a:solidFill>
                  <a:srgbClr val="595959"/>
                </a:solidFill>
                <a:latin typeface="微软雅黑" panose="020B0503020204020204" pitchFamily="34" charset="-122"/>
              </a:rPr>
              <a:t>，所以可以只在项目的</a:t>
            </a:r>
            <a:r>
              <a:rPr lang="en-US" altLang="zh-CN" dirty="0" err="1">
                <a:solidFill>
                  <a:srgbClr val="595959"/>
                </a:solidFill>
                <a:latin typeface="微软雅黑" panose="020B0503020204020204" pitchFamily="34" charset="-122"/>
              </a:rPr>
              <a:t>pom.xml</a:t>
            </a:r>
            <a:r>
              <a:rPr lang="zh-CN" altLang="zh-CN" dirty="0">
                <a:solidFill>
                  <a:srgbClr val="595959"/>
                </a:solidFill>
                <a:latin typeface="微软雅黑" panose="020B0503020204020204" pitchFamily="34" charset="-122"/>
              </a:rPr>
              <a:t>文件中引入如下依赖</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3" name="图片 12">
            <a:extLst>
              <a:ext uri="{FF2B5EF4-FFF2-40B4-BE49-F238E27FC236}">
                <a16:creationId xmlns:a16="http://schemas.microsoft.com/office/drawing/2014/main" id="{84B64336-7C54-EB47-B903-E18DFD274DB1}"/>
              </a:ext>
            </a:extLst>
          </p:cNvPr>
          <p:cNvPicPr>
            <a:picLocks noChangeAspect="1"/>
          </p:cNvPicPr>
          <p:nvPr/>
        </p:nvPicPr>
        <p:blipFill>
          <a:blip r:embed="rId5"/>
          <a:stretch>
            <a:fillRect/>
          </a:stretch>
        </p:blipFill>
        <p:spPr>
          <a:xfrm>
            <a:off x="2667691" y="4400551"/>
            <a:ext cx="6716339" cy="1895519"/>
          </a:xfrm>
          <a:prstGeom prst="rect">
            <a:avLst/>
          </a:prstGeom>
        </p:spPr>
      </p:pic>
      <p:sp>
        <p:nvSpPr>
          <p:cNvPr id="2" name="文本框 1">
            <a:extLst>
              <a:ext uri="{FF2B5EF4-FFF2-40B4-BE49-F238E27FC236}">
                <a16:creationId xmlns:a16="http://schemas.microsoft.com/office/drawing/2014/main" id="{6E7016C1-01FF-C744-B317-84135DA1C2DD}"/>
              </a:ext>
            </a:extLst>
          </p:cNvPr>
          <p:cNvSpPr txBox="1"/>
          <p:nvPr/>
        </p:nvSpPr>
        <p:spPr>
          <a:xfrm>
            <a:off x="3211830" y="4354830"/>
            <a:ext cx="6012180" cy="1895519"/>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&gt;commons-</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fileupload</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&gt;commons-</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fileupload</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&lt;version&gt;1.4&lt;/version&gt;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319447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60912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62831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CommonsMultipartResolver</a:t>
            </a:r>
            <a:r>
              <a:rPr lang="zh-CN" altLang="en-US" sz="2000" dirty="0">
                <a:solidFill>
                  <a:srgbClr val="1369B2"/>
                </a:solidFill>
                <a:latin typeface="微软雅黑" panose="020B0503020204020204" pitchFamily="34" charset="-122"/>
                <a:ea typeface="微软雅黑" panose="020B0503020204020204" pitchFamily="34" charset="-122"/>
              </a:rPr>
              <a:t>如何实现上传功能</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357915"/>
            <a:ext cx="9390960" cy="142541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当完成文件上传表单和文件上传解析器的配置后，就可以在</a:t>
            </a:r>
            <a:r>
              <a:rPr lang="en-US" altLang="zh-CN" dirty="0">
                <a:solidFill>
                  <a:srgbClr val="595959"/>
                </a:solidFill>
                <a:latin typeface="微软雅黑" panose="020B0503020204020204" pitchFamily="34" charset="-122"/>
              </a:rPr>
              <a:t>Controller</a:t>
            </a:r>
            <a:r>
              <a:rPr lang="zh-CN" altLang="zh-CN" dirty="0">
                <a:solidFill>
                  <a:srgbClr val="595959"/>
                </a:solidFill>
                <a:latin typeface="微软雅黑" panose="020B0503020204020204" pitchFamily="34" charset="-122"/>
              </a:rPr>
              <a:t>中编写上传文件的方法。在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中，上传文件的方法编写十分简单，其代码如下所示。 </a:t>
            </a:r>
          </a:p>
        </p:txBody>
      </p:sp>
      <p:pic>
        <p:nvPicPr>
          <p:cNvPr id="13" name="图片 12">
            <a:extLst>
              <a:ext uri="{FF2B5EF4-FFF2-40B4-BE49-F238E27FC236}">
                <a16:creationId xmlns:a16="http://schemas.microsoft.com/office/drawing/2014/main" id="{84B64336-7C54-EB47-B903-E18DFD274DB1}"/>
              </a:ext>
            </a:extLst>
          </p:cNvPr>
          <p:cNvPicPr>
            <a:picLocks noChangeAspect="1"/>
          </p:cNvPicPr>
          <p:nvPr/>
        </p:nvPicPr>
        <p:blipFill>
          <a:blip r:embed="rId5"/>
          <a:stretch>
            <a:fillRect/>
          </a:stretch>
        </p:blipFill>
        <p:spPr>
          <a:xfrm>
            <a:off x="2507671" y="3463291"/>
            <a:ext cx="7047809" cy="2558460"/>
          </a:xfrm>
          <a:prstGeom prst="rect">
            <a:avLst/>
          </a:prstGeom>
        </p:spPr>
      </p:pic>
      <p:sp>
        <p:nvSpPr>
          <p:cNvPr id="2" name="文本框 1">
            <a:extLst>
              <a:ext uri="{FF2B5EF4-FFF2-40B4-BE49-F238E27FC236}">
                <a16:creationId xmlns:a16="http://schemas.microsoft.com/office/drawing/2014/main" id="{6E7016C1-01FF-C744-B317-84135DA1C2DD}"/>
              </a:ext>
            </a:extLst>
          </p:cNvPr>
          <p:cNvSpPr txBox="1"/>
          <p:nvPr/>
        </p:nvSpPr>
        <p:spPr>
          <a:xfrm>
            <a:off x="2659379" y="3383280"/>
            <a:ext cx="7047809" cy="2634119"/>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@Controller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FileUploadController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fileUpload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fileUpload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MultipartFile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file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if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file.isEmpty</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保存上传的文件，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filepath</a:t>
            </a:r>
            <a:r>
              <a:rPr lang="zh-CN" altLang="zh-CN" sz="1600" dirty="0">
                <a:solidFill>
                  <a:srgbClr val="595959"/>
                </a:solidFill>
                <a:latin typeface="微软雅黑" panose="020B0503020204020204" pitchFamily="34" charset="-122"/>
                <a:ea typeface="微软雅黑" panose="020B0503020204020204" pitchFamily="34" charset="-122"/>
                <a:cs typeface="+mn-ea"/>
              </a:rPr>
              <a:t>为保存的目标目录</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file.transferTo</a:t>
            </a:r>
            <a:r>
              <a:rPr lang="en-US" altLang="zh-CN" sz="1600" dirty="0">
                <a:solidFill>
                  <a:srgbClr val="595959"/>
                </a:solidFill>
                <a:latin typeface="微软雅黑" panose="020B0503020204020204" pitchFamily="34" charset="-122"/>
                <a:ea typeface="微软雅黑" panose="020B0503020204020204" pitchFamily="34" charset="-122"/>
                <a:cs typeface="+mn-ea"/>
              </a:rPr>
              <a:t>(new File(</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filePath</a:t>
            </a:r>
            <a:r>
              <a:rPr lang="en-US" altLang="zh-CN" sz="1600" dirty="0">
                <a:solidFill>
                  <a:srgbClr val="595959"/>
                </a:solidFill>
                <a:latin typeface="微软雅黑" panose="020B0503020204020204" pitchFamily="34" charset="-122"/>
                <a:ea typeface="微软雅黑" panose="020B0503020204020204" pitchFamily="34" charset="-122"/>
                <a:cs typeface="+mn-ea"/>
              </a:rPr>
              <a:t>))return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uploadSuccess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uploadFailure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972936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7" y="1091196"/>
            <a:ext cx="394237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45714"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MultipartFile</a:t>
            </a:r>
            <a:r>
              <a:rPr lang="zh-CN" altLang="zh-CN" sz="2000" dirty="0">
                <a:solidFill>
                  <a:srgbClr val="1369B2"/>
                </a:solidFill>
                <a:latin typeface="微软雅黑" panose="020B0503020204020204" pitchFamily="34" charset="-122"/>
                <a:ea typeface="微软雅黑" panose="020B0503020204020204" pitchFamily="34" charset="-122"/>
              </a:rPr>
              <a:t>接口的常用方法</a:t>
            </a: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13.3.1  </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160922643"/>
              </p:ext>
            </p:extLst>
          </p:nvPr>
        </p:nvGraphicFramePr>
        <p:xfrm>
          <a:off x="2635730" y="2445159"/>
          <a:ext cx="6839740" cy="3468632"/>
        </p:xfrm>
        <a:graphic>
          <a:graphicData uri="http://schemas.openxmlformats.org/drawingml/2006/table">
            <a:tbl>
              <a:tblPr>
                <a:tableStyleId>{5C22544A-7EE6-4342-B048-85BDC9FD1C3A}</a:tableStyleId>
              </a:tblPr>
              <a:tblGrid>
                <a:gridCol w="2884960">
                  <a:extLst>
                    <a:ext uri="{9D8B030D-6E8A-4147-A177-3AD203B41FA5}">
                      <a16:colId xmlns:a16="http://schemas.microsoft.com/office/drawing/2014/main" val="20000"/>
                    </a:ext>
                  </a:extLst>
                </a:gridCol>
                <a:gridCol w="3954780">
                  <a:extLst>
                    <a:ext uri="{9D8B030D-6E8A-4147-A177-3AD203B41FA5}">
                      <a16:colId xmlns:a16="http://schemas.microsoft.com/office/drawing/2014/main" val="20001"/>
                    </a:ext>
                  </a:extLst>
                </a:gridCol>
              </a:tblGrid>
              <a:tr h="257317">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方法声明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功能描述</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0"/>
                  </a:ext>
                </a:extLst>
              </a:tr>
              <a:tr h="219292">
                <a:tc>
                  <a:txBody>
                    <a:bodyPr/>
                    <a:lstStyle/>
                    <a:p>
                      <a:pPr algn="l"/>
                      <a:r>
                        <a:rPr lang="en-US" sz="1600" b="0" kern="100" dirty="0">
                          <a:solidFill>
                            <a:srgbClr val="595959"/>
                          </a:solidFill>
                          <a:effectLst/>
                          <a:latin typeface="微软雅黑" panose="020B0503020204020204" pitchFamily="34" charset="-122"/>
                          <a:ea typeface="微软雅黑" panose="020B0503020204020204" pitchFamily="34" charset="-122"/>
                          <a:cs typeface="+mn-cs"/>
                        </a:rPr>
                        <a:t>byte[] </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getBytes</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将文件转换为字节数组形式</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1"/>
                  </a:ext>
                </a:extLst>
              </a:tr>
              <a:tr h="252840">
                <a:tc>
                  <a:txBody>
                    <a:bodyPr/>
                    <a:lstStyle/>
                    <a:p>
                      <a:pPr algn="l"/>
                      <a:r>
                        <a:rPr lang="en-US" sz="1600" b="0" kern="100" dirty="0">
                          <a:solidFill>
                            <a:srgbClr val="595959"/>
                          </a:solidFill>
                          <a:effectLst/>
                          <a:latin typeface="微软雅黑" panose="020B0503020204020204" pitchFamily="34" charset="-122"/>
                          <a:ea typeface="微软雅黑" panose="020B0503020204020204" pitchFamily="34" charset="-122"/>
                          <a:cs typeface="+mn-cs"/>
                        </a:rPr>
                        <a:t>String </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getContentType</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获取文件的内容类型</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2"/>
                  </a:ext>
                </a:extLst>
              </a:tr>
              <a:tr h="479030">
                <a:tc>
                  <a:txBody>
                    <a:bodyPr/>
                    <a:lstStyle/>
                    <a:p>
                      <a:pPr algn="l"/>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InputStream</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getInputStream</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读取文件内容，返回一个</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InputStream</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流</a:t>
                      </a:r>
                    </a:p>
                  </a:txBody>
                  <a:tcPr marL="68580" marR="68580" marT="0" marB="0" anchor="ctr"/>
                </a:tc>
                <a:extLst>
                  <a:ext uri="{0D108BD9-81ED-4DB2-BD59-A6C34878D82A}">
                    <a16:rowId xmlns:a16="http://schemas.microsoft.com/office/drawing/2014/main" val="1244708341"/>
                  </a:ext>
                </a:extLst>
              </a:tr>
              <a:tr h="456449">
                <a:tc>
                  <a:txBody>
                    <a:bodyPr/>
                    <a:lstStyle/>
                    <a:p>
                      <a:pPr algn="l"/>
                      <a:r>
                        <a:rPr lang="en-US" sz="1600" b="0" kern="100" dirty="0">
                          <a:solidFill>
                            <a:srgbClr val="595959"/>
                          </a:solidFill>
                          <a:effectLst/>
                          <a:latin typeface="微软雅黑" panose="020B0503020204020204" pitchFamily="34" charset="-122"/>
                          <a:ea typeface="微软雅黑" panose="020B0503020204020204" pitchFamily="34" charset="-122"/>
                          <a:cs typeface="+mn-cs"/>
                        </a:rPr>
                        <a:t>String </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getName</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获取多部件</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form</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表单的参数名称</a:t>
                      </a:r>
                    </a:p>
                  </a:txBody>
                  <a:tcPr marL="68580" marR="68580" marT="0" marB="0" anchor="ctr"/>
                </a:tc>
                <a:extLst>
                  <a:ext uri="{0D108BD9-81ED-4DB2-BD59-A6C34878D82A}">
                    <a16:rowId xmlns:a16="http://schemas.microsoft.com/office/drawing/2014/main" val="1618197840"/>
                  </a:ext>
                </a:extLst>
              </a:tr>
              <a:tr h="492993">
                <a:tc>
                  <a:txBody>
                    <a:bodyPr/>
                    <a:lstStyle/>
                    <a:p>
                      <a:pPr algn="l"/>
                      <a:r>
                        <a:rPr lang="en-US" sz="1600" b="0" kern="100" dirty="0">
                          <a:solidFill>
                            <a:srgbClr val="595959"/>
                          </a:solidFill>
                          <a:effectLst/>
                          <a:latin typeface="微软雅黑" panose="020B0503020204020204" pitchFamily="34" charset="-122"/>
                          <a:ea typeface="微软雅黑" panose="020B0503020204020204" pitchFamily="34" charset="-122"/>
                          <a:cs typeface="+mn-cs"/>
                        </a:rPr>
                        <a:t>String </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getOriginalFilename</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获取上传文件的初始化名</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487335600"/>
                  </a:ext>
                </a:extLst>
              </a:tr>
              <a:tr h="442568">
                <a:tc>
                  <a:txBody>
                    <a:bodyPr/>
                    <a:lstStyle/>
                    <a:p>
                      <a:pPr algn="l"/>
                      <a:r>
                        <a:rPr lang="en-US" sz="1600" b="0" kern="100" dirty="0">
                          <a:solidFill>
                            <a:srgbClr val="595959"/>
                          </a:solidFill>
                          <a:effectLst/>
                          <a:latin typeface="微软雅黑" panose="020B0503020204020204" pitchFamily="34" charset="-122"/>
                          <a:ea typeface="微软雅黑" panose="020B0503020204020204" pitchFamily="34" charset="-122"/>
                          <a:cs typeface="+mn-cs"/>
                        </a:rPr>
                        <a:t>long </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getSize</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获取上传文件的大小，单位是字节</a:t>
                      </a:r>
                    </a:p>
                  </a:txBody>
                  <a:tcPr marL="68580" marR="68580" marT="0" marB="0" anchor="ctr"/>
                </a:tc>
                <a:extLst>
                  <a:ext uri="{0D108BD9-81ED-4DB2-BD59-A6C34878D82A}">
                    <a16:rowId xmlns:a16="http://schemas.microsoft.com/office/drawing/2014/main" val="2887588105"/>
                  </a:ext>
                </a:extLst>
              </a:tr>
              <a:tr h="440277">
                <a:tc>
                  <a:txBody>
                    <a:bodyPr/>
                    <a:lstStyle/>
                    <a:p>
                      <a:pPr algn="l"/>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boolean</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isEmpty</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判断上传的文件是否为空</a:t>
                      </a:r>
                    </a:p>
                  </a:txBody>
                  <a:tcPr marL="68580" marR="68580" marT="0" marB="0" anchor="ctr"/>
                </a:tc>
                <a:extLst>
                  <a:ext uri="{0D108BD9-81ED-4DB2-BD59-A6C34878D82A}">
                    <a16:rowId xmlns:a16="http://schemas.microsoft.com/office/drawing/2014/main" val="2242988924"/>
                  </a:ext>
                </a:extLst>
              </a:tr>
              <a:tr h="377665">
                <a:tc>
                  <a:txBody>
                    <a:bodyPr/>
                    <a:lstStyle/>
                    <a:p>
                      <a:pPr algn="l"/>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transferTo</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(File file)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将上传文件保存到目标目录下</a:t>
                      </a:r>
                    </a:p>
                  </a:txBody>
                  <a:tcPr marL="68580" marR="68580" marT="0" marB="0" anchor="ctr"/>
                </a:tc>
                <a:extLst>
                  <a:ext uri="{0D108BD9-81ED-4DB2-BD59-A6C34878D82A}">
                    <a16:rowId xmlns:a16="http://schemas.microsoft.com/office/drawing/2014/main" val="1240128168"/>
                  </a:ext>
                </a:extLst>
              </a:tr>
            </a:tbl>
          </a:graphicData>
        </a:graphic>
      </p:graphicFrame>
    </p:spTree>
    <p:extLst>
      <p:ext uri="{BB962C8B-B14F-4D97-AF65-F5344CB8AC3E}">
        <p14:creationId xmlns:p14="http://schemas.microsoft.com/office/powerpoint/2010/main" val="1598172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69664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文件下载</a:t>
            </a:r>
            <a:r>
              <a:rPr lang="zh-CN" altLang="en-US" dirty="0">
                <a:solidFill>
                  <a:srgbClr val="595959"/>
                </a:solidFill>
                <a:latin typeface="微软雅黑" panose="020B0503020204020204" pitchFamily="34" charset="-122"/>
                <a:ea typeface="微软雅黑" panose="020B0503020204020204" pitchFamily="34" charset="-122"/>
              </a:rPr>
              <a:t>操作，能够在程序中</a:t>
            </a:r>
            <a:r>
              <a:rPr lang="zh-CN" altLang="zh-CN" dirty="0">
                <a:solidFill>
                  <a:srgbClr val="595959"/>
                </a:solidFill>
                <a:latin typeface="微软雅黑" panose="020B0503020204020204" pitchFamily="34" charset="-122"/>
                <a:ea typeface="微软雅黑" panose="020B0503020204020204" pitchFamily="34" charset="-122"/>
              </a:rPr>
              <a:t>实现</a:t>
            </a:r>
            <a:r>
              <a:rPr lang="zh-CN" altLang="en-US" dirty="0">
                <a:solidFill>
                  <a:srgbClr val="595959"/>
                </a:solidFill>
                <a:latin typeface="微软雅黑" panose="020B0503020204020204" pitchFamily="34" charset="-122"/>
                <a:ea typeface="微软雅黑" panose="020B0503020204020204" pitchFamily="34" charset="-122"/>
              </a:rPr>
              <a:t>文件下载的功能</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35533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5261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下面通过一个案例演示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SimpleMappingExceptionResolver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对异常的统一处理，案例具体实现步骤如下所示。在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中创建一个名称为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chapter13</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Maven 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项目，并在项目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chapter13</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中搭建好</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运行所需的环境。</a:t>
            </a:r>
            <a:r>
              <a:rPr lang="zh-CN" altLang="zh-CN" sz="1600" dirty="0">
                <a:solidFill>
                  <a:srgbClr val="FF0000"/>
                </a:solidFill>
                <a:latin typeface="Microsoft YaHei" panose="020B0503020204020204" pitchFamily="34" charset="-122"/>
                <a:ea typeface="Microsoft YaHei" panose="020B0503020204020204" pitchFamily="34" charset="-122"/>
                <a:cs typeface="+mn-ea"/>
              </a:rPr>
              <a:t>需要注意的是</a:t>
            </a:r>
            <a:r>
              <a:rPr lang="zh-CN" altLang="zh-CN" sz="1600" dirty="0">
                <a:solidFill>
                  <a:srgbClr val="595959"/>
                </a:solidFill>
                <a:latin typeface="Microsoft YaHei" panose="020B0503020204020204" pitchFamily="34" charset="-122"/>
                <a:ea typeface="Microsoft YaHei" panose="020B0503020204020204" pitchFamily="34" charset="-122"/>
                <a:cs typeface="+mn-ea"/>
              </a:rPr>
              <a:t>，如无特殊说明，本章节的所有案例都将在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chapter13</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项目中开发和运行，</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chapter13</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项目的目录结构如图所示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简单异常处理器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81DEEA41-59BB-674E-849D-08F42C1BA20D}"/>
              </a:ext>
            </a:extLst>
          </p:cNvPr>
          <p:cNvPicPr/>
          <p:nvPr/>
        </p:nvPicPr>
        <p:blipFill>
          <a:blip r:embed="rId4"/>
          <a:stretch>
            <a:fillRect/>
          </a:stretch>
        </p:blipFill>
        <p:spPr>
          <a:xfrm>
            <a:off x="5186362" y="2960371"/>
            <a:ext cx="2140268" cy="2507932"/>
          </a:xfrm>
          <a:prstGeom prst="rect">
            <a:avLst/>
          </a:prstGeom>
          <a:noFill/>
          <a:ln>
            <a:noFill/>
          </a:ln>
        </p:spPr>
      </p:pic>
    </p:spTree>
    <p:extLst>
      <p:ext uri="{BB962C8B-B14F-4D97-AF65-F5344CB8AC3E}">
        <p14:creationId xmlns:p14="http://schemas.microsoft.com/office/powerpoint/2010/main" val="3391691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7195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26789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什么是文件下载</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78005"/>
            <a:ext cx="9390960" cy="22369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文件下载就是将文件服务器中的文件传输到到本机上。进行文件下载时，为了不以客户端默认的方式处理返回的文件，可以在服务器端对所下载的文件进行相关的配置。配置的内容包括返回文件的形式、文件的打开方式、文件的下载方式和响应的状态码。其中，文件的打开方式可以通过响应头</a:t>
            </a:r>
            <a:r>
              <a:rPr lang="en-US" altLang="zh-CN" dirty="0">
                <a:solidFill>
                  <a:srgbClr val="595959"/>
                </a:solidFill>
                <a:latin typeface="微软雅黑" panose="020B0503020204020204" pitchFamily="34" charset="-122"/>
              </a:rPr>
              <a:t>Content-Disposition</a:t>
            </a:r>
            <a:r>
              <a:rPr lang="zh-CN" altLang="zh-CN" dirty="0">
                <a:solidFill>
                  <a:srgbClr val="595959"/>
                </a:solidFill>
                <a:latin typeface="微软雅黑" panose="020B0503020204020204" pitchFamily="34" charset="-122"/>
              </a:rPr>
              <a:t>的值来设定，文件的下载方式可以通过响应头</a:t>
            </a:r>
            <a:r>
              <a:rPr lang="en-US" altLang="zh-CN" dirty="0">
                <a:solidFill>
                  <a:srgbClr val="595959"/>
                </a:solidFill>
                <a:latin typeface="微软雅黑" panose="020B0503020204020204" pitchFamily="34" charset="-122"/>
              </a:rPr>
              <a:t>Content-Type</a:t>
            </a:r>
            <a:r>
              <a:rPr lang="zh-CN" altLang="zh-CN" dirty="0">
                <a:solidFill>
                  <a:srgbClr val="595959"/>
                </a:solidFill>
                <a:latin typeface="微软雅黑" panose="020B0503020204020204" pitchFamily="34" charset="-122"/>
              </a:rPr>
              <a:t>中设置的</a:t>
            </a:r>
            <a:r>
              <a:rPr lang="en-US" altLang="zh-CN" dirty="0">
                <a:solidFill>
                  <a:srgbClr val="595959"/>
                </a:solidFill>
                <a:latin typeface="微软雅黑" panose="020B0503020204020204" pitchFamily="34" charset="-122"/>
              </a:rPr>
              <a:t>MIME</a:t>
            </a:r>
            <a:r>
              <a:rPr lang="zh-CN" altLang="zh-CN" dirty="0">
                <a:solidFill>
                  <a:srgbClr val="595959"/>
                </a:solidFill>
                <a:latin typeface="微软雅黑" panose="020B0503020204020204" pitchFamily="34" charset="-122"/>
              </a:rPr>
              <a:t>类型来设定</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10650"/>
            <a:ext cx="9865885" cy="288592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316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2765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450208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50396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65676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使用</a:t>
            </a:r>
            <a:r>
              <a:rPr lang="en-US" altLang="zh-CN" sz="2000" dirty="0" err="1">
                <a:solidFill>
                  <a:srgbClr val="1369B2"/>
                </a:solidFill>
                <a:latin typeface="微软雅黑" panose="020B0503020204020204" pitchFamily="34" charset="-122"/>
                <a:ea typeface="微软雅黑" panose="020B0503020204020204" pitchFamily="34" charset="-122"/>
              </a:rPr>
              <a:t>ResponseEntity</a:t>
            </a:r>
            <a:r>
              <a:rPr lang="zh-CN" altLang="en-US" sz="2000" dirty="0">
                <a:solidFill>
                  <a:srgbClr val="1369B2"/>
                </a:solidFill>
                <a:latin typeface="微软雅黑" panose="020B0503020204020204" pitchFamily="34" charset="-122"/>
                <a:ea typeface="微软雅黑" panose="020B0503020204020204" pitchFamily="34" charset="-122"/>
              </a:rPr>
              <a:t>对象进行文件下载</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6126480" y="1352075"/>
            <a:ext cx="4149090" cy="66596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使用</a:t>
            </a:r>
            <a:r>
              <a:rPr lang="en-US" altLang="zh-CN" dirty="0" err="1">
                <a:solidFill>
                  <a:srgbClr val="595959"/>
                </a:solidFill>
                <a:latin typeface="微软雅黑" panose="020B0503020204020204" pitchFamily="34" charset="-122"/>
              </a:rPr>
              <a:t>ResponseEntity</a:t>
            </a:r>
            <a:r>
              <a:rPr lang="zh-CN" altLang="zh-CN" dirty="0">
                <a:solidFill>
                  <a:srgbClr val="595959"/>
                </a:solidFill>
                <a:latin typeface="微软雅黑" panose="020B0503020204020204" pitchFamily="34" charset="-122"/>
              </a:rPr>
              <a:t>对象进行文件下载的示例代码如下所示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3" name="图片 12">
            <a:extLst>
              <a:ext uri="{FF2B5EF4-FFF2-40B4-BE49-F238E27FC236}">
                <a16:creationId xmlns:a16="http://schemas.microsoft.com/office/drawing/2014/main" id="{84B64336-7C54-EB47-B903-E18DFD274DB1}"/>
              </a:ext>
            </a:extLst>
          </p:cNvPr>
          <p:cNvPicPr>
            <a:picLocks noChangeAspect="1"/>
          </p:cNvPicPr>
          <p:nvPr/>
        </p:nvPicPr>
        <p:blipFill>
          <a:blip r:embed="rId5"/>
          <a:stretch>
            <a:fillRect/>
          </a:stretch>
        </p:blipFill>
        <p:spPr>
          <a:xfrm>
            <a:off x="1325880" y="2297288"/>
            <a:ext cx="9390959" cy="4111447"/>
          </a:xfrm>
          <a:prstGeom prst="rect">
            <a:avLst/>
          </a:prstGeom>
        </p:spPr>
      </p:pic>
      <p:sp>
        <p:nvSpPr>
          <p:cNvPr id="2" name="文本框 1">
            <a:extLst>
              <a:ext uri="{FF2B5EF4-FFF2-40B4-BE49-F238E27FC236}">
                <a16:creationId xmlns:a16="http://schemas.microsoft.com/office/drawing/2014/main" id="{6E7016C1-01FF-C744-B317-84135DA1C2DD}"/>
              </a:ext>
            </a:extLst>
          </p:cNvPr>
          <p:cNvSpPr txBox="1"/>
          <p:nvPr/>
        </p:nvSpPr>
        <p:spPr>
          <a:xfrm>
            <a:off x="1379219" y="2274570"/>
            <a:ext cx="9582151" cy="4111447"/>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("/download")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ResponseEntity</a:t>
            </a:r>
            <a:r>
              <a:rPr lang="en-US" altLang="zh-CN" sz="1600" dirty="0">
                <a:solidFill>
                  <a:srgbClr val="595959"/>
                </a:solidFill>
                <a:latin typeface="微软雅黑" panose="020B0503020204020204" pitchFamily="34" charset="-122"/>
                <a:ea typeface="微软雅黑" panose="020B0503020204020204" pitchFamily="34" charset="-122"/>
                <a:cs typeface="+mn-ea"/>
              </a:rPr>
              <a:t>&lt;byte[]&gt;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fileDownload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request,String</a:t>
            </a:r>
            <a:r>
              <a:rPr lang="en-US" altLang="zh-CN" sz="1600" dirty="0">
                <a:solidFill>
                  <a:srgbClr val="595959"/>
                </a:solidFill>
                <a:latin typeface="微软雅黑" panose="020B0503020204020204" pitchFamily="34" charset="-122"/>
                <a:ea typeface="微软雅黑" panose="020B0503020204020204" pitchFamily="34" charset="-122"/>
                <a:cs typeface="+mn-ea"/>
              </a:rPr>
              <a:t> filename) throws Exception{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path =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request.getServletContext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getRealPath</a:t>
            </a:r>
            <a:r>
              <a:rPr lang="en-US" altLang="zh-CN" sz="1600" dirty="0">
                <a:solidFill>
                  <a:srgbClr val="595959"/>
                </a:solidFill>
                <a:latin typeface="微软雅黑" panose="020B0503020204020204" pitchFamily="34" charset="-122"/>
                <a:ea typeface="微软雅黑" panose="020B0503020204020204" pitchFamily="34" charset="-122"/>
                <a:cs typeface="+mn-ea"/>
              </a:rPr>
              <a:t>("/upload/");//</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下载文件所在路径</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File file = new File(</a:t>
            </a:r>
            <a:r>
              <a:rPr lang="en-US" altLang="zh-CN" sz="1600" dirty="0" err="1">
                <a:solidFill>
                  <a:srgbClr val="595959"/>
                </a:solidFill>
                <a:latin typeface="微软雅黑" panose="020B0503020204020204" pitchFamily="34" charset="-122"/>
                <a:ea typeface="微软雅黑" panose="020B0503020204020204" pitchFamily="34" charset="-122"/>
                <a:cs typeface="+mn-ea"/>
              </a:rPr>
              <a:t>path+File.separator+filename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创建文件对象</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HttpHeaders</a:t>
            </a:r>
            <a:r>
              <a:rPr lang="en-US" altLang="zh-CN" sz="1600" dirty="0">
                <a:solidFill>
                  <a:srgbClr val="595959"/>
                </a:solidFill>
                <a:latin typeface="微软雅黑" panose="020B0503020204020204" pitchFamily="34" charset="-122"/>
                <a:ea typeface="微软雅黑" panose="020B0503020204020204" pitchFamily="34" charset="-122"/>
                <a:cs typeface="+mn-ea"/>
              </a:rPr>
              <a:t> headers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HttpHeaders</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设置消息头</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headers.setContentDispositionFormData</a:t>
            </a:r>
            <a:r>
              <a:rPr lang="en-US" altLang="zh-CN" sz="1600" dirty="0">
                <a:solidFill>
                  <a:srgbClr val="595959"/>
                </a:solidFill>
                <a:latin typeface="微软雅黑" panose="020B0503020204020204" pitchFamily="34" charset="-122"/>
                <a:ea typeface="微软雅黑" panose="020B0503020204020204" pitchFamily="34" charset="-122"/>
                <a:cs typeface="+mn-ea"/>
              </a:rPr>
              <a:t>(“attachment”, filename);//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打开文件</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headers.setContentType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MediaType.APPLICATION_OCTET_STREAM</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下载</a:t>
            </a:r>
            <a:r>
              <a:rPr lang="zh-CN" altLang="en-US" sz="1600" dirty="0">
                <a:solidFill>
                  <a:srgbClr val="595959"/>
                </a:solidFill>
                <a:latin typeface="微软雅黑" panose="020B0503020204020204" pitchFamily="34" charset="-122"/>
                <a:ea typeface="微软雅黑" panose="020B0503020204020204" pitchFamily="34" charset="-122"/>
                <a:cs typeface="+mn-ea"/>
              </a:rPr>
              <a:t>返回的文件</a:t>
            </a:r>
            <a:r>
              <a:rPr lang="zh-CN" altLang="zh-CN" sz="1600" dirty="0">
                <a:solidFill>
                  <a:srgbClr val="595959"/>
                </a:solidFill>
                <a:latin typeface="微软雅黑" panose="020B0503020204020204" pitchFamily="34" charset="-122"/>
                <a:ea typeface="微软雅黑" panose="020B0503020204020204" pitchFamily="34" charset="-122"/>
                <a:cs typeface="+mn-ea"/>
              </a:rPr>
              <a:t>数据</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new</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ResponseEntity</a:t>
            </a:r>
            <a:r>
              <a:rPr lang="en-US" altLang="zh-CN" sz="1600" dirty="0">
                <a:solidFill>
                  <a:srgbClr val="595959"/>
                </a:solidFill>
                <a:latin typeface="微软雅黑" panose="020B0503020204020204" pitchFamily="34" charset="-122"/>
                <a:ea typeface="微软雅黑" panose="020B0503020204020204" pitchFamily="34" charset="-122"/>
                <a:cs typeface="+mn-ea"/>
              </a:rPr>
              <a:t>&lt;byte[]&gt;(</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FileUtils.readFileToByteArray</a:t>
            </a:r>
            <a:r>
              <a:rPr lang="en-US" altLang="zh-CN" sz="1600" dirty="0">
                <a:solidFill>
                  <a:srgbClr val="595959"/>
                </a:solidFill>
                <a:latin typeface="微软雅黑" panose="020B0503020204020204" pitchFamily="34" charset="-122"/>
                <a:ea typeface="微软雅黑" panose="020B0503020204020204" pitchFamily="34" charset="-122"/>
                <a:cs typeface="+mn-ea"/>
              </a:rPr>
              <a:t>(file),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headers,HttpStatus.OK</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err="1">
                <a:solidFill>
                  <a:srgbClr val="595959"/>
                </a:solidFill>
                <a:latin typeface="微软雅黑" panose="020B0503020204020204" pitchFamily="34" charset="-122"/>
                <a:ea typeface="微软雅黑" panose="020B0503020204020204" pitchFamily="34" charset="-122"/>
                <a:cs typeface="+mn-ea"/>
              </a:rPr>
              <a:t>ResponseEntity</a:t>
            </a:r>
            <a:r>
              <a:rPr lang="zh-CN" altLang="zh-CN" sz="1600" dirty="0">
                <a:solidFill>
                  <a:srgbClr val="595959"/>
                </a:solidFill>
                <a:latin typeface="微软雅黑" panose="020B0503020204020204" pitchFamily="34" charset="-122"/>
                <a:ea typeface="微软雅黑" panose="020B0503020204020204" pitchFamily="34" charset="-122"/>
                <a:cs typeface="+mn-ea"/>
              </a:rPr>
              <a:t>对象封装返回下载数据</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084740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330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76497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示例代码分析</a:t>
            </a: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78005"/>
            <a:ext cx="9390960" cy="22369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上面示例中，设置响应头信息中的</a:t>
            </a:r>
            <a:r>
              <a:rPr lang="en-US" altLang="zh-CN" dirty="0">
                <a:solidFill>
                  <a:srgbClr val="595959"/>
                </a:solidFill>
                <a:latin typeface="微软雅黑" panose="020B0503020204020204" pitchFamily="34" charset="-122"/>
              </a:rPr>
              <a:t>MediaType</a:t>
            </a:r>
            <a:r>
              <a:rPr lang="zh-CN" altLang="zh-CN" dirty="0">
                <a:solidFill>
                  <a:srgbClr val="595959"/>
                </a:solidFill>
                <a:latin typeface="微软雅黑" panose="020B0503020204020204" pitchFamily="34" charset="-122"/>
              </a:rPr>
              <a:t>代表的是</a:t>
            </a:r>
            <a:r>
              <a:rPr lang="en-US" altLang="zh-CN" dirty="0" err="1">
                <a:solidFill>
                  <a:srgbClr val="595959"/>
                </a:solidFill>
                <a:latin typeface="微软雅黑" panose="020B0503020204020204" pitchFamily="34" charset="-122"/>
              </a:rPr>
              <a:t>Interner</a:t>
            </a:r>
            <a:r>
              <a:rPr lang="en-US" altLang="zh-CN" dirty="0">
                <a:solidFill>
                  <a:srgbClr val="595959"/>
                </a:solidFill>
                <a:latin typeface="微软雅黑" panose="020B0503020204020204" pitchFamily="34" charset="-122"/>
              </a:rPr>
              <a:t> Media Type</a:t>
            </a:r>
            <a:r>
              <a:rPr lang="zh-CN" altLang="zh-CN" dirty="0">
                <a:solidFill>
                  <a:srgbClr val="595959"/>
                </a:solidFill>
                <a:latin typeface="微软雅黑" panose="020B0503020204020204" pitchFamily="34" charset="-122"/>
              </a:rPr>
              <a:t>（即互联网媒体类型），也叫做</a:t>
            </a:r>
            <a:r>
              <a:rPr lang="en-US" altLang="zh-CN" dirty="0">
                <a:solidFill>
                  <a:srgbClr val="595959"/>
                </a:solidFill>
                <a:latin typeface="微软雅黑" panose="020B0503020204020204" pitchFamily="34" charset="-122"/>
              </a:rPr>
              <a:t>MIME</a:t>
            </a:r>
            <a:r>
              <a:rPr lang="zh-CN" altLang="zh-CN" dirty="0">
                <a:solidFill>
                  <a:srgbClr val="595959"/>
                </a:solidFill>
                <a:latin typeface="微软雅黑" panose="020B0503020204020204" pitchFamily="34" charset="-122"/>
              </a:rPr>
              <a:t>类型，</a:t>
            </a:r>
            <a:r>
              <a:rPr lang="en-US" altLang="zh-CN" dirty="0" err="1">
                <a:solidFill>
                  <a:srgbClr val="595959"/>
                </a:solidFill>
                <a:latin typeface="微软雅黑" panose="020B0503020204020204" pitchFamily="34" charset="-122"/>
              </a:rPr>
              <a:t>MediaType.APPLICATION_OCTET_STREAM</a:t>
            </a:r>
            <a:r>
              <a:rPr lang="zh-CN" altLang="zh-CN" dirty="0">
                <a:solidFill>
                  <a:srgbClr val="595959"/>
                </a:solidFill>
                <a:latin typeface="微软雅黑" panose="020B0503020204020204" pitchFamily="34" charset="-122"/>
              </a:rPr>
              <a:t>的值为</a:t>
            </a:r>
            <a:r>
              <a:rPr lang="en-US" altLang="zh-CN" dirty="0">
                <a:solidFill>
                  <a:srgbClr val="595959"/>
                </a:solidFill>
                <a:latin typeface="微软雅黑" panose="020B0503020204020204" pitchFamily="34" charset="-122"/>
              </a:rPr>
              <a:t>application/octet-stream</a:t>
            </a:r>
            <a:r>
              <a:rPr lang="zh-CN" altLang="zh-CN" dirty="0">
                <a:solidFill>
                  <a:srgbClr val="595959"/>
                </a:solidFill>
                <a:latin typeface="微软雅黑" panose="020B0503020204020204" pitchFamily="34" charset="-122"/>
              </a:rPr>
              <a:t>，即表示以二进制流的形式下载数据。</a:t>
            </a:r>
            <a:r>
              <a:rPr lang="en-US" altLang="zh-CN" dirty="0" err="1">
                <a:solidFill>
                  <a:srgbClr val="595959"/>
                </a:solidFill>
                <a:latin typeface="微软雅黑" panose="020B0503020204020204" pitchFamily="34" charset="-122"/>
              </a:rPr>
              <a:t>HttpStatus</a:t>
            </a:r>
            <a:r>
              <a:rPr lang="zh-CN" altLang="zh-CN" dirty="0">
                <a:solidFill>
                  <a:srgbClr val="595959"/>
                </a:solidFill>
                <a:latin typeface="微软雅黑" panose="020B0503020204020204" pitchFamily="34" charset="-122"/>
              </a:rPr>
              <a:t>类型代表的是</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协议中的状态，示例中的</a:t>
            </a:r>
            <a:r>
              <a:rPr lang="en-US" altLang="zh-CN" dirty="0" err="1">
                <a:solidFill>
                  <a:srgbClr val="595959"/>
                </a:solidFill>
                <a:latin typeface="微软雅黑" panose="020B0503020204020204" pitchFamily="34" charset="-122"/>
              </a:rPr>
              <a:t>HttpStatus.OK</a:t>
            </a:r>
            <a:r>
              <a:rPr lang="zh-CN" altLang="zh-CN" dirty="0">
                <a:solidFill>
                  <a:srgbClr val="595959"/>
                </a:solidFill>
                <a:latin typeface="微软雅黑" panose="020B0503020204020204" pitchFamily="34" charset="-122"/>
              </a:rPr>
              <a:t>表示</a:t>
            </a:r>
            <a:r>
              <a:rPr lang="en-US" altLang="zh-CN" dirty="0">
                <a:solidFill>
                  <a:srgbClr val="595959"/>
                </a:solidFill>
                <a:latin typeface="微软雅黑" panose="020B0503020204020204" pitchFamily="34" charset="-122"/>
              </a:rPr>
              <a:t>200</a:t>
            </a:r>
            <a:r>
              <a:rPr lang="zh-CN" altLang="zh-CN" dirty="0">
                <a:solidFill>
                  <a:srgbClr val="595959"/>
                </a:solidFill>
                <a:latin typeface="微软雅黑" panose="020B0503020204020204" pitchFamily="34" charset="-122"/>
              </a:rPr>
              <a:t>，即服务器已成功处理了请求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710650"/>
            <a:ext cx="9865885" cy="288592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316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2765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801174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600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文件上传和下载</a:t>
            </a:r>
            <a:r>
              <a:rPr lang="zh-CN" altLang="en-US" dirty="0">
                <a:solidFill>
                  <a:srgbClr val="595959"/>
                </a:solidFill>
                <a:latin typeface="微软雅黑" panose="020B0503020204020204" pitchFamily="34" charset="-122"/>
                <a:ea typeface="微软雅黑" panose="020B0503020204020204" pitchFamily="34" charset="-122"/>
              </a:rPr>
              <a:t>的操作，能够在程序中</a:t>
            </a:r>
            <a:r>
              <a:rPr lang="zh-CN" altLang="zh-CN" dirty="0">
                <a:solidFill>
                  <a:srgbClr val="595959"/>
                </a:solidFill>
                <a:latin typeface="微软雅黑" panose="020B0503020204020204" pitchFamily="34" charset="-122"/>
                <a:ea typeface="微软雅黑" panose="020B0503020204020204" pitchFamily="34" charset="-122"/>
              </a:rPr>
              <a:t>实现</a:t>
            </a:r>
            <a:r>
              <a:rPr lang="zh-CN" altLang="en-US" dirty="0">
                <a:solidFill>
                  <a:srgbClr val="595959"/>
                </a:solidFill>
                <a:latin typeface="微软雅黑" panose="020B0503020204020204" pitchFamily="34" charset="-122"/>
                <a:ea typeface="微软雅黑" panose="020B0503020204020204" pitchFamily="34" charset="-122"/>
              </a:rPr>
              <a:t>案例功能</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73141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3993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11930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案例的功能需求</a:t>
            </a:r>
          </a:p>
        </p:txBody>
      </p:sp>
      <p:sp>
        <p:nvSpPr>
          <p:cNvPr id="11" name="Title 1"/>
          <p:cNvSpPr txBox="1"/>
          <p:nvPr/>
        </p:nvSpPr>
        <p:spPr>
          <a:xfrm>
            <a:off x="1143838" y="266933"/>
            <a:ext cx="45025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92305"/>
            <a:ext cx="9390960" cy="17797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接下来将文件上传和下载的相关知识结合起来，实现一个文件上传和下载的案例。在实现案例之前，首先分析案例的功能需求。本案例要实现的功能为，将文件上传到项目的文件夹下，文件上传成功后将上传的文件名称记录到一个文件中，并将记录的文件列表展示在页面，单击文件列表的链接实现文件下载。</a:t>
            </a:r>
          </a:p>
        </p:txBody>
      </p:sp>
      <p:sp>
        <p:nvSpPr>
          <p:cNvPr id="12" name="圆角矩形 11"/>
          <p:cNvSpPr/>
          <p:nvPr/>
        </p:nvSpPr>
        <p:spPr>
          <a:xfrm>
            <a:off x="1360244" y="2824950"/>
            <a:ext cx="9865885" cy="24785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59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6792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76700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3424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902383" cy="400110"/>
          </a:xfrm>
          <a:prstGeom prst="rect">
            <a:avLst/>
          </a:prstGeom>
          <a:noFill/>
        </p:spPr>
        <p:txBody>
          <a:bodyPr wrap="squar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实现文件上传和下载案例的思路</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5025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3856410" y="3169445"/>
            <a:ext cx="4418910" cy="211851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搭建文件上传和下载的环境。</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实现文件上传功能。</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实现获取文件列表功能。</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编写文件上传和下载页面。</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实现文件下载。</a:t>
            </a:r>
          </a:p>
        </p:txBody>
      </p:sp>
      <p:sp>
        <p:nvSpPr>
          <p:cNvPr id="12" name="圆角矩形 11"/>
          <p:cNvSpPr/>
          <p:nvPr/>
        </p:nvSpPr>
        <p:spPr>
          <a:xfrm>
            <a:off x="3611955" y="2824950"/>
            <a:ext cx="4903396" cy="281531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3561730" y="27459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8188981" y="531082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991344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383444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接下来按照分析思路实现文件上传和下载，具体步骤如下所示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1369B2"/>
                </a:solidFill>
                <a:latin typeface="Microsoft YaHei" panose="020B0503020204020204" pitchFamily="34" charset="-122"/>
                <a:ea typeface="Microsoft YaHei" panose="020B0503020204020204" pitchFamily="34" charset="-122"/>
                <a:cs typeface="+mn-ea"/>
              </a:rPr>
              <a:t>搭建文件上传和下载的环境</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pom.xml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中引入</a:t>
            </a:r>
            <a:r>
              <a:rPr lang="en-US" altLang="zh-CN" sz="1600" dirty="0">
                <a:solidFill>
                  <a:srgbClr val="595959"/>
                </a:solidFill>
                <a:latin typeface="Microsoft YaHei" panose="020B0503020204020204" pitchFamily="34" charset="-122"/>
                <a:ea typeface="Microsoft YaHei" panose="020B0503020204020204" pitchFamily="34" charset="-122"/>
                <a:cs typeface="+mn-ea"/>
              </a:rPr>
              <a:t>commons-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fileupload</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的依赖，具体代码如下所示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的配置文件</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中配置多部件解析器，具体配置如下所示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897683" y="2344292"/>
            <a:ext cx="6486347" cy="1853767"/>
          </a:xfrm>
          <a:prstGeom prst="rect">
            <a:avLst/>
          </a:prstGeom>
        </p:spPr>
      </p:pic>
      <p:sp>
        <p:nvSpPr>
          <p:cNvPr id="4" name="矩形 3"/>
          <p:cNvSpPr/>
          <p:nvPr/>
        </p:nvSpPr>
        <p:spPr>
          <a:xfrm>
            <a:off x="3252219" y="2279744"/>
            <a:ext cx="5708901" cy="189545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&lt;dependency&gt;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groupId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&gt;commons-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fileupload</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groupId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artifactId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&gt;commons-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fileupload</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artifactId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&lt;version&gt;1.4&lt;/version&gt;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&lt;/dependency&gt;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483A667C-09D7-474D-94E3-FF1929FA5B84}"/>
              </a:ext>
            </a:extLst>
          </p:cNvPr>
          <p:cNvPicPr>
            <a:picLocks noChangeAspect="1"/>
          </p:cNvPicPr>
          <p:nvPr/>
        </p:nvPicPr>
        <p:blipFill>
          <a:blip r:embed="rId4"/>
          <a:stretch>
            <a:fillRect/>
          </a:stretch>
        </p:blipFill>
        <p:spPr>
          <a:xfrm>
            <a:off x="2160269" y="4748402"/>
            <a:ext cx="7978141" cy="1598735"/>
          </a:xfrm>
          <a:prstGeom prst="rect">
            <a:avLst/>
          </a:prstGeom>
        </p:spPr>
      </p:pic>
      <p:sp>
        <p:nvSpPr>
          <p:cNvPr id="14" name="矩形 13">
            <a:extLst>
              <a:ext uri="{FF2B5EF4-FFF2-40B4-BE49-F238E27FC236}">
                <a16:creationId xmlns:a16="http://schemas.microsoft.com/office/drawing/2014/main" id="{1577E2DA-9901-B743-A945-F5F66B22E2C9}"/>
              </a:ext>
            </a:extLst>
          </p:cNvPr>
          <p:cNvSpPr/>
          <p:nvPr/>
        </p:nvSpPr>
        <p:spPr>
          <a:xfrm>
            <a:off x="2350101" y="4729574"/>
            <a:ext cx="8485746" cy="1526123"/>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&lt;bean id="</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multipartResolver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class=</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"org.springframework.web.multipart.commons.CommonsMultipartResolver"&gt;</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&lt;property name="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defaultEncoding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 value="UTF-8" /&gt;</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&lt;property name="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maxUploadSize</a:t>
            </a:r>
            <a:r>
              <a:rPr lang="en-US" altLang="zh-CN" sz="1600" dirty="0">
                <a:solidFill>
                  <a:srgbClr val="595959"/>
                </a:solidFill>
                <a:latin typeface="Microsoft YaHei" panose="020B0503020204020204" pitchFamily="34" charset="-122"/>
                <a:ea typeface="Microsoft YaHei" panose="020B0503020204020204" pitchFamily="34" charset="-122"/>
                <a:cs typeface="+mn-ea"/>
              </a:rPr>
              <a:t>" value="2097152" /&gt;&lt;/bean&gt;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4073926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895455"/>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实现文件上传功能</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chapter13</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webapp</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文件夹下创建一个名称为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files</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的文件夹，用于存放上传成功的文件和上传成功的记录文件</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上传成功的记录文件中的数据以</a:t>
            </a:r>
            <a:r>
              <a:rPr lang="en-US" altLang="zh-CN" sz="1600" dirty="0">
                <a:solidFill>
                  <a:srgbClr val="595959"/>
                </a:solidFill>
                <a:latin typeface="Microsoft YaHei" panose="020B0503020204020204" pitchFamily="34" charset="-122"/>
                <a:ea typeface="Microsoft YaHei" panose="020B0503020204020204" pitchFamily="34" charset="-122"/>
                <a:cs typeface="+mn-ea"/>
              </a:rPr>
              <a:t>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格式存放。在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files</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文件夹下创建一个名称为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files.json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的记录文件。为了便于对</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files.json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文件内容的存取，在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com.itheima.pojo</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files.json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内容对应的资源类</a:t>
            </a:r>
            <a:r>
              <a:rPr lang="en-US" altLang="zh-CN" sz="1600" dirty="0">
                <a:solidFill>
                  <a:srgbClr val="595959"/>
                </a:solidFill>
                <a:latin typeface="Microsoft YaHei" panose="020B0503020204020204" pitchFamily="34" charset="-122"/>
                <a:ea typeface="Microsoft YaHei" panose="020B0503020204020204" pitchFamily="34" charset="-122"/>
                <a:cs typeface="+mn-ea"/>
              </a:rPr>
              <a:t>Resource</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Resource</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897683" y="3429000"/>
            <a:ext cx="6486347" cy="2369259"/>
          </a:xfrm>
          <a:prstGeom prst="rect">
            <a:avLst/>
          </a:prstGeom>
        </p:spPr>
      </p:pic>
      <p:sp>
        <p:nvSpPr>
          <p:cNvPr id="4" name="矩形 3"/>
          <p:cNvSpPr/>
          <p:nvPr/>
        </p:nvSpPr>
        <p:spPr>
          <a:xfrm>
            <a:off x="3366519" y="3457034"/>
            <a:ext cx="5708901" cy="226478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Resource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name;</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//name</a:t>
            </a:r>
            <a:r>
              <a:rPr lang="zh-CN" altLang="zh-CN" sz="1600" dirty="0">
                <a:solidFill>
                  <a:srgbClr val="595959"/>
                </a:solidFill>
                <a:latin typeface="Microsoft YaHei" panose="020B0503020204020204" pitchFamily="34" charset="-122"/>
                <a:ea typeface="Microsoft YaHei" panose="020B0503020204020204" pitchFamily="34" charset="-122"/>
                <a:cs typeface="+mn-ea"/>
              </a:rPr>
              <a:t>属性表示文件名称</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Resource() {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Resource(String name)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this.name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 name; }</a:t>
            </a: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name</a:t>
            </a:r>
            <a:r>
              <a:rPr lang="zh-CN" altLang="en-US" sz="1600" dirty="0">
                <a:solidFill>
                  <a:srgbClr val="595959"/>
                </a:solidFill>
                <a:latin typeface="Microsoft YaHei" panose="020B0503020204020204" pitchFamily="34" charset="-122"/>
                <a:ea typeface="Microsoft YaHei" panose="020B0503020204020204" pitchFamily="34" charset="-122"/>
                <a:cs typeface="+mn-ea"/>
              </a:rPr>
              <a:t>属性的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421442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38230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99941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JSONFileUtils</a:t>
            </a:r>
            <a:r>
              <a:rPr lang="zh-CN" altLang="zh-CN" sz="2000" dirty="0">
                <a:solidFill>
                  <a:srgbClr val="1369B2"/>
                </a:solidFill>
                <a:latin typeface="微软雅黑" panose="020B0503020204020204" pitchFamily="34" charset="-122"/>
                <a:ea typeface="微软雅黑" panose="020B0503020204020204" pitchFamily="34" charset="-122"/>
              </a:rPr>
              <a:t>的工具类</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3311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4554837" y="1352075"/>
            <a:ext cx="6464625" cy="12425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sz="1600" dirty="0" err="1">
                <a:solidFill>
                  <a:srgbClr val="595959"/>
                </a:solidFill>
                <a:latin typeface="Microsoft YaHei" panose="020B0503020204020204" pitchFamily="34" charset="-122"/>
                <a:ea typeface="Microsoft YaHei" panose="020B0503020204020204" pitchFamily="34" charset="-122"/>
              </a:rPr>
              <a:t>Resource.java</a:t>
            </a:r>
            <a:r>
              <a:rPr lang="zh-CN" altLang="en-US" sz="1600" dirty="0">
                <a:solidFill>
                  <a:srgbClr val="595959"/>
                </a:solidFill>
                <a:latin typeface="Microsoft YaHei" panose="020B0503020204020204" pitchFamily="34" charset="-122"/>
                <a:ea typeface="Microsoft YaHei" panose="020B0503020204020204" pitchFamily="34" charset="-122"/>
              </a:rPr>
              <a:t>中</a:t>
            </a:r>
            <a:r>
              <a:rPr lang="zh-CN" altLang="zh-CN" sz="1600" dirty="0">
                <a:solidFill>
                  <a:srgbClr val="595959"/>
                </a:solidFill>
                <a:latin typeface="Microsoft YaHei" panose="020B0503020204020204" pitchFamily="34" charset="-122"/>
                <a:ea typeface="Microsoft YaHei" panose="020B0503020204020204" pitchFamily="34" charset="-122"/>
              </a:rPr>
              <a:t>的</a:t>
            </a:r>
            <a:r>
              <a:rPr lang="en-US" altLang="zh-CN" sz="1600" dirty="0">
                <a:solidFill>
                  <a:srgbClr val="595959"/>
                </a:solidFill>
                <a:latin typeface="Microsoft YaHei" panose="020B0503020204020204" pitchFamily="34" charset="-122"/>
                <a:ea typeface="Microsoft YaHei" panose="020B0503020204020204" pitchFamily="34" charset="-122"/>
              </a:rPr>
              <a:t>name</a:t>
            </a:r>
            <a:r>
              <a:rPr lang="zh-CN" altLang="zh-CN" sz="1600" dirty="0">
                <a:solidFill>
                  <a:srgbClr val="595959"/>
                </a:solidFill>
                <a:latin typeface="Microsoft YaHei" panose="020B0503020204020204" pitchFamily="34" charset="-122"/>
                <a:ea typeface="Microsoft YaHei" panose="020B0503020204020204" pitchFamily="34" charset="-122"/>
              </a:rPr>
              <a:t>属性对应</a:t>
            </a:r>
            <a:r>
              <a:rPr lang="en-US" altLang="zh-CN" sz="1600" dirty="0" err="1">
                <a:solidFill>
                  <a:srgbClr val="595959"/>
                </a:solidFill>
                <a:latin typeface="Microsoft YaHei" panose="020B0503020204020204" pitchFamily="34" charset="-122"/>
                <a:ea typeface="Microsoft YaHei" panose="020B0503020204020204" pitchFamily="34" charset="-122"/>
              </a:rPr>
              <a:t>files.json</a:t>
            </a:r>
            <a:r>
              <a:rPr lang="zh-CN" altLang="zh-CN" sz="1600" dirty="0">
                <a:solidFill>
                  <a:srgbClr val="595959"/>
                </a:solidFill>
                <a:latin typeface="Microsoft YaHei" panose="020B0503020204020204" pitchFamily="34" charset="-122"/>
                <a:ea typeface="Microsoft YaHei" panose="020B0503020204020204" pitchFamily="34" charset="-122"/>
              </a:rPr>
              <a:t>文件中记录的上传成功的文件名称。本案例将文件的存取操作抽取成工具类。创建一个路径为</a:t>
            </a:r>
            <a:r>
              <a:rPr lang="en-US" altLang="zh-CN" sz="1600" dirty="0" err="1">
                <a:solidFill>
                  <a:srgbClr val="595959"/>
                </a:solidFill>
                <a:latin typeface="Microsoft YaHei" panose="020B0503020204020204" pitchFamily="34" charset="-122"/>
                <a:ea typeface="Microsoft YaHei" panose="020B0503020204020204" pitchFamily="34" charset="-122"/>
              </a:rPr>
              <a:t>com.itheima.utils</a:t>
            </a:r>
            <a:r>
              <a:rPr lang="zh-CN" altLang="zh-CN" sz="1600" dirty="0">
                <a:solidFill>
                  <a:srgbClr val="595959"/>
                </a:solidFill>
                <a:latin typeface="Microsoft YaHei" panose="020B0503020204020204" pitchFamily="34" charset="-122"/>
                <a:ea typeface="Microsoft YaHei" panose="020B0503020204020204" pitchFamily="34" charset="-122"/>
              </a:rPr>
              <a:t>的包，在包下创建名称为</a:t>
            </a:r>
            <a:r>
              <a:rPr lang="en-US" altLang="zh-CN" sz="1600" dirty="0" err="1">
                <a:solidFill>
                  <a:srgbClr val="595959"/>
                </a:solidFill>
                <a:latin typeface="Microsoft YaHei" panose="020B0503020204020204" pitchFamily="34" charset="-122"/>
                <a:ea typeface="Microsoft YaHei" panose="020B0503020204020204" pitchFamily="34" charset="-122"/>
              </a:rPr>
              <a:t>JSONFileUtils</a:t>
            </a:r>
            <a:r>
              <a:rPr lang="zh-CN" altLang="zh-CN" sz="1600" dirty="0">
                <a:solidFill>
                  <a:srgbClr val="595959"/>
                </a:solidFill>
                <a:latin typeface="Microsoft YaHei" panose="020B0503020204020204" pitchFamily="34" charset="-122"/>
                <a:ea typeface="Microsoft YaHei" panose="020B0503020204020204" pitchFamily="34" charset="-122"/>
              </a:rPr>
              <a:t>的工具类</a:t>
            </a:r>
            <a:r>
              <a:rPr lang="zh-CN" altLang="en-US" sz="1600" dirty="0">
                <a:solidFill>
                  <a:srgbClr val="595959"/>
                </a:solidFill>
                <a:latin typeface="Microsoft YaHei" panose="020B0503020204020204" pitchFamily="34" charset="-122"/>
                <a:ea typeface="Microsoft YaHei" panose="020B0503020204020204" pitchFamily="34" charset="-122"/>
              </a:rPr>
              <a:t>。</a:t>
            </a:r>
            <a:r>
              <a:rPr lang="zh-CN" altLang="zh-CN" sz="1600" dirty="0">
                <a:solidFill>
                  <a:srgbClr val="595959"/>
                </a:solidFill>
                <a:latin typeface="Microsoft YaHei" panose="020B0503020204020204" pitchFamily="34" charset="-122"/>
                <a:ea typeface="Microsoft YaHei" panose="020B0503020204020204" pitchFamily="34" charset="-122"/>
              </a:rPr>
              <a:t> </a:t>
            </a:r>
          </a:p>
        </p:txBody>
      </p:sp>
      <p:pic>
        <p:nvPicPr>
          <p:cNvPr id="13" name="图片 12">
            <a:extLst>
              <a:ext uri="{FF2B5EF4-FFF2-40B4-BE49-F238E27FC236}">
                <a16:creationId xmlns:a16="http://schemas.microsoft.com/office/drawing/2014/main" id="{84B64336-7C54-EB47-B903-E18DFD274DB1}"/>
              </a:ext>
            </a:extLst>
          </p:cNvPr>
          <p:cNvPicPr>
            <a:picLocks noChangeAspect="1"/>
          </p:cNvPicPr>
          <p:nvPr/>
        </p:nvPicPr>
        <p:blipFill>
          <a:blip r:embed="rId5"/>
          <a:stretch>
            <a:fillRect/>
          </a:stretch>
        </p:blipFill>
        <p:spPr>
          <a:xfrm>
            <a:off x="2103121" y="3097530"/>
            <a:ext cx="7943850" cy="3151185"/>
          </a:xfrm>
          <a:prstGeom prst="rect">
            <a:avLst/>
          </a:prstGeom>
        </p:spPr>
      </p:pic>
      <p:sp>
        <p:nvSpPr>
          <p:cNvPr id="2" name="文本框 1">
            <a:extLst>
              <a:ext uri="{FF2B5EF4-FFF2-40B4-BE49-F238E27FC236}">
                <a16:creationId xmlns:a16="http://schemas.microsoft.com/office/drawing/2014/main" id="{6E7016C1-01FF-C744-B317-84135DA1C2DD}"/>
              </a:ext>
            </a:extLst>
          </p:cNvPr>
          <p:cNvSpPr txBox="1"/>
          <p:nvPr/>
        </p:nvSpPr>
        <p:spPr>
          <a:xfrm>
            <a:off x="2350769" y="3143250"/>
            <a:ext cx="7661911" cy="3003451"/>
          </a:xfrm>
          <a:prstGeom prst="rect">
            <a:avLst/>
          </a:prstGeom>
          <a:noFill/>
        </p:spPr>
        <p:txBody>
          <a:bodyPr wrap="square" rtlCol="0">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JSONFileUtils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static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readFile</a:t>
            </a:r>
            <a:r>
              <a:rPr lang="en-US" altLang="zh-CN" sz="1600" dirty="0">
                <a:solidFill>
                  <a:srgbClr val="595959"/>
                </a:solidFill>
                <a:latin typeface="微软雅黑" panose="020B0503020204020204" pitchFamily="34" charset="-122"/>
                <a:ea typeface="微软雅黑" panose="020B0503020204020204" pitchFamily="34" charset="-122"/>
                <a:cs typeface="+mn-ea"/>
              </a:rPr>
              <a:t>(String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filepath</a:t>
            </a:r>
            <a:r>
              <a:rPr lang="en-US" altLang="zh-CN" sz="1600" dirty="0">
                <a:solidFill>
                  <a:srgbClr val="595959"/>
                </a:solidFill>
                <a:latin typeface="微软雅黑" panose="020B0503020204020204" pitchFamily="34" charset="-122"/>
                <a:ea typeface="微软雅黑" panose="020B0503020204020204" pitchFamily="34" charset="-122"/>
                <a:cs typeface="+mn-ea"/>
              </a:rPr>
              <a:t>) throws Exception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FileInputStream</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fis</a:t>
            </a:r>
            <a:r>
              <a:rPr lang="en-US" altLang="zh-CN" sz="1600" dirty="0">
                <a:solidFill>
                  <a:srgbClr val="595959"/>
                </a:solidFill>
                <a:latin typeface="微软雅黑" panose="020B0503020204020204" pitchFamily="34" charset="-122"/>
                <a:ea typeface="微软雅黑" panose="020B0503020204020204" pitchFamily="34" charset="-122"/>
                <a:cs typeface="+mn-ea"/>
              </a:rPr>
              <a:t>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FileInputStream</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filepath</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IOUtils.toString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fis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static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writeFile</a:t>
            </a:r>
            <a:r>
              <a:rPr lang="en-US" altLang="zh-CN" sz="1600" dirty="0">
                <a:solidFill>
                  <a:srgbClr val="595959"/>
                </a:solidFill>
                <a:latin typeface="微软雅黑" panose="020B0503020204020204" pitchFamily="34" charset="-122"/>
                <a:ea typeface="微软雅黑" panose="020B0503020204020204" pitchFamily="34" charset="-122"/>
                <a:cs typeface="+mn-ea"/>
              </a:rPr>
              <a:t>(String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data,String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filepath</a:t>
            </a:r>
            <a:r>
              <a:rPr lang="en-US" altLang="zh-CN" sz="1600" dirty="0">
                <a:solidFill>
                  <a:srgbClr val="595959"/>
                </a:solidFill>
                <a:latin typeface="微软雅黑" panose="020B0503020204020204" pitchFamily="34" charset="-122"/>
                <a:ea typeface="微软雅黑" panose="020B0503020204020204" pitchFamily="34" charset="-122"/>
                <a:cs typeface="+mn-ea"/>
              </a:rPr>
              <a:t>)  throws Exception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FileOutputStream</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fos</a:t>
            </a:r>
            <a:r>
              <a:rPr lang="en-US" altLang="zh-CN" sz="1600" dirty="0">
                <a:solidFill>
                  <a:srgbClr val="595959"/>
                </a:solidFill>
                <a:latin typeface="微软雅黑" panose="020B0503020204020204" pitchFamily="34" charset="-122"/>
                <a:ea typeface="微软雅黑" panose="020B0503020204020204" pitchFamily="34" charset="-122"/>
                <a:cs typeface="+mn-ea"/>
              </a:rPr>
              <a:t>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FileOutputStream</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filepath</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IOUtils.write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data,fos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529080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3921395"/>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实现文件上传功能</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包下创建名称为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FileController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的控制器类，在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FileController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类中定义处理文件上传的方法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fileUpLoad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fileUpLoad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方法用于保存客户端上传的文件和文件的名称。</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保存上传的文件之前，先将上传文件的名称和</a:t>
            </a:r>
            <a:r>
              <a:rPr lang="en-US" altLang="zh-CN" dirty="0" err="1">
                <a:solidFill>
                  <a:srgbClr val="595959"/>
                </a:solidFill>
                <a:latin typeface="Microsoft YaHei" panose="020B0503020204020204" pitchFamily="34" charset="-122"/>
                <a:ea typeface="Microsoft YaHei" panose="020B0503020204020204" pitchFamily="34" charset="-122"/>
                <a:cs typeface="+mn-ea"/>
              </a:rPr>
              <a:t>files.json</a:t>
            </a:r>
            <a:r>
              <a:rPr lang="zh-CN" altLang="zh-CN" dirty="0">
                <a:solidFill>
                  <a:srgbClr val="595959"/>
                </a:solidFill>
                <a:latin typeface="Microsoft YaHei" panose="020B0503020204020204" pitchFamily="34" charset="-122"/>
                <a:ea typeface="Microsoft YaHei" panose="020B0503020204020204" pitchFamily="34" charset="-122"/>
                <a:cs typeface="+mn-ea"/>
              </a:rPr>
              <a:t>文件中的文件名称进行比较，如果</a:t>
            </a:r>
            <a:r>
              <a:rPr lang="en-US" altLang="zh-CN" dirty="0" err="1">
                <a:solidFill>
                  <a:srgbClr val="595959"/>
                </a:solidFill>
                <a:latin typeface="Microsoft YaHei" panose="020B0503020204020204" pitchFamily="34" charset="-122"/>
                <a:ea typeface="Microsoft YaHei" panose="020B0503020204020204" pitchFamily="34" charset="-122"/>
                <a:cs typeface="+mn-ea"/>
              </a:rPr>
              <a:t>files.json</a:t>
            </a:r>
            <a:r>
              <a:rPr lang="zh-CN" altLang="zh-CN" dirty="0">
                <a:solidFill>
                  <a:srgbClr val="595959"/>
                </a:solidFill>
                <a:latin typeface="Microsoft YaHei" panose="020B0503020204020204" pitchFamily="34" charset="-122"/>
                <a:ea typeface="Microsoft YaHei" panose="020B0503020204020204" pitchFamily="34" charset="-122"/>
                <a:cs typeface="+mn-ea"/>
              </a:rPr>
              <a:t>文件中已经有同名文件，则将上传文件的名称与字符串（</a:t>
            </a:r>
            <a:r>
              <a:rPr lang="en-US" altLang="zh-CN" dirty="0">
                <a:solidFill>
                  <a:srgbClr val="595959"/>
                </a:solidFill>
                <a:latin typeface="Microsoft YaHei" panose="020B0503020204020204" pitchFamily="34" charset="-122"/>
                <a:ea typeface="Microsoft YaHei" panose="020B0503020204020204" pitchFamily="34" charset="-122"/>
                <a:cs typeface="+mn-ea"/>
              </a:rPr>
              <a:t>"1"</a:t>
            </a:r>
            <a:r>
              <a:rPr lang="zh-CN" altLang="zh-CN" dirty="0">
                <a:solidFill>
                  <a:srgbClr val="595959"/>
                </a:solidFill>
                <a:latin typeface="Microsoft YaHei" panose="020B0503020204020204" pitchFamily="34" charset="-122"/>
                <a:ea typeface="Microsoft YaHei" panose="020B0503020204020204" pitchFamily="34" charset="-122"/>
                <a:cs typeface="+mn-ea"/>
              </a:rPr>
              <a:t>）拼接，生成新的文件名称并保存。上传文件保存成功后，将保存的文件的名称存入到</a:t>
            </a:r>
            <a:r>
              <a:rPr lang="en-US" altLang="zh-CN" dirty="0" err="1">
                <a:solidFill>
                  <a:srgbClr val="595959"/>
                </a:solidFill>
                <a:latin typeface="Microsoft YaHei" panose="020B0503020204020204" pitchFamily="34" charset="-122"/>
                <a:ea typeface="Microsoft YaHei" panose="020B0503020204020204" pitchFamily="34" charset="-122"/>
                <a:cs typeface="+mn-ea"/>
              </a:rPr>
              <a:t>files.json</a:t>
            </a:r>
            <a:r>
              <a:rPr lang="zh-CN" altLang="zh-CN" dirty="0">
                <a:solidFill>
                  <a:srgbClr val="595959"/>
                </a:solidFill>
                <a:latin typeface="Microsoft YaHei" panose="020B0503020204020204" pitchFamily="34" charset="-122"/>
                <a:ea typeface="Microsoft YaHei" panose="020B0503020204020204" pitchFamily="34" charset="-122"/>
                <a:cs typeface="+mn-ea"/>
              </a:rPr>
              <a:t>中。</a:t>
            </a:r>
            <a:endParaRPr lang="zh-CN" altLang="en-US"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323200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目录下，创建一个名称为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的包。在包中创建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ExceptionController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ExceptionController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743200"/>
            <a:ext cx="7332167" cy="3268979"/>
          </a:xfrm>
          <a:prstGeom prst="rect">
            <a:avLst/>
          </a:prstGeom>
        </p:spPr>
      </p:pic>
      <p:sp>
        <p:nvSpPr>
          <p:cNvPr id="4" name="矩形 3"/>
          <p:cNvSpPr/>
          <p:nvPr/>
        </p:nvSpPr>
        <p:spPr>
          <a:xfrm>
            <a:off x="3125474" y="2665476"/>
            <a:ext cx="6876488" cy="3372783"/>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@Controller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ExceptionController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抛出空指针异常</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showNullPointer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void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showNullPointer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ArrayList</a:t>
            </a:r>
            <a:r>
              <a:rPr lang="en-US" altLang="zh-CN" sz="1600" dirty="0">
                <a:solidFill>
                  <a:srgbClr val="595959"/>
                </a:solidFill>
                <a:latin typeface="Microsoft YaHei" panose="020B0503020204020204" pitchFamily="34" charset="-122"/>
                <a:ea typeface="Microsoft YaHei" panose="020B0503020204020204" pitchFamily="34" charset="-122"/>
                <a:cs typeface="+mn-ea"/>
              </a:rPr>
              <a:t>&lt;Object&gt; list =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ArrayList</a:t>
            </a:r>
            <a:r>
              <a:rPr lang="en-US" altLang="zh-CN" sz="1600" dirty="0">
                <a:solidFill>
                  <a:srgbClr val="595959"/>
                </a:solidFill>
                <a:latin typeface="Microsoft YaHei" panose="020B0503020204020204" pitchFamily="34" charset="-122"/>
                <a:ea typeface="Microsoft YaHei" panose="020B0503020204020204" pitchFamily="34" charset="-122"/>
                <a:cs typeface="+mn-ea"/>
              </a:rPr>
              <a:t>&lt;&gt;();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list.get</a:t>
            </a:r>
            <a:r>
              <a:rPr lang="en-US" altLang="zh-CN" sz="1600" dirty="0">
                <a:solidFill>
                  <a:srgbClr val="595959"/>
                </a:solidFill>
                <a:latin typeface="Microsoft YaHei" panose="020B0503020204020204" pitchFamily="34" charset="-122"/>
                <a:ea typeface="Microsoft YaHei" panose="020B0503020204020204" pitchFamily="34" charset="-122"/>
                <a:cs typeface="+mn-ea"/>
              </a:rPr>
              <a:t>(2));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抛出</a:t>
            </a:r>
            <a:r>
              <a:rPr lang="en-US" altLang="zh-CN" sz="1600" dirty="0">
                <a:solidFill>
                  <a:srgbClr val="595959"/>
                </a:solidFill>
                <a:latin typeface="Microsoft YaHei" panose="020B0503020204020204" pitchFamily="34" charset="-122"/>
                <a:ea typeface="Microsoft YaHei" panose="020B0503020204020204" pitchFamily="34" charset="-122"/>
                <a:cs typeface="+mn-ea"/>
              </a:rPr>
              <a:t>IO</a:t>
            </a:r>
            <a:r>
              <a:rPr lang="zh-CN" altLang="zh-CN" sz="1600" dirty="0">
                <a:solidFill>
                  <a:srgbClr val="595959"/>
                </a:solidFill>
                <a:latin typeface="Microsoft YaHei" panose="020B0503020204020204" pitchFamily="34" charset="-122"/>
                <a:ea typeface="Microsoft YaHei" panose="020B0503020204020204" pitchFamily="34" charset="-122"/>
                <a:cs typeface="+mn-ea"/>
              </a:rPr>
              <a:t>异常</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r>
              <a:rPr lang="zh-CN" altLang="zh-CN" sz="1600" dirty="0">
                <a:solidFill>
                  <a:srgbClr val="595959"/>
                </a:solidFill>
                <a:latin typeface="Microsoft YaHei" panose="020B0503020204020204" pitchFamily="34" charset="-122"/>
                <a:ea typeface="Microsoft YaHei" panose="020B0503020204020204" pitchFamily="34" charset="-122"/>
                <a:cs typeface="+mn-ea"/>
              </a:rPr>
              <a:t>抛出算术异常</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简单异常处理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03175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941622"/>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实现获取文件列表功能</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如果需要将上传的文件作为下载的资源，则需要将上传的文件展示在页面中供用户选择。由于文件上传成功后，将上传的文件的名称保存在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files.json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文件中了，所以可以将</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files.json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文件的内容作为下载资源的列表。在文件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FileController.java</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中新增获取文件列表的方法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getFilesName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getFilesName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方法获取</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files.json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文件中的内容，并且以</a:t>
            </a:r>
            <a:r>
              <a:rPr lang="en-US" altLang="zh-CN" sz="1600" dirty="0">
                <a:solidFill>
                  <a:srgbClr val="595959"/>
                </a:solidFill>
                <a:latin typeface="Microsoft YaHei" panose="020B0503020204020204" pitchFamily="34" charset="-122"/>
                <a:ea typeface="Microsoft YaHei" panose="020B0503020204020204" pitchFamily="34" charset="-122"/>
                <a:cs typeface="+mn-ea"/>
              </a:rPr>
              <a:t>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格式返回数据。</a:t>
            </a:r>
            <a:endParaRPr lang="zh-CN" altLang="en-US"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680211" y="3337560"/>
            <a:ext cx="8869680" cy="2883331"/>
          </a:xfrm>
          <a:prstGeom prst="rect">
            <a:avLst/>
          </a:prstGeom>
        </p:spPr>
      </p:pic>
      <p:sp>
        <p:nvSpPr>
          <p:cNvPr id="4" name="矩形 3"/>
          <p:cNvSpPr/>
          <p:nvPr/>
        </p:nvSpPr>
        <p:spPr>
          <a:xfrm>
            <a:off x="2006349" y="3274154"/>
            <a:ext cx="8326371" cy="2923877"/>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ResponseBody</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(value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getFilesName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produces ="text/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html;charset</a:t>
            </a:r>
            <a:r>
              <a:rPr lang="en-US" altLang="zh-CN" sz="1600" dirty="0">
                <a:solidFill>
                  <a:srgbClr val="595959"/>
                </a:solidFill>
                <a:latin typeface="Microsoft YaHei" panose="020B0503020204020204" pitchFamily="34" charset="-122"/>
                <a:ea typeface="Microsoft YaHei" panose="020B0503020204020204" pitchFamily="34" charset="-122"/>
                <a:cs typeface="+mn-ea"/>
              </a:rPr>
              <a:t>=utf-8")</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getFilesName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HttpServletRequest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request,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HttpServletResponse</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response) throws Exception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path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request.getServletContext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getRealPath</a:t>
            </a:r>
            <a:r>
              <a:rPr lang="en-US" altLang="zh-CN" sz="1600" dirty="0">
                <a:solidFill>
                  <a:srgbClr val="595959"/>
                </a:solidFill>
                <a:latin typeface="Microsoft YaHei" panose="020B0503020204020204" pitchFamily="34" charset="-122"/>
                <a:ea typeface="Microsoft YaHei" panose="020B0503020204020204" pitchFamily="34" charset="-122"/>
                <a:cs typeface="+mn-ea"/>
              </a:rPr>
              <a:t>("/") + "files/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files.json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json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JSONFileUtils.readFile</a:t>
            </a:r>
            <a:r>
              <a:rPr lang="en-US" altLang="zh-CN" sz="1600" dirty="0">
                <a:solidFill>
                  <a:srgbClr val="595959"/>
                </a:solidFill>
                <a:latin typeface="Microsoft YaHei" panose="020B0503020204020204" pitchFamily="34" charset="-122"/>
                <a:ea typeface="Microsoft YaHei" panose="020B0503020204020204" pitchFamily="34" charset="-122"/>
                <a:cs typeface="+mn-ea"/>
              </a:rPr>
              <a:t>(path);	return json;</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592709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3921395"/>
          </a:xfrm>
          <a:prstGeom prst="rect">
            <a:avLst/>
          </a:prstGeom>
          <a:noFill/>
          <a:ln>
            <a:noFill/>
          </a:ln>
        </p:spPr>
        <p:txBody>
          <a:bodyPr wrap="square" rtlCol="0">
            <a:spAutoFit/>
          </a:bodyPr>
          <a:lstStyle/>
          <a:p>
            <a:pPr lvl="0">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编写文件上传和下载页面</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webapp</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文件夹下创建名称为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fileupload.jsp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的文件，作为文件上传、下载列表展示和文件下载的页面。</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在</a:t>
            </a:r>
            <a:r>
              <a:rPr lang="en-US" altLang="zh-CN" dirty="0" err="1">
                <a:solidFill>
                  <a:srgbClr val="595959"/>
                </a:solidFill>
                <a:latin typeface="Microsoft YaHei" panose="020B0503020204020204" pitchFamily="34" charset="-122"/>
                <a:ea typeface="Microsoft YaHei" panose="020B0503020204020204" pitchFamily="34" charset="-122"/>
                <a:cs typeface="+mn-ea"/>
              </a:rPr>
              <a:t>fileupload.jsp</a:t>
            </a:r>
            <a:r>
              <a:rPr lang="zh-CN" altLang="zh-CN" dirty="0">
                <a:solidFill>
                  <a:srgbClr val="595959"/>
                </a:solidFill>
                <a:latin typeface="Microsoft YaHei" panose="020B0503020204020204" pitchFamily="34" charset="-122"/>
                <a:ea typeface="Microsoft YaHei" panose="020B0503020204020204" pitchFamily="34" charset="-122"/>
                <a:cs typeface="+mn-ea"/>
              </a:rPr>
              <a:t>文件中创建一个文件上传表单，文件上传表单可以发起多文件上传请求。</a:t>
            </a:r>
            <a:r>
              <a:rPr lang="en-US" altLang="zh-CN" dirty="0" err="1">
                <a:solidFill>
                  <a:srgbClr val="595959"/>
                </a:solidFill>
                <a:latin typeface="Microsoft YaHei" panose="020B0503020204020204" pitchFamily="34" charset="-122"/>
                <a:ea typeface="Microsoft YaHei" panose="020B0503020204020204" pitchFamily="34" charset="-122"/>
                <a:cs typeface="+mn-ea"/>
              </a:rPr>
              <a:t>fileupload.jsp</a:t>
            </a:r>
            <a:r>
              <a:rPr lang="zh-CN" altLang="zh-CN" dirty="0">
                <a:solidFill>
                  <a:srgbClr val="595959"/>
                </a:solidFill>
                <a:latin typeface="Microsoft YaHei" panose="020B0503020204020204" pitchFamily="34" charset="-122"/>
                <a:ea typeface="Microsoft YaHei" panose="020B0503020204020204" pitchFamily="34" charset="-122"/>
                <a:cs typeface="+mn-ea"/>
              </a:rPr>
              <a:t>加载完成，自动发起异步请求获取文件下载列表并且展示在页面中。提交文件上传表单，文件上传成功后页面中更新展示文件下载列表，文件上传成功或者失败都在页面中进行信息提醒。</a:t>
            </a:r>
            <a:endParaRPr lang="zh-CN" altLang="en-US"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101134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3003451"/>
          </a:xfrm>
          <a:prstGeom prst="rect">
            <a:avLst/>
          </a:prstGeom>
          <a:noFill/>
          <a:ln>
            <a:noFill/>
          </a:ln>
        </p:spPr>
        <p:txBody>
          <a:bodyPr wrap="square" rtlCol="0">
            <a:spAutoFit/>
          </a:bodyPr>
          <a:lstStyle/>
          <a:p>
            <a:pPr lvl="0">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chapter13</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fileupload.jsp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页面，访问地址为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http://localhost:8080/chapter13/</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fileload.jsp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fileupload.jsp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单击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图所示的“浏览</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”按钮，弹出</a:t>
            </a:r>
            <a:r>
              <a:rPr lang="zh-CN" altLang="zh-CN" sz="1600" dirty="0">
                <a:solidFill>
                  <a:srgbClr val="1369B2"/>
                </a:solidFill>
                <a:latin typeface="Microsoft YaHei" panose="020B0503020204020204" pitchFamily="34" charset="-122"/>
                <a:ea typeface="Microsoft YaHei" panose="020B0503020204020204" pitchFamily="34" charset="-122"/>
                <a:cs typeface="+mn-ea"/>
              </a:rPr>
              <a:t>“文件上传”对话框</a:t>
            </a:r>
            <a:r>
              <a:rPr lang="zh-CN" altLang="zh-CN" sz="1600" dirty="0">
                <a:solidFill>
                  <a:srgbClr val="595959"/>
                </a:solidFill>
                <a:latin typeface="Microsoft YaHei" panose="020B0503020204020204" pitchFamily="34" charset="-122"/>
                <a:ea typeface="Microsoft YaHei" panose="020B0503020204020204" pitchFamily="34" charset="-122"/>
                <a:cs typeface="+mn-ea"/>
              </a:rPr>
              <a:t>，具体如图所示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6" name="图片 5">
            <a:extLst>
              <a:ext uri="{FF2B5EF4-FFF2-40B4-BE49-F238E27FC236}">
                <a16:creationId xmlns:a16="http://schemas.microsoft.com/office/drawing/2014/main" id="{3533BF98-0279-F048-B22A-E1BCD72B4190}"/>
              </a:ext>
            </a:extLst>
          </p:cNvPr>
          <p:cNvPicPr/>
          <p:nvPr/>
        </p:nvPicPr>
        <p:blipFill>
          <a:blip r:embed="rId4"/>
          <a:stretch>
            <a:fillRect/>
          </a:stretch>
        </p:blipFill>
        <p:spPr>
          <a:xfrm>
            <a:off x="4157662" y="2150110"/>
            <a:ext cx="4049078" cy="1370330"/>
          </a:xfrm>
          <a:prstGeom prst="rect">
            <a:avLst/>
          </a:prstGeom>
          <a:noFill/>
          <a:ln>
            <a:noFill/>
          </a:ln>
        </p:spPr>
      </p:pic>
      <p:pic>
        <p:nvPicPr>
          <p:cNvPr id="7" name="图片 6">
            <a:extLst>
              <a:ext uri="{FF2B5EF4-FFF2-40B4-BE49-F238E27FC236}">
                <a16:creationId xmlns:a16="http://schemas.microsoft.com/office/drawing/2014/main" id="{D6F72FE1-C628-F04E-9276-264444E35506}"/>
              </a:ext>
            </a:extLst>
          </p:cNvPr>
          <p:cNvPicPr/>
          <p:nvPr/>
        </p:nvPicPr>
        <p:blipFill>
          <a:blip r:embed="rId5"/>
          <a:stretch>
            <a:fillRect/>
          </a:stretch>
        </p:blipFill>
        <p:spPr>
          <a:xfrm>
            <a:off x="4176394" y="3987483"/>
            <a:ext cx="4049077" cy="2344738"/>
          </a:xfrm>
          <a:prstGeom prst="rect">
            <a:avLst/>
          </a:prstGeom>
          <a:noFill/>
          <a:ln>
            <a:noFill/>
          </a:ln>
        </p:spPr>
      </p:pic>
    </p:spTree>
    <p:extLst>
      <p:ext uri="{BB962C8B-B14F-4D97-AF65-F5344CB8AC3E}">
        <p14:creationId xmlns:p14="http://schemas.microsoft.com/office/powerpoint/2010/main" val="26503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111447"/>
          </a:xfrm>
          <a:prstGeom prst="rect">
            <a:avLst/>
          </a:prstGeom>
          <a:noFill/>
          <a:ln>
            <a:noFill/>
          </a:ln>
        </p:spPr>
        <p:txBody>
          <a:bodyPr wrap="square" rtlCol="0">
            <a:spAutoFit/>
          </a:bodyPr>
          <a:lstStyle/>
          <a:p>
            <a:pPr lvl="0">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zh-CN" sz="1600" dirty="0">
                <a:solidFill>
                  <a:srgbClr val="1369B2"/>
                </a:solidFill>
                <a:latin typeface="Microsoft YaHei" panose="020B0503020204020204" pitchFamily="34" charset="-122"/>
                <a:ea typeface="Microsoft YaHei" panose="020B0503020204020204" pitchFamily="34" charset="-122"/>
                <a:cs typeface="+mn-ea"/>
              </a:rPr>
              <a:t>“文件上传”对话框</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中，选择需要上传的文件进行上传，在此，选中</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个同时上传的文件，具体如图所示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单击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图所示对话框的右下角“打开”按钮，完成上传文件的选择。完成文件选择之后，“文件上传”对话框自动关闭。此时，</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fileupload.jsp</a:t>
            </a:r>
            <a:r>
              <a:rPr lang="zh-CN" altLang="zh-CN" sz="1600" dirty="0">
                <a:solidFill>
                  <a:srgbClr val="1369B2"/>
                </a:solidFill>
                <a:latin typeface="Microsoft YaHei" panose="020B0503020204020204" pitchFamily="34" charset="-122"/>
                <a:ea typeface="Microsoft YaHei" panose="020B0503020204020204" pitchFamily="34" charset="-122"/>
                <a:cs typeface="+mn-ea"/>
              </a:rPr>
              <a:t>页面显示效果</a:t>
            </a:r>
            <a:r>
              <a:rPr lang="zh-CN" altLang="zh-CN" sz="1600" dirty="0">
                <a:solidFill>
                  <a:srgbClr val="595959"/>
                </a:solidFill>
                <a:latin typeface="Microsoft YaHei" panose="020B0503020204020204" pitchFamily="34" charset="-122"/>
                <a:ea typeface="Microsoft YaHei" panose="020B0503020204020204" pitchFamily="34" charset="-122"/>
                <a:cs typeface="+mn-ea"/>
              </a:rPr>
              <a:t>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en-US"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A7C64C4C-200B-994E-8120-0F94ABDDCE88}"/>
              </a:ext>
            </a:extLst>
          </p:cNvPr>
          <p:cNvPicPr/>
          <p:nvPr/>
        </p:nvPicPr>
        <p:blipFill>
          <a:blip r:embed="rId4"/>
          <a:stretch>
            <a:fillRect/>
          </a:stretch>
        </p:blipFill>
        <p:spPr>
          <a:xfrm>
            <a:off x="4411662" y="1733550"/>
            <a:ext cx="3368675" cy="2339340"/>
          </a:xfrm>
          <a:prstGeom prst="rect">
            <a:avLst/>
          </a:prstGeom>
          <a:noFill/>
          <a:ln>
            <a:noFill/>
          </a:ln>
        </p:spPr>
      </p:pic>
      <p:pic>
        <p:nvPicPr>
          <p:cNvPr id="12" name="图片 11">
            <a:extLst>
              <a:ext uri="{FF2B5EF4-FFF2-40B4-BE49-F238E27FC236}">
                <a16:creationId xmlns:a16="http://schemas.microsoft.com/office/drawing/2014/main" id="{0E30C300-E6F4-684B-8464-79088C3E3706}"/>
              </a:ext>
            </a:extLst>
          </p:cNvPr>
          <p:cNvPicPr/>
          <p:nvPr/>
        </p:nvPicPr>
        <p:blipFill>
          <a:blip r:embed="rId5"/>
          <a:stretch>
            <a:fillRect/>
          </a:stretch>
        </p:blipFill>
        <p:spPr>
          <a:xfrm>
            <a:off x="4039552" y="5180647"/>
            <a:ext cx="4178618" cy="1183005"/>
          </a:xfrm>
          <a:prstGeom prst="rect">
            <a:avLst/>
          </a:prstGeom>
          <a:noFill/>
          <a:ln>
            <a:noFill/>
          </a:ln>
        </p:spPr>
      </p:pic>
    </p:spTree>
    <p:extLst>
      <p:ext uri="{BB962C8B-B14F-4D97-AF65-F5344CB8AC3E}">
        <p14:creationId xmlns:p14="http://schemas.microsoft.com/office/powerpoint/2010/main" val="920649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07</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3788281"/>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fileupload.jsp</a:t>
            </a:r>
            <a:r>
              <a:rPr lang="zh-CN" altLang="zh-CN" sz="1600" dirty="0">
                <a:solidFill>
                  <a:srgbClr val="1369B2"/>
                </a:solidFill>
                <a:latin typeface="Microsoft YaHei" panose="020B0503020204020204" pitchFamily="34" charset="-122"/>
                <a:ea typeface="Microsoft YaHei" panose="020B0503020204020204" pitchFamily="34" charset="-122"/>
                <a:cs typeface="+mn-ea"/>
              </a:rPr>
              <a:t>页面显示效果图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中，“浏览</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”按钮后面显示选择了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个文件。单击“提交”按钮向服务端发送上传请求，</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fileupload.jsp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页面显示效果如图所示</a:t>
            </a:r>
            <a:r>
              <a:rPr lang="zh-CN" altLang="zh-CN" dirty="0"/>
              <a:t>。</a:t>
            </a: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图中，左侧栏显示文件上传成功信息，右侧的栏中展示了刚上传成功的文件列表。此时，项目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files</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文件夹下的内容如图所示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en-US"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4" name="图片 13">
            <a:extLst>
              <a:ext uri="{FF2B5EF4-FFF2-40B4-BE49-F238E27FC236}">
                <a16:creationId xmlns:a16="http://schemas.microsoft.com/office/drawing/2014/main" id="{D138FF41-5827-444B-A9A7-3831031EDFCB}"/>
              </a:ext>
            </a:extLst>
          </p:cNvPr>
          <p:cNvPicPr/>
          <p:nvPr/>
        </p:nvPicPr>
        <p:blipFill>
          <a:blip r:embed="rId4"/>
          <a:stretch>
            <a:fillRect/>
          </a:stretch>
        </p:blipFill>
        <p:spPr>
          <a:xfrm>
            <a:off x="4217352" y="2423160"/>
            <a:ext cx="3757295" cy="1501457"/>
          </a:xfrm>
          <a:prstGeom prst="rect">
            <a:avLst/>
          </a:prstGeom>
          <a:noFill/>
          <a:ln>
            <a:noFill/>
          </a:ln>
        </p:spPr>
      </p:pic>
      <p:pic>
        <p:nvPicPr>
          <p:cNvPr id="15" name="图片 14">
            <a:extLst>
              <a:ext uri="{FF2B5EF4-FFF2-40B4-BE49-F238E27FC236}">
                <a16:creationId xmlns:a16="http://schemas.microsoft.com/office/drawing/2014/main" id="{E6C975A9-A1FF-4645-A139-CBCA53AE32D1}"/>
              </a:ext>
            </a:extLst>
          </p:cNvPr>
          <p:cNvPicPr/>
          <p:nvPr/>
        </p:nvPicPr>
        <p:blipFill>
          <a:blip r:embed="rId5"/>
          <a:stretch>
            <a:fillRect/>
          </a:stretch>
        </p:blipFill>
        <p:spPr>
          <a:xfrm>
            <a:off x="4444999" y="4804410"/>
            <a:ext cx="3061017" cy="1592580"/>
          </a:xfrm>
          <a:prstGeom prst="rect">
            <a:avLst/>
          </a:prstGeom>
          <a:noFill/>
          <a:ln>
            <a:noFill/>
          </a:ln>
        </p:spPr>
      </p:pic>
    </p:spTree>
    <p:extLst>
      <p:ext uri="{BB962C8B-B14F-4D97-AF65-F5344CB8AC3E}">
        <p14:creationId xmlns:p14="http://schemas.microsoft.com/office/powerpoint/2010/main" val="3015693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330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76497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中文乱码问题</a:t>
            </a:r>
          </a:p>
        </p:txBody>
      </p:sp>
      <p:sp>
        <p:nvSpPr>
          <p:cNvPr id="11" name="Title 1"/>
          <p:cNvSpPr txBox="1"/>
          <p:nvPr/>
        </p:nvSpPr>
        <p:spPr>
          <a:xfrm>
            <a:off x="1143838" y="266933"/>
            <a:ext cx="45368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78005"/>
            <a:ext cx="9390960" cy="22369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在实现文件下载的功能时，还需要注意文件中文名称的乱码问题。在使用</a:t>
            </a:r>
            <a:r>
              <a:rPr lang="en-US" altLang="zh-CN" dirty="0">
                <a:solidFill>
                  <a:srgbClr val="595959"/>
                </a:solidFill>
                <a:latin typeface="微软雅黑" panose="020B0503020204020204" pitchFamily="34" charset="-122"/>
              </a:rPr>
              <a:t>Content-Disposition</a:t>
            </a:r>
            <a:r>
              <a:rPr lang="zh-CN" altLang="zh-CN" dirty="0">
                <a:solidFill>
                  <a:srgbClr val="595959"/>
                </a:solidFill>
                <a:latin typeface="微软雅黑" panose="020B0503020204020204" pitchFamily="34" charset="-122"/>
              </a:rPr>
              <a:t>设置参数信息时，如果</a:t>
            </a:r>
            <a:r>
              <a:rPr lang="en-US" altLang="zh-CN" dirty="0">
                <a:solidFill>
                  <a:srgbClr val="595959"/>
                </a:solidFill>
                <a:latin typeface="微软雅黑" panose="020B0503020204020204" pitchFamily="34" charset="-122"/>
              </a:rPr>
              <a:t>Content-Disposition</a:t>
            </a:r>
            <a:r>
              <a:rPr lang="zh-CN" altLang="zh-CN" dirty="0">
                <a:solidFill>
                  <a:srgbClr val="595959"/>
                </a:solidFill>
                <a:latin typeface="微软雅黑" panose="020B0503020204020204" pitchFamily="34" charset="-122"/>
              </a:rPr>
              <a:t>中设置的文件名称出现中文字符，需要针对不同的浏览器设置不同的编码方式。目前</a:t>
            </a:r>
            <a:r>
              <a:rPr lang="en-US" altLang="zh-CN" dirty="0">
                <a:solidFill>
                  <a:srgbClr val="595959"/>
                </a:solidFill>
                <a:latin typeface="微软雅黑" panose="020B0503020204020204" pitchFamily="34" charset="-122"/>
              </a:rPr>
              <a:t>Content-Disposition</a:t>
            </a:r>
            <a:r>
              <a:rPr lang="zh-CN" altLang="zh-CN" dirty="0">
                <a:solidFill>
                  <a:srgbClr val="595959"/>
                </a:solidFill>
                <a:latin typeface="微软雅黑" panose="020B0503020204020204" pitchFamily="34" charset="-122"/>
              </a:rPr>
              <a:t>支持的编码方式有</a:t>
            </a:r>
            <a:r>
              <a:rPr lang="en-US" altLang="zh-CN" dirty="0" err="1">
                <a:solidFill>
                  <a:srgbClr val="595959"/>
                </a:solidFill>
                <a:latin typeface="微软雅黑" panose="020B0503020204020204" pitchFamily="34" charset="-122"/>
              </a:rPr>
              <a:t>UrlEncode</a:t>
            </a:r>
            <a:r>
              <a:rPr lang="zh-CN" altLang="zh-CN" dirty="0">
                <a:solidFill>
                  <a:srgbClr val="595959"/>
                </a:solidFill>
                <a:latin typeface="微软雅黑" panose="020B0503020204020204" pitchFamily="34" charset="-122"/>
              </a:rPr>
              <a:t>编码、</a:t>
            </a:r>
            <a:r>
              <a:rPr lang="en-US" altLang="zh-CN" dirty="0">
                <a:solidFill>
                  <a:srgbClr val="595959"/>
                </a:solidFill>
                <a:latin typeface="微软雅黑" panose="020B0503020204020204" pitchFamily="34" charset="-122"/>
              </a:rPr>
              <a:t>Base64</a:t>
            </a:r>
            <a:r>
              <a:rPr lang="zh-CN" altLang="zh-CN" dirty="0">
                <a:solidFill>
                  <a:srgbClr val="595959"/>
                </a:solidFill>
                <a:latin typeface="微软雅黑" panose="020B0503020204020204" pitchFamily="34" charset="-122"/>
              </a:rPr>
              <a:t>编码、</a:t>
            </a:r>
            <a:r>
              <a:rPr lang="en-US" altLang="zh-CN" dirty="0">
                <a:solidFill>
                  <a:srgbClr val="595959"/>
                </a:solidFill>
                <a:latin typeface="微软雅黑" panose="020B0503020204020204" pitchFamily="34" charset="-122"/>
              </a:rPr>
              <a:t>RFC2231</a:t>
            </a:r>
            <a:r>
              <a:rPr lang="zh-CN" altLang="zh-CN" dirty="0">
                <a:solidFill>
                  <a:srgbClr val="595959"/>
                </a:solidFill>
                <a:latin typeface="微软雅黑" panose="020B0503020204020204" pitchFamily="34" charset="-122"/>
              </a:rPr>
              <a:t>编码和</a:t>
            </a:r>
            <a:r>
              <a:rPr lang="en-US" altLang="zh-CN" dirty="0">
                <a:solidFill>
                  <a:srgbClr val="595959"/>
                </a:solidFill>
                <a:latin typeface="微软雅黑" panose="020B0503020204020204" pitchFamily="34" charset="-122"/>
              </a:rPr>
              <a:t>ISO</a:t>
            </a:r>
            <a:r>
              <a:rPr lang="zh-CN" altLang="zh-CN" dirty="0">
                <a:solidFill>
                  <a:srgbClr val="595959"/>
                </a:solidFill>
                <a:latin typeface="微软雅黑" panose="020B0503020204020204" pitchFamily="34" charset="-122"/>
              </a:rPr>
              <a:t>编码。本案例不对全部浏览器的编码方式进行设置，只对</a:t>
            </a:r>
            <a:r>
              <a:rPr lang="en-US" altLang="zh-CN" dirty="0" err="1">
                <a:solidFill>
                  <a:srgbClr val="595959"/>
                </a:solidFill>
                <a:latin typeface="微软雅黑" panose="020B0503020204020204" pitchFamily="34" charset="-122"/>
              </a:rPr>
              <a:t>FireFox</a:t>
            </a:r>
            <a:r>
              <a:rPr lang="zh-CN" altLang="zh-CN" dirty="0">
                <a:solidFill>
                  <a:srgbClr val="595959"/>
                </a:solidFill>
                <a:latin typeface="微软雅黑" panose="020B0503020204020204" pitchFamily="34" charset="-122"/>
              </a:rPr>
              <a:t>浏览器和非</a:t>
            </a:r>
            <a:r>
              <a:rPr lang="en-US" altLang="zh-CN" dirty="0" err="1">
                <a:solidFill>
                  <a:srgbClr val="595959"/>
                </a:solidFill>
                <a:latin typeface="微软雅黑" panose="020B0503020204020204" pitchFamily="34" charset="-122"/>
              </a:rPr>
              <a:t>FireFox</a:t>
            </a:r>
            <a:r>
              <a:rPr lang="zh-CN" altLang="zh-CN" dirty="0">
                <a:solidFill>
                  <a:srgbClr val="595959"/>
                </a:solidFill>
                <a:latin typeface="微软雅黑" panose="020B0503020204020204" pitchFamily="34" charset="-122"/>
              </a:rPr>
              <a:t>浏览器（如</a:t>
            </a:r>
            <a:r>
              <a:rPr lang="en-US" altLang="zh-CN" dirty="0">
                <a:solidFill>
                  <a:srgbClr val="595959"/>
                </a:solidFill>
                <a:latin typeface="微软雅黑" panose="020B0503020204020204" pitchFamily="34" charset="-122"/>
              </a:rPr>
              <a:t>IE</a:t>
            </a:r>
            <a:r>
              <a:rPr lang="zh-CN" altLang="zh-CN" dirty="0">
                <a:solidFill>
                  <a:srgbClr val="595959"/>
                </a:solidFill>
                <a:latin typeface="微软雅黑" panose="020B0503020204020204" pitchFamily="34" charset="-122"/>
              </a:rPr>
              <a:t>）分别进行编码设置。 </a:t>
            </a:r>
          </a:p>
        </p:txBody>
      </p:sp>
      <p:sp>
        <p:nvSpPr>
          <p:cNvPr id="12" name="圆角矩形 11"/>
          <p:cNvSpPr/>
          <p:nvPr/>
        </p:nvSpPr>
        <p:spPr>
          <a:xfrm>
            <a:off x="1360244" y="2710650"/>
            <a:ext cx="9865885" cy="288592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316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27653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399238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08</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zh-CN" altLang="en-US" sz="1600" dirty="0">
                <a:solidFill>
                  <a:srgbClr val="1369B2"/>
                </a:solidFill>
                <a:latin typeface="Microsoft YaHei" panose="020B0503020204020204" pitchFamily="34" charset="-122"/>
                <a:ea typeface="Microsoft YaHei" panose="020B0503020204020204" pitchFamily="34" charset="-122"/>
                <a:cs typeface="+mn-ea"/>
              </a:rPr>
              <a:t>文件下载</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FileController.java</a:t>
            </a:r>
            <a:r>
              <a:rPr lang="zh-CN" altLang="zh-CN" sz="1600" dirty="0">
                <a:solidFill>
                  <a:srgbClr val="595959"/>
                </a:solidFill>
                <a:latin typeface="微软雅黑" panose="020B0503020204020204" pitchFamily="34" charset="-122"/>
                <a:ea typeface="微软雅黑" panose="020B0503020204020204" pitchFamily="34" charset="-122"/>
                <a:cs typeface="+mn-ea"/>
              </a:rPr>
              <a:t>中新增一个方法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getFilename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，根据浏览器进行编码设置，并返回编码后的文件名</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274571" y="2617470"/>
            <a:ext cx="7680959" cy="3603421"/>
          </a:xfrm>
          <a:prstGeom prst="rect">
            <a:avLst/>
          </a:prstGeom>
        </p:spPr>
      </p:pic>
      <p:sp>
        <p:nvSpPr>
          <p:cNvPr id="4" name="矩形 3"/>
          <p:cNvSpPr/>
          <p:nvPr/>
        </p:nvSpPr>
        <p:spPr>
          <a:xfrm>
            <a:off x="2623569" y="2542634"/>
            <a:ext cx="8326371"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getFileName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request,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filename) throws Exception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BASE64Encoder base64Encoder = new BASE64Encoder();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String agent =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request.getHeader</a:t>
            </a:r>
            <a:r>
              <a:rPr lang="en-US" altLang="zh-CN" sz="1600" dirty="0">
                <a:solidFill>
                  <a:srgbClr val="595959"/>
                </a:solidFill>
                <a:latin typeface="微软雅黑" panose="020B0503020204020204" pitchFamily="34" charset="-122"/>
                <a:ea typeface="微软雅黑" panose="020B0503020204020204" pitchFamily="34" charset="-122"/>
                <a:cs typeface="+mn-ea"/>
              </a:rPr>
              <a:t>("User-Agent");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if (</a:t>
            </a:r>
            <a:r>
              <a:rPr lang="en-US" altLang="zh-CN" sz="1600" dirty="0" err="1">
                <a:solidFill>
                  <a:srgbClr val="595959"/>
                </a:solidFill>
                <a:latin typeface="微软雅黑" panose="020B0503020204020204" pitchFamily="34" charset="-122"/>
                <a:ea typeface="微软雅黑" panose="020B0503020204020204" pitchFamily="34" charset="-122"/>
                <a:cs typeface="+mn-ea"/>
              </a:rPr>
              <a:t>agent.contains</a:t>
            </a:r>
            <a:r>
              <a:rPr lang="en-US" altLang="zh-CN" sz="1600" dirty="0">
                <a:solidFill>
                  <a:srgbClr val="595959"/>
                </a:solidFill>
                <a:latin typeface="微软雅黑" panose="020B0503020204020204" pitchFamily="34" charset="-122"/>
                <a:ea typeface="微软雅黑" panose="020B0503020204020204" pitchFamily="34" charset="-122"/>
                <a:cs typeface="+mn-ea"/>
              </a:rPr>
              <a:t>("Firefox")) {// </a:t>
            </a:r>
            <a:r>
              <a:rPr lang="zh-CN" altLang="zh-CN" sz="1600" dirty="0">
                <a:solidFill>
                  <a:srgbClr val="595959"/>
                </a:solidFill>
                <a:latin typeface="微软雅黑" panose="020B0503020204020204" pitchFamily="34" charset="-122"/>
                <a:ea typeface="微软雅黑" panose="020B0503020204020204" pitchFamily="34" charset="-122"/>
                <a:cs typeface="+mn-ea"/>
              </a:rPr>
              <a:t>火狐浏览器</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filename = "=?UTF-8?B?" + new String</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(base64Encoder.encode(</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filename.getBytes</a:t>
            </a:r>
            <a:r>
              <a:rPr lang="en-US" altLang="zh-CN" sz="1600" dirty="0">
                <a:solidFill>
                  <a:srgbClr val="595959"/>
                </a:solidFill>
                <a:latin typeface="微软雅黑" panose="020B0503020204020204" pitchFamily="34" charset="-122"/>
                <a:ea typeface="微软雅黑" panose="020B0503020204020204" pitchFamily="34" charset="-122"/>
                <a:cs typeface="+mn-ea"/>
              </a:rPr>
              <a:t>("UTF-8")))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else {// IE</a:t>
            </a:r>
            <a:r>
              <a:rPr lang="zh-CN" altLang="zh-CN" sz="1600" dirty="0">
                <a:solidFill>
                  <a:srgbClr val="595959"/>
                </a:solidFill>
                <a:latin typeface="微软雅黑" panose="020B0503020204020204" pitchFamily="34" charset="-122"/>
                <a:ea typeface="微软雅黑" panose="020B0503020204020204" pitchFamily="34" charset="-122"/>
                <a:cs typeface="+mn-ea"/>
              </a:rPr>
              <a:t>及其他浏览器</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filename = </a:t>
            </a:r>
            <a:r>
              <a:rPr lang="en-US" altLang="zh-CN" sz="1600" dirty="0" err="1">
                <a:solidFill>
                  <a:srgbClr val="595959"/>
                </a:solidFill>
                <a:latin typeface="微软雅黑" panose="020B0503020204020204" pitchFamily="34" charset="-122"/>
                <a:ea typeface="微软雅黑" panose="020B0503020204020204" pitchFamily="34" charset="-122"/>
                <a:cs typeface="+mn-ea"/>
              </a:rPr>
              <a:t>URLEncoder.encode</a:t>
            </a:r>
            <a:r>
              <a:rPr lang="en-US" altLang="zh-CN" sz="1600" dirty="0">
                <a:solidFill>
                  <a:srgbClr val="595959"/>
                </a:solidFill>
                <a:latin typeface="微软雅黑" panose="020B0503020204020204" pitchFamily="34" charset="-122"/>
                <a:ea typeface="微软雅黑" panose="020B0503020204020204" pitchFamily="34" charset="-122"/>
                <a:cs typeface="+mn-ea"/>
              </a:rPr>
              <a:t>(filename, "UTF-8");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filename;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361293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09</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5219442"/>
          </a:xfrm>
          <a:prstGeom prst="rect">
            <a:avLst/>
          </a:prstGeom>
          <a:noFill/>
          <a:ln>
            <a:noFill/>
          </a:ln>
        </p:spPr>
        <p:txBody>
          <a:bodyPr wrap="square" rtlCol="0">
            <a:spAutoFit/>
          </a:bodyPr>
          <a:lstStyle/>
          <a:p>
            <a:pPr>
              <a:lnSpc>
                <a:spcPct val="150000"/>
              </a:lnSpc>
            </a:pPr>
            <a:r>
              <a:rPr lang="zh-CN" altLang="zh-CN" sz="1600" dirty="0">
                <a:solidFill>
                  <a:srgbClr val="1369B2"/>
                </a:solidFill>
                <a:latin typeface="Microsoft YaHei" panose="020B0503020204020204" pitchFamily="34" charset="-122"/>
                <a:ea typeface="Microsoft YaHei" panose="020B0503020204020204" pitchFamily="34" charset="-122"/>
                <a:cs typeface="+mn-ea"/>
              </a:rPr>
              <a:t>实现</a:t>
            </a:r>
            <a:r>
              <a:rPr lang="zh-CN" altLang="en-US" sz="1600" dirty="0">
                <a:solidFill>
                  <a:srgbClr val="1369B2"/>
                </a:solidFill>
                <a:latin typeface="Microsoft YaHei" panose="020B0503020204020204" pitchFamily="34" charset="-122"/>
                <a:ea typeface="Microsoft YaHei" panose="020B0503020204020204" pitchFamily="34" charset="-122"/>
                <a:cs typeface="+mn-ea"/>
              </a:rPr>
              <a:t>文件下载</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FileController.java</a:t>
            </a:r>
            <a:r>
              <a:rPr lang="zh-CN" altLang="zh-CN" sz="1600" dirty="0">
                <a:solidFill>
                  <a:srgbClr val="595959"/>
                </a:solidFill>
                <a:latin typeface="微软雅黑" panose="020B0503020204020204" pitchFamily="34" charset="-122"/>
                <a:ea typeface="微软雅黑" panose="020B0503020204020204" pitchFamily="34" charset="-122"/>
                <a:cs typeface="+mn-ea"/>
              </a:rPr>
              <a:t>中新增一个方法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fileDownload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，用于下载文件。从</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fileDownload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方法的形参中获取下载文件的名称，根据下载文件的名称，下载</a:t>
            </a:r>
            <a:r>
              <a:rPr lang="en-US" altLang="zh-CN" sz="1600" dirty="0">
                <a:solidFill>
                  <a:srgbClr val="595959"/>
                </a:solidFill>
                <a:latin typeface="微软雅黑" panose="020B0503020204020204" pitchFamily="34" charset="-122"/>
                <a:ea typeface="微软雅黑" panose="020B0503020204020204" pitchFamily="34" charset="-122"/>
                <a:cs typeface="+mn-ea"/>
              </a:rPr>
              <a:t>files</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文件夹中对应名称的文件。</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3</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启动</a:t>
            </a:r>
            <a:r>
              <a:rPr lang="en-US" altLang="zh-CN" sz="1600" dirty="0">
                <a:solidFill>
                  <a:srgbClr val="595959"/>
                </a:solidFill>
                <a:latin typeface="微软雅黑" panose="020B0503020204020204" pitchFamily="34" charset="-122"/>
                <a:ea typeface="微软雅黑" panose="020B0503020204020204" pitchFamily="34" charset="-122"/>
                <a:cs typeface="+mn-ea"/>
              </a:rPr>
              <a:t>chapter13</a:t>
            </a:r>
            <a:r>
              <a:rPr lang="zh-CN" altLang="zh-CN" sz="1600" dirty="0">
                <a:solidFill>
                  <a:srgbClr val="595959"/>
                </a:solidFill>
                <a:latin typeface="微软雅黑" panose="020B0503020204020204" pitchFamily="34" charset="-122"/>
                <a:ea typeface="微软雅黑" panose="020B0503020204020204" pitchFamily="34" charset="-122"/>
                <a:cs typeface="+mn-ea"/>
              </a:rPr>
              <a:t>项目，单击</a:t>
            </a:r>
            <a:r>
              <a:rPr lang="zh-CN" altLang="en-US" sz="1600" dirty="0">
                <a:solidFill>
                  <a:srgbClr val="1369B2"/>
                </a:solidFill>
                <a:latin typeface="微软雅黑" panose="020B0503020204020204" pitchFamily="34" charset="-122"/>
                <a:ea typeface="微软雅黑" panose="020B0503020204020204" pitchFamily="34" charset="-122"/>
                <a:cs typeface="+mn-ea"/>
              </a:rPr>
              <a:t>步骤</a:t>
            </a:r>
            <a:r>
              <a:rPr lang="en-US" altLang="zh-CN" sz="1600" dirty="0">
                <a:solidFill>
                  <a:srgbClr val="1369B2"/>
                </a:solidFill>
                <a:latin typeface="微软雅黑" panose="020B0503020204020204" pitchFamily="34" charset="-122"/>
                <a:ea typeface="微软雅黑" panose="020B0503020204020204" pitchFamily="34" charset="-122"/>
                <a:cs typeface="+mn-ea"/>
              </a:rPr>
              <a:t>7</a:t>
            </a:r>
            <a:r>
              <a:rPr lang="zh-CN" altLang="en-US" sz="1600" dirty="0">
                <a:solidFill>
                  <a:srgbClr val="595959"/>
                </a:solidFill>
                <a:latin typeface="微软雅黑" panose="020B0503020204020204" pitchFamily="34" charset="-122"/>
                <a:ea typeface="微软雅黑" panose="020B0503020204020204" pitchFamily="34" charset="-122"/>
                <a:cs typeface="+mn-ea"/>
              </a:rPr>
              <a:t>中的</a:t>
            </a:r>
            <a:r>
              <a:rPr lang="en-US" altLang="zh-CN" sz="1600" dirty="0" err="1">
                <a:solidFill>
                  <a:srgbClr val="595959"/>
                </a:solidFill>
                <a:latin typeface="微软雅黑" panose="020B0503020204020204" pitchFamily="34" charset="-122"/>
                <a:ea typeface="微软雅黑" panose="020B0503020204020204" pitchFamily="34" charset="-122"/>
                <a:cs typeface="+mn-ea"/>
              </a:rPr>
              <a:t>fileupload.jsp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页面显示效果图所示的“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SpringBoot</a:t>
            </a:r>
            <a:r>
              <a:rPr lang="zh-CN" altLang="zh-CN" sz="1600" dirty="0">
                <a:solidFill>
                  <a:srgbClr val="595959"/>
                </a:solidFill>
                <a:latin typeface="微软雅黑" panose="020B0503020204020204" pitchFamily="34" charset="-122"/>
                <a:ea typeface="微软雅黑" panose="020B0503020204020204" pitchFamily="34" charset="-122"/>
                <a:cs typeface="+mn-ea"/>
              </a:rPr>
              <a:t>企业级开发教程</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png</a:t>
            </a:r>
            <a:r>
              <a:rPr lang="zh-CN" altLang="zh-CN" sz="1600" dirty="0">
                <a:solidFill>
                  <a:srgbClr val="595959"/>
                </a:solidFill>
                <a:latin typeface="微软雅黑" panose="020B0503020204020204" pitchFamily="34" charset="-122"/>
                <a:ea typeface="微软雅黑" panose="020B0503020204020204" pitchFamily="34" charset="-122"/>
                <a:cs typeface="+mn-ea"/>
              </a:rPr>
              <a:t>”超链接，弹出下载对话框，具体如图所示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zh-CN" altLang="en-US" sz="1600" dirty="0">
                <a:solidFill>
                  <a:srgbClr val="595959"/>
                </a:solidFill>
                <a:latin typeface="微软雅黑" panose="020B0503020204020204" pitchFamily="34" charset="-122"/>
                <a:ea typeface="微软雅黑" panose="020B0503020204020204" pitchFamily="34" charset="-122"/>
                <a:cs typeface="+mn-ea"/>
              </a:rPr>
              <a:t>上</a:t>
            </a:r>
            <a:r>
              <a:rPr lang="zh-CN" altLang="zh-CN" sz="1600" dirty="0">
                <a:solidFill>
                  <a:srgbClr val="595959"/>
                </a:solidFill>
                <a:latin typeface="微软雅黑" panose="020B0503020204020204" pitchFamily="34" charset="-122"/>
                <a:ea typeface="微软雅黑" panose="020B0503020204020204" pitchFamily="34" charset="-122"/>
                <a:cs typeface="+mn-ea"/>
              </a:rPr>
              <a:t>图中，可以选择“打开，通过</a:t>
            </a:r>
            <a:r>
              <a:rPr lang="en-US" altLang="zh-CN" sz="1600" dirty="0">
                <a:solidFill>
                  <a:srgbClr val="595959"/>
                </a:solidFill>
                <a:latin typeface="微软雅黑" panose="020B0503020204020204" pitchFamily="34" charset="-122"/>
                <a:ea typeface="微软雅黑" panose="020B0503020204020204" pitchFamily="34" charset="-122"/>
                <a:cs typeface="+mn-ea"/>
              </a:rPr>
              <a:t>(O)</a:t>
            </a:r>
            <a:r>
              <a:rPr lang="zh-CN" altLang="zh-CN" sz="1600" dirty="0">
                <a:solidFill>
                  <a:srgbClr val="595959"/>
                </a:solidFill>
                <a:latin typeface="微软雅黑" panose="020B0503020204020204" pitchFamily="34" charset="-122"/>
                <a:ea typeface="微软雅黑" panose="020B0503020204020204" pitchFamily="34" charset="-122"/>
                <a:cs typeface="+mn-ea"/>
              </a:rPr>
              <a:t>”单选按钮，然后单击对话框的“确定”按钮直接打开下载文件。也可以选择“保存文件</a:t>
            </a:r>
            <a:r>
              <a:rPr lang="en-US" altLang="zh-CN" sz="1600" dirty="0">
                <a:solidFill>
                  <a:srgbClr val="595959"/>
                </a:solidFill>
                <a:latin typeface="微软雅黑" panose="020B0503020204020204" pitchFamily="34" charset="-122"/>
                <a:ea typeface="微软雅黑" panose="020B0503020204020204" pitchFamily="34" charset="-122"/>
                <a:cs typeface="+mn-ea"/>
              </a:rPr>
              <a:t>(S)</a:t>
            </a:r>
            <a:r>
              <a:rPr lang="zh-CN" altLang="zh-CN" sz="1600" dirty="0">
                <a:solidFill>
                  <a:srgbClr val="595959"/>
                </a:solidFill>
                <a:latin typeface="微软雅黑" panose="020B0503020204020204" pitchFamily="34" charset="-122"/>
                <a:ea typeface="微软雅黑" panose="020B0503020204020204" pitchFamily="34" charset="-122"/>
                <a:cs typeface="+mn-ea"/>
              </a:rPr>
              <a:t>”单选按钮，然后单击对话框的“确定”按钮进行下载文件的保存。至此，文件上传和下载案例全部完成</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en-US"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47769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13.3.3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a:t>
            </a:r>
            <a:r>
              <a:rPr lang="zh-CN" altLang="en-US" sz="2400" b="1" dirty="0">
                <a:solidFill>
                  <a:srgbClr val="595959"/>
                </a:solidFill>
                <a:latin typeface="微软雅黑" panose="020B0503020204020204" pitchFamily="34" charset="-122"/>
                <a:ea typeface="微软雅黑" panose="020B0503020204020204" pitchFamily="34" charset="-122"/>
                <a:cs typeface="+mn-ea"/>
              </a:rPr>
              <a:t>文件上传和下载</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5E759E4F-B424-034A-8D61-7E2139A7A35A}"/>
              </a:ext>
            </a:extLst>
          </p:cNvPr>
          <p:cNvPicPr/>
          <p:nvPr/>
        </p:nvPicPr>
        <p:blipFill>
          <a:blip r:embed="rId4"/>
          <a:stretch>
            <a:fillRect/>
          </a:stretch>
        </p:blipFill>
        <p:spPr>
          <a:xfrm>
            <a:off x="4271962" y="3304530"/>
            <a:ext cx="4003358" cy="1758960"/>
          </a:xfrm>
          <a:prstGeom prst="rect">
            <a:avLst/>
          </a:prstGeom>
          <a:noFill/>
          <a:ln>
            <a:noFill/>
          </a:ln>
        </p:spPr>
      </p:pic>
    </p:spTree>
    <p:extLst>
      <p:ext uri="{BB962C8B-B14F-4D97-AF65-F5344CB8AC3E}">
        <p14:creationId xmlns:p14="http://schemas.microsoft.com/office/powerpoint/2010/main" val="3240989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03056" y="1891410"/>
            <a:ext cx="9794240" cy="4081878"/>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521042" y="2440640"/>
            <a:ext cx="9504297" cy="1736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本章首先对</a:t>
            </a:r>
            <a:r>
              <a:rPr lang="en-US" altLang="zh-CN" dirty="0">
                <a:solidFill>
                  <a:srgbClr val="595959"/>
                </a:solidFill>
                <a:latin typeface="微软雅黑" panose="020B0503020204020204" pitchFamily="34" charset="-122"/>
                <a:ea typeface="微软雅黑" panose="020B0503020204020204" pitchFamily="34" charset="-122"/>
              </a:rPr>
              <a:t>Spring MVC</a:t>
            </a:r>
            <a:r>
              <a:rPr lang="zh-CN" altLang="zh-CN" dirty="0">
                <a:solidFill>
                  <a:srgbClr val="595959"/>
                </a:solidFill>
                <a:latin typeface="微软雅黑" panose="020B0503020204020204" pitchFamily="34" charset="-122"/>
                <a:ea typeface="微软雅黑" panose="020B0503020204020204" pitchFamily="34" charset="-122"/>
              </a:rPr>
              <a:t>中的异常处理进行了讲解，包括简单异常处理器、自定义异常处理器和异常处理注解；然后讲解了拦截器，包括拦截器概述、拦截器的配置、拦截器的执行流程和拦截器的应用；最后对文件上传和下载进行了详细讲解。通过本章的学习，读者能够掌握</a:t>
            </a:r>
            <a:r>
              <a:rPr lang="en-US" altLang="zh-CN" dirty="0">
                <a:solidFill>
                  <a:srgbClr val="595959"/>
                </a:solidFill>
                <a:latin typeface="微软雅黑" panose="020B0503020204020204" pitchFamily="34" charset="-122"/>
                <a:ea typeface="微软雅黑" panose="020B0503020204020204" pitchFamily="34" charset="-122"/>
              </a:rPr>
              <a:t>Spring MVC</a:t>
            </a:r>
            <a:r>
              <a:rPr lang="zh-CN" altLang="zh-CN" dirty="0">
                <a:solidFill>
                  <a:srgbClr val="595959"/>
                </a:solidFill>
                <a:latin typeface="微软雅黑" panose="020B0503020204020204" pitchFamily="34" charset="-122"/>
                <a:ea typeface="微软雅黑" panose="020B0503020204020204" pitchFamily="34" charset="-122"/>
              </a:rPr>
              <a:t>统一异常处理，掌握自定义拦截器的编写，并能够掌握文件上传和下载</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02120976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389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94153ef6312bc9afc5f4be1f2e717ea832bbed"/>
</p:tagLst>
</file>

<file path=ppt/tags/tag1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8791</TotalTime>
  <Words>9957</Words>
  <Application>Microsoft Macintosh PowerPoint</Application>
  <PresentationFormat>宽屏</PresentationFormat>
  <Paragraphs>893</Paragraphs>
  <Slides>99</Slides>
  <Notes>98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99</vt:i4>
      </vt:variant>
    </vt:vector>
  </HeadingPairs>
  <TitlesOfParts>
    <vt:vector size="107" baseType="lpstr">
      <vt:lpstr>等线</vt:lpstr>
      <vt:lpstr>等线 Light</vt:lpstr>
      <vt:lpstr>Microsoft YaHei</vt:lpstr>
      <vt:lpstr>Microsoft YaHei</vt:lpstr>
      <vt:lpstr>Source Han Sans K Bold</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Microsoft Office User</cp:lastModifiedBy>
  <cp:revision>2607</cp:revision>
  <dcterms:created xsi:type="dcterms:W3CDTF">2020-11-25T06:00:05Z</dcterms:created>
  <dcterms:modified xsi:type="dcterms:W3CDTF">2021-06-10T02:56:35Z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2052-2.3.1.3761</vt:lpwstr>
  </property>
</Properties>
</file>