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459" r:id="rId2"/>
    <p:sldId id="460" r:id="rId3"/>
    <p:sldId id="462" r:id="rId4"/>
    <p:sldId id="463" r:id="rId5"/>
    <p:sldId id="464" r:id="rId6"/>
    <p:sldId id="465" r:id="rId7"/>
    <p:sldId id="860" r:id="rId8"/>
    <p:sldId id="1197" r:id="rId9"/>
    <p:sldId id="1198" r:id="rId10"/>
    <p:sldId id="949" r:id="rId11"/>
    <p:sldId id="1199" r:id="rId12"/>
    <p:sldId id="1200" r:id="rId13"/>
    <p:sldId id="1201" r:id="rId14"/>
    <p:sldId id="1202" r:id="rId15"/>
    <p:sldId id="1203" r:id="rId16"/>
    <p:sldId id="1204" r:id="rId17"/>
    <p:sldId id="1205" r:id="rId18"/>
    <p:sldId id="1206" r:id="rId19"/>
    <p:sldId id="1004" r:id="rId20"/>
    <p:sldId id="958" r:id="rId21"/>
    <p:sldId id="1207" r:id="rId22"/>
    <p:sldId id="1208" r:id="rId23"/>
    <p:sldId id="1209" r:id="rId24"/>
    <p:sldId id="1210" r:id="rId25"/>
    <p:sldId id="1211" r:id="rId26"/>
    <p:sldId id="1212" r:id="rId27"/>
    <p:sldId id="1213" r:id="rId28"/>
    <p:sldId id="1214" r:id="rId29"/>
    <p:sldId id="1215" r:id="rId30"/>
    <p:sldId id="1216" r:id="rId31"/>
    <p:sldId id="1217" r:id="rId32"/>
    <p:sldId id="1218" r:id="rId33"/>
    <p:sldId id="1219" r:id="rId34"/>
    <p:sldId id="1220" r:id="rId35"/>
    <p:sldId id="1221" r:id="rId36"/>
    <p:sldId id="1222" r:id="rId37"/>
    <p:sldId id="1223" r:id="rId38"/>
    <p:sldId id="1224" r:id="rId39"/>
    <p:sldId id="1225" r:id="rId40"/>
    <p:sldId id="1226" r:id="rId41"/>
    <p:sldId id="1227" r:id="rId42"/>
    <p:sldId id="1228" r:id="rId43"/>
    <p:sldId id="531" r:id="rId44"/>
    <p:sldId id="532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2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1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8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95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4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70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10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7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03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3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6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1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0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6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75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43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53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33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94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5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16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73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32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40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41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6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4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16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1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64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88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4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2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777491" y="2732880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14</a:t>
            </a:r>
            <a:r>
              <a:rPr lang="zh-CN" altLang="en-US" sz="54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54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SSM</a:t>
            </a:r>
            <a:r>
              <a:rPr lang="zh-CN" altLang="en-US" sz="54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框架整合</a:t>
            </a:r>
            <a:endParaRPr lang="en-US" altLang="zh-CN" sz="5400" dirty="0">
              <a:solidFill>
                <a:srgbClr val="1369B2"/>
              </a:solidFill>
              <a:latin typeface="微软雅黑" charset="0"/>
              <a:ea typeface="微软雅黑" charset="0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接下来，根据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14.1.1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中的整合思路搭建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框架整合的项目基础结构，具体如下所示。</a:t>
            </a: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搭建数据库环境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的数据库，在该数据库中创建一个名称为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的表，并在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表中插入数据。创建数据库和表，以及往表中插入数据的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语句如下所示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777490"/>
            <a:ext cx="7332167" cy="326897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3011174" y="2688336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 DATABASE 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CREATE TABLE `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`  (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`id` int(11) ,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`name` varchar(32) ,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`press` varchar(32) ,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`author` varchar(32) );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INSERT INTO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`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` VALUES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(1, 'Java EE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企业级应用开发教程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人民邮电出版社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黑马程序员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119724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引入项目依赖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本案例中需要引入的相关依赖如下所示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31F8B41A-D0CA-AA48-B124-963B678CCDB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04700" y="2220755"/>
            <a:ext cx="9390960" cy="25736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spring-context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上下文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tx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事务管理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SpringJDBC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数据源相关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阿里提供的数据库连接池。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单元测试相关的依赖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junit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放在一起做单元测试。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ServletAPI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jsp-api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数据库相关的依赖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-connector-java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的数据库驱动包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868A9E0-0D97-CD43-8DAF-D70EDA0EA969}"/>
              </a:ext>
            </a:extLst>
          </p:cNvPr>
          <p:cNvSpPr/>
          <p:nvPr/>
        </p:nvSpPr>
        <p:spPr>
          <a:xfrm>
            <a:off x="1211654" y="2160271"/>
            <a:ext cx="9865885" cy="43662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5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创建实体类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com.itheima.domain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的类包，并在包下创建名称为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的实体类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846071"/>
            <a:ext cx="7332167" cy="29465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3274064" y="2814066"/>
            <a:ext cx="6876488" cy="295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Book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Integer id;		//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图书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name;		//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图书名称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press;		//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出版社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String author;		//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作者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省略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getter/setter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endParaRPr lang="en-US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r>
              <a:rPr lang="en-US" altLang="zh-CN" dirty="0"/>
              <a:t>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8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的类包，并在包下创建名称为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的持久层接口，在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方法，通过图书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获取对应的图书信息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960371"/>
            <a:ext cx="7332167" cy="27422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3388364" y="3202686"/>
            <a:ext cx="524128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2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\main\resources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com\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itheima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的文件夹，并在文件夹下创建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接口对应的映射文件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BookMapper.xml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40331"/>
            <a:ext cx="7332167" cy="36186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976884" y="2551176"/>
            <a:ext cx="6647176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&lt;?xml version="1.0" encoding="utf-8" ?&gt;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&lt;!DOCTYPE mapper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	PUBLIC "-//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//DTD Mapper 3.0//EN"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"http://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dtd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/mybatis-3-mapper.dtd"&gt;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com.itheima.dao.BookMapper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根据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查询图书信息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&lt;select id="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="int"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com.itheima.domain.Book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		select * from book where id = #{id}&lt;/select&gt;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8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的类包，并在包下创建名称为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的业务层接口，在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获取对应的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994661"/>
            <a:ext cx="7332167" cy="24460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976884" y="3111246"/>
            <a:ext cx="664717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4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4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com.itheima.service.impl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的类包，并在包下创建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接口的业务层实现类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类实现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接口的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方法，并在类中注入一个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对象。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方法通过注入的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对象调用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方法，根据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查询对应的图书信息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994661"/>
            <a:ext cx="7332167" cy="34518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976884" y="3008376"/>
            <a:ext cx="6647176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@Service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BookServiceImpl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implements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Autowired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(Integer id) {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return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bookMapper.findBookById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(id);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2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5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的类包，并在包下创建名称为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的类。在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类中注入一个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对象，并且定义一个名称为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的方法。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方法获取传递过来的图书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，并将图书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作为参数传递给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对象调用的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80" y="3002691"/>
            <a:ext cx="7467600" cy="34518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550086" y="3008376"/>
            <a:ext cx="7565464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Autowired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("/book")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(Integer id){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(id);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modelAndView.setViewName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book.jsp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modelAndView.addObject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book",book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2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6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至此，项目基础结构已经搭建完成，项目基础结构如图所示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B5846F-C95A-4347-A63A-9EF768A4E4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7" y="2175827"/>
            <a:ext cx="2704783" cy="37636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845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3997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85665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框架的整合思路 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72673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框架整合时的配置文件内容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59469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框架整合应用程序的编写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9880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的整合步骤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52325"/>
            <a:ext cx="9390960" cy="17683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的整合可以分为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步来完成，首先搭建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环境，然后整合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环境中。框架环境包含框架对应的依赖和配置文件，其中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整合的依赖，在项目基础结构搭建时候已经引入到项目中了，接下来，只需编写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整合的配置文件即可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07830"/>
            <a:ext cx="9865885" cy="241305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288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0936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7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7193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86515"/>
            <a:ext cx="9390960" cy="991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\main\resources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层的扫描信息。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具体代码如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90610"/>
            <a:ext cx="9865885" cy="1335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4020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8F8319-9583-0341-986F-B03D1984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80" y="3922085"/>
            <a:ext cx="7467600" cy="2532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6485C-85FD-BD4C-98DB-772BC34DE8AF}"/>
              </a:ext>
            </a:extLst>
          </p:cNvPr>
          <p:cNvSpPr txBox="1"/>
          <p:nvPr/>
        </p:nvSpPr>
        <p:spPr>
          <a:xfrm>
            <a:off x="2754630" y="3840480"/>
            <a:ext cx="7955280" cy="26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...&gt;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开启注解扫描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扫描包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8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8966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整合的配置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495075"/>
            <a:ext cx="9390960" cy="17726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的整合包中提供了一个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该对象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需要注入数据源，也可以根据需求在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核心文件路径、别名映射和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映射文件路径。在项目的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\main\resources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目录下创建数据源属性文件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配置的数据源信息如下所示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90609"/>
            <a:ext cx="9865885" cy="196857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0420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8F8319-9583-0341-986F-B03D1984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370" y="4583430"/>
            <a:ext cx="7353300" cy="1805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6485C-85FD-BD4C-98DB-772BC34DE8AF}"/>
              </a:ext>
            </a:extLst>
          </p:cNvPr>
          <p:cNvSpPr txBox="1"/>
          <p:nvPr/>
        </p:nvSpPr>
        <p:spPr>
          <a:xfrm>
            <a:off x="3108960" y="4491990"/>
            <a:ext cx="6423660" cy="19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com.mysql.cj.jdbc.Driver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://localhost:3306/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ssm?useUnicode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=true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=utf-8&amp;serverTimezone=Asia/Shanghai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0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文件夹中，创建名称为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的测试类，用于对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的整合进行测试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8F8319-9583-0341-986F-B03D1984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6485C-85FD-BD4C-98DB-772BC34DE8AF}"/>
              </a:ext>
            </a:extLst>
          </p:cNvPr>
          <p:cNvSpPr txBox="1"/>
          <p:nvPr/>
        </p:nvSpPr>
        <p:spPr>
          <a:xfrm>
            <a:off x="2599672" y="2451658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RunWith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(SpringJUnit4ClassRunner.class)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ContextConfiguration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(locations = {"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classpath:application-service.xml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classpath:application-dao.xml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输出语句输出：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运行测试方法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，方法运行后控制台打印信息如图所示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所示的信息可以看出，程序打印出了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的图书信息。这表明测试类中成功装配了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方法完成了数据查询。说明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已经整合成功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61490B-D341-0946-BCC0-DD95F5BD46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63" y="2408629"/>
            <a:ext cx="4597758" cy="178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5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1412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8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2557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05490"/>
            <a:ext cx="9390960" cy="991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整合时，已经完成了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整合，只需在项目启动时加载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的配置文件即可。在项目的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的监听器来加载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的配置文件，具体配置如下所示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55885"/>
            <a:ext cx="9865885" cy="16240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69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65665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8F8319-9583-0341-986F-B03D1984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80" y="4142009"/>
            <a:ext cx="7467600" cy="22974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6485C-85FD-BD4C-98DB-772BC34DE8AF}"/>
              </a:ext>
            </a:extLst>
          </p:cNvPr>
          <p:cNvSpPr txBox="1"/>
          <p:nvPr/>
        </p:nvSpPr>
        <p:spPr>
          <a:xfrm>
            <a:off x="2523136" y="4118273"/>
            <a:ext cx="7955280" cy="226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&lt;context-param&gt;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-*.xml&lt;/param-value&gt;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&lt;/context-param&gt;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org.springframework.web.context.ContextLoaderListener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6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915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51064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8090"/>
            <a:ext cx="9390960" cy="33735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本案例主要测试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整合的情况，因此在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的配置文件中只配置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整合案例必须的配置。必须配置的项有以下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配置包扫描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配置注解驱动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，让项目启动时启用注解驱动，并且自动注册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\main\resources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文件配置完成之后，在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的前端控制器，并在初始化前端控制器时加载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55884"/>
            <a:ext cx="9865885" cy="38481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69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78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2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71878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3721125" y="1070665"/>
            <a:ext cx="6962018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接下来，通过在页面查询图书信息来测试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框架的整合情况。在项目的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\main\webapp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的文件，用于展示处理器返回的图书信息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8F8319-9583-0341-986F-B03D1984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76485C-85FD-BD4C-98DB-772BC34DE8AF}"/>
              </a:ext>
            </a:extLst>
          </p:cNvPr>
          <p:cNvSpPr txBox="1"/>
          <p:nvPr/>
        </p:nvSpPr>
        <p:spPr>
          <a:xfrm>
            <a:off x="2507072" y="2486383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html;charset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=UTF-8" language="java" 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&lt;html&gt;&lt;head&gt;&lt;title&gt;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图书信息查询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&lt;/title&gt;&lt;/head&gt;&lt;body&gt;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book.press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book.author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&lt;/table&gt;&lt;/body&gt;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516436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项目部署到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中，启动项目，在浏览器中访问地址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book?id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来进行图书查询，页面显示效果如图所示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层成功将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层获取的图书信息返回给页面了，由此可以得出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6C7F5-3A73-2445-9228-BFE12F086A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66" y="2833687"/>
            <a:ext cx="4637799" cy="15994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315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89555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应用程序的开发，行业中提供了非常多的技术框架，但是不管如何进行技术选型，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应用都可以分为表现层、业务逻辑层和数据持久层，当前，这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个层的主流框架分别是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应用程序也经常通过整合这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大框架来完成开发。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框架的整合有多种方式，本章将对图书完稿时常用的整合方式和纯注解的整合方式来对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框架的整合进行讲解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0728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6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配置文件需要配置的内容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6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0891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3206"/>
            <a:ext cx="9390960" cy="25428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配置文件中配置的内容包含以下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读取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中的数据连接信息。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，并将读取的数据连接信息注入到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数据连接池对象中。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对象注入到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MapperScannerConfigurer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，并指定扫描的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679979"/>
            <a:ext cx="9865885" cy="32231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010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578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5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55661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15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15723"/>
            <a:ext cx="9390960" cy="138359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配置文件中只配置了包扫描，指定需要扫描到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扫描的包路径和注解驱动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15646"/>
            <a:ext cx="9865885" cy="19267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366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057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928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19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配置文件配置了项目启动时加载的信息，包含如下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个内容。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容器加载监听器。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4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4467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纯注解整合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配置文件中使用纯注解方式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4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接下来，将项目中的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配置文件删除，使用纯注解的配置类依次替换对应的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文件内容，以完成纯注解的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框架整合。具体实现步骤如下所示。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\main\java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目录下创建路径为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com.itheima.config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的包，用于存放项目中的配置类。在该包中创建名称为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JdbcConfig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的类，用于获取数据库连接信息并定义创建数据源的对象方法，并定义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getDataSource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DruidDataSource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3233171"/>
            <a:ext cx="7332167" cy="29547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683755" y="3184454"/>
            <a:ext cx="6876488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PropertySource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classpath:jdbc.properties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JdbcConfig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下面为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使用注入的形式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dataSource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}")	private String driver;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}")	private String password;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8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类中定义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对象并返回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789499"/>
            <a:ext cx="7332167" cy="33984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799502" y="2767767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MyBatisConfig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的核心连接工厂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@Bean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                       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ssfb.setDataSource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); return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;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的映射扫描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5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的类作为项目定义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的源头，并扫描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层对应的包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789499"/>
            <a:ext cx="7332167" cy="29345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521706" y="2918238"/>
            <a:ext cx="8138574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@Import({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MyBatisConfig.class,JdbcConfig.class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(value = 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将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JdbcConfig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类交给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管理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SpringConfig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7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SpringMvcConfig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的类作为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的配置类，在配置类中指定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Controller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层的扫描路径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789499"/>
            <a:ext cx="7332167" cy="30884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938395" y="2802492"/>
            <a:ext cx="657599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base-package="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mvc:annotation-driven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/&gt;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，还不完全相同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EnableWebMvc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SpringMvcConfig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5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320280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412298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318062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常用方式整合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410616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纯注解方式整合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至此，已经完成了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框架整合的配置类编写，接下来需要在项目初始化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容器时加载指定初始化的信息，来替代之前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文件配置的信息 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com.itheima.config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包中创建名称为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ServletContainersInitConfig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的类，继承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AbstractAnnotationConfigDispatcherServletInitializer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抽象类，重写抽象类的方法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5BD9FE-5EB7-084D-A33A-B090AD4E2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39" y="2665055"/>
            <a:ext cx="8174081" cy="37421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D1D8E9B-ABC6-8847-ABF1-A15C352FD4F1}"/>
              </a:ext>
            </a:extLst>
          </p:cNvPr>
          <p:cNvSpPr/>
          <p:nvPr/>
        </p:nvSpPr>
        <p:spPr>
          <a:xfrm>
            <a:off x="2278638" y="2640446"/>
            <a:ext cx="7594567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ServletContainersInitConfig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extends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AbstractAnnotationConfigDispatcherServletInitializer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getRootConfigClasses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SpringConfig.class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};	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容器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getServletConfigClasses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SpringMvcConfig.class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}; 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配置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DispatcherServlet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的映射路径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protected String[]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getServletMappings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 { return new String[]{"/"}; 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8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79042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745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AbstractAnnotationConfigDispatcherServletInitializer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763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重写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AbstractAnnotationConfigDispatcherServletInitializer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getRootConfigClasses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getServletMappings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方法：可以指定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9832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chapter14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项目，在浏览器中访问图书信息查询地址，地址为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http://localhost:8080/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book?id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=1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，页面显示效果如图所示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获取的图书信息成功返回给页面了，由此可以得出纯注解的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框架整合成功。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AD368E-24F6-6A47-9DBD-079B62EB6D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75" y="2613768"/>
            <a:ext cx="5031338" cy="1865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408187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框架的整合知识。首先对常用方式整合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框架进行了讲解，包括项目基础结构搭建、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整合；然后讲解了纯注解方式整合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框架。通过本章的学习，读者将能够了解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框架使用的基础，读者一定要多加练习，并熟练掌握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79817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整合思路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框架整合的大致思路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91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框架整合时三层架构的分工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1256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个框架的分工如下所示。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负责与数据库进行交互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负责事务管理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可以管理持久层的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对象及业务层的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容器中，所以可以在业务逻辑层通过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对象调用持久层的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负责管理表现层的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容器的子容器，因此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565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09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框架整合实现思路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6110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下面通过一个图书信息查询案例来描述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框架的整合，案例实现思路如下。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搭建项目基础结构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。首先需要在数据库中搭建项目对应的数据库环境；然后创建一个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项目，并引入案例所需的依赖；最后创建项目的实体类，创建三层架构对应的模块、类和接口。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配置文件中配置数据源信息，并且将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对象都交由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管理。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框架中的一个模块，所以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只需在项目启动时分别加载各自的配置即可。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项目基础结构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，能够在项目中搭建基础的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8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9025</TotalTime>
  <Words>4065</Words>
  <Application>Microsoft Macintosh PowerPoint</Application>
  <PresentationFormat>宽屏</PresentationFormat>
  <Paragraphs>368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等线 Light</vt:lpstr>
      <vt:lpstr>Microsoft YaHei</vt:lpstr>
      <vt:lpstr>Microsoft YaHei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2713</cp:revision>
  <dcterms:created xsi:type="dcterms:W3CDTF">2020-11-25T06:00:05Z</dcterms:created>
  <dcterms:modified xsi:type="dcterms:W3CDTF">2021-06-10T09:39:06Z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