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26.xml" ContentType="application/vnd.openxmlformats-officedocument.presentationml.tags+xml"/>
  <Override PartName="/ppt/notesSlides/notesSlide24.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29.xml" ContentType="application/vnd.openxmlformats-officedocument.presentationml.tags+xml"/>
  <Override PartName="/ppt/notesSlides/notesSlide27.xml" ContentType="application/vnd.openxmlformats-officedocument.presentationml.notesSlide+xml"/>
  <Override PartName="/ppt/tags/tag30.xml" ContentType="application/vnd.openxmlformats-officedocument.presentationml.tags+xml"/>
  <Override PartName="/ppt/notesSlides/notesSlide28.xml" ContentType="application/vnd.openxmlformats-officedocument.presentationml.notesSlide+xml"/>
  <Override PartName="/ppt/tags/tag31.xml" ContentType="application/vnd.openxmlformats-officedocument.presentationml.tags+xml"/>
  <Override PartName="/ppt/notesSlides/notesSlide29.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34.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35.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36.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39.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40.xml" ContentType="application/vnd.openxmlformats-officedocument.presentationml.notesSlide+xml"/>
  <Override PartName="/ppt/tags/tag48.xml" ContentType="application/vnd.openxmlformats-officedocument.presentationml.tags+xml"/>
  <Override PartName="/ppt/notesSlides/notesSlide41.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42.xml" ContentType="application/vnd.openxmlformats-officedocument.presentationml.notesSlide+xml"/>
  <Override PartName="/ppt/tags/tag51.xml" ContentType="application/vnd.openxmlformats-officedocument.presentationml.tags+xml"/>
  <Override PartName="/ppt/notesSlides/notesSlide43.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44.xml" ContentType="application/vnd.openxmlformats-officedocument.presentationml.notesSlide+xml"/>
  <Override PartName="/ppt/tags/tag54.xml" ContentType="application/vnd.openxmlformats-officedocument.presentationml.tags+xml"/>
  <Override PartName="/ppt/notesSlides/notesSlide45.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46.xml" ContentType="application/vnd.openxmlformats-officedocument.presentationml.notesSlide+xml"/>
  <Override PartName="/ppt/tags/tag57.xml" ContentType="application/vnd.openxmlformats-officedocument.presentationml.tags+xml"/>
  <Override PartName="/ppt/notesSlides/notesSlide47.xml" ContentType="application/vnd.openxmlformats-officedocument.presentationml.notesSlide+xml"/>
  <Override PartName="/ppt/tags/tag58.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50.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51.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52.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53.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tags/tag69.xml" ContentType="application/vnd.openxmlformats-officedocument.presentationml.tags+xml"/>
  <Override PartName="/ppt/notesSlides/notesSlide57.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notesSlides/notesSlide58.xml" ContentType="application/vnd.openxmlformats-officedocument.presentationml.notesSlide+xml"/>
  <Override PartName="/ppt/tags/tag72.xml" ContentType="application/vnd.openxmlformats-officedocument.presentationml.tags+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61.xml" ContentType="application/vnd.openxmlformats-officedocument.presentationml.notesSlide+xml"/>
  <Override PartName="/ppt/tags/tag75.xml" ContentType="application/vnd.openxmlformats-officedocument.presentationml.tags+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notesSlides/notesSlide64.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notesSlides/notesSlide65.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notesSlides/notesSlide66.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notesSlides/notesSlide71.xml" ContentType="application/vnd.openxmlformats-officedocument.presentationml.notesSlide+xml"/>
  <Override PartName="/ppt/tags/tag88.xml" ContentType="application/vnd.openxmlformats-officedocument.presentationml.tags+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notesSlides/notesSlide74.xml" ContentType="application/vnd.openxmlformats-officedocument.presentationml.notesSlide+xml"/>
  <Override PartName="/ppt/tags/tag91.xml" ContentType="application/vnd.openxmlformats-officedocument.presentationml.tags+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notesSlides/notesSlide77.xml" ContentType="application/vnd.openxmlformats-officedocument.presentationml.notesSlide+xml"/>
  <Override PartName="/ppt/tags/tag94.xml" ContentType="application/vnd.openxmlformats-officedocument.presentationml.tags+xml"/>
  <Override PartName="/ppt/notesSlides/notesSlide78.xml" ContentType="application/vnd.openxmlformats-officedocument.presentationml.notesSlide+xml"/>
  <Override PartName="/ppt/tags/tag95.xml" ContentType="application/vnd.openxmlformats-officedocument.presentationml.tags+xml"/>
  <Override PartName="/ppt/notesSlides/notesSlide79.xml" ContentType="application/vnd.openxmlformats-officedocument.presentationml.notesSlide+xml"/>
  <Override PartName="/ppt/tags/tag96.xml" ContentType="application/vnd.openxmlformats-officedocument.presentationml.tags+xml"/>
  <Override PartName="/ppt/notesSlides/notesSlide80.xml" ContentType="application/vnd.openxmlformats-officedocument.presentationml.notesSlide+xml"/>
  <Override PartName="/ppt/tags/tag97.xml" ContentType="application/vnd.openxmlformats-officedocument.presentationml.tags+xml"/>
  <Override PartName="/ppt/notesSlides/notesSlide81.xml" ContentType="application/vnd.openxmlformats-officedocument.presentationml.notesSlide+xml"/>
  <Override PartName="/ppt/tags/tag98.xml" ContentType="application/vnd.openxmlformats-officedocument.presentationml.tags+xml"/>
  <Override PartName="/ppt/notesSlides/notesSlide82.xml" ContentType="application/vnd.openxmlformats-officedocument.presentationml.notesSlide+xml"/>
  <Override PartName="/ppt/tags/tag99.xml" ContentType="application/vnd.openxmlformats-officedocument.presentationml.tags+xml"/>
  <Override PartName="/ppt/notesSlides/notesSlide83.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notesSlides/notesSlide87.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notesSlides/notesSlide88.xml" ContentType="application/vnd.openxmlformats-officedocument.presentationml.notesSlide+xml"/>
  <Override PartName="/ppt/tags/tag106.xml" ContentType="application/vnd.openxmlformats-officedocument.presentationml.tags+xml"/>
  <Override PartName="/ppt/notesSlides/notesSlide89.xml" ContentType="application/vnd.openxmlformats-officedocument.presentationml.notesSlide+xml"/>
  <Override PartName="/ppt/tags/tag107.xml" ContentType="application/vnd.openxmlformats-officedocument.presentationml.tags+xml"/>
  <Override PartName="/ppt/notesSlides/notesSlide90.xml" ContentType="application/vnd.openxmlformats-officedocument.presentationml.notesSlide+xml"/>
  <Override PartName="/ppt/tags/tag108.xml" ContentType="application/vnd.openxmlformats-officedocument.presentationml.tags+xml"/>
  <Override PartName="/ppt/notesSlides/notesSlide91.xml" ContentType="application/vnd.openxmlformats-officedocument.presentationml.notesSlide+xml"/>
  <Override PartName="/ppt/tags/tag109.xml" ContentType="application/vnd.openxmlformats-officedocument.presentationml.tags+xml"/>
  <Override PartName="/ppt/notesSlides/notesSlide92.xml" ContentType="application/vnd.openxmlformats-officedocument.presentationml.notesSlide+xml"/>
  <Override PartName="/ppt/tags/tag110.xml" ContentType="application/vnd.openxmlformats-officedocument.presentationml.tags+xml"/>
  <Override PartName="/ppt/notesSlides/notesSlide93.xml" ContentType="application/vnd.openxmlformats-officedocument.presentationml.notesSlide+xml"/>
  <Override PartName="/ppt/tags/tag111.xml" ContentType="application/vnd.openxmlformats-officedocument.presentationml.tags+xml"/>
  <Override PartName="/ppt/notesSlides/notesSlide94.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notesSlides/notesSlide95.xml" ContentType="application/vnd.openxmlformats-officedocument.presentationml.notesSlide+xml"/>
  <Override PartName="/ppt/notesSlides/notesSlide9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9"/>
  </p:notesMasterIdLst>
  <p:sldIdLst>
    <p:sldId id="459" r:id="rId2"/>
    <p:sldId id="460" r:id="rId3"/>
    <p:sldId id="462" r:id="rId4"/>
    <p:sldId id="463" r:id="rId5"/>
    <p:sldId id="464" r:id="rId6"/>
    <p:sldId id="465" r:id="rId7"/>
    <p:sldId id="984" r:id="rId8"/>
    <p:sldId id="958" r:id="rId9"/>
    <p:sldId id="985" r:id="rId10"/>
    <p:sldId id="986" r:id="rId11"/>
    <p:sldId id="987" r:id="rId12"/>
    <p:sldId id="988" r:id="rId13"/>
    <p:sldId id="989" r:id="rId14"/>
    <p:sldId id="469" r:id="rId15"/>
    <p:sldId id="861" r:id="rId16"/>
    <p:sldId id="990" r:id="rId17"/>
    <p:sldId id="991" r:id="rId18"/>
    <p:sldId id="992" r:id="rId19"/>
    <p:sldId id="615" r:id="rId20"/>
    <p:sldId id="993" r:id="rId21"/>
    <p:sldId id="994" r:id="rId22"/>
    <p:sldId id="616" r:id="rId23"/>
    <p:sldId id="617" r:id="rId24"/>
    <p:sldId id="995" r:id="rId25"/>
    <p:sldId id="996" r:id="rId26"/>
    <p:sldId id="618" r:id="rId27"/>
    <p:sldId id="956" r:id="rId28"/>
    <p:sldId id="997" r:id="rId29"/>
    <p:sldId id="998" r:id="rId30"/>
    <p:sldId id="999" r:id="rId31"/>
    <p:sldId id="474" r:id="rId32"/>
    <p:sldId id="655" r:id="rId33"/>
    <p:sldId id="619" r:id="rId34"/>
    <p:sldId id="1000" r:id="rId35"/>
    <p:sldId id="1001" r:id="rId36"/>
    <p:sldId id="1002" r:id="rId37"/>
    <p:sldId id="1003" r:id="rId38"/>
    <p:sldId id="623" r:id="rId39"/>
    <p:sldId id="1004" r:id="rId40"/>
    <p:sldId id="1005" r:id="rId41"/>
    <p:sldId id="1006" r:id="rId42"/>
    <p:sldId id="1007" r:id="rId43"/>
    <p:sldId id="626" r:id="rId44"/>
    <p:sldId id="1008" r:id="rId45"/>
    <p:sldId id="1009" r:id="rId46"/>
    <p:sldId id="1010" r:id="rId47"/>
    <p:sldId id="1011" r:id="rId48"/>
    <p:sldId id="1012" r:id="rId49"/>
    <p:sldId id="627" r:id="rId50"/>
    <p:sldId id="1013" r:id="rId51"/>
    <p:sldId id="1014" r:id="rId52"/>
    <p:sldId id="1015" r:id="rId53"/>
    <p:sldId id="1016" r:id="rId54"/>
    <p:sldId id="1017" r:id="rId55"/>
    <p:sldId id="629" r:id="rId56"/>
    <p:sldId id="630" r:id="rId57"/>
    <p:sldId id="1018" r:id="rId58"/>
    <p:sldId id="1019" r:id="rId59"/>
    <p:sldId id="1020" r:id="rId60"/>
    <p:sldId id="632" r:id="rId61"/>
    <p:sldId id="1021" r:id="rId62"/>
    <p:sldId id="1022" r:id="rId63"/>
    <p:sldId id="637" r:id="rId64"/>
    <p:sldId id="1023" r:id="rId65"/>
    <p:sldId id="1024" r:id="rId66"/>
    <p:sldId id="1025" r:id="rId67"/>
    <p:sldId id="1026" r:id="rId68"/>
    <p:sldId id="638" r:id="rId69"/>
    <p:sldId id="1027" r:id="rId70"/>
    <p:sldId id="639" r:id="rId71"/>
    <p:sldId id="1028" r:id="rId72"/>
    <p:sldId id="1029" r:id="rId73"/>
    <p:sldId id="641" r:id="rId74"/>
    <p:sldId id="1030" r:id="rId75"/>
    <p:sldId id="1031" r:id="rId76"/>
    <p:sldId id="643" r:id="rId77"/>
    <p:sldId id="1032" r:id="rId78"/>
    <p:sldId id="953" r:id="rId79"/>
    <p:sldId id="1033" r:id="rId80"/>
    <p:sldId id="1034" r:id="rId81"/>
    <p:sldId id="1035" r:id="rId82"/>
    <p:sldId id="1036" r:id="rId83"/>
    <p:sldId id="1037" r:id="rId84"/>
    <p:sldId id="1038" r:id="rId85"/>
    <p:sldId id="519" r:id="rId86"/>
    <p:sldId id="523" r:id="rId87"/>
    <p:sldId id="1039" r:id="rId88"/>
    <p:sldId id="1041" r:id="rId89"/>
    <p:sldId id="1040" r:id="rId90"/>
    <p:sldId id="1042" r:id="rId91"/>
    <p:sldId id="1043" r:id="rId92"/>
    <p:sldId id="1044" r:id="rId93"/>
    <p:sldId id="1045" r:id="rId94"/>
    <p:sldId id="1046" r:id="rId95"/>
    <p:sldId id="1047" r:id="rId96"/>
    <p:sldId id="531" r:id="rId97"/>
    <p:sldId id="532" r:id="rId98"/>
  </p:sldIdLst>
  <p:sldSz cx="12192000" cy="6858000"/>
  <p:notesSz cx="6858000" cy="9144000"/>
  <p:custDataLst>
    <p:tags r:id="rId10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9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95" autoAdjust="0"/>
    <p:restoredTop sz="94857"/>
  </p:normalViewPr>
  <p:slideViewPr>
    <p:cSldViewPr snapToGrid="0" snapToObjects="1">
      <p:cViewPr varScale="1">
        <p:scale>
          <a:sx n="112" d="100"/>
          <a:sy n="112" d="100"/>
        </p:scale>
        <p:origin x="328"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E150F-0196-F444-8870-EA447953DA30}" type="datetimeFigureOut">
              <a:rPr kumimoji="1" lang="zh-CN" altLang="en-US" smtClean="0"/>
              <a:t>2021/6/4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C2EF1E-9A17-3443-B981-F6B06733D919}" type="slidenum">
              <a:rPr kumimoji="1" lang="zh-CN" altLang="en-US" smtClean="0"/>
              <a:t>‹#›</a:t>
            </a:fld>
            <a:endParaRPr kumimoji="1" lang="zh-CN" altLang="en-US"/>
          </a:p>
        </p:txBody>
      </p:sp>
    </p:spTree>
    <p:extLst>
      <p:ext uri="{BB962C8B-B14F-4D97-AF65-F5344CB8AC3E}">
        <p14:creationId xmlns:p14="http://schemas.microsoft.com/office/powerpoint/2010/main" val="2361359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1138738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1634496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8320438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10562121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extLst>
      <p:ext uri="{BB962C8B-B14F-4D97-AF65-F5344CB8AC3E}">
        <p14:creationId xmlns:p14="http://schemas.microsoft.com/office/powerpoint/2010/main" val="34526904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extLst>
      <p:ext uri="{BB962C8B-B14F-4D97-AF65-F5344CB8AC3E}">
        <p14:creationId xmlns:p14="http://schemas.microsoft.com/office/powerpoint/2010/main" val="17977810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extLst>
      <p:ext uri="{BB962C8B-B14F-4D97-AF65-F5344CB8AC3E}">
        <p14:creationId xmlns:p14="http://schemas.microsoft.com/office/powerpoint/2010/main" val="35650688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extLst>
      <p:ext uri="{BB962C8B-B14F-4D97-AF65-F5344CB8AC3E}">
        <p14:creationId xmlns:p14="http://schemas.microsoft.com/office/powerpoint/2010/main" val="2289063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extLst>
      <p:ext uri="{BB962C8B-B14F-4D97-AF65-F5344CB8AC3E}">
        <p14:creationId xmlns:p14="http://schemas.microsoft.com/office/powerpoint/2010/main" val="2369437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extLst>
      <p:ext uri="{BB962C8B-B14F-4D97-AF65-F5344CB8AC3E}">
        <p14:creationId xmlns:p14="http://schemas.microsoft.com/office/powerpoint/2010/main" val="1426868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extLst>
      <p:ext uri="{BB962C8B-B14F-4D97-AF65-F5344CB8AC3E}">
        <p14:creationId xmlns:p14="http://schemas.microsoft.com/office/powerpoint/2010/main" val="25215570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extLst>
      <p:ext uri="{BB962C8B-B14F-4D97-AF65-F5344CB8AC3E}">
        <p14:creationId xmlns:p14="http://schemas.microsoft.com/office/powerpoint/2010/main" val="38307386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extLst>
      <p:ext uri="{BB962C8B-B14F-4D97-AF65-F5344CB8AC3E}">
        <p14:creationId xmlns:p14="http://schemas.microsoft.com/office/powerpoint/2010/main" val="40478385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extLst>
      <p:ext uri="{BB962C8B-B14F-4D97-AF65-F5344CB8AC3E}">
        <p14:creationId xmlns:p14="http://schemas.microsoft.com/office/powerpoint/2010/main" val="37879318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extLst>
      <p:ext uri="{BB962C8B-B14F-4D97-AF65-F5344CB8AC3E}">
        <p14:creationId xmlns:p14="http://schemas.microsoft.com/office/powerpoint/2010/main" val="21379535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extLst>
      <p:ext uri="{BB962C8B-B14F-4D97-AF65-F5344CB8AC3E}">
        <p14:creationId xmlns:p14="http://schemas.microsoft.com/office/powerpoint/2010/main" val="19999628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extLst>
      <p:ext uri="{BB962C8B-B14F-4D97-AF65-F5344CB8AC3E}">
        <p14:creationId xmlns:p14="http://schemas.microsoft.com/office/powerpoint/2010/main" val="1486528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extLst>
      <p:ext uri="{BB962C8B-B14F-4D97-AF65-F5344CB8AC3E}">
        <p14:creationId xmlns:p14="http://schemas.microsoft.com/office/powerpoint/2010/main" val="1541818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extLst>
      <p:ext uri="{BB962C8B-B14F-4D97-AF65-F5344CB8AC3E}">
        <p14:creationId xmlns:p14="http://schemas.microsoft.com/office/powerpoint/2010/main" val="418170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extLst>
      <p:ext uri="{BB962C8B-B14F-4D97-AF65-F5344CB8AC3E}">
        <p14:creationId xmlns:p14="http://schemas.microsoft.com/office/powerpoint/2010/main" val="13061096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extLst>
      <p:ext uri="{BB962C8B-B14F-4D97-AF65-F5344CB8AC3E}">
        <p14:creationId xmlns:p14="http://schemas.microsoft.com/office/powerpoint/2010/main" val="34591873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extLst>
      <p:ext uri="{BB962C8B-B14F-4D97-AF65-F5344CB8AC3E}">
        <p14:creationId xmlns:p14="http://schemas.microsoft.com/office/powerpoint/2010/main" val="20374262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extLst>
      <p:ext uri="{BB962C8B-B14F-4D97-AF65-F5344CB8AC3E}">
        <p14:creationId xmlns:p14="http://schemas.microsoft.com/office/powerpoint/2010/main" val="6349464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extLst>
      <p:ext uri="{BB962C8B-B14F-4D97-AF65-F5344CB8AC3E}">
        <p14:creationId xmlns:p14="http://schemas.microsoft.com/office/powerpoint/2010/main" val="33916769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extLst>
      <p:ext uri="{BB962C8B-B14F-4D97-AF65-F5344CB8AC3E}">
        <p14:creationId xmlns:p14="http://schemas.microsoft.com/office/powerpoint/2010/main" val="21202453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extLst>
      <p:ext uri="{BB962C8B-B14F-4D97-AF65-F5344CB8AC3E}">
        <p14:creationId xmlns:p14="http://schemas.microsoft.com/office/powerpoint/2010/main" val="27674557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extLst>
      <p:ext uri="{BB962C8B-B14F-4D97-AF65-F5344CB8AC3E}">
        <p14:creationId xmlns:p14="http://schemas.microsoft.com/office/powerpoint/2010/main" val="13471834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extLst>
      <p:ext uri="{BB962C8B-B14F-4D97-AF65-F5344CB8AC3E}">
        <p14:creationId xmlns:p14="http://schemas.microsoft.com/office/powerpoint/2010/main" val="4224351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extLst>
      <p:ext uri="{BB962C8B-B14F-4D97-AF65-F5344CB8AC3E}">
        <p14:creationId xmlns:p14="http://schemas.microsoft.com/office/powerpoint/2010/main" val="21069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extLst>
      <p:ext uri="{BB962C8B-B14F-4D97-AF65-F5344CB8AC3E}">
        <p14:creationId xmlns:p14="http://schemas.microsoft.com/office/powerpoint/2010/main" val="27055369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extLst>
      <p:ext uri="{BB962C8B-B14F-4D97-AF65-F5344CB8AC3E}">
        <p14:creationId xmlns:p14="http://schemas.microsoft.com/office/powerpoint/2010/main" val="1099486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extLst>
      <p:ext uri="{BB962C8B-B14F-4D97-AF65-F5344CB8AC3E}">
        <p14:creationId xmlns:p14="http://schemas.microsoft.com/office/powerpoint/2010/main" val="14075897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extLst>
      <p:ext uri="{BB962C8B-B14F-4D97-AF65-F5344CB8AC3E}">
        <p14:creationId xmlns:p14="http://schemas.microsoft.com/office/powerpoint/2010/main" val="32624886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extLst>
      <p:ext uri="{BB962C8B-B14F-4D97-AF65-F5344CB8AC3E}">
        <p14:creationId xmlns:p14="http://schemas.microsoft.com/office/powerpoint/2010/main" val="17593923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extLst>
      <p:ext uri="{BB962C8B-B14F-4D97-AF65-F5344CB8AC3E}">
        <p14:creationId xmlns:p14="http://schemas.microsoft.com/office/powerpoint/2010/main" val="26509916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extLst>
      <p:ext uri="{BB962C8B-B14F-4D97-AF65-F5344CB8AC3E}">
        <p14:creationId xmlns:p14="http://schemas.microsoft.com/office/powerpoint/2010/main" val="18751971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extLst>
      <p:ext uri="{BB962C8B-B14F-4D97-AF65-F5344CB8AC3E}">
        <p14:creationId xmlns:p14="http://schemas.microsoft.com/office/powerpoint/2010/main" val="22038969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extLst>
      <p:ext uri="{BB962C8B-B14F-4D97-AF65-F5344CB8AC3E}">
        <p14:creationId xmlns:p14="http://schemas.microsoft.com/office/powerpoint/2010/main" val="816200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extLst>
      <p:ext uri="{BB962C8B-B14F-4D97-AF65-F5344CB8AC3E}">
        <p14:creationId xmlns:p14="http://schemas.microsoft.com/office/powerpoint/2010/main" val="3429435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extLst>
      <p:ext uri="{BB962C8B-B14F-4D97-AF65-F5344CB8AC3E}">
        <p14:creationId xmlns:p14="http://schemas.microsoft.com/office/powerpoint/2010/main" val="15117485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extLst>
      <p:ext uri="{BB962C8B-B14F-4D97-AF65-F5344CB8AC3E}">
        <p14:creationId xmlns:p14="http://schemas.microsoft.com/office/powerpoint/2010/main" val="40874048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extLst>
      <p:ext uri="{BB962C8B-B14F-4D97-AF65-F5344CB8AC3E}">
        <p14:creationId xmlns:p14="http://schemas.microsoft.com/office/powerpoint/2010/main" val="18574478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extLst>
      <p:ext uri="{BB962C8B-B14F-4D97-AF65-F5344CB8AC3E}">
        <p14:creationId xmlns:p14="http://schemas.microsoft.com/office/powerpoint/2010/main" val="145724136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extLst>
      <p:ext uri="{BB962C8B-B14F-4D97-AF65-F5344CB8AC3E}">
        <p14:creationId xmlns:p14="http://schemas.microsoft.com/office/powerpoint/2010/main" val="396113220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extLst>
      <p:ext uri="{BB962C8B-B14F-4D97-AF65-F5344CB8AC3E}">
        <p14:creationId xmlns:p14="http://schemas.microsoft.com/office/powerpoint/2010/main" val="14037100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extLst>
      <p:ext uri="{BB962C8B-B14F-4D97-AF65-F5344CB8AC3E}">
        <p14:creationId xmlns:p14="http://schemas.microsoft.com/office/powerpoint/2010/main" val="6549166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extLst>
      <p:ext uri="{BB962C8B-B14F-4D97-AF65-F5344CB8AC3E}">
        <p14:creationId xmlns:p14="http://schemas.microsoft.com/office/powerpoint/2010/main" val="18090694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59</a:t>
            </a:fld>
            <a:endParaRPr lang="zh-CN" altLang="en-US"/>
          </a:p>
        </p:txBody>
      </p:sp>
    </p:spTree>
    <p:extLst>
      <p:ext uri="{BB962C8B-B14F-4D97-AF65-F5344CB8AC3E}">
        <p14:creationId xmlns:p14="http://schemas.microsoft.com/office/powerpoint/2010/main" val="3104778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60</a:t>
            </a:fld>
            <a:endParaRPr lang="zh-CN" altLang="en-US"/>
          </a:p>
        </p:txBody>
      </p:sp>
    </p:spTree>
    <p:extLst>
      <p:ext uri="{BB962C8B-B14F-4D97-AF65-F5344CB8AC3E}">
        <p14:creationId xmlns:p14="http://schemas.microsoft.com/office/powerpoint/2010/main" val="215407002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61</a:t>
            </a:fld>
            <a:endParaRPr lang="zh-CN" altLang="en-US"/>
          </a:p>
        </p:txBody>
      </p:sp>
    </p:spTree>
    <p:extLst>
      <p:ext uri="{BB962C8B-B14F-4D97-AF65-F5344CB8AC3E}">
        <p14:creationId xmlns:p14="http://schemas.microsoft.com/office/powerpoint/2010/main" val="12224691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62</a:t>
            </a:fld>
            <a:endParaRPr lang="zh-CN" altLang="en-US"/>
          </a:p>
        </p:txBody>
      </p:sp>
    </p:spTree>
    <p:extLst>
      <p:ext uri="{BB962C8B-B14F-4D97-AF65-F5344CB8AC3E}">
        <p14:creationId xmlns:p14="http://schemas.microsoft.com/office/powerpoint/2010/main" val="26215175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63</a:t>
            </a:fld>
            <a:endParaRPr lang="zh-CN" altLang="en-US"/>
          </a:p>
        </p:txBody>
      </p:sp>
    </p:spTree>
    <p:extLst>
      <p:ext uri="{BB962C8B-B14F-4D97-AF65-F5344CB8AC3E}">
        <p14:creationId xmlns:p14="http://schemas.microsoft.com/office/powerpoint/2010/main" val="313357780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64</a:t>
            </a:fld>
            <a:endParaRPr lang="zh-CN" altLang="en-US"/>
          </a:p>
        </p:txBody>
      </p:sp>
    </p:spTree>
    <p:extLst>
      <p:ext uri="{BB962C8B-B14F-4D97-AF65-F5344CB8AC3E}">
        <p14:creationId xmlns:p14="http://schemas.microsoft.com/office/powerpoint/2010/main" val="139835167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65</a:t>
            </a:fld>
            <a:endParaRPr lang="zh-CN" altLang="en-US"/>
          </a:p>
        </p:txBody>
      </p:sp>
    </p:spTree>
    <p:extLst>
      <p:ext uri="{BB962C8B-B14F-4D97-AF65-F5344CB8AC3E}">
        <p14:creationId xmlns:p14="http://schemas.microsoft.com/office/powerpoint/2010/main" val="312809959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66</a:t>
            </a:fld>
            <a:endParaRPr lang="zh-CN" altLang="en-US"/>
          </a:p>
        </p:txBody>
      </p:sp>
    </p:spTree>
    <p:extLst>
      <p:ext uri="{BB962C8B-B14F-4D97-AF65-F5344CB8AC3E}">
        <p14:creationId xmlns:p14="http://schemas.microsoft.com/office/powerpoint/2010/main" val="38544691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67</a:t>
            </a:fld>
            <a:endParaRPr lang="zh-CN" altLang="en-US"/>
          </a:p>
        </p:txBody>
      </p:sp>
    </p:spTree>
    <p:extLst>
      <p:ext uri="{BB962C8B-B14F-4D97-AF65-F5344CB8AC3E}">
        <p14:creationId xmlns:p14="http://schemas.microsoft.com/office/powerpoint/2010/main" val="203305392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68</a:t>
            </a:fld>
            <a:endParaRPr lang="zh-CN" altLang="en-US"/>
          </a:p>
        </p:txBody>
      </p:sp>
    </p:spTree>
    <p:extLst>
      <p:ext uri="{BB962C8B-B14F-4D97-AF65-F5344CB8AC3E}">
        <p14:creationId xmlns:p14="http://schemas.microsoft.com/office/powerpoint/2010/main" val="97556023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69</a:t>
            </a:fld>
            <a:endParaRPr lang="zh-CN" altLang="en-US"/>
          </a:p>
        </p:txBody>
      </p:sp>
    </p:spTree>
    <p:extLst>
      <p:ext uri="{BB962C8B-B14F-4D97-AF65-F5344CB8AC3E}">
        <p14:creationId xmlns:p14="http://schemas.microsoft.com/office/powerpoint/2010/main" val="4210220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112601251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70</a:t>
            </a:fld>
            <a:endParaRPr lang="zh-CN" altLang="en-US"/>
          </a:p>
        </p:txBody>
      </p:sp>
    </p:spTree>
    <p:extLst>
      <p:ext uri="{BB962C8B-B14F-4D97-AF65-F5344CB8AC3E}">
        <p14:creationId xmlns:p14="http://schemas.microsoft.com/office/powerpoint/2010/main" val="121084859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71</a:t>
            </a:fld>
            <a:endParaRPr lang="zh-CN" altLang="en-US"/>
          </a:p>
        </p:txBody>
      </p:sp>
    </p:spTree>
    <p:extLst>
      <p:ext uri="{BB962C8B-B14F-4D97-AF65-F5344CB8AC3E}">
        <p14:creationId xmlns:p14="http://schemas.microsoft.com/office/powerpoint/2010/main" val="163877028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72</a:t>
            </a:fld>
            <a:endParaRPr lang="zh-CN" altLang="en-US"/>
          </a:p>
        </p:txBody>
      </p:sp>
    </p:spTree>
    <p:extLst>
      <p:ext uri="{BB962C8B-B14F-4D97-AF65-F5344CB8AC3E}">
        <p14:creationId xmlns:p14="http://schemas.microsoft.com/office/powerpoint/2010/main" val="180478176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73</a:t>
            </a:fld>
            <a:endParaRPr lang="zh-CN" altLang="en-US"/>
          </a:p>
        </p:txBody>
      </p:sp>
    </p:spTree>
    <p:extLst>
      <p:ext uri="{BB962C8B-B14F-4D97-AF65-F5344CB8AC3E}">
        <p14:creationId xmlns:p14="http://schemas.microsoft.com/office/powerpoint/2010/main" val="386399177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74</a:t>
            </a:fld>
            <a:endParaRPr lang="zh-CN" altLang="en-US"/>
          </a:p>
        </p:txBody>
      </p:sp>
    </p:spTree>
    <p:extLst>
      <p:ext uri="{BB962C8B-B14F-4D97-AF65-F5344CB8AC3E}">
        <p14:creationId xmlns:p14="http://schemas.microsoft.com/office/powerpoint/2010/main" val="330417921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75</a:t>
            </a:fld>
            <a:endParaRPr lang="zh-CN" altLang="en-US"/>
          </a:p>
        </p:txBody>
      </p:sp>
    </p:spTree>
    <p:extLst>
      <p:ext uri="{BB962C8B-B14F-4D97-AF65-F5344CB8AC3E}">
        <p14:creationId xmlns:p14="http://schemas.microsoft.com/office/powerpoint/2010/main" val="278603884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76</a:t>
            </a:fld>
            <a:endParaRPr lang="zh-CN" altLang="en-US"/>
          </a:p>
        </p:txBody>
      </p:sp>
    </p:spTree>
    <p:extLst>
      <p:ext uri="{BB962C8B-B14F-4D97-AF65-F5344CB8AC3E}">
        <p14:creationId xmlns:p14="http://schemas.microsoft.com/office/powerpoint/2010/main" val="168252301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77</a:t>
            </a:fld>
            <a:endParaRPr lang="zh-CN" altLang="en-US"/>
          </a:p>
        </p:txBody>
      </p:sp>
    </p:spTree>
    <p:extLst>
      <p:ext uri="{BB962C8B-B14F-4D97-AF65-F5344CB8AC3E}">
        <p14:creationId xmlns:p14="http://schemas.microsoft.com/office/powerpoint/2010/main" val="183985198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78</a:t>
            </a:fld>
            <a:endParaRPr lang="zh-CN" altLang="en-US"/>
          </a:p>
        </p:txBody>
      </p:sp>
    </p:spTree>
    <p:extLst>
      <p:ext uri="{BB962C8B-B14F-4D97-AF65-F5344CB8AC3E}">
        <p14:creationId xmlns:p14="http://schemas.microsoft.com/office/powerpoint/2010/main" val="213970546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79</a:t>
            </a:fld>
            <a:endParaRPr lang="zh-CN" altLang="en-US"/>
          </a:p>
        </p:txBody>
      </p:sp>
    </p:spTree>
    <p:extLst>
      <p:ext uri="{BB962C8B-B14F-4D97-AF65-F5344CB8AC3E}">
        <p14:creationId xmlns:p14="http://schemas.microsoft.com/office/powerpoint/2010/main" val="2132410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42782699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80</a:t>
            </a:fld>
            <a:endParaRPr lang="zh-CN" altLang="en-US"/>
          </a:p>
        </p:txBody>
      </p:sp>
    </p:spTree>
    <p:extLst>
      <p:ext uri="{BB962C8B-B14F-4D97-AF65-F5344CB8AC3E}">
        <p14:creationId xmlns:p14="http://schemas.microsoft.com/office/powerpoint/2010/main" val="305033480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81</a:t>
            </a:fld>
            <a:endParaRPr lang="zh-CN" altLang="en-US"/>
          </a:p>
        </p:txBody>
      </p:sp>
    </p:spTree>
    <p:extLst>
      <p:ext uri="{BB962C8B-B14F-4D97-AF65-F5344CB8AC3E}">
        <p14:creationId xmlns:p14="http://schemas.microsoft.com/office/powerpoint/2010/main" val="354169926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82</a:t>
            </a:fld>
            <a:endParaRPr lang="zh-CN" altLang="en-US"/>
          </a:p>
        </p:txBody>
      </p:sp>
    </p:spTree>
    <p:extLst>
      <p:ext uri="{BB962C8B-B14F-4D97-AF65-F5344CB8AC3E}">
        <p14:creationId xmlns:p14="http://schemas.microsoft.com/office/powerpoint/2010/main" val="46515482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83</a:t>
            </a:fld>
            <a:endParaRPr lang="zh-CN" altLang="en-US"/>
          </a:p>
        </p:txBody>
      </p:sp>
    </p:spTree>
    <p:extLst>
      <p:ext uri="{BB962C8B-B14F-4D97-AF65-F5344CB8AC3E}">
        <p14:creationId xmlns:p14="http://schemas.microsoft.com/office/powerpoint/2010/main" val="367946067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84</a:t>
            </a:fld>
            <a:endParaRPr lang="zh-CN" altLang="en-US"/>
          </a:p>
        </p:txBody>
      </p:sp>
    </p:spTree>
    <p:extLst>
      <p:ext uri="{BB962C8B-B14F-4D97-AF65-F5344CB8AC3E}">
        <p14:creationId xmlns:p14="http://schemas.microsoft.com/office/powerpoint/2010/main" val="203714774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85</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86</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87</a:t>
            </a:fld>
            <a:endParaRPr lang="zh-CN" altLang="en-US"/>
          </a:p>
        </p:txBody>
      </p:sp>
    </p:spTree>
    <p:extLst>
      <p:ext uri="{BB962C8B-B14F-4D97-AF65-F5344CB8AC3E}">
        <p14:creationId xmlns:p14="http://schemas.microsoft.com/office/powerpoint/2010/main" val="192759498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88</a:t>
            </a:fld>
            <a:endParaRPr lang="zh-CN" altLang="en-US"/>
          </a:p>
        </p:txBody>
      </p:sp>
    </p:spTree>
    <p:extLst>
      <p:ext uri="{BB962C8B-B14F-4D97-AF65-F5344CB8AC3E}">
        <p14:creationId xmlns:p14="http://schemas.microsoft.com/office/powerpoint/2010/main" val="318030518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89</a:t>
            </a:fld>
            <a:endParaRPr lang="zh-CN" altLang="en-US"/>
          </a:p>
        </p:txBody>
      </p:sp>
    </p:spTree>
    <p:extLst>
      <p:ext uri="{BB962C8B-B14F-4D97-AF65-F5344CB8AC3E}">
        <p14:creationId xmlns:p14="http://schemas.microsoft.com/office/powerpoint/2010/main" val="373217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extLst>
      <p:ext uri="{BB962C8B-B14F-4D97-AF65-F5344CB8AC3E}">
        <p14:creationId xmlns:p14="http://schemas.microsoft.com/office/powerpoint/2010/main" val="191353430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90</a:t>
            </a:fld>
            <a:endParaRPr lang="zh-CN" altLang="en-US"/>
          </a:p>
        </p:txBody>
      </p:sp>
    </p:spTree>
    <p:extLst>
      <p:ext uri="{BB962C8B-B14F-4D97-AF65-F5344CB8AC3E}">
        <p14:creationId xmlns:p14="http://schemas.microsoft.com/office/powerpoint/2010/main" val="301359832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91</a:t>
            </a:fld>
            <a:endParaRPr lang="zh-CN" altLang="en-US"/>
          </a:p>
        </p:txBody>
      </p:sp>
    </p:spTree>
    <p:extLst>
      <p:ext uri="{BB962C8B-B14F-4D97-AF65-F5344CB8AC3E}">
        <p14:creationId xmlns:p14="http://schemas.microsoft.com/office/powerpoint/2010/main" val="392925298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92</a:t>
            </a:fld>
            <a:endParaRPr lang="zh-CN" altLang="en-US"/>
          </a:p>
        </p:txBody>
      </p:sp>
    </p:spTree>
    <p:extLst>
      <p:ext uri="{BB962C8B-B14F-4D97-AF65-F5344CB8AC3E}">
        <p14:creationId xmlns:p14="http://schemas.microsoft.com/office/powerpoint/2010/main" val="299926492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93</a:t>
            </a:fld>
            <a:endParaRPr lang="zh-CN" altLang="en-US"/>
          </a:p>
        </p:txBody>
      </p:sp>
    </p:spTree>
    <p:extLst>
      <p:ext uri="{BB962C8B-B14F-4D97-AF65-F5344CB8AC3E}">
        <p14:creationId xmlns:p14="http://schemas.microsoft.com/office/powerpoint/2010/main" val="68515678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94</a:t>
            </a:fld>
            <a:endParaRPr lang="zh-CN" altLang="en-US"/>
          </a:p>
        </p:txBody>
      </p:sp>
    </p:spTree>
    <p:extLst>
      <p:ext uri="{BB962C8B-B14F-4D97-AF65-F5344CB8AC3E}">
        <p14:creationId xmlns:p14="http://schemas.microsoft.com/office/powerpoint/2010/main" val="364215715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95</a:t>
            </a:fld>
            <a:endParaRPr lang="zh-CN" altLang="en-US"/>
          </a:p>
        </p:txBody>
      </p:sp>
    </p:spTree>
    <p:extLst>
      <p:ext uri="{BB962C8B-B14F-4D97-AF65-F5344CB8AC3E}">
        <p14:creationId xmlns:p14="http://schemas.microsoft.com/office/powerpoint/2010/main" val="393522013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2021/6/4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2021/6/4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2021/6/4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内容与标题">
    <p:spTree>
      <p:nvGrpSpPr>
        <p:cNvPr id="1" name=""/>
        <p:cNvGrpSpPr/>
        <p:nvPr/>
      </p:nvGrpSpPr>
      <p:grpSpPr>
        <a:xfrm>
          <a:off x="0" y="0"/>
          <a:ext cx="0" cy="0"/>
          <a:chOff x="0" y="0"/>
          <a:chExt cx="0" cy="0"/>
        </a:xfrm>
      </p:grpSpPr>
      <p:sp>
        <p:nvSpPr>
          <p:cNvPr id="8" name="等腰三角形 7"/>
          <p:cNvSpPr/>
          <p:nvPr userDrawn="1"/>
        </p:nvSpPr>
        <p:spPr>
          <a:xfrm flipH="1" flipV="1">
            <a:off x="-767129" y="-29119"/>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723" y="0"/>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6230" y="4297499"/>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692815"/>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9925" y="3692815"/>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extLst>
      <p:ext uri="{BB962C8B-B14F-4D97-AF65-F5344CB8AC3E}">
        <p14:creationId xmlns:p14="http://schemas.microsoft.com/office/powerpoint/2010/main" val="1389989822"/>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3315546197"/>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3308007587"/>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4001373412"/>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grpSp>
        <p:nvGrpSpPr>
          <p:cNvPr id="42" name="组合 41"/>
          <p:cNvGrpSpPr/>
          <p:nvPr userDrawn="1"/>
        </p:nvGrpSpPr>
        <p:grpSpPr>
          <a:xfrm>
            <a:off x="1" y="2202441"/>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2011" y="1700285"/>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6108"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916"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341809793"/>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extLst>
      <p:ext uri="{BB962C8B-B14F-4D97-AF65-F5344CB8AC3E}">
        <p14:creationId xmlns:p14="http://schemas.microsoft.com/office/powerpoint/2010/main" val="3832460934"/>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extLst>
      <p:ext uri="{BB962C8B-B14F-4D97-AF65-F5344CB8AC3E}">
        <p14:creationId xmlns:p14="http://schemas.microsoft.com/office/powerpoint/2010/main" val="2032889108"/>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cSld name="1_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2021/6/4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0" name="等腰三角形 39"/>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494" y="-28484"/>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358" y="635"/>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866" y="4298133"/>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436550"/>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3262" y="3436550"/>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2"/>
          <a:srcRect l="114" t="60287" r="-114" b="572"/>
          <a:stretch>
            <a:fillRect/>
          </a:stretch>
        </p:blipFill>
        <p:spPr>
          <a:xfrm>
            <a:off x="2480633" y="2507670"/>
            <a:ext cx="7533351" cy="1657601"/>
          </a:xfrm>
          <a:prstGeom prst="rect">
            <a:avLst/>
          </a:prstGeom>
        </p:spPr>
      </p:pic>
      <p:pic>
        <p:nvPicPr>
          <p:cNvPr id="16" name="图片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extLst>
      <p:ext uri="{BB962C8B-B14F-4D97-AF65-F5344CB8AC3E}">
        <p14:creationId xmlns:p14="http://schemas.microsoft.com/office/powerpoint/2010/main" val="2331504355"/>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2021/6/4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2021/6/4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2021/6/4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E9E9AA9A-B51B-0C44-B12C-1AC238BD9F7C}" type="datetimeFigureOut">
              <a:rPr kumimoji="1" lang="zh-CN" altLang="en-US" smtClean="0"/>
              <a:t>2021/6/4</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E9E9AA9A-B51B-0C44-B12C-1AC238BD9F7C}" type="datetimeFigureOut">
              <a:rPr kumimoji="1" lang="zh-CN" altLang="en-US" smtClean="0"/>
              <a:t>2021/6/4</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E9AA9A-B51B-0C44-B12C-1AC238BD9F7C}" type="datetimeFigureOut">
              <a:rPr kumimoji="1" lang="zh-CN" altLang="en-US" smtClean="0"/>
              <a:t>2021/6/4</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2021/6/4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2021/6/4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9AA9A-B51B-0C44-B12C-1AC238BD9F7C}" type="datetimeFigureOut">
              <a:rPr kumimoji="1" lang="zh-CN" altLang="en-US" smtClean="0"/>
              <a:t>2021/6/4</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4C147B-1F4C-304A-A31F-A6046C35EF56}"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5" r:id="rId12"/>
    <p:sldLayoutId id="2147483666" r:id="rId13"/>
    <p:sldLayoutId id="2147483668" r:id="rId14"/>
    <p:sldLayoutId id="2147483669" r:id="rId15"/>
    <p:sldLayoutId id="2147483670" r:id="rId16"/>
    <p:sldLayoutId id="2147483671" r:id="rId17"/>
    <p:sldLayoutId id="2147483672" r:id="rId18"/>
    <p:sldLayoutId id="2147483674"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7.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6.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1.bin"/><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7.xml"/><Relationship Id="rId1" Type="http://schemas.openxmlformats.org/officeDocument/2006/relationships/tags" Target="../tags/tag29.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7.xml"/><Relationship Id="rId1" Type="http://schemas.openxmlformats.org/officeDocument/2006/relationships/tags" Target="../tags/tag30.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7.xml"/><Relationship Id="rId1" Type="http://schemas.openxmlformats.org/officeDocument/2006/relationships/tags" Target="../tags/tag3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6.png"/><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image" Target="../media/image6.png"/><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6.png"/><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image" Target="../media/image6.png"/><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45.xml"/><Relationship Id="rId1" Type="http://schemas.openxmlformats.org/officeDocument/2006/relationships/tags" Target="../tags/tag44.xml"/><Relationship Id="rId4"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47.xml"/><Relationship Id="rId1" Type="http://schemas.openxmlformats.org/officeDocument/2006/relationships/tags" Target="../tags/tag46.xml"/><Relationship Id="rId4"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7.xml"/><Relationship Id="rId1" Type="http://schemas.openxmlformats.org/officeDocument/2006/relationships/tags" Target="../tags/tag48.xml"/><Relationship Id="rId4" Type="http://schemas.openxmlformats.org/officeDocument/2006/relationships/image" Target="../media/image6.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50.xml"/><Relationship Id="rId1" Type="http://schemas.openxmlformats.org/officeDocument/2006/relationships/tags" Target="../tags/tag49.xml"/><Relationship Id="rId4"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8.xml"/><Relationship Id="rId1" Type="http://schemas.openxmlformats.org/officeDocument/2006/relationships/tags" Target="../tags/tag51.xml"/><Relationship Id="rId5" Type="http://schemas.openxmlformats.org/officeDocument/2006/relationships/image" Target="../media/image8.svg"/><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53.xml"/><Relationship Id="rId1" Type="http://schemas.openxmlformats.org/officeDocument/2006/relationships/tags" Target="../tags/tag52.xml"/><Relationship Id="rId4"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7.xml"/><Relationship Id="rId1" Type="http://schemas.openxmlformats.org/officeDocument/2006/relationships/tags" Target="../tags/tag54.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56.xml"/><Relationship Id="rId1" Type="http://schemas.openxmlformats.org/officeDocument/2006/relationships/tags" Target="../tags/tag55.xml"/><Relationship Id="rId4"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7.xml"/><Relationship Id="rId1" Type="http://schemas.openxmlformats.org/officeDocument/2006/relationships/tags" Target="../tags/tag5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7.xml"/><Relationship Id="rId1" Type="http://schemas.openxmlformats.org/officeDocument/2006/relationships/tags" Target="../tags/tag58.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60.xml"/><Relationship Id="rId1" Type="http://schemas.openxmlformats.org/officeDocument/2006/relationships/tags" Target="../tags/tag59.xml"/><Relationship Id="rId4"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image" Target="../media/image6.png"/><Relationship Id="rId4"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image" Target="../media/image6.png"/><Relationship Id="rId4"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image" Target="../media/image6.png"/><Relationship Id="rId4"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image" Target="../media/image6.png"/><Relationship Id="rId4"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7.xml"/><Relationship Id="rId1" Type="http://schemas.openxmlformats.org/officeDocument/2006/relationships/tags" Target="../tags/tag69.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71.xml"/><Relationship Id="rId1" Type="http://schemas.openxmlformats.org/officeDocument/2006/relationships/tags" Target="../tags/tag70.xml"/><Relationship Id="rId4"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8.xml"/><Relationship Id="rId1" Type="http://schemas.openxmlformats.org/officeDocument/2006/relationships/tags" Target="../tags/tag72.xml"/><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0.xml"/><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74.xml"/><Relationship Id="rId1" Type="http://schemas.openxmlformats.org/officeDocument/2006/relationships/tags" Target="../tags/tag73.xml"/><Relationship Id="rId5" Type="http://schemas.openxmlformats.org/officeDocument/2006/relationships/image" Target="../media/image6.png"/><Relationship Id="rId4"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7.xml"/><Relationship Id="rId1" Type="http://schemas.openxmlformats.org/officeDocument/2006/relationships/tags" Target="../tags/tag75.xml"/></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3.xml"/><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77.xml"/><Relationship Id="rId1" Type="http://schemas.openxmlformats.org/officeDocument/2006/relationships/tags" Target="../tags/tag76.xml"/><Relationship Id="rId5" Type="http://schemas.openxmlformats.org/officeDocument/2006/relationships/image" Target="../media/image6.png"/><Relationship Id="rId4"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79.xml"/><Relationship Id="rId1" Type="http://schemas.openxmlformats.org/officeDocument/2006/relationships/tags" Target="../tags/tag78.xml"/><Relationship Id="rId4"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81.xml"/><Relationship Id="rId1" Type="http://schemas.openxmlformats.org/officeDocument/2006/relationships/tags" Target="../tags/tag80.xml"/><Relationship Id="rId5" Type="http://schemas.openxmlformats.org/officeDocument/2006/relationships/image" Target="../media/image6.png"/><Relationship Id="rId4"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83.xml"/><Relationship Id="rId1" Type="http://schemas.openxmlformats.org/officeDocument/2006/relationships/tags" Target="../tags/tag82.xml"/><Relationship Id="rId5" Type="http://schemas.openxmlformats.org/officeDocument/2006/relationships/image" Target="../media/image6.png"/><Relationship Id="rId4"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8.xml"/><Relationship Id="rId1" Type="http://schemas.openxmlformats.org/officeDocument/2006/relationships/slideLayout" Target="../slideLayouts/slideLayout17.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85.xml"/><Relationship Id="rId1" Type="http://schemas.openxmlformats.org/officeDocument/2006/relationships/tags" Target="../tags/tag84.xml"/><Relationship Id="rId5" Type="http://schemas.openxmlformats.org/officeDocument/2006/relationships/image" Target="../media/image6.png"/><Relationship Id="rId4"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7.xml"/><Relationship Id="rId1" Type="http://schemas.openxmlformats.org/officeDocument/2006/relationships/tags" Target="../tags/tag2.x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0.xml"/><Relationship Id="rId1" Type="http://schemas.openxmlformats.org/officeDocument/2006/relationships/slideLayout" Target="../slideLayouts/slideLayout17.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87.xml"/><Relationship Id="rId1" Type="http://schemas.openxmlformats.org/officeDocument/2006/relationships/tags" Target="../tags/tag86.xml"/><Relationship Id="rId5" Type="http://schemas.openxmlformats.org/officeDocument/2006/relationships/image" Target="../media/image6.png"/><Relationship Id="rId4"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17.xml"/><Relationship Id="rId1" Type="http://schemas.openxmlformats.org/officeDocument/2006/relationships/tags" Target="../tags/tag88.xml"/></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3.xml"/><Relationship Id="rId1" Type="http://schemas.openxmlformats.org/officeDocument/2006/relationships/slideLayout" Target="../slideLayouts/slideLayout17.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90.xml"/><Relationship Id="rId1" Type="http://schemas.openxmlformats.org/officeDocument/2006/relationships/tags" Target="../tags/tag89.xml"/><Relationship Id="rId4"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17.xml"/><Relationship Id="rId1" Type="http://schemas.openxmlformats.org/officeDocument/2006/relationships/tags" Target="../tags/tag91.xml"/><Relationship Id="rId4" Type="http://schemas.openxmlformats.org/officeDocument/2006/relationships/image" Target="../media/image6.png"/></Relationships>
</file>

<file path=ppt/slides/_rels/slide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6.xml"/><Relationship Id="rId1" Type="http://schemas.openxmlformats.org/officeDocument/2006/relationships/slideLayout" Target="../slideLayouts/slideLayout17.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93.xml"/><Relationship Id="rId1" Type="http://schemas.openxmlformats.org/officeDocument/2006/relationships/tags" Target="../tags/tag92.xml"/><Relationship Id="rId4"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17.xml"/><Relationship Id="rId1" Type="http://schemas.openxmlformats.org/officeDocument/2006/relationships/tags" Target="../tags/tag94.xml"/><Relationship Id="rId4" Type="http://schemas.openxmlformats.org/officeDocument/2006/relationships/image" Target="../media/image6.pn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17.xml"/><Relationship Id="rId1" Type="http://schemas.openxmlformats.org/officeDocument/2006/relationships/tags" Target="../tags/tag9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17.xml"/><Relationship Id="rId1" Type="http://schemas.openxmlformats.org/officeDocument/2006/relationships/tags" Target="../tags/tag96.xml"/><Relationship Id="rId4" Type="http://schemas.openxmlformats.org/officeDocument/2006/relationships/image" Target="../media/image6.png"/></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17.xml"/><Relationship Id="rId1" Type="http://schemas.openxmlformats.org/officeDocument/2006/relationships/tags" Target="../tags/tag97.xml"/><Relationship Id="rId4" Type="http://schemas.openxmlformats.org/officeDocument/2006/relationships/image" Target="../media/image6.pn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17.xml"/><Relationship Id="rId1" Type="http://schemas.openxmlformats.org/officeDocument/2006/relationships/tags" Target="../tags/tag98.xml"/><Relationship Id="rId4" Type="http://schemas.openxmlformats.org/officeDocument/2006/relationships/image" Target="../media/image6.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17.xml"/><Relationship Id="rId1" Type="http://schemas.openxmlformats.org/officeDocument/2006/relationships/tags" Target="../tags/tag99.xml"/><Relationship Id="rId4" Type="http://schemas.openxmlformats.org/officeDocument/2006/relationships/image" Target="../media/image9.png"/></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01.xml"/><Relationship Id="rId1" Type="http://schemas.openxmlformats.org/officeDocument/2006/relationships/tags" Target="../tags/tag100.xml"/><Relationship Id="rId4"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6.xml"/></Relationships>
</file>

<file path=ppt/slides/_rels/slide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6.xml"/><Relationship Id="rId1" Type="http://schemas.openxmlformats.org/officeDocument/2006/relationships/slideLayout" Target="../slideLayouts/slideLayout17.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03.xml"/><Relationship Id="rId1" Type="http://schemas.openxmlformats.org/officeDocument/2006/relationships/tags" Target="../tags/tag102.xml"/><Relationship Id="rId4"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05.xml"/><Relationship Id="rId1" Type="http://schemas.openxmlformats.org/officeDocument/2006/relationships/tags" Target="../tags/tag104.xml"/><Relationship Id="rId4"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17.xml"/><Relationship Id="rId1" Type="http://schemas.openxmlformats.org/officeDocument/2006/relationships/tags" Target="../tags/tag10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17.xml"/><Relationship Id="rId1" Type="http://schemas.openxmlformats.org/officeDocument/2006/relationships/tags" Target="../tags/tag107.xml"/><Relationship Id="rId4" Type="http://schemas.openxmlformats.org/officeDocument/2006/relationships/image" Target="../media/image6.png"/></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17.xml"/><Relationship Id="rId1" Type="http://schemas.openxmlformats.org/officeDocument/2006/relationships/tags" Target="../tags/tag108.xml"/><Relationship Id="rId4" Type="http://schemas.openxmlformats.org/officeDocument/2006/relationships/image" Target="../media/image6.png"/></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17.xml"/><Relationship Id="rId1" Type="http://schemas.openxmlformats.org/officeDocument/2006/relationships/tags" Target="../tags/tag109.xml"/><Relationship Id="rId4" Type="http://schemas.openxmlformats.org/officeDocument/2006/relationships/image" Target="../media/image6.png"/></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17.xml"/><Relationship Id="rId1" Type="http://schemas.openxmlformats.org/officeDocument/2006/relationships/tags" Target="../tags/tag110.xml"/><Relationship Id="rId4" Type="http://schemas.openxmlformats.org/officeDocument/2006/relationships/image" Target="../media/image6.png"/></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17.xml"/><Relationship Id="rId1" Type="http://schemas.openxmlformats.org/officeDocument/2006/relationships/tags" Target="../tags/tag111.xml"/><Relationship Id="rId4" Type="http://schemas.openxmlformats.org/officeDocument/2006/relationships/image" Target="../media/image6.png"/></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13.xml"/><Relationship Id="rId1" Type="http://schemas.openxmlformats.org/officeDocument/2006/relationships/tags" Target="../tags/tag112.xml"/><Relationship Id="rId4"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2495131" y="2515710"/>
            <a:ext cx="7768271" cy="830997"/>
          </a:xfrm>
          <a:prstGeom prst="rect">
            <a:avLst/>
          </a:prstGeom>
          <a:noFill/>
        </p:spPr>
        <p:txBody>
          <a:bodyPr wrap="square" rtlCol="0">
            <a:spAutoFit/>
          </a:bodyPr>
          <a:lstStyle/>
          <a:p>
            <a:r>
              <a:rPr lang="zh-CN" altLang="en-US" sz="4800" dirty="0">
                <a:solidFill>
                  <a:srgbClr val="1369B2"/>
                </a:solidFill>
                <a:latin typeface="微软雅黑" charset="0"/>
                <a:ea typeface="微软雅黑" charset="0"/>
                <a:cs typeface="+mn-ea"/>
                <a:sym typeface="思源黑体 CN Medium" panose="020B0600000000000000" pitchFamily="34" charset="-122"/>
              </a:rPr>
              <a:t>第</a:t>
            </a:r>
            <a:r>
              <a:rPr lang="en-US" altLang="zh-CN" sz="4800" dirty="0">
                <a:solidFill>
                  <a:srgbClr val="1369B2"/>
                </a:solidFill>
                <a:latin typeface="微软雅黑" charset="0"/>
                <a:ea typeface="微软雅黑" charset="0"/>
                <a:cs typeface="+mn-ea"/>
                <a:sym typeface="思源黑体 CN Medium" panose="020B0600000000000000" pitchFamily="34" charset="-122"/>
              </a:rPr>
              <a:t>2</a:t>
            </a:r>
            <a:r>
              <a:rPr lang="zh-CN" altLang="en-US" sz="4800" dirty="0">
                <a:solidFill>
                  <a:srgbClr val="1369B2"/>
                </a:solidFill>
                <a:latin typeface="微软雅黑" charset="0"/>
                <a:ea typeface="微软雅黑" charset="0"/>
                <a:cs typeface="+mn-ea"/>
                <a:sym typeface="思源黑体 CN Medium" panose="020B0600000000000000" pitchFamily="34" charset="-122"/>
              </a:rPr>
              <a:t>章  </a:t>
            </a:r>
            <a:r>
              <a:rPr lang="en-US" altLang="zh-CN" sz="4800" dirty="0" err="1">
                <a:solidFill>
                  <a:srgbClr val="1369B2"/>
                </a:solidFill>
                <a:latin typeface="微软雅黑" charset="0"/>
                <a:ea typeface="微软雅黑" charset="0"/>
                <a:cs typeface="+mn-ea"/>
                <a:sym typeface="思源黑体 CN Medium" panose="020B0600000000000000" pitchFamily="34" charset="-122"/>
              </a:rPr>
              <a:t>MyBatis</a:t>
            </a:r>
            <a:r>
              <a:rPr lang="zh-CN" altLang="en-US" sz="4800" dirty="0">
                <a:solidFill>
                  <a:srgbClr val="1369B2"/>
                </a:solidFill>
                <a:latin typeface="微软雅黑" charset="0"/>
                <a:ea typeface="微软雅黑" charset="0"/>
                <a:cs typeface="+mn-ea"/>
                <a:sym typeface="思源黑体 CN Medium" panose="020B0600000000000000" pitchFamily="34" charset="-122"/>
              </a:rPr>
              <a:t>的核心配置</a:t>
            </a:r>
          </a:p>
        </p:txBody>
      </p:sp>
      <p:sp>
        <p:nvSpPr>
          <p:cNvPr id="68" name="Rectangle 4"/>
          <p:cNvSpPr txBox="1">
            <a:spLocks noChangeArrowheads="1"/>
          </p:cNvSpPr>
          <p:nvPr/>
        </p:nvSpPr>
        <p:spPr>
          <a:xfrm>
            <a:off x="4663440" y="3860695"/>
            <a:ext cx="5394767" cy="430212"/>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《Java</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EE</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企业级应用开发教程（</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SSM</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）（第</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2</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版）</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a:t>
            </a:r>
            <a:endParaRPr lang="zh-CN" altLang="en-US" sz="1800"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184858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65598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6080895"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sym typeface="+mn-lt"/>
              </a:rPr>
              <a:t>形式二：</a:t>
            </a:r>
            <a:r>
              <a:rPr lang="en-US" altLang="zh-CN" sz="2000" dirty="0" err="1">
                <a:solidFill>
                  <a:srgbClr val="1369B2"/>
                </a:solidFill>
                <a:latin typeface="微软雅黑" panose="020B0503020204020204" pitchFamily="34" charset="-122"/>
                <a:ea typeface="微软雅黑" panose="020B0503020204020204" pitchFamily="34" charset="-122"/>
                <a:sym typeface="+mn-lt"/>
              </a:rPr>
              <a:t>SqlSessionFactoryBuilder</a:t>
            </a:r>
            <a:r>
              <a:rPr lang="zh-CN" altLang="en-US" sz="2000" dirty="0">
                <a:solidFill>
                  <a:srgbClr val="1369B2"/>
                </a:solidFill>
                <a:latin typeface="微软雅黑" panose="020B0503020204020204" pitchFamily="34" charset="-122"/>
                <a:ea typeface="微软雅黑" panose="020B0503020204020204" pitchFamily="34" charset="-122"/>
                <a:sym typeface="+mn-lt"/>
              </a:rPr>
              <a:t>构建</a:t>
            </a:r>
            <a:r>
              <a:rPr lang="en-US" altLang="zh-CN" sz="2000" dirty="0">
                <a:solidFill>
                  <a:srgbClr val="1369B2"/>
                </a:solidFill>
                <a:latin typeface="微软雅黑" panose="020B0503020204020204" pitchFamily="34" charset="-122"/>
                <a:ea typeface="微软雅黑" panose="020B0503020204020204" pitchFamily="34" charset="-122"/>
                <a:sym typeface="+mn-lt"/>
              </a:rPr>
              <a:t>build()</a:t>
            </a:r>
            <a:r>
              <a:rPr lang="zh-CN" altLang="en-US" sz="2000" dirty="0">
                <a:solidFill>
                  <a:srgbClr val="1369B2"/>
                </a:solidFill>
                <a:latin typeface="微软雅黑" panose="020B0503020204020204" pitchFamily="34" charset="-122"/>
                <a:ea typeface="微软雅黑" panose="020B0503020204020204" pitchFamily="34" charset="-122"/>
                <a:sym typeface="+mn-lt"/>
              </a:rPr>
              <a:t>方法</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52341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2.1.1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SqlSessionFactoryBuilder</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200400"/>
            <a:ext cx="9390960" cy="224028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a:p>
            <a:pPr lvl="0">
              <a:lnSpc>
                <a:spcPct val="150000"/>
              </a:lnSpc>
            </a:pPr>
            <a:endParaRPr lang="en-US" altLang="zh-CN" dirty="0">
              <a:solidFill>
                <a:srgbClr val="595959"/>
              </a:solidFill>
              <a:latin typeface="微软雅黑" panose="020B0503020204020204" pitchFamily="34" charset="-122"/>
            </a:endParaRPr>
          </a:p>
          <a:p>
            <a:pPr lvl="0">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由上述</a:t>
            </a:r>
            <a:r>
              <a:rPr lang="en-US" altLang="zh-CN" dirty="0">
                <a:solidFill>
                  <a:srgbClr val="595959"/>
                </a:solidFill>
                <a:latin typeface="微软雅黑" panose="020B0503020204020204" pitchFamily="34" charset="-122"/>
              </a:rPr>
              <a:t>build()</a:t>
            </a:r>
            <a:r>
              <a:rPr lang="zh-CN" altLang="zh-CN" dirty="0">
                <a:solidFill>
                  <a:srgbClr val="595959"/>
                </a:solidFill>
                <a:latin typeface="微软雅黑" panose="020B0503020204020204" pitchFamily="34" charset="-122"/>
              </a:rPr>
              <a:t>方法可知，第二种形式的</a:t>
            </a:r>
            <a:r>
              <a:rPr lang="en-US" altLang="zh-CN" dirty="0">
                <a:solidFill>
                  <a:srgbClr val="595959"/>
                </a:solidFill>
                <a:latin typeface="微软雅黑" panose="020B0503020204020204" pitchFamily="34" charset="-122"/>
              </a:rPr>
              <a:t>build()</a:t>
            </a:r>
            <a:r>
              <a:rPr lang="zh-CN" altLang="zh-CN" dirty="0">
                <a:solidFill>
                  <a:srgbClr val="595959"/>
                </a:solidFill>
                <a:latin typeface="微软雅黑" panose="020B0503020204020204" pitchFamily="34" charset="-122"/>
              </a:rPr>
              <a:t>方法参数作用与第一种形式大体一致，唯一不同的是，第一种形式的</a:t>
            </a:r>
            <a:r>
              <a:rPr lang="en-US" altLang="zh-CN" dirty="0">
                <a:solidFill>
                  <a:srgbClr val="595959"/>
                </a:solidFill>
                <a:latin typeface="微软雅黑" panose="020B0503020204020204" pitchFamily="34" charset="-122"/>
              </a:rPr>
              <a:t>build()</a:t>
            </a:r>
            <a:r>
              <a:rPr lang="zh-CN" altLang="zh-CN" dirty="0">
                <a:solidFill>
                  <a:srgbClr val="595959"/>
                </a:solidFill>
                <a:latin typeface="微软雅黑" panose="020B0503020204020204" pitchFamily="34" charset="-122"/>
              </a:rPr>
              <a:t>方法使用</a:t>
            </a:r>
            <a:r>
              <a:rPr lang="en-US" altLang="zh-CN" dirty="0" err="1">
                <a:solidFill>
                  <a:srgbClr val="595959"/>
                </a:solidFill>
                <a:latin typeface="微软雅黑" panose="020B0503020204020204" pitchFamily="34" charset="-122"/>
              </a:rPr>
              <a:t>InputStream</a:t>
            </a:r>
            <a:r>
              <a:rPr lang="zh-CN" altLang="zh-CN" dirty="0">
                <a:solidFill>
                  <a:srgbClr val="595959"/>
                </a:solidFill>
                <a:latin typeface="微软雅黑" panose="020B0503020204020204" pitchFamily="34" charset="-122"/>
              </a:rPr>
              <a:t>字节流封装了</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文件形式的配置信息，而第二种形式的</a:t>
            </a:r>
            <a:r>
              <a:rPr lang="en-US" altLang="zh-CN" dirty="0">
                <a:solidFill>
                  <a:srgbClr val="595959"/>
                </a:solidFill>
                <a:latin typeface="微软雅黑" panose="020B0503020204020204" pitchFamily="34" charset="-122"/>
              </a:rPr>
              <a:t>build()</a:t>
            </a:r>
            <a:r>
              <a:rPr lang="zh-CN" altLang="zh-CN" dirty="0">
                <a:solidFill>
                  <a:srgbClr val="595959"/>
                </a:solidFill>
                <a:latin typeface="微软雅黑" panose="020B0503020204020204" pitchFamily="34" charset="-122"/>
              </a:rPr>
              <a:t>方法使用</a:t>
            </a:r>
            <a:r>
              <a:rPr lang="en-US" altLang="zh-CN" dirty="0">
                <a:solidFill>
                  <a:srgbClr val="595959"/>
                </a:solidFill>
                <a:latin typeface="微软雅黑" panose="020B0503020204020204" pitchFamily="34" charset="-122"/>
              </a:rPr>
              <a:t>Reader</a:t>
            </a:r>
            <a:r>
              <a:rPr lang="zh-CN" altLang="zh-CN" dirty="0">
                <a:solidFill>
                  <a:srgbClr val="595959"/>
                </a:solidFill>
                <a:latin typeface="微软雅黑" panose="020B0503020204020204" pitchFamily="34" charset="-122"/>
              </a:rPr>
              <a:t>字符流封装了</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文件形式的配置信息</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360244" y="2948940"/>
            <a:ext cx="9865885" cy="273704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86997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3731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12">
            <a:extLst>
              <a:ext uri="{FF2B5EF4-FFF2-40B4-BE49-F238E27FC236}">
                <a16:creationId xmlns:a16="http://schemas.microsoft.com/office/drawing/2014/main" id="{AD94D52D-C4C3-4B42-9C2D-6DC872CAE112}"/>
              </a:ext>
            </a:extLst>
          </p:cNvPr>
          <p:cNvSpPr/>
          <p:nvPr/>
        </p:nvSpPr>
        <p:spPr bwMode="auto">
          <a:xfrm>
            <a:off x="2034540" y="3497580"/>
            <a:ext cx="8564467" cy="5326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endParaRPr lang="zh-CN" altLang="en-US" dirty="0">
              <a:solidFill>
                <a:srgbClr val="595959"/>
              </a:solidFill>
              <a:latin typeface="微软雅黑" panose="020B0503020204020204" pitchFamily="34" charset="-122"/>
              <a:ea typeface="微软雅黑" panose="020B0503020204020204" pitchFamily="34" charset="-122"/>
              <a:cs typeface="+mn-ea"/>
              <a:sym typeface="+mn-ea"/>
            </a:endParaRPr>
          </a:p>
        </p:txBody>
      </p:sp>
      <p:sp>
        <p:nvSpPr>
          <p:cNvPr id="2" name="文本框 1">
            <a:extLst>
              <a:ext uri="{FF2B5EF4-FFF2-40B4-BE49-F238E27FC236}">
                <a16:creationId xmlns:a16="http://schemas.microsoft.com/office/drawing/2014/main" id="{E5D6B8DC-D74E-3B43-971E-01D046BF0E4D}"/>
              </a:ext>
            </a:extLst>
          </p:cNvPr>
          <p:cNvSpPr txBox="1"/>
          <p:nvPr/>
        </p:nvSpPr>
        <p:spPr>
          <a:xfrm>
            <a:off x="2171700" y="3497580"/>
            <a:ext cx="8206740" cy="464101"/>
          </a:xfrm>
          <a:prstGeom prst="rect">
            <a:avLst/>
          </a:prstGeom>
          <a:noFill/>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en-US" altLang="zh-CN" dirty="0">
                <a:solidFill>
                  <a:srgbClr val="595959"/>
                </a:solidFill>
                <a:latin typeface="微软雅黑" panose="020B0503020204020204" pitchFamily="34" charset="-122"/>
                <a:ea typeface="微软雅黑" panose="020B0503020204020204" pitchFamily="34" charset="-122"/>
                <a:cs typeface="+mn-ea"/>
              </a:rPr>
              <a:t>build(Reader </a:t>
            </a:r>
            <a:r>
              <a:rPr lang="en-US" altLang="zh-CN" dirty="0" err="1">
                <a:solidFill>
                  <a:srgbClr val="595959"/>
                </a:solidFill>
                <a:latin typeface="微软雅黑" panose="020B0503020204020204" pitchFamily="34" charset="-122"/>
                <a:ea typeface="微软雅黑" panose="020B0503020204020204" pitchFamily="34" charset="-122"/>
                <a:cs typeface="+mn-ea"/>
              </a:rPr>
              <a:t>reader,String</a:t>
            </a:r>
            <a:r>
              <a:rPr lang="en-US" altLang="zh-CN" dirty="0">
                <a:solidFill>
                  <a:srgbClr val="595959"/>
                </a:solidFill>
                <a:latin typeface="微软雅黑" panose="020B0503020204020204" pitchFamily="34" charset="-122"/>
                <a:ea typeface="微软雅黑" panose="020B0503020204020204" pitchFamily="34" charset="-122"/>
                <a:cs typeface="+mn-ea"/>
              </a:rPr>
              <a:t> </a:t>
            </a:r>
            <a:r>
              <a:rPr lang="en-US" altLang="zh-CN" dirty="0" err="1">
                <a:solidFill>
                  <a:srgbClr val="595959"/>
                </a:solidFill>
                <a:latin typeface="微软雅黑" panose="020B0503020204020204" pitchFamily="34" charset="-122"/>
                <a:ea typeface="微软雅黑" panose="020B0503020204020204" pitchFamily="34" charset="-122"/>
                <a:cs typeface="+mn-ea"/>
              </a:rPr>
              <a:t>environment,Properties</a:t>
            </a:r>
            <a:r>
              <a:rPr lang="en-US" altLang="zh-CN" dirty="0">
                <a:solidFill>
                  <a:srgbClr val="595959"/>
                </a:solidFill>
                <a:latin typeface="微软雅黑" panose="020B0503020204020204" pitchFamily="34" charset="-122"/>
                <a:ea typeface="微软雅黑" panose="020B0503020204020204" pitchFamily="34" charset="-122"/>
                <a:cs typeface="+mn-ea"/>
              </a:rPr>
              <a:t> properties)</a:t>
            </a:r>
            <a:endParaRPr kumimoji="1" lang="zh-CN" altLang="en-US" dirty="0"/>
          </a:p>
        </p:txBody>
      </p:sp>
    </p:spTree>
    <p:extLst>
      <p:ext uri="{BB962C8B-B14F-4D97-AF65-F5344CB8AC3E}">
        <p14:creationId xmlns:p14="http://schemas.microsoft.com/office/powerpoint/2010/main" val="823611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65598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6255623"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sym typeface="+mn-lt"/>
              </a:rPr>
              <a:t>形式三：</a:t>
            </a:r>
            <a:r>
              <a:rPr lang="en-US" altLang="zh-CN" sz="2000" dirty="0" err="1">
                <a:solidFill>
                  <a:srgbClr val="1369B2"/>
                </a:solidFill>
                <a:latin typeface="微软雅黑" panose="020B0503020204020204" pitchFamily="34" charset="-122"/>
                <a:ea typeface="微软雅黑" panose="020B0503020204020204" pitchFamily="34" charset="-122"/>
                <a:sym typeface="+mn-lt"/>
              </a:rPr>
              <a:t>SqlSessionFactoryBuilder</a:t>
            </a:r>
            <a:r>
              <a:rPr lang="zh-CN" altLang="en-US" sz="2000" dirty="0">
                <a:solidFill>
                  <a:srgbClr val="1369B2"/>
                </a:solidFill>
                <a:latin typeface="微软雅黑" panose="020B0503020204020204" pitchFamily="34" charset="-122"/>
                <a:ea typeface="微软雅黑" panose="020B0503020204020204" pitchFamily="34" charset="-122"/>
                <a:sym typeface="+mn-lt"/>
              </a:rPr>
              <a:t>构建</a:t>
            </a:r>
            <a:r>
              <a:rPr lang="en-US" altLang="zh-CN" sz="2000" dirty="0">
                <a:solidFill>
                  <a:srgbClr val="1369B2"/>
                </a:solidFill>
                <a:latin typeface="微软雅黑" panose="020B0503020204020204" pitchFamily="34" charset="-122"/>
                <a:ea typeface="微软雅黑" panose="020B0503020204020204" pitchFamily="34" charset="-122"/>
                <a:sym typeface="+mn-lt"/>
              </a:rPr>
              <a:t>build()</a:t>
            </a:r>
            <a:r>
              <a:rPr lang="zh-CN" altLang="en-US" sz="2000" dirty="0">
                <a:solidFill>
                  <a:srgbClr val="1369B2"/>
                </a:solidFill>
                <a:latin typeface="微软雅黑" panose="020B0503020204020204" pitchFamily="34" charset="-122"/>
                <a:ea typeface="微软雅黑" panose="020B0503020204020204" pitchFamily="34" charset="-122"/>
                <a:sym typeface="+mn-lt"/>
              </a:rPr>
              <a:t>方法</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52341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2.1.1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SqlSessionFactoryBuilder</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200400"/>
            <a:ext cx="9390960" cy="186309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a:p>
            <a:pPr lvl="0">
              <a:lnSpc>
                <a:spcPct val="150000"/>
              </a:lnSpc>
            </a:pP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通过以上代码可知，配置信息可以通过</a:t>
            </a:r>
            <a:r>
              <a:rPr lang="en-US" altLang="zh-CN" dirty="0" err="1">
                <a:solidFill>
                  <a:srgbClr val="1369B2"/>
                </a:solidFill>
                <a:latin typeface="微软雅黑" panose="020B0503020204020204" pitchFamily="34" charset="-122"/>
              </a:rPr>
              <a:t>InputStream</a:t>
            </a:r>
            <a:r>
              <a:rPr lang="zh-CN" altLang="zh-CN" dirty="0">
                <a:solidFill>
                  <a:srgbClr val="595959"/>
                </a:solidFill>
                <a:latin typeface="微软雅黑" panose="020B0503020204020204" pitchFamily="34" charset="-122"/>
              </a:rPr>
              <a:t>（字节流）、</a:t>
            </a:r>
            <a:r>
              <a:rPr lang="en-US" altLang="zh-CN" dirty="0">
                <a:solidFill>
                  <a:srgbClr val="595959"/>
                </a:solidFill>
                <a:latin typeface="微软雅黑" panose="020B0503020204020204" pitchFamily="34" charset="-122"/>
              </a:rPr>
              <a:t>Reader</a:t>
            </a:r>
            <a:r>
              <a:rPr lang="zh-CN" altLang="zh-CN" dirty="0">
                <a:solidFill>
                  <a:srgbClr val="595959"/>
                </a:solidFill>
                <a:latin typeface="微软雅黑" panose="020B0503020204020204" pitchFamily="34" charset="-122"/>
              </a:rPr>
              <a:t>（字符流）、</a:t>
            </a:r>
            <a:r>
              <a:rPr lang="en-US" altLang="zh-CN" dirty="0">
                <a:solidFill>
                  <a:srgbClr val="1369B2"/>
                </a:solidFill>
                <a:latin typeface="微软雅黑" panose="020B0503020204020204" pitchFamily="34" charset="-122"/>
              </a:rPr>
              <a:t>Configuration</a:t>
            </a:r>
            <a:r>
              <a:rPr lang="zh-CN" altLang="zh-CN" dirty="0">
                <a:solidFill>
                  <a:srgbClr val="595959"/>
                </a:solidFill>
                <a:latin typeface="微软雅黑" panose="020B0503020204020204" pitchFamily="34" charset="-122"/>
              </a:rPr>
              <a:t>（类）三种形式提供给</a:t>
            </a:r>
            <a:r>
              <a:rPr lang="en-US" altLang="zh-CN" dirty="0" err="1">
                <a:solidFill>
                  <a:srgbClr val="595959"/>
                </a:solidFill>
                <a:latin typeface="微软雅黑" panose="020B0503020204020204" pitchFamily="34" charset="-122"/>
              </a:rPr>
              <a:t>SqlSessionFactoryBuilder</a:t>
            </a:r>
            <a:r>
              <a:rPr lang="zh-CN" altLang="zh-CN" dirty="0">
                <a:solidFill>
                  <a:srgbClr val="595959"/>
                </a:solidFill>
                <a:latin typeface="微软雅黑" panose="020B0503020204020204" pitchFamily="34" charset="-122"/>
              </a:rPr>
              <a:t>的</a:t>
            </a:r>
            <a:r>
              <a:rPr lang="en-US" altLang="zh-CN" dirty="0">
                <a:solidFill>
                  <a:srgbClr val="595959"/>
                </a:solidFill>
                <a:latin typeface="微软雅黑" panose="020B0503020204020204" pitchFamily="34" charset="-122"/>
              </a:rPr>
              <a:t>build()</a:t>
            </a:r>
            <a:r>
              <a:rPr lang="zh-CN" altLang="zh-CN" dirty="0">
                <a:solidFill>
                  <a:srgbClr val="595959"/>
                </a:solidFill>
                <a:latin typeface="微软雅黑" panose="020B0503020204020204" pitchFamily="34" charset="-122"/>
              </a:rPr>
              <a:t>方法</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948940"/>
            <a:ext cx="9865885" cy="242424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86997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0302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12">
            <a:extLst>
              <a:ext uri="{FF2B5EF4-FFF2-40B4-BE49-F238E27FC236}">
                <a16:creationId xmlns:a16="http://schemas.microsoft.com/office/drawing/2014/main" id="{AD94D52D-C4C3-4B42-9C2D-6DC872CAE112}"/>
              </a:ext>
            </a:extLst>
          </p:cNvPr>
          <p:cNvSpPr/>
          <p:nvPr/>
        </p:nvSpPr>
        <p:spPr bwMode="auto">
          <a:xfrm>
            <a:off x="2034540" y="3497580"/>
            <a:ext cx="8564467" cy="5326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endParaRPr lang="zh-CN" altLang="en-US" dirty="0">
              <a:solidFill>
                <a:srgbClr val="595959"/>
              </a:solidFill>
              <a:latin typeface="微软雅黑" panose="020B0503020204020204" pitchFamily="34" charset="-122"/>
              <a:ea typeface="微软雅黑" panose="020B0503020204020204" pitchFamily="34" charset="-122"/>
              <a:cs typeface="+mn-ea"/>
              <a:sym typeface="+mn-ea"/>
            </a:endParaRPr>
          </a:p>
        </p:txBody>
      </p:sp>
      <p:sp>
        <p:nvSpPr>
          <p:cNvPr id="2" name="文本框 1">
            <a:extLst>
              <a:ext uri="{FF2B5EF4-FFF2-40B4-BE49-F238E27FC236}">
                <a16:creationId xmlns:a16="http://schemas.microsoft.com/office/drawing/2014/main" id="{E5D6B8DC-D74E-3B43-971E-01D046BF0E4D}"/>
              </a:ext>
            </a:extLst>
          </p:cNvPr>
          <p:cNvSpPr txBox="1"/>
          <p:nvPr/>
        </p:nvSpPr>
        <p:spPr>
          <a:xfrm>
            <a:off x="2171700" y="3497580"/>
            <a:ext cx="8206740" cy="458908"/>
          </a:xfrm>
          <a:prstGeom prst="rect">
            <a:avLst/>
          </a:prstGeom>
          <a:noFill/>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en-US" altLang="zh-CN" dirty="0">
                <a:solidFill>
                  <a:srgbClr val="595959"/>
                </a:solidFill>
                <a:latin typeface="微软雅黑" panose="020B0503020204020204" pitchFamily="34" charset="-122"/>
                <a:ea typeface="微软雅黑" panose="020B0503020204020204" pitchFamily="34" charset="-122"/>
                <a:cs typeface="+mn-ea"/>
              </a:rPr>
              <a:t>build(Configuration config)</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1738678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636411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6084101"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sym typeface="+mn-lt"/>
              </a:rPr>
              <a:t>以</a:t>
            </a:r>
            <a:r>
              <a:rPr lang="zh-CN" altLang="zh-CN" sz="2000" dirty="0">
                <a:solidFill>
                  <a:srgbClr val="1369B2"/>
                </a:solidFill>
                <a:latin typeface="微软雅黑" panose="020B0503020204020204" pitchFamily="34" charset="-122"/>
                <a:ea typeface="微软雅黑" panose="020B0503020204020204" pitchFamily="34" charset="-122"/>
              </a:rPr>
              <a:t>读取</a:t>
            </a:r>
            <a:r>
              <a:rPr lang="en-US" altLang="zh-CN" sz="2000" dirty="0">
                <a:solidFill>
                  <a:srgbClr val="1369B2"/>
                </a:solidFill>
                <a:latin typeface="微软雅黑" panose="020B0503020204020204" pitchFamily="34" charset="-122"/>
                <a:ea typeface="微软雅黑" panose="020B0503020204020204" pitchFamily="34" charset="-122"/>
              </a:rPr>
              <a:t>XML</a:t>
            </a:r>
            <a:r>
              <a:rPr lang="zh-CN" altLang="zh-CN" sz="2000" dirty="0">
                <a:solidFill>
                  <a:srgbClr val="1369B2"/>
                </a:solidFill>
                <a:latin typeface="微软雅黑" panose="020B0503020204020204" pitchFamily="34" charset="-122"/>
                <a:ea typeface="微软雅黑" panose="020B0503020204020204" pitchFamily="34" charset="-122"/>
              </a:rPr>
              <a:t>文件的方式构造</a:t>
            </a:r>
            <a:r>
              <a:rPr lang="en-US" altLang="zh-CN" sz="2000" dirty="0" err="1">
                <a:solidFill>
                  <a:srgbClr val="1369B2"/>
                </a:solidFill>
                <a:latin typeface="微软雅黑" panose="020B0503020204020204" pitchFamily="34" charset="-122"/>
                <a:ea typeface="微软雅黑" panose="020B0503020204020204" pitchFamily="34" charset="-122"/>
              </a:rPr>
              <a:t>SqlSessionFactory</a:t>
            </a:r>
            <a:r>
              <a:rPr lang="zh-CN" altLang="zh-CN" sz="2000" dirty="0">
                <a:solidFill>
                  <a:srgbClr val="1369B2"/>
                </a:solidFill>
                <a:latin typeface="微软雅黑" panose="020B0503020204020204" pitchFamily="34" charset="-122"/>
                <a:ea typeface="微软雅黑" panose="020B0503020204020204" pitchFamily="34" charset="-122"/>
              </a:rPr>
              <a:t>对象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52341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2.1.1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SqlSessionFactoryBuilder</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017520"/>
            <a:ext cx="9390960" cy="250317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通过过读取</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配置文件的方式构造</a:t>
            </a:r>
            <a:r>
              <a:rPr lang="en-US" altLang="zh-CN" dirty="0" err="1">
                <a:solidFill>
                  <a:srgbClr val="595959"/>
                </a:solidFill>
                <a:latin typeface="微软雅黑" panose="020B0503020204020204" pitchFamily="34" charset="-122"/>
              </a:rPr>
              <a:t>SqlSessionFactory</a:t>
            </a:r>
            <a:r>
              <a:rPr lang="zh-CN" altLang="zh-CN" dirty="0">
                <a:solidFill>
                  <a:srgbClr val="595959"/>
                </a:solidFill>
                <a:latin typeface="微软雅黑" panose="020B0503020204020204" pitchFamily="34" charset="-122"/>
              </a:rPr>
              <a:t>对象的关键代码如下所示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360244" y="2766060"/>
            <a:ext cx="9865885" cy="299466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6870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4303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12">
            <a:extLst>
              <a:ext uri="{FF2B5EF4-FFF2-40B4-BE49-F238E27FC236}">
                <a16:creationId xmlns:a16="http://schemas.microsoft.com/office/drawing/2014/main" id="{AD94D52D-C4C3-4B42-9C2D-6DC872CAE112}"/>
              </a:ext>
            </a:extLst>
          </p:cNvPr>
          <p:cNvSpPr/>
          <p:nvPr/>
        </p:nvSpPr>
        <p:spPr bwMode="auto">
          <a:xfrm>
            <a:off x="2034540" y="3543300"/>
            <a:ext cx="8564467" cy="182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endParaRPr lang="zh-CN" altLang="en-US" dirty="0">
              <a:solidFill>
                <a:srgbClr val="595959"/>
              </a:solidFill>
              <a:latin typeface="微软雅黑" panose="020B0503020204020204" pitchFamily="34" charset="-122"/>
              <a:ea typeface="微软雅黑" panose="020B0503020204020204" pitchFamily="34" charset="-122"/>
              <a:cs typeface="+mn-ea"/>
              <a:sym typeface="+mn-ea"/>
            </a:endParaRPr>
          </a:p>
        </p:txBody>
      </p:sp>
      <p:sp>
        <p:nvSpPr>
          <p:cNvPr id="2" name="文本框 1">
            <a:extLst>
              <a:ext uri="{FF2B5EF4-FFF2-40B4-BE49-F238E27FC236}">
                <a16:creationId xmlns:a16="http://schemas.microsoft.com/office/drawing/2014/main" id="{E5D6B8DC-D74E-3B43-971E-01D046BF0E4D}"/>
              </a:ext>
            </a:extLst>
          </p:cNvPr>
          <p:cNvSpPr txBox="1"/>
          <p:nvPr/>
        </p:nvSpPr>
        <p:spPr>
          <a:xfrm>
            <a:off x="2171700" y="3509010"/>
            <a:ext cx="8206740" cy="1895455"/>
          </a:xfrm>
          <a:prstGeom prst="rect">
            <a:avLst/>
          </a:prstGeom>
          <a:no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读取配置文件</a:t>
            </a:r>
          </a:p>
          <a:p>
            <a:pPr>
              <a:lnSpc>
                <a:spcPct val="150000"/>
              </a:lnSpc>
            </a:pPr>
            <a:r>
              <a:rPr lang="en-US" altLang="zh-CN" sz="1600" dirty="0" err="1">
                <a:solidFill>
                  <a:srgbClr val="595959"/>
                </a:solidFill>
                <a:latin typeface="微软雅黑" panose="020B0503020204020204" pitchFamily="34" charset="-122"/>
                <a:ea typeface="微软雅黑" panose="020B0503020204020204" pitchFamily="34" charset="-122"/>
                <a:cs typeface="+mn-ea"/>
              </a:rPr>
              <a:t>InputStream</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inputStream</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Resources.getResourceAsStream</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配置文件位置</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根据配置文件构建</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SqlSessionFactory</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SqlSessionFactory</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sqlSessionFactory</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new </a:t>
            </a:r>
            <a:r>
              <a:rPr lang="en-US" altLang="zh-CN" sz="1600" dirty="0" err="1">
                <a:solidFill>
                  <a:srgbClr val="1369B2"/>
                </a:solidFill>
                <a:latin typeface="微软雅黑" panose="020B0503020204020204" pitchFamily="34" charset="-122"/>
                <a:ea typeface="微软雅黑" panose="020B0503020204020204" pitchFamily="34" charset="-122"/>
                <a:cs typeface="+mn-ea"/>
              </a:rPr>
              <a:t>SqlSessionFactoryBuilder</a:t>
            </a:r>
            <a:r>
              <a:rPr lang="en-US" altLang="zh-CN" sz="1600" dirty="0">
                <a:solidFill>
                  <a:srgbClr val="1369B2"/>
                </a:solidFill>
                <a:latin typeface="微软雅黑" panose="020B0503020204020204" pitchFamily="34" charset="-122"/>
                <a:ea typeface="微软雅黑" panose="020B0503020204020204" pitchFamily="34" charset="-122"/>
                <a:cs typeface="+mn-ea"/>
              </a:rPr>
              <a:t>().build(</a:t>
            </a:r>
            <a:r>
              <a:rPr lang="en-US" altLang="zh-CN" sz="1600" dirty="0" err="1">
                <a:solidFill>
                  <a:srgbClr val="1369B2"/>
                </a:solidFill>
                <a:latin typeface="微软雅黑" panose="020B0503020204020204" pitchFamily="34" charset="-122"/>
                <a:ea typeface="微软雅黑" panose="020B0503020204020204" pitchFamily="34" charset="-122"/>
                <a:cs typeface="+mn-ea"/>
              </a:rPr>
              <a:t>inputStream</a:t>
            </a:r>
            <a:r>
              <a:rPr lang="en-US" altLang="zh-CN" sz="1600" dirty="0">
                <a:solidFill>
                  <a:srgbClr val="1369B2"/>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6741912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534826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949175"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sym typeface="+mn-lt"/>
              </a:rPr>
              <a:t>使用什么模式创建</a:t>
            </a:r>
            <a:r>
              <a:rPr lang="en-US" altLang="zh-CN" sz="2000" dirty="0" err="1">
                <a:solidFill>
                  <a:srgbClr val="1369B2"/>
                </a:solidFill>
                <a:latin typeface="微软雅黑" panose="020B0503020204020204" pitchFamily="34" charset="-122"/>
                <a:ea typeface="微软雅黑" panose="020B0503020204020204" pitchFamily="34" charset="-122"/>
                <a:sym typeface="+mn-lt"/>
              </a:rPr>
              <a:t>SqlSessionFactory</a:t>
            </a:r>
            <a:r>
              <a:rPr lang="zh-CN" altLang="en-US" sz="2000" dirty="0">
                <a:solidFill>
                  <a:srgbClr val="1369B2"/>
                </a:solidFill>
                <a:latin typeface="微软雅黑" panose="020B0503020204020204" pitchFamily="34" charset="-122"/>
                <a:ea typeface="微软雅黑" panose="020B0503020204020204" pitchFamily="34" charset="-122"/>
                <a:sym typeface="+mn-lt"/>
              </a:rPr>
              <a:t>对象</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52341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2.1.1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SqlSessionFactoryBuilder</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188970"/>
            <a:ext cx="9390960" cy="172701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err="1">
                <a:solidFill>
                  <a:srgbClr val="595959"/>
                </a:solidFill>
                <a:latin typeface="微软雅黑" panose="020B0503020204020204" pitchFamily="34" charset="-122"/>
              </a:rPr>
              <a:t>SqlSessionFactory</a:t>
            </a:r>
            <a:r>
              <a:rPr lang="zh-CN" altLang="zh-CN" dirty="0">
                <a:solidFill>
                  <a:srgbClr val="595959"/>
                </a:solidFill>
                <a:latin typeface="微软雅黑" panose="020B0503020204020204" pitchFamily="34" charset="-122"/>
              </a:rPr>
              <a:t>对象是线程安全的，它一旦被创建，在整个应用程序执行期间都会存在。如果我们多次创建同一个数据库的</a:t>
            </a:r>
            <a:r>
              <a:rPr lang="en-US" altLang="zh-CN" dirty="0" err="1">
                <a:solidFill>
                  <a:srgbClr val="595959"/>
                </a:solidFill>
                <a:latin typeface="微软雅黑" panose="020B0503020204020204" pitchFamily="34" charset="-122"/>
              </a:rPr>
              <a:t>SqlSessionFactory</a:t>
            </a:r>
            <a:r>
              <a:rPr lang="zh-CN" altLang="zh-CN" dirty="0">
                <a:solidFill>
                  <a:srgbClr val="595959"/>
                </a:solidFill>
                <a:latin typeface="微软雅黑" panose="020B0503020204020204" pitchFamily="34" charset="-122"/>
              </a:rPr>
              <a:t>对象，那么该数据库的资源将很容易被耗尽。通常每一个数据库都只创建一个</a:t>
            </a:r>
            <a:r>
              <a:rPr lang="en-US" altLang="zh-CN" dirty="0" err="1">
                <a:solidFill>
                  <a:srgbClr val="595959"/>
                </a:solidFill>
                <a:latin typeface="微软雅黑" panose="020B0503020204020204" pitchFamily="34" charset="-122"/>
              </a:rPr>
              <a:t>SqlSessionFactory</a:t>
            </a:r>
            <a:r>
              <a:rPr lang="zh-CN" altLang="zh-CN" dirty="0">
                <a:solidFill>
                  <a:srgbClr val="595959"/>
                </a:solidFill>
                <a:latin typeface="微软雅黑" panose="020B0503020204020204" pitchFamily="34" charset="-122"/>
              </a:rPr>
              <a:t>对象，</a:t>
            </a:r>
            <a:r>
              <a:rPr lang="zh-CN" altLang="en-US" dirty="0">
                <a:solidFill>
                  <a:srgbClr val="595959"/>
                </a:solidFill>
                <a:latin typeface="微软雅黑" panose="020B0503020204020204" pitchFamily="34" charset="-122"/>
              </a:rPr>
              <a:t>所以</a:t>
            </a:r>
            <a:r>
              <a:rPr lang="zh-CN" altLang="zh-CN" dirty="0">
                <a:solidFill>
                  <a:srgbClr val="595959"/>
                </a:solidFill>
                <a:latin typeface="微软雅黑" panose="020B0503020204020204" pitchFamily="34" charset="-122"/>
              </a:rPr>
              <a:t>在构建</a:t>
            </a:r>
            <a:r>
              <a:rPr lang="en-US" altLang="zh-CN" dirty="0" err="1">
                <a:solidFill>
                  <a:srgbClr val="595959"/>
                </a:solidFill>
                <a:latin typeface="微软雅黑" panose="020B0503020204020204" pitchFamily="34" charset="-122"/>
              </a:rPr>
              <a:t>SqlSessionFactory</a:t>
            </a:r>
            <a:r>
              <a:rPr lang="zh-CN" altLang="zh-CN" dirty="0">
                <a:solidFill>
                  <a:srgbClr val="595959"/>
                </a:solidFill>
                <a:latin typeface="微软雅黑" panose="020B0503020204020204" pitchFamily="34" charset="-122"/>
              </a:rPr>
              <a:t>对象时，建议使用单例模式。</a:t>
            </a:r>
          </a:p>
          <a:p>
            <a:pPr lvl="0">
              <a:lnSpc>
                <a:spcPct val="150000"/>
              </a:lnSpc>
            </a:pP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903220"/>
            <a:ext cx="9865885" cy="230885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8242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8816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3670057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389681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2.1.2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SqlSessionFactory</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46852" y="2930670"/>
            <a:ext cx="5176459"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框架的核心对象</a:t>
            </a:r>
            <a:r>
              <a:rPr lang="en-US" altLang="zh-CN" dirty="0" err="1">
                <a:solidFill>
                  <a:srgbClr val="1369B2"/>
                </a:solidFill>
                <a:latin typeface="微软雅黑" panose="020B0503020204020204" pitchFamily="34" charset="-122"/>
                <a:ea typeface="微软雅黑" panose="020B0503020204020204" pitchFamily="34" charset="-122"/>
              </a:rPr>
              <a:t>SqlSessionFactory</a:t>
            </a:r>
            <a:r>
              <a:rPr lang="zh-CN" altLang="en-US" dirty="0">
                <a:solidFill>
                  <a:srgbClr val="595959"/>
                </a:solidFill>
                <a:latin typeface="微软雅黑" panose="020B0503020204020204" pitchFamily="34" charset="-122"/>
                <a:ea typeface="微软雅黑" panose="020B0503020204020204" pitchFamily="34" charset="-122"/>
              </a:rPr>
              <a:t>，能够说出它的作用和特点</a:t>
            </a: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959813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533683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877041"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SqlSessionFactory</a:t>
            </a:r>
            <a:r>
              <a:rPr lang="zh-CN" altLang="zh-CN" sz="2000" dirty="0">
                <a:solidFill>
                  <a:srgbClr val="1369B2"/>
                </a:solidFill>
                <a:latin typeface="微软雅黑" panose="020B0503020204020204" pitchFamily="34" charset="-122"/>
                <a:ea typeface="微软雅黑" panose="020B0503020204020204" pitchFamily="34" charset="-122"/>
              </a:rPr>
              <a:t>的</a:t>
            </a:r>
            <a:r>
              <a:rPr lang="en-US" altLang="zh-CN" sz="2000" dirty="0" err="1">
                <a:solidFill>
                  <a:srgbClr val="1369B2"/>
                </a:solidFill>
                <a:latin typeface="微软雅黑" panose="020B0503020204020204" pitchFamily="34" charset="-122"/>
                <a:ea typeface="微软雅黑" panose="020B0503020204020204" pitchFamily="34" charset="-122"/>
              </a:rPr>
              <a:t>openSession</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方法</a:t>
            </a:r>
          </a:p>
        </p:txBody>
      </p:sp>
      <p:sp>
        <p:nvSpPr>
          <p:cNvPr id="11"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2.1.2  </a:t>
            </a:r>
            <a:r>
              <a:rPr lang="en-US" altLang="zh-CN" sz="2400" b="1" dirty="0" err="1">
                <a:solidFill>
                  <a:srgbClr val="595959"/>
                </a:solidFill>
                <a:latin typeface="微软雅黑" panose="020B0503020204020204" pitchFamily="34" charset="-122"/>
                <a:ea typeface="微软雅黑" panose="020B0503020204020204" pitchFamily="34" charset="-122"/>
                <a:cs typeface="+mn-ea"/>
              </a:rPr>
              <a:t>SqlSessionFactory</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a:extLst>
              <a:ext uri="{FF2B5EF4-FFF2-40B4-BE49-F238E27FC236}">
                <a16:creationId xmlns:a16="http://schemas.microsoft.com/office/drawing/2014/main" id="{4454E65B-A0C4-4B41-888D-0CEF66DFE9A8}"/>
              </a:ext>
            </a:extLst>
          </p:cNvPr>
          <p:cNvGraphicFramePr>
            <a:graphicFrameLocks noGrp="1"/>
          </p:cNvGraphicFramePr>
          <p:nvPr>
            <p:extLst>
              <p:ext uri="{D42A27DB-BD31-4B8C-83A1-F6EECF244321}">
                <p14:modId xmlns:p14="http://schemas.microsoft.com/office/powerpoint/2010/main" val="243961969"/>
              </p:ext>
            </p:extLst>
          </p:nvPr>
        </p:nvGraphicFramePr>
        <p:xfrm>
          <a:off x="1931670" y="2305497"/>
          <a:ext cx="8286750" cy="3835779"/>
        </p:xfrm>
        <a:graphic>
          <a:graphicData uri="http://schemas.openxmlformats.org/drawingml/2006/table">
            <a:tbl>
              <a:tblPr>
                <a:tableStyleId>{5C22544A-7EE6-4342-B048-85BDC9FD1C3A}</a:tableStyleId>
              </a:tblPr>
              <a:tblGrid>
                <a:gridCol w="4594860">
                  <a:extLst>
                    <a:ext uri="{9D8B030D-6E8A-4147-A177-3AD203B41FA5}">
                      <a16:colId xmlns:a16="http://schemas.microsoft.com/office/drawing/2014/main" val="20000"/>
                    </a:ext>
                  </a:extLst>
                </a:gridCol>
                <a:gridCol w="3691890">
                  <a:extLst>
                    <a:ext uri="{9D8B030D-6E8A-4147-A177-3AD203B41FA5}">
                      <a16:colId xmlns:a16="http://schemas.microsoft.com/office/drawing/2014/main" val="20001"/>
                    </a:ext>
                  </a:extLst>
                </a:gridCol>
              </a:tblGrid>
              <a:tr h="283620">
                <a:tc>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方法名称</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描述</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extLst>
                  <a:ext uri="{0D108BD9-81ED-4DB2-BD59-A6C34878D82A}">
                    <a16:rowId xmlns:a16="http://schemas.microsoft.com/office/drawing/2014/main" val="10000"/>
                  </a:ext>
                </a:extLst>
              </a:tr>
              <a:tr h="382239">
                <a:tc>
                  <a:txBody>
                    <a:bodyPr/>
                    <a:lstStyle/>
                    <a:p>
                      <a:pPr algn="l"/>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SqlSession</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 </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openSession</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l" defTabSz="1219200" rtl="0" eaLnBrk="1" latinLnBrk="0" hangingPunct="1">
                        <a:spcAft>
                          <a:spcPts val="0"/>
                        </a:spcAft>
                        <a:tabLst>
                          <a:tab pos="228600" algn="l"/>
                          <a:tab pos="266700" algn="l"/>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开启一个事务</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10001"/>
                  </a:ext>
                </a:extLst>
              </a:tr>
              <a:tr h="390303">
                <a:tc>
                  <a:txBody>
                    <a:bodyPr/>
                    <a:lstStyle/>
                    <a:p>
                      <a:pPr marL="0" marR="292100" indent="266700" algn="l" defTabSz="1219200" rtl="0" eaLnBrk="1" latinLnBrk="0" hangingPunct="1">
                        <a:spcAft>
                          <a:spcPts val="0"/>
                        </a:spcAft>
                        <a:tabLst>
                          <a:tab pos="228600" algn="l"/>
                          <a:tab pos="266700" algn="l"/>
                        </a:tabLst>
                      </a:pP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SqlSession</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 </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openSession</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(Boolean </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autoCommit</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l"/>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参数</a:t>
                      </a: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autoCommit</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可设置是否开启事务。</a:t>
                      </a:r>
                    </a:p>
                  </a:txBody>
                  <a:tcPr marL="68580" marR="68580" marT="0" marB="0" anchor="ctr"/>
                </a:tc>
                <a:extLst>
                  <a:ext uri="{0D108BD9-81ED-4DB2-BD59-A6C34878D82A}">
                    <a16:rowId xmlns:a16="http://schemas.microsoft.com/office/drawing/2014/main" val="10002"/>
                  </a:ext>
                </a:extLst>
              </a:tr>
              <a:tr h="388620">
                <a:tc>
                  <a:txBody>
                    <a:bodyPr/>
                    <a:lstStyle/>
                    <a:p>
                      <a:pPr marL="0" marR="292100" indent="266700" algn="l" defTabSz="1219200" rtl="0" eaLnBrk="1" latinLnBrk="0" hangingPunct="1">
                        <a:spcAft>
                          <a:spcPts val="0"/>
                        </a:spcAft>
                        <a:tabLst>
                          <a:tab pos="228600" algn="l"/>
                          <a:tab pos="266700" algn="l"/>
                        </a:tabLst>
                      </a:pP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SqlSession</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 </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openSession</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(Connection connection)</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l" defTabSz="1219200" rtl="0" eaLnBrk="1" latinLnBrk="0" hangingPunct="1">
                        <a:spcAft>
                          <a:spcPts val="0"/>
                        </a:spcAft>
                        <a:tabLst>
                          <a:tab pos="228600" algn="l"/>
                          <a:tab pos="266700" algn="l"/>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参数</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connection</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可提供自定义连接</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10003"/>
                  </a:ext>
                </a:extLst>
              </a:tr>
              <a:tr h="364521">
                <a:tc>
                  <a:txBody>
                    <a:bodyPr/>
                    <a:lstStyle/>
                    <a:p>
                      <a:pPr marL="0" marR="292100" indent="266700" algn="l" defTabSz="1219200" rtl="0" eaLnBrk="1" latinLnBrk="0" hangingPunct="1">
                        <a:spcAft>
                          <a:spcPts val="0"/>
                        </a:spcAft>
                        <a:tabLst>
                          <a:tab pos="228600" algn="l"/>
                          <a:tab pos="266700" algn="l"/>
                        </a:tabLst>
                      </a:pP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SqlSession</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 </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openSession</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TransactionIsolationLevel</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  level)</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l"/>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    参数</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level</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可设置隔离级别。</a:t>
                      </a:r>
                    </a:p>
                  </a:txBody>
                  <a:tcPr marL="68580" marR="68580" marT="0" marB="0" anchor="ctr"/>
                </a:tc>
                <a:extLst>
                  <a:ext uri="{0D108BD9-81ED-4DB2-BD59-A6C34878D82A}">
                    <a16:rowId xmlns:a16="http://schemas.microsoft.com/office/drawing/2014/main" val="10004"/>
                  </a:ext>
                </a:extLst>
              </a:tr>
              <a:tr h="364521">
                <a:tc>
                  <a:txBody>
                    <a:bodyPr/>
                    <a:lstStyle/>
                    <a:p>
                      <a:pPr marL="0" marR="292100" indent="266700" algn="l" defTabSz="1219200" rtl="0" eaLnBrk="1" latinLnBrk="0" hangingPunct="1">
                        <a:spcAft>
                          <a:spcPts val="0"/>
                        </a:spcAft>
                        <a:tabLst>
                          <a:tab pos="228600" algn="l"/>
                          <a:tab pos="266700" algn="l"/>
                        </a:tabLst>
                      </a:pP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SqlSession</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 </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openSession</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ExecutorType</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 </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execType</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l"/>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    </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参数</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execType</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有三个可选值</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3800339611"/>
                  </a:ext>
                </a:extLst>
              </a:tr>
              <a:tr h="364521">
                <a:tc>
                  <a:txBody>
                    <a:bodyPr/>
                    <a:lstStyle/>
                    <a:p>
                      <a:pPr marL="0" marR="292100" indent="266700" algn="l" defTabSz="1219200" rtl="0" eaLnBrk="1" latinLnBrk="0" hangingPunct="1">
                        <a:spcAft>
                          <a:spcPts val="0"/>
                        </a:spcAft>
                        <a:tabLst>
                          <a:tab pos="228600" algn="l"/>
                          <a:tab pos="266700" algn="l"/>
                        </a:tabLst>
                      </a:pP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SqlSession</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 </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openSession</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ExecutorType</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  </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execType</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Boolean  </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autoCommit</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l"/>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    </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参数</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execType</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有三个可选值</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29491716"/>
                  </a:ext>
                </a:extLst>
              </a:tr>
              <a:tr h="364521">
                <a:tc>
                  <a:txBody>
                    <a:bodyPr/>
                    <a:lstStyle/>
                    <a:p>
                      <a:pPr marL="0" marR="292100" indent="266700" algn="l" defTabSz="1219200" rtl="0" eaLnBrk="1" latinLnBrk="0" hangingPunct="1">
                        <a:spcAft>
                          <a:spcPts val="0"/>
                        </a:spcAft>
                        <a:tabLst>
                          <a:tab pos="228600" algn="l"/>
                          <a:tab pos="266700" algn="l"/>
                        </a:tabLst>
                      </a:pP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SqlSession</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 </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openSession</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ExecutorType</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  </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execType</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Connection connection)</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l"/>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    </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参数</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ExecutorType</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有三个可选值</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168511248"/>
                  </a:ext>
                </a:extLst>
              </a:tr>
            </a:tbl>
          </a:graphicData>
        </a:graphic>
      </p:graphicFrame>
    </p:spTree>
    <p:extLst>
      <p:ext uri="{BB962C8B-B14F-4D97-AF65-F5344CB8AC3E}">
        <p14:creationId xmlns:p14="http://schemas.microsoft.com/office/powerpoint/2010/main" val="39720344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589690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5502583" cy="400110"/>
          </a:xfrm>
          <a:prstGeom prst="rect">
            <a:avLst/>
          </a:prstGeom>
          <a:noFill/>
        </p:spPr>
        <p:txBody>
          <a:bodyPr wrap="squar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openSession</a:t>
            </a:r>
            <a:r>
              <a:rPr lang="en-US" altLang="zh-CN" sz="2000" dirty="0">
                <a:solidFill>
                  <a:srgbClr val="1369B2"/>
                </a:solidFill>
                <a:latin typeface="微软雅黑" panose="020B0503020204020204" pitchFamily="34" charset="-122"/>
                <a:ea typeface="微软雅黑" panose="020B0503020204020204" pitchFamily="34" charset="-122"/>
              </a:rPr>
              <a:t>(</a:t>
            </a:r>
            <a:r>
              <a:rPr lang="en-US" altLang="zh-CN" sz="2000" dirty="0" err="1">
                <a:solidFill>
                  <a:srgbClr val="1369B2"/>
                </a:solidFill>
                <a:latin typeface="微软雅黑" panose="020B0503020204020204" pitchFamily="34" charset="-122"/>
                <a:ea typeface="微软雅黑" panose="020B0503020204020204" pitchFamily="34" charset="-122"/>
              </a:rPr>
              <a:t>ExecutorType</a:t>
            </a:r>
            <a:r>
              <a:rPr lang="en-US" altLang="zh-CN" sz="2000" dirty="0">
                <a:solidFill>
                  <a:srgbClr val="1369B2"/>
                </a:solidFill>
                <a:latin typeface="微软雅黑" panose="020B0503020204020204" pitchFamily="34" charset="-122"/>
                <a:ea typeface="微软雅黑" panose="020B0503020204020204" pitchFamily="34" charset="-122"/>
              </a:rPr>
              <a:t> </a:t>
            </a:r>
            <a:r>
              <a:rPr lang="en-US" altLang="zh-CN" sz="2000" dirty="0" err="1">
                <a:solidFill>
                  <a:srgbClr val="1369B2"/>
                </a:solidFill>
                <a:latin typeface="微软雅黑" panose="020B0503020204020204" pitchFamily="34" charset="-122"/>
                <a:ea typeface="微软雅黑" panose="020B0503020204020204" pitchFamily="34" charset="-122"/>
              </a:rPr>
              <a:t>execType</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参数值</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9196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2.1.2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SqlSessionFactory</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188970"/>
            <a:ext cx="9390960" cy="172701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参数</a:t>
            </a:r>
            <a:r>
              <a:rPr lang="en-US" altLang="zh-CN" dirty="0" err="1">
                <a:solidFill>
                  <a:srgbClr val="595959"/>
                </a:solidFill>
                <a:latin typeface="微软雅黑" panose="020B0503020204020204" pitchFamily="34" charset="-122"/>
              </a:rPr>
              <a:t>execType</a:t>
            </a:r>
            <a:r>
              <a:rPr lang="zh-CN" altLang="zh-CN" dirty="0">
                <a:solidFill>
                  <a:srgbClr val="595959"/>
                </a:solidFill>
                <a:latin typeface="微软雅黑" panose="020B0503020204020204" pitchFamily="34" charset="-122"/>
              </a:rPr>
              <a:t>有三个可选值</a:t>
            </a:r>
            <a:r>
              <a:rPr lang="en-US" altLang="zh-CN" dirty="0">
                <a:solidFill>
                  <a:srgbClr val="595959"/>
                </a:solidFill>
                <a:latin typeface="微软雅黑" panose="020B0503020204020204" pitchFamily="34" charset="-122"/>
              </a:rPr>
              <a:t>: </a:t>
            </a:r>
          </a:p>
          <a:p>
            <a:pPr marL="285750" indent="-285750">
              <a:lnSpc>
                <a:spcPct val="150000"/>
              </a:lnSpc>
              <a:buFont typeface="Arial" panose="020B0604020202020204" pitchFamily="34" charset="0"/>
              <a:buChar char="•"/>
            </a:pPr>
            <a:r>
              <a:rPr lang="en-US" altLang="zh-CN" dirty="0" err="1">
                <a:solidFill>
                  <a:srgbClr val="595959"/>
                </a:solidFill>
                <a:latin typeface="微软雅黑" panose="020B0503020204020204" pitchFamily="34" charset="-122"/>
              </a:rPr>
              <a:t>ExecutorType.SIMPLE</a:t>
            </a:r>
            <a:r>
              <a:rPr lang="zh-CN" altLang="zh-CN" dirty="0">
                <a:solidFill>
                  <a:srgbClr val="595959"/>
                </a:solidFill>
                <a:latin typeface="微软雅黑" panose="020B0503020204020204" pitchFamily="34" charset="-122"/>
              </a:rPr>
              <a:t>：表示为每条语句创建一条新的预处理语句。</a:t>
            </a:r>
          </a:p>
          <a:p>
            <a:pPr marL="285750" lvl="0" indent="-285750">
              <a:lnSpc>
                <a:spcPct val="150000"/>
              </a:lnSpc>
              <a:buFont typeface="Arial" panose="020B0604020202020204" pitchFamily="34" charset="0"/>
              <a:buChar char="•"/>
            </a:pPr>
            <a:r>
              <a:rPr lang="en-US" altLang="zh-CN" dirty="0" err="1">
                <a:solidFill>
                  <a:srgbClr val="595959"/>
                </a:solidFill>
                <a:latin typeface="微软雅黑" panose="020B0503020204020204" pitchFamily="34" charset="-122"/>
              </a:rPr>
              <a:t>ExecutorType.REUSE</a:t>
            </a:r>
            <a:r>
              <a:rPr lang="zh-CN" altLang="zh-CN" dirty="0">
                <a:solidFill>
                  <a:srgbClr val="595959"/>
                </a:solidFill>
                <a:latin typeface="微软雅黑" panose="020B0503020204020204" pitchFamily="34" charset="-122"/>
              </a:rPr>
              <a:t>：表示会复用预处理语句。</a:t>
            </a:r>
          </a:p>
          <a:p>
            <a:pPr marL="285750" indent="-285750">
              <a:lnSpc>
                <a:spcPct val="150000"/>
              </a:lnSpc>
              <a:buFont typeface="Arial" panose="020B0604020202020204" pitchFamily="34" charset="0"/>
              <a:buChar char="•"/>
            </a:pPr>
            <a:r>
              <a:rPr lang="en-US" altLang="zh-CN" dirty="0" err="1">
                <a:solidFill>
                  <a:srgbClr val="595959"/>
                </a:solidFill>
                <a:latin typeface="微软雅黑" panose="020B0503020204020204" pitchFamily="34" charset="-122"/>
              </a:rPr>
              <a:t>ExecutorType.BATCH</a:t>
            </a:r>
            <a:r>
              <a:rPr lang="zh-CN" altLang="zh-CN" dirty="0">
                <a:solidFill>
                  <a:srgbClr val="595959"/>
                </a:solidFill>
                <a:latin typeface="微软雅黑" panose="020B0503020204020204" pitchFamily="34" charset="-122"/>
              </a:rPr>
              <a:t>：表示会批量执行所有更新语句。 </a:t>
            </a:r>
          </a:p>
        </p:txBody>
      </p:sp>
      <p:sp>
        <p:nvSpPr>
          <p:cNvPr id="12" name="圆角矩形 11"/>
          <p:cNvSpPr/>
          <p:nvPr/>
        </p:nvSpPr>
        <p:spPr>
          <a:xfrm>
            <a:off x="1360244" y="2903220"/>
            <a:ext cx="9865885" cy="230885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8242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8816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251310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889156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8451523" cy="400110"/>
          </a:xfrm>
          <a:prstGeom prst="rect">
            <a:avLst/>
          </a:prstGeom>
          <a:noFill/>
        </p:spPr>
        <p:txBody>
          <a:bodyPr wrap="squar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openSession</a:t>
            </a:r>
            <a:r>
              <a:rPr lang="en-US" altLang="zh-CN" sz="2000" dirty="0">
                <a:solidFill>
                  <a:srgbClr val="1369B2"/>
                </a:solidFill>
                <a:latin typeface="微软雅黑" panose="020B0503020204020204" pitchFamily="34" charset="-122"/>
                <a:ea typeface="微软雅黑" panose="020B0503020204020204" pitchFamily="34" charset="-122"/>
              </a:rPr>
              <a:t>(</a:t>
            </a:r>
            <a:r>
              <a:rPr lang="en-US" altLang="zh-CN" sz="2000" dirty="0" err="1">
                <a:solidFill>
                  <a:srgbClr val="1369B2"/>
                </a:solidFill>
                <a:latin typeface="微软雅黑" panose="020B0503020204020204" pitchFamily="34" charset="-122"/>
                <a:ea typeface="微软雅黑" panose="020B0503020204020204" pitchFamily="34" charset="-122"/>
              </a:rPr>
              <a:t>ExecutorType</a:t>
            </a:r>
            <a:r>
              <a:rPr lang="en-US" altLang="zh-CN" sz="2000" dirty="0">
                <a:solidFill>
                  <a:srgbClr val="1369B2"/>
                </a:solidFill>
                <a:latin typeface="微软雅黑" panose="020B0503020204020204" pitchFamily="34" charset="-122"/>
                <a:ea typeface="微软雅黑" panose="020B0503020204020204" pitchFamily="34" charset="-122"/>
              </a:rPr>
              <a:t>  </a:t>
            </a:r>
            <a:r>
              <a:rPr lang="en-US" altLang="zh-CN" sz="2000" dirty="0" err="1">
                <a:solidFill>
                  <a:srgbClr val="1369B2"/>
                </a:solidFill>
                <a:latin typeface="微软雅黑" panose="020B0503020204020204" pitchFamily="34" charset="-122"/>
                <a:ea typeface="微软雅黑" panose="020B0503020204020204" pitchFamily="34" charset="-122"/>
              </a:rPr>
              <a:t>execType</a:t>
            </a:r>
            <a:r>
              <a:rPr lang="zh-CN" altLang="zh-CN" sz="2000" dirty="0">
                <a:solidFill>
                  <a:srgbClr val="1369B2"/>
                </a:solidFill>
                <a:latin typeface="微软雅黑" panose="020B0503020204020204" pitchFamily="34" charset="-122"/>
                <a:ea typeface="微软雅黑" panose="020B0503020204020204" pitchFamily="34" charset="-122"/>
              </a:rPr>
              <a:t>，</a:t>
            </a:r>
            <a:r>
              <a:rPr lang="en-US" altLang="zh-CN" sz="2000" dirty="0">
                <a:solidFill>
                  <a:srgbClr val="1369B2"/>
                </a:solidFill>
                <a:latin typeface="微软雅黑" panose="020B0503020204020204" pitchFamily="34" charset="-122"/>
                <a:ea typeface="微软雅黑" panose="020B0503020204020204" pitchFamily="34" charset="-122"/>
              </a:rPr>
              <a:t>Boolean  </a:t>
            </a:r>
            <a:r>
              <a:rPr lang="en-US" altLang="zh-CN" sz="2000" dirty="0" err="1">
                <a:solidFill>
                  <a:srgbClr val="1369B2"/>
                </a:solidFill>
                <a:latin typeface="微软雅黑" panose="020B0503020204020204" pitchFamily="34" charset="-122"/>
                <a:ea typeface="微软雅黑" panose="020B0503020204020204" pitchFamily="34" charset="-122"/>
              </a:rPr>
              <a:t>autoCommit</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参数值</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9196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2.1.2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SqlSessionFactory</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211830"/>
            <a:ext cx="9390960" cy="224028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参数</a:t>
            </a:r>
            <a:r>
              <a:rPr lang="en-US" altLang="zh-CN" dirty="0" err="1">
                <a:solidFill>
                  <a:srgbClr val="595959"/>
                </a:solidFill>
                <a:latin typeface="微软雅黑" panose="020B0503020204020204" pitchFamily="34" charset="-122"/>
              </a:rPr>
              <a:t>execType</a:t>
            </a:r>
            <a:r>
              <a:rPr lang="zh-CN" altLang="zh-CN" dirty="0">
                <a:solidFill>
                  <a:srgbClr val="595959"/>
                </a:solidFill>
                <a:latin typeface="微软雅黑" panose="020B0503020204020204" pitchFamily="34" charset="-122"/>
              </a:rPr>
              <a:t>有三个可选值：</a:t>
            </a:r>
          </a:p>
          <a:p>
            <a:pPr marL="285750" lvl="0" indent="-285750">
              <a:lnSpc>
                <a:spcPct val="150000"/>
              </a:lnSpc>
              <a:buFont typeface="Arial" panose="020B0604020202020204" pitchFamily="34" charset="0"/>
              <a:buChar char="•"/>
            </a:pPr>
            <a:r>
              <a:rPr lang="en-US" altLang="zh-CN" dirty="0" err="1">
                <a:solidFill>
                  <a:srgbClr val="595959"/>
                </a:solidFill>
                <a:latin typeface="微软雅黑" panose="020B0503020204020204" pitchFamily="34" charset="-122"/>
              </a:rPr>
              <a:t>ExecutorType.SIMPLE</a:t>
            </a:r>
            <a:r>
              <a:rPr lang="zh-CN" altLang="zh-CN" dirty="0">
                <a:solidFill>
                  <a:srgbClr val="595959"/>
                </a:solidFill>
                <a:latin typeface="微软雅黑" panose="020B0503020204020204" pitchFamily="34" charset="-122"/>
              </a:rPr>
              <a:t>：表示为每条语句创建一条新的预处理语句。</a:t>
            </a:r>
          </a:p>
          <a:p>
            <a:pPr marL="285750" lvl="0" indent="-285750">
              <a:lnSpc>
                <a:spcPct val="150000"/>
              </a:lnSpc>
              <a:buFont typeface="Arial" panose="020B0604020202020204" pitchFamily="34" charset="0"/>
              <a:buChar char="•"/>
            </a:pPr>
            <a:r>
              <a:rPr lang="en-US" altLang="zh-CN" dirty="0" err="1">
                <a:solidFill>
                  <a:srgbClr val="595959"/>
                </a:solidFill>
                <a:latin typeface="微软雅黑" panose="020B0503020204020204" pitchFamily="34" charset="-122"/>
              </a:rPr>
              <a:t>ExecutorType.REUSE</a:t>
            </a:r>
            <a:r>
              <a:rPr lang="zh-CN" altLang="zh-CN" dirty="0">
                <a:solidFill>
                  <a:srgbClr val="595959"/>
                </a:solidFill>
                <a:latin typeface="微软雅黑" panose="020B0503020204020204" pitchFamily="34" charset="-122"/>
              </a:rPr>
              <a:t>：表示会复用预处理语句。</a:t>
            </a:r>
          </a:p>
          <a:p>
            <a:pPr marL="285750" lvl="0" indent="-285750">
              <a:lnSpc>
                <a:spcPct val="150000"/>
              </a:lnSpc>
              <a:buFont typeface="Arial" panose="020B0604020202020204" pitchFamily="34" charset="0"/>
              <a:buChar char="•"/>
            </a:pPr>
            <a:r>
              <a:rPr lang="en-US" altLang="zh-CN" dirty="0" err="1">
                <a:solidFill>
                  <a:srgbClr val="595959"/>
                </a:solidFill>
                <a:latin typeface="微软雅黑" panose="020B0503020204020204" pitchFamily="34" charset="-122"/>
              </a:rPr>
              <a:t>ExecutorType.BATCH</a:t>
            </a:r>
            <a:r>
              <a:rPr lang="zh-CN" altLang="zh-CN" dirty="0">
                <a:solidFill>
                  <a:srgbClr val="595959"/>
                </a:solidFill>
                <a:latin typeface="微软雅黑" panose="020B0503020204020204" pitchFamily="34" charset="-122"/>
              </a:rPr>
              <a:t>：表示会批量执行所有更新语句。</a:t>
            </a: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参数</a:t>
            </a:r>
            <a:r>
              <a:rPr lang="en-US" altLang="zh-CN" dirty="0" err="1">
                <a:solidFill>
                  <a:srgbClr val="595959"/>
                </a:solidFill>
                <a:latin typeface="微软雅黑" panose="020B0503020204020204" pitchFamily="34" charset="-122"/>
              </a:rPr>
              <a:t>autoCommit</a:t>
            </a:r>
            <a:r>
              <a:rPr lang="zh-CN" altLang="zh-CN" dirty="0">
                <a:solidFill>
                  <a:srgbClr val="595959"/>
                </a:solidFill>
                <a:latin typeface="微软雅黑" panose="020B0503020204020204" pitchFamily="34" charset="-122"/>
              </a:rPr>
              <a:t>可设置是否开启事务</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360244" y="2903220"/>
            <a:ext cx="9865885" cy="273704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8242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3160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844913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89601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8680123" cy="400110"/>
          </a:xfrm>
          <a:prstGeom prst="rect">
            <a:avLst/>
          </a:prstGeom>
          <a:noFill/>
        </p:spPr>
        <p:txBody>
          <a:bodyPr wrap="squar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openSession</a:t>
            </a:r>
            <a:r>
              <a:rPr lang="en-US" altLang="zh-CN" sz="2000" dirty="0">
                <a:solidFill>
                  <a:srgbClr val="1369B2"/>
                </a:solidFill>
                <a:latin typeface="微软雅黑" panose="020B0503020204020204" pitchFamily="34" charset="-122"/>
                <a:ea typeface="微软雅黑" panose="020B0503020204020204" pitchFamily="34" charset="-122"/>
              </a:rPr>
              <a:t>(</a:t>
            </a:r>
            <a:r>
              <a:rPr lang="en-US" altLang="zh-CN" sz="2000" dirty="0" err="1">
                <a:solidFill>
                  <a:srgbClr val="1369B2"/>
                </a:solidFill>
                <a:latin typeface="微软雅黑" panose="020B0503020204020204" pitchFamily="34" charset="-122"/>
                <a:ea typeface="微软雅黑" panose="020B0503020204020204" pitchFamily="34" charset="-122"/>
              </a:rPr>
              <a:t>ExecutorType</a:t>
            </a:r>
            <a:r>
              <a:rPr lang="en-US" altLang="zh-CN" sz="2000" dirty="0">
                <a:solidFill>
                  <a:srgbClr val="1369B2"/>
                </a:solidFill>
                <a:latin typeface="微软雅黑" panose="020B0503020204020204" pitchFamily="34" charset="-122"/>
                <a:ea typeface="微软雅黑" panose="020B0503020204020204" pitchFamily="34" charset="-122"/>
              </a:rPr>
              <a:t>  </a:t>
            </a:r>
            <a:r>
              <a:rPr lang="en-US" altLang="zh-CN" sz="2000" dirty="0" err="1">
                <a:solidFill>
                  <a:srgbClr val="1369B2"/>
                </a:solidFill>
                <a:latin typeface="微软雅黑" panose="020B0503020204020204" pitchFamily="34" charset="-122"/>
                <a:ea typeface="微软雅黑" panose="020B0503020204020204" pitchFamily="34" charset="-122"/>
              </a:rPr>
              <a:t>execType</a:t>
            </a:r>
            <a:r>
              <a:rPr lang="zh-CN" altLang="zh-CN" sz="2000" dirty="0">
                <a:solidFill>
                  <a:srgbClr val="1369B2"/>
                </a:solidFill>
                <a:latin typeface="微软雅黑" panose="020B0503020204020204" pitchFamily="34" charset="-122"/>
                <a:ea typeface="微软雅黑" panose="020B0503020204020204" pitchFamily="34" charset="-122"/>
              </a:rPr>
              <a:t>，</a:t>
            </a:r>
            <a:r>
              <a:rPr lang="en-US" altLang="zh-CN" sz="2000" dirty="0">
                <a:solidFill>
                  <a:srgbClr val="1369B2"/>
                </a:solidFill>
                <a:latin typeface="微软雅黑" panose="020B0503020204020204" pitchFamily="34" charset="-122"/>
                <a:ea typeface="微软雅黑" panose="020B0503020204020204" pitchFamily="34" charset="-122"/>
              </a:rPr>
              <a:t>Connection connection)</a:t>
            </a:r>
            <a:r>
              <a:rPr lang="zh-CN" altLang="en-US" sz="2000" dirty="0">
                <a:solidFill>
                  <a:srgbClr val="1369B2"/>
                </a:solidFill>
                <a:latin typeface="微软雅黑" panose="020B0503020204020204" pitchFamily="34" charset="-122"/>
                <a:ea typeface="微软雅黑" panose="020B0503020204020204" pitchFamily="34" charset="-122"/>
              </a:rPr>
              <a:t>参数值</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9196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2.1.2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SqlSessionFactory</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211830"/>
            <a:ext cx="9390960" cy="224028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参数</a:t>
            </a:r>
            <a:r>
              <a:rPr lang="en-US" altLang="zh-CN" dirty="0" err="1">
                <a:solidFill>
                  <a:srgbClr val="595959"/>
                </a:solidFill>
                <a:latin typeface="微软雅黑" panose="020B0503020204020204" pitchFamily="34" charset="-122"/>
              </a:rPr>
              <a:t>ExecutorType</a:t>
            </a:r>
            <a:r>
              <a:rPr lang="zh-CN" altLang="zh-CN" dirty="0">
                <a:solidFill>
                  <a:srgbClr val="595959"/>
                </a:solidFill>
                <a:latin typeface="微软雅黑" panose="020B0503020204020204" pitchFamily="34" charset="-122"/>
              </a:rPr>
              <a:t>有三个可选值：</a:t>
            </a:r>
          </a:p>
          <a:p>
            <a:pPr marL="285750" lvl="0" indent="-285750">
              <a:lnSpc>
                <a:spcPct val="150000"/>
              </a:lnSpc>
              <a:buFont typeface="Arial" panose="020B0604020202020204" pitchFamily="34" charset="0"/>
              <a:buChar char="•"/>
            </a:pPr>
            <a:r>
              <a:rPr lang="en-US" altLang="zh-CN" dirty="0" err="1">
                <a:solidFill>
                  <a:srgbClr val="595959"/>
                </a:solidFill>
                <a:latin typeface="微软雅黑" panose="020B0503020204020204" pitchFamily="34" charset="-122"/>
              </a:rPr>
              <a:t>ExecutorType.SIMPLE</a:t>
            </a:r>
            <a:r>
              <a:rPr lang="zh-CN" altLang="zh-CN" dirty="0">
                <a:solidFill>
                  <a:srgbClr val="595959"/>
                </a:solidFill>
                <a:latin typeface="微软雅黑" panose="020B0503020204020204" pitchFamily="34" charset="-122"/>
              </a:rPr>
              <a:t>：表示为每条语句创建一条新的预处理语句。</a:t>
            </a:r>
          </a:p>
          <a:p>
            <a:pPr marL="285750" lvl="0" indent="-285750">
              <a:lnSpc>
                <a:spcPct val="150000"/>
              </a:lnSpc>
              <a:buFont typeface="Arial" panose="020B0604020202020204" pitchFamily="34" charset="0"/>
              <a:buChar char="•"/>
            </a:pPr>
            <a:r>
              <a:rPr lang="en-US" altLang="zh-CN" dirty="0" err="1">
                <a:solidFill>
                  <a:srgbClr val="595959"/>
                </a:solidFill>
                <a:latin typeface="微软雅黑" panose="020B0503020204020204" pitchFamily="34" charset="-122"/>
              </a:rPr>
              <a:t>ExecutorType.REUSE</a:t>
            </a:r>
            <a:r>
              <a:rPr lang="zh-CN" altLang="zh-CN" dirty="0">
                <a:solidFill>
                  <a:srgbClr val="595959"/>
                </a:solidFill>
                <a:latin typeface="微软雅黑" panose="020B0503020204020204" pitchFamily="34" charset="-122"/>
              </a:rPr>
              <a:t>表示会复用预处理语句。</a:t>
            </a:r>
          </a:p>
          <a:p>
            <a:pPr marL="285750" lvl="0" indent="-285750">
              <a:lnSpc>
                <a:spcPct val="150000"/>
              </a:lnSpc>
              <a:buFont typeface="Arial" panose="020B0604020202020204" pitchFamily="34" charset="0"/>
              <a:buChar char="•"/>
            </a:pPr>
            <a:r>
              <a:rPr lang="en-US" altLang="zh-CN" dirty="0" err="1">
                <a:solidFill>
                  <a:srgbClr val="595959"/>
                </a:solidFill>
                <a:latin typeface="微软雅黑" panose="020B0503020204020204" pitchFamily="34" charset="-122"/>
              </a:rPr>
              <a:t>ExecutorType.BATCH</a:t>
            </a:r>
            <a:r>
              <a:rPr lang="zh-CN" altLang="zh-CN" dirty="0">
                <a:solidFill>
                  <a:srgbClr val="595959"/>
                </a:solidFill>
                <a:latin typeface="微软雅黑" panose="020B0503020204020204" pitchFamily="34" charset="-122"/>
              </a:rPr>
              <a:t>表示会批量执行所有更新语句。</a:t>
            </a: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参数</a:t>
            </a:r>
            <a:r>
              <a:rPr lang="en-US" altLang="zh-CN" dirty="0">
                <a:solidFill>
                  <a:srgbClr val="595959"/>
                </a:solidFill>
                <a:latin typeface="微软雅黑" panose="020B0503020204020204" pitchFamily="34" charset="-122"/>
              </a:rPr>
              <a:t>connection</a:t>
            </a:r>
            <a:r>
              <a:rPr lang="zh-CN" altLang="zh-CN" dirty="0">
                <a:solidFill>
                  <a:srgbClr val="595959"/>
                </a:solidFill>
                <a:latin typeface="微软雅黑" panose="020B0503020204020204" pitchFamily="34" charset="-122"/>
              </a:rPr>
              <a:t>可提供自定义连接</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360244" y="2903220"/>
            <a:ext cx="9865885" cy="273704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8242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3160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415765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389681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SqlSession</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46852" y="2930670"/>
            <a:ext cx="5176459"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框架的核心对象</a:t>
            </a:r>
            <a:r>
              <a:rPr lang="en-US" altLang="zh-CN" dirty="0" err="1">
                <a:solidFill>
                  <a:srgbClr val="1369B2"/>
                </a:solidFill>
                <a:latin typeface="微软雅黑" panose="020B0503020204020204" pitchFamily="34" charset="-122"/>
                <a:ea typeface="微软雅黑" panose="020B0503020204020204" pitchFamily="34" charset="-122"/>
              </a:rPr>
              <a:t>SqlSession</a:t>
            </a:r>
            <a:r>
              <a:rPr lang="zh-CN" altLang="en-US" dirty="0">
                <a:solidFill>
                  <a:srgbClr val="595959"/>
                </a:solidFill>
                <a:latin typeface="微软雅黑" panose="020B0503020204020204" pitchFamily="34" charset="-122"/>
                <a:ea typeface="微软雅黑" panose="020B0503020204020204" pitchFamily="34" charset="-122"/>
              </a:rPr>
              <a:t>，能够说出它的作用和特点</a:t>
            </a: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383272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719498"/>
            <a:ext cx="7294833" cy="687916"/>
            <a:chOff x="978872" y="1800500"/>
            <a:chExt cx="5471124" cy="515937"/>
          </a:xfrm>
        </p:grpSpPr>
        <p:sp>
          <p:nvSpPr>
            <p:cNvPr id="81" name="Pentagon 3"/>
            <p:cNvSpPr/>
            <p:nvPr/>
          </p:nvSpPr>
          <p:spPr bwMode="auto">
            <a:xfrm>
              <a:off x="978872" y="1800500"/>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了</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解</a:t>
              </a: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cs typeface="+mn-ea"/>
                </a:rPr>
                <a:t>MyBatis</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核心对象的</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作用</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67148" y="3589579"/>
            <a:ext cx="7249419" cy="685800"/>
            <a:chOff x="978872" y="2570437"/>
            <a:chExt cx="5437064" cy="514350"/>
          </a:xfrm>
        </p:grpSpPr>
        <p:sp>
          <p:nvSpPr>
            <p:cNvPr id="84"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掌握</a:t>
              </a: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cs typeface="+mn-ea"/>
                </a:rPr>
                <a:t>MyBatis</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核心配置文件及其元素的</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使用</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8" y="4457543"/>
            <a:ext cx="7249419" cy="687918"/>
            <a:chOff x="978872" y="3338787"/>
            <a:chExt cx="5437064" cy="515938"/>
          </a:xfrm>
        </p:grpSpPr>
        <p:sp>
          <p:nvSpPr>
            <p:cNvPr id="87" name="Pentagon 6"/>
            <p:cNvSpPr/>
            <p:nvPr/>
          </p:nvSpPr>
          <p:spPr bwMode="auto">
            <a:xfrm>
              <a:off x="978872" y="3338787"/>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cs typeface="+mn-ea"/>
                </a:rPr>
                <a:t>MyBatis</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映射文件及其元素的</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使用</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extLst>
      <p:ext uri="{BB962C8B-B14F-4D97-AF65-F5344CB8AC3E}">
        <p14:creationId xmlns:p14="http://schemas.microsoft.com/office/powerpoint/2010/main" val="17253776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3365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827963" cy="400110"/>
          </a:xfrm>
          <a:prstGeom prst="rect">
            <a:avLst/>
          </a:prstGeom>
          <a:noFill/>
        </p:spPr>
        <p:txBody>
          <a:bodyPr wrap="squar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SqlSession</a:t>
            </a:r>
            <a:r>
              <a:rPr lang="zh-CN" altLang="en-US" sz="2000" dirty="0">
                <a:solidFill>
                  <a:srgbClr val="1369B2"/>
                </a:solidFill>
                <a:latin typeface="微软雅黑" panose="020B0503020204020204" pitchFamily="34" charset="-122"/>
                <a:ea typeface="微软雅黑" panose="020B0503020204020204" pitchFamily="34" charset="-122"/>
              </a:rPr>
              <a:t>对象的作用</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8566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SqlSession</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223260"/>
            <a:ext cx="9390960" cy="178308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err="1">
                <a:solidFill>
                  <a:srgbClr val="595959"/>
                </a:solidFill>
                <a:latin typeface="微软雅黑" panose="020B0503020204020204" pitchFamily="34" charset="-122"/>
              </a:rPr>
              <a:t>SqlSession</a:t>
            </a:r>
            <a:r>
              <a:rPr lang="zh-CN" altLang="zh-CN" dirty="0">
                <a:solidFill>
                  <a:srgbClr val="595959"/>
                </a:solidFill>
                <a:latin typeface="微软雅黑" panose="020B0503020204020204" pitchFamily="34" charset="-122"/>
              </a:rPr>
              <a:t>是</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框架中另一个重要的对象，它是应用程序与持久层之间执行交互操作的一个单线程对象，主要作用是执行持久化操作，类似于</a:t>
            </a:r>
            <a:r>
              <a:rPr lang="en-US" altLang="zh-CN" dirty="0">
                <a:solidFill>
                  <a:srgbClr val="595959"/>
                </a:solidFill>
                <a:latin typeface="微软雅黑" panose="020B0503020204020204" pitchFamily="34" charset="-122"/>
              </a:rPr>
              <a:t>JDBC</a:t>
            </a:r>
            <a:r>
              <a:rPr lang="zh-CN" altLang="zh-CN" dirty="0">
                <a:solidFill>
                  <a:srgbClr val="595959"/>
                </a:solidFill>
                <a:latin typeface="微软雅黑" panose="020B0503020204020204" pitchFamily="34" charset="-122"/>
              </a:rPr>
              <a:t>中的</a:t>
            </a:r>
            <a:r>
              <a:rPr lang="en-US" altLang="zh-CN" dirty="0">
                <a:solidFill>
                  <a:srgbClr val="595959"/>
                </a:solidFill>
                <a:latin typeface="微软雅黑" panose="020B0503020204020204" pitchFamily="34" charset="-122"/>
              </a:rPr>
              <a:t>Connection</a:t>
            </a:r>
            <a:r>
              <a:rPr lang="zh-CN"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SqlSession</a:t>
            </a:r>
            <a:r>
              <a:rPr lang="zh-CN" altLang="zh-CN" dirty="0">
                <a:solidFill>
                  <a:srgbClr val="595959"/>
                </a:solidFill>
                <a:latin typeface="微软雅黑" panose="020B0503020204020204" pitchFamily="34" charset="-122"/>
              </a:rPr>
              <a:t>对象包含了执行</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操作的方法，由于其底层封装了</a:t>
            </a:r>
            <a:r>
              <a:rPr lang="en-US" altLang="zh-CN" dirty="0">
                <a:solidFill>
                  <a:srgbClr val="595959"/>
                </a:solidFill>
                <a:latin typeface="微软雅黑" panose="020B0503020204020204" pitchFamily="34" charset="-122"/>
              </a:rPr>
              <a:t>JDBC</a:t>
            </a:r>
            <a:r>
              <a:rPr lang="zh-CN" altLang="zh-CN" dirty="0">
                <a:solidFill>
                  <a:srgbClr val="595959"/>
                </a:solidFill>
                <a:latin typeface="微软雅黑" panose="020B0503020204020204" pitchFamily="34" charset="-122"/>
              </a:rPr>
              <a:t>连接，所以可以直接使用</a:t>
            </a:r>
            <a:r>
              <a:rPr lang="en-US" altLang="zh-CN" dirty="0" err="1">
                <a:solidFill>
                  <a:srgbClr val="595959"/>
                </a:solidFill>
                <a:latin typeface="微软雅黑" panose="020B0503020204020204" pitchFamily="34" charset="-122"/>
              </a:rPr>
              <a:t>SqlSession</a:t>
            </a:r>
            <a:r>
              <a:rPr lang="zh-CN" altLang="zh-CN" dirty="0">
                <a:solidFill>
                  <a:srgbClr val="595959"/>
                </a:solidFill>
                <a:latin typeface="微软雅黑" panose="020B0503020204020204" pitchFamily="34" charset="-122"/>
              </a:rPr>
              <a:t>对象来执行已映射的</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360244" y="2903220"/>
            <a:ext cx="9865885" cy="241281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8242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9959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600542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83950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357009"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SqlSession</a:t>
            </a:r>
            <a:r>
              <a:rPr lang="zh-CN" altLang="zh-CN" sz="2000" dirty="0">
                <a:solidFill>
                  <a:srgbClr val="1369B2"/>
                </a:solidFill>
                <a:latin typeface="微软雅黑" panose="020B0503020204020204" pitchFamily="34" charset="-122"/>
                <a:ea typeface="微软雅黑" panose="020B0503020204020204" pitchFamily="34" charset="-122"/>
              </a:rPr>
              <a:t>对象</a:t>
            </a:r>
            <a:r>
              <a:rPr lang="zh-CN" altLang="en-US" sz="2000" dirty="0">
                <a:solidFill>
                  <a:srgbClr val="1369B2"/>
                </a:solidFill>
                <a:latin typeface="微软雅黑" panose="020B0503020204020204" pitchFamily="34" charset="-122"/>
                <a:ea typeface="微软雅黑" panose="020B0503020204020204" pitchFamily="34" charset="-122"/>
              </a:rPr>
              <a:t>的使用范围</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7195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SqlSession</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377440"/>
            <a:ext cx="9390960" cy="376047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每一个</a:t>
            </a:r>
            <a:r>
              <a:rPr lang="zh-CN" altLang="zh-CN" dirty="0">
                <a:solidFill>
                  <a:srgbClr val="1369B2"/>
                </a:solidFill>
                <a:latin typeface="微软雅黑" panose="020B0503020204020204" pitchFamily="34" charset="-122"/>
              </a:rPr>
              <a:t>线程</a:t>
            </a:r>
            <a:r>
              <a:rPr lang="zh-CN" altLang="zh-CN" dirty="0">
                <a:solidFill>
                  <a:srgbClr val="595959"/>
                </a:solidFill>
                <a:latin typeface="微软雅黑" panose="020B0503020204020204" pitchFamily="34" charset="-122"/>
              </a:rPr>
              <a:t>都应该有一个自己的</a:t>
            </a:r>
            <a:r>
              <a:rPr lang="en-US" altLang="zh-CN" dirty="0" err="1">
                <a:solidFill>
                  <a:srgbClr val="1369B2"/>
                </a:solidFill>
                <a:latin typeface="微软雅黑" panose="020B0503020204020204" pitchFamily="34" charset="-122"/>
              </a:rPr>
              <a:t>SqlSession</a:t>
            </a:r>
            <a:r>
              <a:rPr lang="zh-CN" altLang="zh-CN" dirty="0">
                <a:solidFill>
                  <a:srgbClr val="595959"/>
                </a:solidFill>
                <a:latin typeface="微软雅黑" panose="020B0503020204020204" pitchFamily="34" charset="-122"/>
              </a:rPr>
              <a:t>对象，并且该对象不能</a:t>
            </a:r>
            <a:r>
              <a:rPr lang="zh-CN" altLang="zh-CN" dirty="0">
                <a:solidFill>
                  <a:srgbClr val="1369B2"/>
                </a:solidFill>
                <a:latin typeface="微软雅黑" panose="020B0503020204020204" pitchFamily="34" charset="-122"/>
              </a:rPr>
              <a:t>共享</a:t>
            </a:r>
            <a:r>
              <a:rPr lang="zh-CN"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SqlSession</a:t>
            </a:r>
            <a:r>
              <a:rPr lang="zh-CN" altLang="zh-CN" dirty="0">
                <a:solidFill>
                  <a:srgbClr val="595959"/>
                </a:solidFill>
                <a:latin typeface="微软雅黑" panose="020B0503020204020204" pitchFamily="34" charset="-122"/>
              </a:rPr>
              <a:t>对象是线程</a:t>
            </a:r>
            <a:r>
              <a:rPr lang="zh-CN" altLang="zh-CN" dirty="0">
                <a:solidFill>
                  <a:srgbClr val="1369B2"/>
                </a:solidFill>
                <a:latin typeface="微软雅黑" panose="020B0503020204020204" pitchFamily="34" charset="-122"/>
              </a:rPr>
              <a:t>不安全</a:t>
            </a:r>
            <a:r>
              <a:rPr lang="zh-CN" altLang="zh-CN" dirty="0">
                <a:solidFill>
                  <a:srgbClr val="595959"/>
                </a:solidFill>
                <a:latin typeface="微软雅黑" panose="020B0503020204020204" pitchFamily="34" charset="-122"/>
              </a:rPr>
              <a:t>的，因此其使用范围最好在一次请求或一个方法中，绝不能将其放在类的静态字段、对象字段或任何类型的管理范围（如</a:t>
            </a:r>
            <a:r>
              <a:rPr lang="en-US" altLang="zh-CN" dirty="0">
                <a:solidFill>
                  <a:srgbClr val="595959"/>
                </a:solidFill>
                <a:latin typeface="微软雅黑" panose="020B0503020204020204" pitchFamily="34" charset="-122"/>
              </a:rPr>
              <a:t>Servlet</a:t>
            </a:r>
            <a:r>
              <a:rPr lang="zh-CN" altLang="zh-CN" dirty="0">
                <a:solidFill>
                  <a:srgbClr val="595959"/>
                </a:solidFill>
                <a:latin typeface="微软雅黑" panose="020B0503020204020204" pitchFamily="34" charset="-122"/>
              </a:rPr>
              <a:t>的</a:t>
            </a:r>
            <a:r>
              <a:rPr lang="en-US" altLang="zh-CN" dirty="0" err="1">
                <a:solidFill>
                  <a:srgbClr val="595959"/>
                </a:solidFill>
                <a:latin typeface="微软雅黑" panose="020B0503020204020204" pitchFamily="34" charset="-122"/>
              </a:rPr>
              <a:t>HttpSession</a:t>
            </a:r>
            <a:r>
              <a:rPr lang="zh-CN" altLang="zh-CN" dirty="0">
                <a:solidFill>
                  <a:srgbClr val="595959"/>
                </a:solidFill>
                <a:latin typeface="微软雅黑" panose="020B0503020204020204" pitchFamily="34" charset="-122"/>
              </a:rPr>
              <a:t>）中使用。</a:t>
            </a:r>
            <a:r>
              <a:rPr lang="en-US" altLang="zh-CN" dirty="0" err="1">
                <a:solidFill>
                  <a:srgbClr val="595959"/>
                </a:solidFill>
                <a:latin typeface="微软雅黑" panose="020B0503020204020204" pitchFamily="34" charset="-122"/>
              </a:rPr>
              <a:t>SqlSession</a:t>
            </a:r>
            <a:r>
              <a:rPr lang="zh-CN" altLang="zh-CN" dirty="0">
                <a:solidFill>
                  <a:srgbClr val="595959"/>
                </a:solidFill>
                <a:latin typeface="微软雅黑" panose="020B0503020204020204" pitchFamily="34" charset="-122"/>
              </a:rPr>
              <a:t>对象使用完之后，要及时的关闭，</a:t>
            </a:r>
            <a:r>
              <a:rPr lang="en-US" altLang="zh-CN" dirty="0" err="1">
                <a:solidFill>
                  <a:srgbClr val="595959"/>
                </a:solidFill>
                <a:latin typeface="微软雅黑" panose="020B0503020204020204" pitchFamily="34" charset="-122"/>
              </a:rPr>
              <a:t>SqlSession</a:t>
            </a:r>
            <a:r>
              <a:rPr lang="zh-CN" altLang="zh-CN" dirty="0">
                <a:solidFill>
                  <a:srgbClr val="595959"/>
                </a:solidFill>
                <a:latin typeface="微软雅黑" panose="020B0503020204020204" pitchFamily="34" charset="-122"/>
              </a:rPr>
              <a:t>对象通常放在</a:t>
            </a:r>
            <a:r>
              <a:rPr lang="en-US" altLang="zh-CN" dirty="0">
                <a:solidFill>
                  <a:srgbClr val="595959"/>
                </a:solidFill>
                <a:latin typeface="微软雅黑" panose="020B0503020204020204" pitchFamily="34" charset="-122"/>
              </a:rPr>
              <a:t>finally</a:t>
            </a:r>
            <a:r>
              <a:rPr lang="zh-CN" altLang="zh-CN" dirty="0">
                <a:solidFill>
                  <a:srgbClr val="595959"/>
                </a:solidFill>
                <a:latin typeface="微软雅黑" panose="020B0503020204020204" pitchFamily="34" charset="-122"/>
              </a:rPr>
              <a:t>块中关闭</a:t>
            </a:r>
            <a:r>
              <a:rPr lang="zh-CN" altLang="en-US" dirty="0">
                <a:solidFill>
                  <a:srgbClr val="595959"/>
                </a:solidFill>
                <a:latin typeface="微软雅黑" panose="020B0503020204020204" pitchFamily="34" charset="-122"/>
              </a:rPr>
              <a:t>，代码如下所示。</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148839"/>
            <a:ext cx="9865885" cy="419076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08130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60132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12">
            <a:extLst>
              <a:ext uri="{FF2B5EF4-FFF2-40B4-BE49-F238E27FC236}">
                <a16:creationId xmlns:a16="http://schemas.microsoft.com/office/drawing/2014/main" id="{AD94D52D-C4C3-4B42-9C2D-6DC872CAE112}"/>
              </a:ext>
            </a:extLst>
          </p:cNvPr>
          <p:cNvSpPr/>
          <p:nvPr/>
        </p:nvSpPr>
        <p:spPr bwMode="auto">
          <a:xfrm>
            <a:off x="2034540" y="4503420"/>
            <a:ext cx="8564467" cy="15118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endParaRPr lang="zh-CN" altLang="en-US" dirty="0">
              <a:solidFill>
                <a:srgbClr val="595959"/>
              </a:solidFill>
              <a:latin typeface="微软雅黑" panose="020B0503020204020204" pitchFamily="34" charset="-122"/>
              <a:ea typeface="微软雅黑" panose="020B0503020204020204" pitchFamily="34" charset="-122"/>
              <a:cs typeface="+mn-ea"/>
              <a:sym typeface="+mn-ea"/>
            </a:endParaRPr>
          </a:p>
        </p:txBody>
      </p:sp>
      <p:sp>
        <p:nvSpPr>
          <p:cNvPr id="2" name="文本框 1">
            <a:extLst>
              <a:ext uri="{FF2B5EF4-FFF2-40B4-BE49-F238E27FC236}">
                <a16:creationId xmlns:a16="http://schemas.microsoft.com/office/drawing/2014/main" id="{E5D6B8DC-D74E-3B43-971E-01D046BF0E4D}"/>
              </a:ext>
            </a:extLst>
          </p:cNvPr>
          <p:cNvSpPr txBox="1"/>
          <p:nvPr/>
        </p:nvSpPr>
        <p:spPr>
          <a:xfrm>
            <a:off x="2903220" y="4457700"/>
            <a:ext cx="6435090" cy="1526123"/>
          </a:xfrm>
          <a:prstGeom prst="rect">
            <a:avLst/>
          </a:prstGeom>
          <a:noFill/>
        </p:spPr>
        <p:txBody>
          <a:bodyPr wrap="square" rtlCol="0">
            <a:spAutoFit/>
          </a:bodyPr>
          <a:lstStyle/>
          <a:p>
            <a:pPr>
              <a:lnSpc>
                <a:spcPct val="150000"/>
              </a:lnSpc>
            </a:pP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sqlSessionFactory.openSession</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try {	</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此处执行持久化操作</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finally {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sqlSession.close</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775713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30997"/>
          </a:xfrm>
          <a:prstGeom prst="rect">
            <a:avLst/>
          </a:prstGeom>
          <a:noFill/>
        </p:spPr>
        <p:txBody>
          <a:bodyPr wrap="square" lIns="91443" tIns="45720" rIns="91443" bIns="45720" rtlCol="0">
            <a:spAutoFit/>
          </a:bodyPr>
          <a:lstStyle/>
          <a:p>
            <a:r>
              <a:rPr lang="en-US" altLang="zh-CN" sz="4800" b="1" dirty="0" err="1">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核心配置文件</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592357" y="283174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2</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.2</a:t>
            </a:r>
          </a:p>
        </p:txBody>
      </p:sp>
    </p:spTree>
    <p:extLst>
      <p:ext uri="{BB962C8B-B14F-4D97-AF65-F5344CB8AC3E}">
        <p14:creationId xmlns:p14="http://schemas.microsoft.com/office/powerpoint/2010/main" val="1146752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389681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配置文件的主要元素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46852" y="2942100"/>
            <a:ext cx="5176459"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1369B2"/>
                </a:solidFill>
                <a:latin typeface="微软雅黑" panose="020B0503020204020204" pitchFamily="34" charset="-122"/>
                <a:ea typeface="微软雅黑" panose="020B0503020204020204" pitchFamily="34" charset="-122"/>
              </a:rPr>
              <a:t>配置文件</a:t>
            </a:r>
            <a:r>
              <a:rPr lang="zh-CN" altLang="en-US" dirty="0">
                <a:solidFill>
                  <a:srgbClr val="595959"/>
                </a:solidFill>
                <a:latin typeface="微软雅黑" panose="020B0503020204020204" pitchFamily="34" charset="-122"/>
                <a:ea typeface="微软雅黑" panose="020B0503020204020204" pitchFamily="34" charset="-122"/>
              </a:rPr>
              <a:t>的主要</a:t>
            </a:r>
            <a:r>
              <a:rPr lang="zh-CN" altLang="en-US" dirty="0">
                <a:solidFill>
                  <a:srgbClr val="1369B2"/>
                </a:solidFill>
                <a:latin typeface="微软雅黑" panose="020B0503020204020204" pitchFamily="34" charset="-122"/>
                <a:ea typeface="微软雅黑" panose="020B0503020204020204" pitchFamily="34" charset="-122"/>
              </a:rPr>
              <a:t>元素</a:t>
            </a:r>
            <a:r>
              <a:rPr lang="zh-CN" altLang="en-US" dirty="0">
                <a:solidFill>
                  <a:srgbClr val="595959"/>
                </a:solidFill>
                <a:latin typeface="微软雅黑" panose="020B0503020204020204" pitchFamily="34" charset="-122"/>
                <a:ea typeface="微软雅黑" panose="020B0503020204020204" pitchFamily="34" charset="-122"/>
              </a:rPr>
              <a:t>，能够说出主要元素都有哪些</a:t>
            </a: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148730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2"/>
            </p:custDataLst>
          </p:nvPr>
        </p:nvSpPr>
        <p:spPr>
          <a:xfrm>
            <a:off x="892520" y="1091196"/>
            <a:ext cx="462817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245283" cy="400110"/>
          </a:xfrm>
          <a:prstGeom prst="rect">
            <a:avLst/>
          </a:prstGeom>
          <a:noFill/>
        </p:spPr>
        <p:txBody>
          <a:bodyPr wrap="squar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MyBatis</a:t>
            </a:r>
            <a:r>
              <a:rPr lang="zh-CN" altLang="zh-CN" sz="2000" dirty="0">
                <a:solidFill>
                  <a:srgbClr val="1369B2"/>
                </a:solidFill>
                <a:latin typeface="微软雅黑" panose="020B0503020204020204" pitchFamily="34" charset="-122"/>
                <a:ea typeface="微软雅黑" panose="020B0503020204020204" pitchFamily="34" charset="-122"/>
              </a:rPr>
              <a:t>核心配置文件中的主要元素</a:t>
            </a:r>
          </a:p>
        </p:txBody>
      </p:sp>
      <p:sp>
        <p:nvSpPr>
          <p:cNvPr id="11" name="Title 1"/>
          <p:cNvSpPr txBox="1"/>
          <p:nvPr/>
        </p:nvSpPr>
        <p:spPr>
          <a:xfrm>
            <a:off x="1143838" y="266933"/>
            <a:ext cx="39653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配置文件的主要元素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对象 12">
            <a:extLst>
              <a:ext uri="{FF2B5EF4-FFF2-40B4-BE49-F238E27FC236}">
                <a16:creationId xmlns:a16="http://schemas.microsoft.com/office/drawing/2014/main" id="{0F83F8FA-C648-1343-9C80-75AEF5B3C694}"/>
              </a:ext>
            </a:extLst>
          </p:cNvPr>
          <p:cNvGraphicFramePr>
            <a:graphicFrameLocks noChangeAspect="1"/>
          </p:cNvGraphicFramePr>
          <p:nvPr>
            <p:extLst>
              <p:ext uri="{D42A27DB-BD31-4B8C-83A1-F6EECF244321}">
                <p14:modId xmlns:p14="http://schemas.microsoft.com/office/powerpoint/2010/main" val="2598541335"/>
              </p:ext>
            </p:extLst>
          </p:nvPr>
        </p:nvGraphicFramePr>
        <p:xfrm>
          <a:off x="2434590" y="2160270"/>
          <a:ext cx="7376160" cy="4023360"/>
        </p:xfrm>
        <a:graphic>
          <a:graphicData uri="http://schemas.openxmlformats.org/presentationml/2006/ole">
            <mc:AlternateContent xmlns:mc="http://schemas.openxmlformats.org/markup-compatibility/2006">
              <mc:Choice xmlns:v="urn:schemas-microsoft-com:vml" Requires="v">
                <p:oleObj spid="_x0000_s20581" r:id="rId5" imgW="7442200" imgH="3441700" progId="Visio.Drawing.11">
                  <p:embed/>
                </p:oleObj>
              </mc:Choice>
              <mc:Fallback>
                <p:oleObj r:id="rId5" imgW="7442200" imgH="3441700" progId="Visio.Drawing.11">
                  <p:embed/>
                  <p:pic>
                    <p:nvPicPr>
                      <p:cNvPr id="5" name="对象 4">
                        <a:extLst>
                          <a:ext uri="{FF2B5EF4-FFF2-40B4-BE49-F238E27FC236}">
                            <a16:creationId xmlns:a16="http://schemas.microsoft.com/office/drawing/2014/main" id="{256C758C-57E9-284E-A7BD-C5CF266A72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4590" y="2160270"/>
                        <a:ext cx="7376160" cy="4023360"/>
                      </a:xfrm>
                      <a:prstGeom prst="rect">
                        <a:avLst/>
                      </a:prstGeom>
                      <a:noFill/>
                    </p:spPr>
                  </p:pic>
                </p:oleObj>
              </mc:Fallback>
            </mc:AlternateContent>
          </a:graphicData>
        </a:graphic>
      </p:graphicFrame>
    </p:spTree>
    <p:extLst>
      <p:ext uri="{BB962C8B-B14F-4D97-AF65-F5344CB8AC3E}">
        <p14:creationId xmlns:p14="http://schemas.microsoft.com/office/powerpoint/2010/main" val="924649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502822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55389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&lt;configuration&gt;</a:t>
            </a:r>
            <a:r>
              <a:rPr lang="zh-CN" altLang="zh-CN" sz="2000" dirty="0">
                <a:solidFill>
                  <a:srgbClr val="1369B2"/>
                </a:solidFill>
                <a:latin typeface="微软雅黑" panose="020B0503020204020204" pitchFamily="34" charset="-122"/>
                <a:ea typeface="微软雅黑" panose="020B0503020204020204" pitchFamily="34" charset="-122"/>
              </a:rPr>
              <a:t>的子元素</a:t>
            </a:r>
            <a:r>
              <a:rPr lang="zh-CN" altLang="en-US" sz="2000" dirty="0">
                <a:solidFill>
                  <a:srgbClr val="1369B2"/>
                </a:solidFill>
                <a:latin typeface="微软雅黑" panose="020B0503020204020204" pitchFamily="34" charset="-122"/>
                <a:ea typeface="微软雅黑" panose="020B0503020204020204" pitchFamily="34" charset="-122"/>
              </a:rPr>
              <a:t>的执行顺序</a:t>
            </a:r>
          </a:p>
        </p:txBody>
      </p:sp>
      <p:sp>
        <p:nvSpPr>
          <p:cNvPr id="11" name="Title 1"/>
          <p:cNvSpPr txBox="1"/>
          <p:nvPr/>
        </p:nvSpPr>
        <p:spPr>
          <a:xfrm>
            <a:off x="1143838" y="266933"/>
            <a:ext cx="412539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配置文件的主要元素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223260"/>
            <a:ext cx="9390960" cy="178308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&lt;configuration&gt;</a:t>
            </a:r>
            <a:r>
              <a:rPr lang="zh-CN" altLang="zh-CN" dirty="0">
                <a:solidFill>
                  <a:srgbClr val="595959"/>
                </a:solidFill>
                <a:latin typeface="微软雅黑" panose="020B0503020204020204" pitchFamily="34" charset="-122"/>
              </a:rPr>
              <a:t>元素是整个</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配置文件的根元素，相当于</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各元素的管理员。</a:t>
            </a:r>
            <a:r>
              <a:rPr lang="en-US" altLang="zh-CN" dirty="0">
                <a:solidFill>
                  <a:srgbClr val="595959"/>
                </a:solidFill>
                <a:latin typeface="微软雅黑" panose="020B0503020204020204" pitchFamily="34" charset="-122"/>
              </a:rPr>
              <a:t>&lt;configuration&gt;</a:t>
            </a:r>
            <a:r>
              <a:rPr lang="zh-CN" altLang="zh-CN" dirty="0">
                <a:solidFill>
                  <a:srgbClr val="595959"/>
                </a:solidFill>
                <a:latin typeface="微软雅黑" panose="020B0503020204020204" pitchFamily="34" charset="-122"/>
              </a:rPr>
              <a:t>有很多子元素，</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的核心配置就是通过这些子元素完成的。</a:t>
            </a:r>
            <a:r>
              <a:rPr lang="zh-CN" altLang="zh-CN" dirty="0">
                <a:solidFill>
                  <a:srgbClr val="FF0000"/>
                </a:solidFill>
                <a:latin typeface="微软雅黑" panose="020B0503020204020204" pitchFamily="34" charset="-122"/>
              </a:rPr>
              <a:t>需要注意的是</a:t>
            </a:r>
            <a:r>
              <a:rPr lang="zh-CN" altLang="zh-CN" dirty="0">
                <a:solidFill>
                  <a:srgbClr val="595959"/>
                </a:solidFill>
                <a:latin typeface="微软雅黑" panose="020B0503020204020204" pitchFamily="34" charset="-122"/>
              </a:rPr>
              <a:t>，在核心配置文件中，</a:t>
            </a:r>
            <a:r>
              <a:rPr lang="en-US" altLang="zh-CN" dirty="0">
                <a:solidFill>
                  <a:srgbClr val="595959"/>
                </a:solidFill>
                <a:latin typeface="微软雅黑" panose="020B0503020204020204" pitchFamily="34" charset="-122"/>
              </a:rPr>
              <a:t>&lt;configuration&gt;</a:t>
            </a:r>
            <a:r>
              <a:rPr lang="zh-CN" altLang="zh-CN" dirty="0">
                <a:solidFill>
                  <a:srgbClr val="595959"/>
                </a:solidFill>
                <a:latin typeface="微软雅黑" panose="020B0503020204020204" pitchFamily="34" charset="-122"/>
              </a:rPr>
              <a:t>的子元素必须按照</a:t>
            </a:r>
            <a:r>
              <a:rPr lang="zh-CN" altLang="en-US" dirty="0">
                <a:solidFill>
                  <a:srgbClr val="595959"/>
                </a:solidFill>
                <a:latin typeface="微软雅黑" panose="020B0503020204020204" pitchFamily="34" charset="-122"/>
              </a:rPr>
              <a:t>上</a:t>
            </a:r>
            <a:r>
              <a:rPr lang="zh-CN" altLang="zh-CN" dirty="0">
                <a:solidFill>
                  <a:srgbClr val="595959"/>
                </a:solidFill>
                <a:latin typeface="微软雅黑" panose="020B0503020204020204" pitchFamily="34" charset="-122"/>
              </a:rPr>
              <a:t>图由上到下的顺序进行配置，否则</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在解析</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配置文件的时候会报错</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360244" y="2903220"/>
            <a:ext cx="9865885" cy="241281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8242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9959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2974985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389681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2.2.2  &lt;properties&gt;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46852" y="2942100"/>
            <a:ext cx="5176459"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配置文件的</a:t>
            </a:r>
            <a:r>
              <a:rPr lang="en-US" altLang="zh-CN" dirty="0">
                <a:solidFill>
                  <a:srgbClr val="1369B2"/>
                </a:solidFill>
                <a:latin typeface="微软雅黑" panose="020B0503020204020204" pitchFamily="34" charset="-122"/>
                <a:ea typeface="微软雅黑" panose="020B0503020204020204" pitchFamily="34" charset="-122"/>
              </a:rPr>
              <a:t>&lt;properties&gt;</a:t>
            </a:r>
            <a:r>
              <a:rPr lang="zh-CN" altLang="en-US" dirty="0">
                <a:solidFill>
                  <a:srgbClr val="1369B2"/>
                </a:solidFill>
                <a:latin typeface="微软雅黑" panose="020B0503020204020204" pitchFamily="34" charset="-122"/>
                <a:ea typeface="微软雅黑" panose="020B0503020204020204" pitchFamily="34" charset="-122"/>
              </a:rPr>
              <a:t>元素</a:t>
            </a:r>
            <a:r>
              <a:rPr lang="zh-CN" altLang="en-US" dirty="0">
                <a:solidFill>
                  <a:srgbClr val="595959"/>
                </a:solidFill>
                <a:latin typeface="微软雅黑" panose="020B0503020204020204" pitchFamily="34" charset="-122"/>
                <a:ea typeface="微软雅黑" panose="020B0503020204020204" pitchFamily="34" charset="-122"/>
              </a:rPr>
              <a:t>，能够使用</a:t>
            </a:r>
            <a:r>
              <a:rPr lang="en-US" altLang="zh-CN" dirty="0">
                <a:solidFill>
                  <a:srgbClr val="595959"/>
                </a:solidFill>
                <a:latin typeface="微软雅黑" panose="020B0503020204020204" pitchFamily="34" charset="-122"/>
                <a:ea typeface="微软雅黑" panose="020B0503020204020204" pitchFamily="34" charset="-122"/>
              </a:rPr>
              <a:t>&lt;properties&gt;</a:t>
            </a:r>
            <a:r>
              <a:rPr lang="zh-CN" altLang="en-US" dirty="0">
                <a:solidFill>
                  <a:srgbClr val="595959"/>
                </a:solidFill>
                <a:latin typeface="微软雅黑" panose="020B0503020204020204" pitchFamily="34" charset="-122"/>
                <a:ea typeface="微软雅黑" panose="020B0503020204020204" pitchFamily="34" charset="-122"/>
              </a:rPr>
              <a:t>元素</a:t>
            </a: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592910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r>
              <a:rPr lang="en-US" altLang="zh-CN" dirty="0"/>
              <a:t> </a:t>
            </a:r>
            <a:r>
              <a:rPr lang="zh-CN" altLang="zh-CN" sz="2800" dirty="0">
                <a:solidFill>
                  <a:schemeClr val="bg1"/>
                </a:solidFill>
                <a:latin typeface="Impact" panose="020B0806030902050204" charset="0"/>
                <a:ea typeface="微软雅黑" panose="020B0503020204020204" charset="-122"/>
              </a:rPr>
              <a:t> </a:t>
            </a:r>
            <a:endParaRPr lang="en-US" altLang="zh-CN" sz="2800" dirty="0">
              <a:solidFill>
                <a:schemeClr val="bg1"/>
              </a:solidFill>
              <a:latin typeface="Impact" panose="020B0806030902050204" charset="0"/>
              <a:ea typeface="微软雅黑" panose="020B0503020204020204" charset="-122"/>
              <a:sym typeface="Arial" panose="020B0604020202020204" pitchFamily="34" charset="0"/>
            </a:endParaRP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1094374"/>
            <a:ext cx="8485746" cy="1156792"/>
          </a:xfrm>
          <a:prstGeom prst="rect">
            <a:avLst/>
          </a:prstGeom>
          <a:noFill/>
          <a:ln>
            <a:noFill/>
          </a:ln>
        </p:spPr>
        <p:txBody>
          <a:bodyPr wrap="square" rtlCol="0">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&lt;properties&gt;</a:t>
            </a:r>
            <a:r>
              <a:rPr lang="zh-CN" altLang="zh-CN" sz="1600" dirty="0">
                <a:solidFill>
                  <a:srgbClr val="595959"/>
                </a:solidFill>
                <a:latin typeface="Microsoft YaHei" panose="020B0503020204020204" pitchFamily="34" charset="-122"/>
                <a:ea typeface="Microsoft YaHei" panose="020B0503020204020204" pitchFamily="34" charset="-122"/>
                <a:cs typeface="+mn-ea"/>
              </a:rPr>
              <a:t>是一个配置属性的元素，该元素的作用是读取外部文件的配置信息。</a:t>
            </a:r>
            <a:r>
              <a:rPr lang="en-US" altLang="zh-CN" sz="1600" dirty="0">
                <a:solidFill>
                  <a:srgbClr val="595959"/>
                </a:solidFill>
                <a:latin typeface="Microsoft YaHei" panose="020B0503020204020204" pitchFamily="34" charset="-122"/>
                <a:ea typeface="Microsoft YaHei" panose="020B0503020204020204" pitchFamily="34" charset="-122"/>
                <a:cs typeface="+mn-ea"/>
              </a:rPr>
              <a:t>&lt;properties&gt;</a:t>
            </a:r>
            <a:r>
              <a:rPr lang="zh-CN" altLang="zh-CN" sz="1600" dirty="0">
                <a:solidFill>
                  <a:srgbClr val="595959"/>
                </a:solidFill>
                <a:latin typeface="Microsoft YaHei" panose="020B0503020204020204" pitchFamily="34" charset="-122"/>
                <a:ea typeface="Microsoft YaHei" panose="020B0503020204020204" pitchFamily="34" charset="-122"/>
                <a:cs typeface="+mn-ea"/>
              </a:rPr>
              <a:t>元素具体</a:t>
            </a:r>
            <a:r>
              <a:rPr lang="zh-CN" altLang="zh-CN" sz="1600" dirty="0">
                <a:solidFill>
                  <a:srgbClr val="1369B2"/>
                </a:solidFill>
                <a:latin typeface="Microsoft YaHei" panose="020B0503020204020204" pitchFamily="34" charset="-122"/>
                <a:ea typeface="Microsoft YaHei" panose="020B0503020204020204" pitchFamily="34" charset="-122"/>
                <a:cs typeface="+mn-ea"/>
              </a:rPr>
              <a:t>使用方式</a:t>
            </a:r>
            <a:r>
              <a:rPr lang="zh-CN" altLang="zh-CN" sz="1600" dirty="0">
                <a:solidFill>
                  <a:srgbClr val="595959"/>
                </a:solidFill>
                <a:latin typeface="Microsoft YaHei" panose="020B0503020204020204" pitchFamily="34" charset="-122"/>
                <a:ea typeface="Microsoft YaHei" panose="020B0503020204020204" pitchFamily="34" charset="-122"/>
                <a:cs typeface="+mn-ea"/>
              </a:rPr>
              <a:t>如下</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在项目的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src</a:t>
            </a:r>
            <a:r>
              <a:rPr lang="en-US" altLang="zh-CN" sz="1600" dirty="0">
                <a:solidFill>
                  <a:srgbClr val="595959"/>
                </a:solidFill>
                <a:latin typeface="Microsoft YaHei" panose="020B0503020204020204" pitchFamily="34" charset="-122"/>
                <a:ea typeface="Microsoft YaHei" panose="020B0503020204020204" pitchFamily="34" charset="-122"/>
                <a:cs typeface="+mn-ea"/>
              </a:rPr>
              <a:t>/main/resources</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目录下，创建一个名称为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db.properties</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的配置文件，该文件主要用于配置数据库的连接信息</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3257550"/>
            <a:ext cx="7332167" cy="2125980"/>
          </a:xfrm>
          <a:prstGeom prst="rect">
            <a:avLst/>
          </a:prstGeom>
        </p:spPr>
      </p:pic>
      <p:sp>
        <p:nvSpPr>
          <p:cNvPr id="4" name="矩形 3"/>
          <p:cNvSpPr/>
          <p:nvPr/>
        </p:nvSpPr>
        <p:spPr>
          <a:xfrm>
            <a:off x="2795019" y="3406058"/>
            <a:ext cx="6876488" cy="1705403"/>
          </a:xfrm>
          <a:prstGeom prst="rect">
            <a:avLst/>
          </a:prstGeom>
        </p:spPr>
        <p:txBody>
          <a:bodyPr wrap="square">
            <a:spAutoFit/>
          </a:bodyPr>
          <a:lstStyle/>
          <a:p>
            <a:pPr>
              <a:lnSpc>
                <a:spcPct val="150000"/>
              </a:lnSpc>
            </a:pPr>
            <a:r>
              <a:rPr lang="en-US" altLang="zh-CN" dirty="0" err="1">
                <a:solidFill>
                  <a:srgbClr val="595959"/>
                </a:solidFill>
                <a:latin typeface="Microsoft YaHei" panose="020B0503020204020204" pitchFamily="34" charset="-122"/>
                <a:ea typeface="Microsoft YaHei" panose="020B0503020204020204" pitchFamily="34" charset="-122"/>
                <a:cs typeface="+mn-ea"/>
              </a:rPr>
              <a:t>jdbc.driver</a:t>
            </a: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en-US" altLang="zh-CN" dirty="0" err="1">
                <a:solidFill>
                  <a:srgbClr val="595959"/>
                </a:solidFill>
                <a:latin typeface="Microsoft YaHei" panose="020B0503020204020204" pitchFamily="34" charset="-122"/>
                <a:ea typeface="Microsoft YaHei" panose="020B0503020204020204" pitchFamily="34" charset="-122"/>
                <a:cs typeface="+mn-ea"/>
              </a:rPr>
              <a:t>com.mysql.cj.jdbc.Driver</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err="1">
                <a:solidFill>
                  <a:srgbClr val="595959"/>
                </a:solidFill>
                <a:latin typeface="Microsoft YaHei" panose="020B0503020204020204" pitchFamily="34" charset="-122"/>
                <a:ea typeface="Microsoft YaHei" panose="020B0503020204020204" pitchFamily="34" charset="-122"/>
                <a:cs typeface="+mn-ea"/>
              </a:rPr>
              <a:t>jdbc.url</a:t>
            </a:r>
            <a:r>
              <a:rPr lang="en-US" altLang="zh-CN" dirty="0">
                <a:solidFill>
                  <a:srgbClr val="595959"/>
                </a:solidFill>
                <a:latin typeface="Microsoft YaHei" panose="020B0503020204020204" pitchFamily="34" charset="-122"/>
                <a:ea typeface="Microsoft YaHei" panose="020B0503020204020204" pitchFamily="34" charset="-122"/>
                <a:cs typeface="+mn-ea"/>
              </a:rPr>
              <a:t>=</a:t>
            </a:r>
            <a:r>
              <a:rPr lang="en-US" altLang="zh-CN" dirty="0" err="1">
                <a:solidFill>
                  <a:srgbClr val="595959"/>
                </a:solidFill>
                <a:latin typeface="Microsoft YaHei" panose="020B0503020204020204" pitchFamily="34" charset="-122"/>
                <a:ea typeface="Microsoft YaHei" panose="020B0503020204020204" pitchFamily="34" charset="-122"/>
                <a:cs typeface="+mn-ea"/>
              </a:rPr>
              <a:t>jdbc:mysql</a:t>
            </a:r>
            <a:r>
              <a:rPr lang="en-US" altLang="zh-CN" dirty="0">
                <a:solidFill>
                  <a:srgbClr val="595959"/>
                </a:solidFill>
                <a:latin typeface="Microsoft YaHei" panose="020B0503020204020204" pitchFamily="34" charset="-122"/>
                <a:ea typeface="Microsoft YaHei" panose="020B0503020204020204" pitchFamily="34" charset="-122"/>
                <a:cs typeface="+mn-ea"/>
              </a:rPr>
              <a:t>://localhost:3306/</a:t>
            </a:r>
            <a:r>
              <a:rPr lang="en-US" altLang="zh-CN" dirty="0" err="1">
                <a:solidFill>
                  <a:srgbClr val="595959"/>
                </a:solidFill>
                <a:latin typeface="Microsoft YaHei" panose="020B0503020204020204" pitchFamily="34" charset="-122"/>
                <a:ea typeface="Microsoft YaHei" panose="020B0503020204020204" pitchFamily="34" charset="-122"/>
                <a:cs typeface="+mn-ea"/>
              </a:rPr>
              <a:t>mybatis</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err="1">
                <a:solidFill>
                  <a:srgbClr val="595959"/>
                </a:solidFill>
                <a:latin typeface="Microsoft YaHei" panose="020B0503020204020204" pitchFamily="34" charset="-122"/>
                <a:ea typeface="Microsoft YaHei" panose="020B0503020204020204" pitchFamily="34" charset="-122"/>
                <a:cs typeface="+mn-ea"/>
              </a:rPr>
              <a:t>jdbc.username</a:t>
            </a:r>
            <a:r>
              <a:rPr lang="en-US" altLang="zh-CN" dirty="0">
                <a:solidFill>
                  <a:srgbClr val="595959"/>
                </a:solidFill>
                <a:latin typeface="Microsoft YaHei" panose="020B0503020204020204" pitchFamily="34" charset="-122"/>
                <a:ea typeface="Microsoft YaHei" panose="020B0503020204020204" pitchFamily="34" charset="-122"/>
                <a:cs typeface="+mn-ea"/>
              </a:rPr>
              <a:t>=root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dirty="0" err="1">
                <a:solidFill>
                  <a:srgbClr val="595959"/>
                </a:solidFill>
                <a:latin typeface="Microsoft YaHei" panose="020B0503020204020204" pitchFamily="34" charset="-122"/>
                <a:ea typeface="Microsoft YaHei" panose="020B0503020204020204" pitchFamily="34" charset="-122"/>
                <a:cs typeface="+mn-ea"/>
              </a:rPr>
              <a:t>jdbc.password</a:t>
            </a:r>
            <a:r>
              <a:rPr lang="en-US" altLang="zh-CN" dirty="0">
                <a:solidFill>
                  <a:srgbClr val="595959"/>
                </a:solidFill>
                <a:latin typeface="Microsoft YaHei" panose="020B0503020204020204" pitchFamily="34" charset="-122"/>
                <a:ea typeface="Microsoft YaHei" panose="020B0503020204020204" pitchFamily="34" charset="-122"/>
                <a:cs typeface="+mn-ea"/>
              </a:rPr>
              <a:t>=root</a:t>
            </a:r>
            <a:endParaRPr lang="zh-CN" altLang="zh-CN"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8625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2.2.2  &lt;properties&gt;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3584401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r>
              <a:rPr lang="en-US" altLang="zh-CN" dirty="0"/>
              <a:t> </a:t>
            </a:r>
            <a:r>
              <a:rPr lang="zh-CN" altLang="zh-CN" sz="2800" dirty="0">
                <a:solidFill>
                  <a:schemeClr val="bg1"/>
                </a:solidFill>
                <a:latin typeface="Impact" panose="020B0806030902050204" charset="0"/>
                <a:ea typeface="微软雅黑" panose="020B0503020204020204" charset="-122"/>
              </a:rPr>
              <a:t> </a:t>
            </a:r>
            <a:endParaRPr lang="en-US" altLang="zh-CN" sz="2800" dirty="0">
              <a:solidFill>
                <a:schemeClr val="bg1"/>
              </a:solidFill>
              <a:latin typeface="Impact" panose="020B0806030902050204" charset="0"/>
              <a:ea typeface="微软雅黑" panose="020B0503020204020204" charset="-122"/>
              <a:sym typeface="Arial" panose="020B0604020202020204" pitchFamily="34" charset="0"/>
            </a:endParaRP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1094374"/>
            <a:ext cx="8485746" cy="79220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MyBatis</a:t>
            </a:r>
            <a:r>
              <a:rPr lang="zh-CN" altLang="zh-CN" sz="1600" dirty="0">
                <a:solidFill>
                  <a:srgbClr val="595959"/>
                </a:solidFill>
                <a:latin typeface="Microsoft YaHei" panose="020B0503020204020204" pitchFamily="34" charset="-122"/>
                <a:ea typeface="Microsoft YaHei" panose="020B0503020204020204" pitchFamily="34" charset="-122"/>
                <a:cs typeface="+mn-ea"/>
              </a:rPr>
              <a:t>核心配置文件</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mybatis-config.xml</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中使用</a:t>
            </a:r>
            <a:r>
              <a:rPr lang="en-US" altLang="zh-CN" sz="1600" dirty="0">
                <a:solidFill>
                  <a:srgbClr val="595959"/>
                </a:solidFill>
                <a:latin typeface="Microsoft YaHei" panose="020B0503020204020204" pitchFamily="34" charset="-122"/>
                <a:ea typeface="Microsoft YaHei" panose="020B0503020204020204" pitchFamily="34" charset="-122"/>
                <a:cs typeface="+mn-ea"/>
              </a:rPr>
              <a:t>&lt;properties... /&gt;</a:t>
            </a:r>
            <a:r>
              <a:rPr lang="zh-CN" altLang="zh-CN" sz="1600" dirty="0">
                <a:solidFill>
                  <a:srgbClr val="595959"/>
                </a:solidFill>
                <a:latin typeface="Microsoft YaHei" panose="020B0503020204020204" pitchFamily="34" charset="-122"/>
                <a:ea typeface="Microsoft YaHei" panose="020B0503020204020204" pitchFamily="34" charset="-122"/>
                <a:cs typeface="+mn-ea"/>
              </a:rPr>
              <a:t>元素引入</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db.properties</a:t>
            </a:r>
            <a:r>
              <a:rPr lang="zh-CN" altLang="zh-CN" sz="1600" dirty="0">
                <a:solidFill>
                  <a:srgbClr val="595959"/>
                </a:solidFill>
                <a:latin typeface="Microsoft YaHei" panose="020B0503020204020204" pitchFamily="34" charset="-122"/>
                <a:ea typeface="Microsoft YaHei" panose="020B0503020204020204" pitchFamily="34" charset="-122"/>
                <a:cs typeface="+mn-ea"/>
              </a:rPr>
              <a:t>文件，以获取数据库连接信息</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3703320"/>
            <a:ext cx="7332167" cy="792205"/>
          </a:xfrm>
          <a:prstGeom prst="rect">
            <a:avLst/>
          </a:prstGeom>
        </p:spPr>
      </p:pic>
      <p:sp>
        <p:nvSpPr>
          <p:cNvPr id="4" name="矩形 3"/>
          <p:cNvSpPr/>
          <p:nvPr/>
        </p:nvSpPr>
        <p:spPr>
          <a:xfrm>
            <a:off x="2795019" y="3851828"/>
            <a:ext cx="6876488" cy="458908"/>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&lt;properties resource="</a:t>
            </a:r>
            <a:r>
              <a:rPr lang="en-US" altLang="zh-CN" dirty="0" err="1">
                <a:solidFill>
                  <a:srgbClr val="595959"/>
                </a:solidFill>
                <a:latin typeface="微软雅黑" panose="020B0503020204020204" pitchFamily="34" charset="-122"/>
                <a:ea typeface="微软雅黑" panose="020B0503020204020204" pitchFamily="34" charset="-122"/>
                <a:cs typeface="+mn-ea"/>
              </a:rPr>
              <a:t>db.properties</a:t>
            </a:r>
            <a:r>
              <a:rPr lang="en-US" altLang="zh-CN" dirty="0">
                <a:solidFill>
                  <a:srgbClr val="595959"/>
                </a:solidFill>
                <a:latin typeface="微软雅黑" panose="020B0503020204020204" pitchFamily="34" charset="-122"/>
                <a:ea typeface="微软雅黑" panose="020B0503020204020204" pitchFamily="34" charset="-122"/>
                <a:cs typeface="+mn-ea"/>
              </a:rPr>
              <a:t>" /&gt;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8625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2.2.2  &lt;properties&gt;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1273136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r>
              <a:rPr lang="en-US" altLang="zh-CN" dirty="0"/>
              <a:t> </a:t>
            </a:r>
            <a:r>
              <a:rPr lang="zh-CN" altLang="zh-CN" sz="2800" dirty="0">
                <a:solidFill>
                  <a:schemeClr val="bg1"/>
                </a:solidFill>
                <a:latin typeface="Impact" panose="020B0806030902050204" charset="0"/>
                <a:ea typeface="微软雅黑" panose="020B0503020204020204" charset="-122"/>
              </a:rPr>
              <a:t> </a:t>
            </a:r>
            <a:endParaRPr lang="en-US" altLang="zh-CN" sz="2800" dirty="0">
              <a:solidFill>
                <a:schemeClr val="bg1"/>
              </a:solidFill>
              <a:latin typeface="Impact" panose="020B0806030902050204" charset="0"/>
              <a:ea typeface="微软雅黑" panose="020B0503020204020204" charset="-122"/>
              <a:sym typeface="Arial" panose="020B0604020202020204" pitchFamily="34" charset="0"/>
            </a:endParaRP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1094374"/>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MyBatis</a:t>
            </a:r>
            <a:r>
              <a:rPr lang="zh-CN" altLang="zh-CN" sz="1600" dirty="0">
                <a:solidFill>
                  <a:srgbClr val="595959"/>
                </a:solidFill>
                <a:latin typeface="Microsoft YaHei" panose="020B0503020204020204" pitchFamily="34" charset="-122"/>
                <a:ea typeface="Microsoft YaHei" panose="020B0503020204020204" pitchFamily="34" charset="-122"/>
                <a:cs typeface="+mn-ea"/>
              </a:rPr>
              <a:t>核心配置文件</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mybatis-config.xml</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中使用</a:t>
            </a:r>
            <a:r>
              <a:rPr lang="en-US" altLang="zh-CN" sz="1600" dirty="0">
                <a:solidFill>
                  <a:srgbClr val="595959"/>
                </a:solidFill>
                <a:latin typeface="Microsoft YaHei" panose="020B0503020204020204" pitchFamily="34" charset="-122"/>
                <a:ea typeface="Microsoft YaHei" panose="020B0503020204020204" pitchFamily="34" charset="-122"/>
                <a:cs typeface="+mn-ea"/>
              </a:rPr>
              <a:t>&lt;property... /&gt;</a:t>
            </a:r>
            <a:r>
              <a:rPr lang="zh-CN" altLang="zh-CN" sz="1600" dirty="0">
                <a:solidFill>
                  <a:srgbClr val="595959"/>
                </a:solidFill>
                <a:latin typeface="Microsoft YaHei" panose="020B0503020204020204" pitchFamily="34" charset="-122"/>
                <a:ea typeface="Microsoft YaHei" panose="020B0503020204020204" pitchFamily="34" charset="-122"/>
                <a:cs typeface="+mn-ea"/>
              </a:rPr>
              <a:t>元素配置数据库驱动、连接数据库的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URL</a:t>
            </a:r>
            <a:r>
              <a:rPr lang="zh-CN" altLang="zh-CN" sz="1600" dirty="0">
                <a:solidFill>
                  <a:srgbClr val="595959"/>
                </a:solidFill>
                <a:latin typeface="Microsoft YaHei" panose="020B0503020204020204" pitchFamily="34" charset="-122"/>
                <a:ea typeface="Microsoft YaHei" panose="020B0503020204020204" pitchFamily="34" charset="-122"/>
                <a:cs typeface="+mn-ea"/>
              </a:rPr>
              <a:t>、连接数据库的用户名和连接数据库的密码等数据库连接参数</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651759"/>
            <a:ext cx="7332167" cy="3742115"/>
          </a:xfrm>
          <a:prstGeom prst="rect">
            <a:avLst/>
          </a:prstGeom>
        </p:spPr>
      </p:pic>
      <p:sp>
        <p:nvSpPr>
          <p:cNvPr id="4" name="矩形 3"/>
          <p:cNvSpPr/>
          <p:nvPr/>
        </p:nvSpPr>
        <p:spPr>
          <a:xfrm>
            <a:off x="2795019" y="2628818"/>
            <a:ext cx="6876488" cy="3742115"/>
          </a:xfrm>
          <a:prstGeom prst="rect">
            <a:avLst/>
          </a:prstGeom>
        </p:spPr>
        <p:txBody>
          <a:bodyPr wrap="square">
            <a:spAutoFit/>
          </a:bodyPr>
          <a:lstStyle/>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dataSource</a:t>
            </a:r>
            <a:r>
              <a:rPr lang="en-US" altLang="zh-CN" sz="1600" dirty="0">
                <a:solidFill>
                  <a:srgbClr val="595959"/>
                </a:solidFill>
                <a:latin typeface="Microsoft YaHei" panose="020B0503020204020204" pitchFamily="34" charset="-122"/>
                <a:ea typeface="Microsoft YaHei" panose="020B0503020204020204" pitchFamily="34" charset="-122"/>
                <a:cs typeface="+mn-ea"/>
              </a:rPr>
              <a:t> type="POOLED"&gt;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 </a:t>
            </a:r>
            <a:r>
              <a:rPr lang="zh-CN" altLang="zh-CN" sz="1600" dirty="0">
                <a:solidFill>
                  <a:srgbClr val="595959"/>
                </a:solidFill>
                <a:latin typeface="Microsoft YaHei" panose="020B0503020204020204" pitchFamily="34" charset="-122"/>
                <a:ea typeface="Microsoft YaHei" panose="020B0503020204020204" pitchFamily="34" charset="-122"/>
                <a:cs typeface="+mn-ea"/>
              </a:rPr>
              <a:t>数据库驱动</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&lt;property name="driver" value="${</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jdbc.driver</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 </a:t>
            </a:r>
            <a:r>
              <a:rPr lang="zh-CN" altLang="zh-CN" sz="1600" dirty="0">
                <a:solidFill>
                  <a:srgbClr val="595959"/>
                </a:solidFill>
                <a:latin typeface="Microsoft YaHei" panose="020B0503020204020204" pitchFamily="34" charset="-122"/>
                <a:ea typeface="Microsoft YaHei" panose="020B0503020204020204" pitchFamily="34" charset="-122"/>
                <a:cs typeface="+mn-ea"/>
              </a:rPr>
              <a:t>连接数据库的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url</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&lt;property name="</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url</a:t>
            </a:r>
            <a:r>
              <a:rPr lang="en-US" altLang="zh-CN" sz="1600" dirty="0">
                <a:solidFill>
                  <a:srgbClr val="595959"/>
                </a:solidFill>
                <a:latin typeface="Microsoft YaHei" panose="020B0503020204020204" pitchFamily="34" charset="-122"/>
                <a:ea typeface="Microsoft YaHei" panose="020B0503020204020204" pitchFamily="34" charset="-122"/>
                <a:cs typeface="+mn-ea"/>
              </a:rPr>
              <a:t>" value="${</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jdbc.url</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 </a:t>
            </a:r>
            <a:r>
              <a:rPr lang="zh-CN" altLang="zh-CN" sz="1600" dirty="0">
                <a:solidFill>
                  <a:srgbClr val="595959"/>
                </a:solidFill>
                <a:latin typeface="Microsoft YaHei" panose="020B0503020204020204" pitchFamily="34" charset="-122"/>
                <a:ea typeface="Microsoft YaHei" panose="020B0503020204020204" pitchFamily="34" charset="-122"/>
                <a:cs typeface="+mn-ea"/>
              </a:rPr>
              <a:t>连接数据库的用户名</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&lt;property name="username" value="${</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jdbc.username</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 </a:t>
            </a:r>
            <a:r>
              <a:rPr lang="zh-CN" altLang="zh-CN" sz="1600" dirty="0">
                <a:solidFill>
                  <a:srgbClr val="595959"/>
                </a:solidFill>
                <a:latin typeface="Microsoft YaHei" panose="020B0503020204020204" pitchFamily="34" charset="-122"/>
                <a:ea typeface="Microsoft YaHei" panose="020B0503020204020204" pitchFamily="34" charset="-122"/>
                <a:cs typeface="+mn-ea"/>
              </a:rPr>
              <a:t>连接数据库的密码</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&lt;property name="password" value="${</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jdbc.password</a:t>
            </a:r>
            <a:r>
              <a:rPr lang="en-US" altLang="zh-CN" sz="1600" dirty="0">
                <a:solidFill>
                  <a:srgbClr val="595959"/>
                </a:solidFill>
                <a:latin typeface="Microsoft YaHei" panose="020B0503020204020204" pitchFamily="34" charset="-122"/>
                <a:ea typeface="Microsoft YaHei" panose="020B0503020204020204" pitchFamily="34" charset="-122"/>
                <a:cs typeface="+mn-ea"/>
              </a:rPr>
              <a:t>}" /&gt;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dataSource</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8625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2.2.2  &lt;properties&gt;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638855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380" y="572625"/>
            <a:ext cx="3912255"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010066" y="2472644"/>
            <a:ext cx="10152454" cy="2376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702030404030204" pitchFamily="34" charset="0"/>
                <a:ea typeface="宋体" pitchFamily="2" charset="-122"/>
              </a:defRPr>
            </a:lvl1pPr>
            <a:lvl2pPr marL="742950" indent="-285750">
              <a:defRPr>
                <a:solidFill>
                  <a:schemeClr val="tx1"/>
                </a:solidFill>
                <a:latin typeface="Calibri" panose="020F0702030404030204" pitchFamily="34" charset="0"/>
                <a:ea typeface="宋体" pitchFamily="2" charset="-122"/>
              </a:defRPr>
            </a:lvl2pPr>
            <a:lvl3pPr marL="1143000" indent="-228600">
              <a:defRPr>
                <a:solidFill>
                  <a:schemeClr val="tx1"/>
                </a:solidFill>
                <a:latin typeface="Calibri" panose="020F0702030404030204" pitchFamily="34" charset="0"/>
                <a:ea typeface="宋体" pitchFamily="2" charset="-122"/>
              </a:defRPr>
            </a:lvl3pPr>
            <a:lvl4pPr marL="1600200" indent="-228600">
              <a:defRPr>
                <a:solidFill>
                  <a:schemeClr val="tx1"/>
                </a:solidFill>
                <a:latin typeface="Calibri" panose="020F0702030404030204" pitchFamily="34" charset="0"/>
                <a:ea typeface="宋体" pitchFamily="2" charset="-122"/>
              </a:defRPr>
            </a:lvl4pPr>
            <a:lvl5pPr marL="2057400" indent="-228600">
              <a:defRPr>
                <a:solidFill>
                  <a:schemeClr val="tx1"/>
                </a:solidFill>
                <a:latin typeface="Calibri" panose="020F07020304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9pPr>
          </a:lstStyle>
          <a:p>
            <a:pPr algn="just">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       </a:t>
            </a:r>
            <a:r>
              <a:rPr lang="zh-CN" altLang="zh-CN" sz="2000" dirty="0">
                <a:solidFill>
                  <a:srgbClr val="595959"/>
                </a:solidFill>
                <a:latin typeface="微软雅黑" panose="020B0503020204020204" pitchFamily="34" charset="-122"/>
                <a:ea typeface="微软雅黑" panose="020B0503020204020204" pitchFamily="34" charset="-122"/>
              </a:rPr>
              <a:t>通过上一章的学习，读者对</a:t>
            </a:r>
            <a:r>
              <a:rPr lang="en-US" altLang="zh-CN" sz="2000" dirty="0" err="1">
                <a:solidFill>
                  <a:srgbClr val="595959"/>
                </a:solidFill>
                <a:latin typeface="微软雅黑" panose="020B0503020204020204" pitchFamily="34" charset="-122"/>
                <a:ea typeface="微软雅黑" panose="020B0503020204020204" pitchFamily="34" charset="-122"/>
              </a:rPr>
              <a:t>MyBatis</a:t>
            </a:r>
            <a:r>
              <a:rPr lang="zh-CN" altLang="zh-CN" sz="2000" dirty="0">
                <a:solidFill>
                  <a:srgbClr val="595959"/>
                </a:solidFill>
                <a:latin typeface="微软雅黑" panose="020B0503020204020204" pitchFamily="34" charset="-122"/>
                <a:ea typeface="微软雅黑" panose="020B0503020204020204" pitchFamily="34" charset="-122"/>
              </a:rPr>
              <a:t>框架已经有了一个初步了解，但是要想熟练地使用</a:t>
            </a:r>
            <a:r>
              <a:rPr lang="en-US" altLang="zh-CN" sz="2000" dirty="0" err="1">
                <a:solidFill>
                  <a:srgbClr val="595959"/>
                </a:solidFill>
                <a:latin typeface="微软雅黑" panose="020B0503020204020204" pitchFamily="34" charset="-122"/>
                <a:ea typeface="微软雅黑" panose="020B0503020204020204" pitchFamily="34" charset="-122"/>
              </a:rPr>
              <a:t>MyBatis</a:t>
            </a:r>
            <a:r>
              <a:rPr lang="zh-CN" altLang="zh-CN" sz="2000" dirty="0">
                <a:solidFill>
                  <a:srgbClr val="595959"/>
                </a:solidFill>
                <a:latin typeface="微软雅黑" panose="020B0503020204020204" pitchFamily="34" charset="-122"/>
                <a:ea typeface="微软雅黑" panose="020B0503020204020204" pitchFamily="34" charset="-122"/>
              </a:rPr>
              <a:t>框架进行实际开发，只会简单的配置是不行的，我们还需要对框架中的</a:t>
            </a:r>
            <a:r>
              <a:rPr lang="zh-CN" altLang="zh-CN" sz="2000" dirty="0">
                <a:solidFill>
                  <a:srgbClr val="1369B2"/>
                </a:solidFill>
                <a:latin typeface="微软雅黑" panose="020B0503020204020204" pitchFamily="34" charset="-122"/>
                <a:ea typeface="微软雅黑" panose="020B0503020204020204" pitchFamily="34" charset="-122"/>
              </a:rPr>
              <a:t>核心对象</a:t>
            </a:r>
            <a:r>
              <a:rPr lang="zh-CN"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核心配置文件</a:t>
            </a:r>
            <a:r>
              <a:rPr lang="zh-CN" altLang="zh-CN" sz="2000" dirty="0">
                <a:solidFill>
                  <a:srgbClr val="595959"/>
                </a:solidFill>
                <a:latin typeface="微软雅黑" panose="020B0503020204020204" pitchFamily="34" charset="-122"/>
                <a:ea typeface="微软雅黑" panose="020B0503020204020204" pitchFamily="34" charset="-122"/>
              </a:rPr>
              <a:t>以及</a:t>
            </a:r>
            <a:r>
              <a:rPr lang="zh-CN" altLang="zh-CN" sz="2000" dirty="0">
                <a:solidFill>
                  <a:srgbClr val="1369B2"/>
                </a:solidFill>
                <a:latin typeface="微软雅黑" panose="020B0503020204020204" pitchFamily="34" charset="-122"/>
                <a:ea typeface="微软雅黑" panose="020B0503020204020204" pitchFamily="34" charset="-122"/>
              </a:rPr>
              <a:t>映射文件</a:t>
            </a:r>
            <a:r>
              <a:rPr lang="zh-CN" altLang="zh-CN" sz="2000" dirty="0">
                <a:solidFill>
                  <a:srgbClr val="595959"/>
                </a:solidFill>
                <a:latin typeface="微软雅黑" panose="020B0503020204020204" pitchFamily="34" charset="-122"/>
                <a:ea typeface="微软雅黑" panose="020B0503020204020204" pitchFamily="34" charset="-122"/>
              </a:rPr>
              <a:t>有更深入的了解。本章将针对</a:t>
            </a:r>
            <a:r>
              <a:rPr lang="en-US" altLang="zh-CN" sz="2000" dirty="0" err="1">
                <a:solidFill>
                  <a:srgbClr val="595959"/>
                </a:solidFill>
                <a:latin typeface="微软雅黑" panose="020B0503020204020204" pitchFamily="34" charset="-122"/>
                <a:ea typeface="微软雅黑" panose="020B0503020204020204" pitchFamily="34" charset="-122"/>
              </a:rPr>
              <a:t>MyBatis</a:t>
            </a:r>
            <a:r>
              <a:rPr lang="zh-CN" altLang="zh-CN" sz="2000" dirty="0">
                <a:solidFill>
                  <a:srgbClr val="595959"/>
                </a:solidFill>
                <a:latin typeface="微软雅黑" panose="020B0503020204020204" pitchFamily="34" charset="-122"/>
                <a:ea typeface="微软雅黑" panose="020B0503020204020204" pitchFamily="34" charset="-122"/>
              </a:rPr>
              <a:t>核心对象、核心配置文件和映射文件进行讲解</a:t>
            </a:r>
            <a:r>
              <a:rPr lang="zh-CN" altLang="en-US" sz="2000" dirty="0">
                <a:solidFill>
                  <a:srgbClr val="595959"/>
                </a:solidFill>
                <a:latin typeface="微软雅黑" panose="020B0503020204020204" pitchFamily="34" charset="-122"/>
                <a:ea typeface="微软雅黑" panose="020B0503020204020204" pitchFamily="34" charset="-122"/>
              </a:rPr>
              <a:t>。</a:t>
            </a:r>
            <a:endParaRPr lang="zh-CN" altLang="zh-CN" dirty="0"/>
          </a:p>
          <a:p>
            <a:pPr algn="just">
              <a:lnSpc>
                <a:spcPct val="150000"/>
              </a:lnSpc>
            </a:pPr>
            <a:endParaRPr lang="zh-CN" altLang="zh-CN" sz="2000" dirty="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8452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483391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553893" cy="400110"/>
          </a:xfrm>
          <a:prstGeom prst="rect">
            <a:avLst/>
          </a:prstGeom>
          <a:noFill/>
        </p:spPr>
        <p:txBody>
          <a:bodyPr wrap="squar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db.properties</a:t>
            </a:r>
            <a:r>
              <a:rPr lang="zh-CN" altLang="zh-CN" sz="2000" dirty="0">
                <a:solidFill>
                  <a:srgbClr val="1369B2"/>
                </a:solidFill>
                <a:latin typeface="微软雅黑" panose="020B0503020204020204" pitchFamily="34" charset="-122"/>
                <a:ea typeface="微软雅黑" panose="020B0503020204020204" pitchFamily="34" charset="-122"/>
              </a:rPr>
              <a:t>文件实现动态参数配置</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12539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2.2.2  &lt;properties&gt;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154680"/>
            <a:ext cx="9390960" cy="221742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完成上述配置后，</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dataSource</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元素中连接数据库的</a:t>
            </a:r>
            <a:r>
              <a:rPr lang="en-US" altLang="zh-CN" dirty="0">
                <a:solidFill>
                  <a:srgbClr val="595959"/>
                </a:solidFill>
                <a:latin typeface="微软雅黑" panose="020B0503020204020204" pitchFamily="34" charset="-122"/>
              </a:rPr>
              <a:t>4</a:t>
            </a:r>
            <a:r>
              <a:rPr lang="zh-CN" altLang="zh-CN" dirty="0">
                <a:solidFill>
                  <a:srgbClr val="595959"/>
                </a:solidFill>
                <a:latin typeface="微软雅黑" panose="020B0503020204020204" pitchFamily="34" charset="-122"/>
              </a:rPr>
              <a:t>个属性（</a:t>
            </a:r>
            <a:r>
              <a:rPr lang="en-US" altLang="zh-CN" dirty="0">
                <a:solidFill>
                  <a:srgbClr val="595959"/>
                </a:solidFill>
                <a:latin typeface="微软雅黑" panose="020B0503020204020204" pitchFamily="34" charset="-122"/>
              </a:rPr>
              <a:t>driver</a:t>
            </a:r>
            <a:r>
              <a:rPr lang="zh-CN"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url</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username</a:t>
            </a:r>
            <a:r>
              <a:rPr lang="zh-CN" altLang="zh-CN" dirty="0">
                <a:solidFill>
                  <a:srgbClr val="595959"/>
                </a:solidFill>
                <a:latin typeface="微软雅黑" panose="020B0503020204020204" pitchFamily="34" charset="-122"/>
              </a:rPr>
              <a:t>和</a:t>
            </a:r>
            <a:r>
              <a:rPr lang="en-US" altLang="zh-CN" dirty="0">
                <a:solidFill>
                  <a:srgbClr val="595959"/>
                </a:solidFill>
                <a:latin typeface="微软雅黑" panose="020B0503020204020204" pitchFamily="34" charset="-122"/>
              </a:rPr>
              <a:t>password</a:t>
            </a:r>
            <a:r>
              <a:rPr lang="zh-CN" altLang="zh-CN" dirty="0">
                <a:solidFill>
                  <a:srgbClr val="595959"/>
                </a:solidFill>
                <a:latin typeface="微软雅黑" panose="020B0503020204020204" pitchFamily="34" charset="-122"/>
              </a:rPr>
              <a:t>）值将会由</a:t>
            </a:r>
            <a:r>
              <a:rPr lang="en-US" altLang="zh-CN" dirty="0" err="1">
                <a:solidFill>
                  <a:srgbClr val="595959"/>
                </a:solidFill>
                <a:latin typeface="微软雅黑" panose="020B0503020204020204" pitchFamily="34" charset="-122"/>
              </a:rPr>
              <a:t>db.properties</a:t>
            </a:r>
            <a:r>
              <a:rPr lang="zh-CN" altLang="zh-CN" dirty="0">
                <a:solidFill>
                  <a:srgbClr val="595959"/>
                </a:solidFill>
                <a:latin typeface="微软雅黑" panose="020B0503020204020204" pitchFamily="34" charset="-122"/>
              </a:rPr>
              <a:t>文件中对应的值来动态替换。这样一来，</a:t>
            </a:r>
            <a:r>
              <a:rPr lang="en-US" altLang="zh-CN" dirty="0">
                <a:solidFill>
                  <a:srgbClr val="595959"/>
                </a:solidFill>
                <a:latin typeface="微软雅黑" panose="020B0503020204020204" pitchFamily="34" charset="-122"/>
              </a:rPr>
              <a:t>&lt;properties&gt;</a:t>
            </a:r>
            <a:r>
              <a:rPr lang="zh-CN" altLang="zh-CN" dirty="0">
                <a:solidFill>
                  <a:srgbClr val="595959"/>
                </a:solidFill>
                <a:latin typeface="微软雅黑" panose="020B0503020204020204" pitchFamily="34" charset="-122"/>
              </a:rPr>
              <a:t>元素就可以通过</a:t>
            </a:r>
            <a:r>
              <a:rPr lang="en-US" altLang="zh-CN" dirty="0" err="1">
                <a:solidFill>
                  <a:srgbClr val="595959"/>
                </a:solidFill>
                <a:latin typeface="微软雅黑" panose="020B0503020204020204" pitchFamily="34" charset="-122"/>
              </a:rPr>
              <a:t>db.properties</a:t>
            </a:r>
            <a:r>
              <a:rPr lang="zh-CN" altLang="zh-CN" dirty="0">
                <a:solidFill>
                  <a:srgbClr val="595959"/>
                </a:solidFill>
                <a:latin typeface="微软雅黑" panose="020B0503020204020204" pitchFamily="34" charset="-122"/>
              </a:rPr>
              <a:t>文件实现动态参数配置。由于使用</a:t>
            </a:r>
            <a:r>
              <a:rPr lang="en-US" altLang="zh-CN" dirty="0">
                <a:solidFill>
                  <a:srgbClr val="595959"/>
                </a:solidFill>
                <a:latin typeface="微软雅黑" panose="020B0503020204020204" pitchFamily="34" charset="-122"/>
              </a:rPr>
              <a:t>properties</a:t>
            </a:r>
            <a:r>
              <a:rPr lang="zh-CN" altLang="zh-CN" dirty="0">
                <a:solidFill>
                  <a:srgbClr val="595959"/>
                </a:solidFill>
                <a:latin typeface="微软雅黑" panose="020B0503020204020204" pitchFamily="34" charset="-122"/>
              </a:rPr>
              <a:t>配置文件来配置属性值可以在多个配置文件中使用这些属性值，并且方便后期的维护和修改，所以在实际开发中，使用</a:t>
            </a:r>
            <a:r>
              <a:rPr lang="en-US" altLang="zh-CN" dirty="0">
                <a:solidFill>
                  <a:srgbClr val="595959"/>
                </a:solidFill>
                <a:latin typeface="微软雅黑" panose="020B0503020204020204" pitchFamily="34" charset="-122"/>
              </a:rPr>
              <a:t>properties</a:t>
            </a:r>
            <a:r>
              <a:rPr lang="zh-CN" altLang="zh-CN" dirty="0">
                <a:solidFill>
                  <a:srgbClr val="595959"/>
                </a:solidFill>
                <a:latin typeface="微软雅黑" panose="020B0503020204020204" pitchFamily="34" charset="-122"/>
              </a:rPr>
              <a:t>配置文件来配置属性值是最常用的方式</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360244" y="2903220"/>
            <a:ext cx="9865885" cy="264033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8242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2360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4025735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38244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2.2.3  &lt;settings&gt;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46852" y="2898410"/>
            <a:ext cx="5176459" cy="1320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配置文件的</a:t>
            </a:r>
            <a:r>
              <a:rPr lang="en-US" altLang="zh-CN" dirty="0">
                <a:solidFill>
                  <a:srgbClr val="1369B2"/>
                </a:solidFill>
                <a:latin typeface="微软雅黑" panose="020B0503020204020204" pitchFamily="34" charset="-122"/>
                <a:ea typeface="微软雅黑" panose="020B0503020204020204" pitchFamily="34" charset="-122"/>
              </a:rPr>
              <a:t>&lt;settings&gt;</a:t>
            </a:r>
            <a:r>
              <a:rPr lang="zh-CN" altLang="en-US" dirty="0">
                <a:solidFill>
                  <a:srgbClr val="1369B2"/>
                </a:solidFill>
                <a:latin typeface="微软雅黑" panose="020B0503020204020204" pitchFamily="34" charset="-122"/>
                <a:ea typeface="微软雅黑" panose="020B0503020204020204" pitchFamily="34" charset="-122"/>
              </a:rPr>
              <a:t>元素</a:t>
            </a:r>
            <a:r>
              <a:rPr lang="zh-CN" altLang="en-US" dirty="0">
                <a:solidFill>
                  <a:srgbClr val="595959"/>
                </a:solidFill>
                <a:latin typeface="微软雅黑" panose="020B0503020204020204" pitchFamily="34" charset="-122"/>
                <a:ea typeface="微软雅黑" panose="020B0503020204020204" pitchFamily="34" charset="-122"/>
              </a:rPr>
              <a:t>，能够使用</a:t>
            </a:r>
            <a:r>
              <a:rPr lang="en-US" altLang="zh-CN" dirty="0">
                <a:solidFill>
                  <a:srgbClr val="595959"/>
                </a:solidFill>
                <a:latin typeface="微软雅黑" panose="020B0503020204020204" pitchFamily="34" charset="-122"/>
                <a:ea typeface="微软雅黑" panose="020B0503020204020204" pitchFamily="34" charset="-122"/>
              </a:rPr>
              <a:t>&lt;settings&gt;</a:t>
            </a:r>
            <a:r>
              <a:rPr lang="zh-CN" altLang="en-US" dirty="0">
                <a:solidFill>
                  <a:srgbClr val="595959"/>
                </a:solidFill>
                <a:latin typeface="微软雅黑" panose="020B0503020204020204" pitchFamily="34" charset="-122"/>
                <a:ea typeface="微软雅黑" panose="020B0503020204020204" pitchFamily="34" charset="-122"/>
              </a:rPr>
              <a:t>元素</a:t>
            </a:r>
          </a:p>
          <a:p>
            <a:pPr algn="just">
              <a:lnSpc>
                <a:spcPct val="150000"/>
              </a:lnSpc>
            </a:pP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043871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48531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2.2.3  &lt;settings&gt;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140554"/>
            <a:ext cx="553920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539437" y="2310714"/>
            <a:ext cx="9430295" cy="373575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1369B2"/>
                </a:solidFill>
                <a:latin typeface="微软雅黑" panose="020B0503020204020204" pitchFamily="34" charset="-122"/>
              </a:rPr>
              <a:t>        </a:t>
            </a:r>
            <a:endParaRPr lang="zh-CN" altLang="zh-CN" dirty="0">
              <a:solidFill>
                <a:srgbClr val="595959"/>
              </a:solidFill>
              <a:latin typeface="微软雅黑" panose="020B0503020204020204" pitchFamily="34" charset="-122"/>
              <a:cs typeface="+mn-cs"/>
            </a:endParaRPr>
          </a:p>
        </p:txBody>
      </p:sp>
      <p:sp>
        <p:nvSpPr>
          <p:cNvPr id="2" name="文本框 1"/>
          <p:cNvSpPr txBox="1"/>
          <p:nvPr/>
        </p:nvSpPr>
        <p:spPr>
          <a:xfrm>
            <a:off x="1059752" y="1280539"/>
            <a:ext cx="5198859"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&lt;settings&gt;</a:t>
            </a:r>
            <a:r>
              <a:rPr lang="zh-CN" altLang="zh-CN" sz="2000" dirty="0">
                <a:solidFill>
                  <a:srgbClr val="1369B2"/>
                </a:solidFill>
                <a:latin typeface="微软雅黑" panose="020B0503020204020204" pitchFamily="34" charset="-122"/>
                <a:ea typeface="微软雅黑" panose="020B0503020204020204" pitchFamily="34" charset="-122"/>
              </a:rPr>
              <a:t>元素中常见配置参数的使用方式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CE1E0D7F-2A08-9C4B-8499-432F85DFF62E}"/>
              </a:ext>
            </a:extLst>
          </p:cNvPr>
          <p:cNvPicPr>
            <a:picLocks noChangeAspect="1"/>
          </p:cNvPicPr>
          <p:nvPr/>
        </p:nvPicPr>
        <p:blipFill>
          <a:blip r:embed="rId5"/>
          <a:stretch>
            <a:fillRect/>
          </a:stretch>
        </p:blipFill>
        <p:spPr>
          <a:xfrm>
            <a:off x="1977390" y="2320289"/>
            <a:ext cx="8309610" cy="4084094"/>
          </a:xfrm>
          <a:prstGeom prst="rect">
            <a:avLst/>
          </a:prstGeom>
        </p:spPr>
      </p:pic>
      <p:sp>
        <p:nvSpPr>
          <p:cNvPr id="3" name="文本框 2">
            <a:extLst>
              <a:ext uri="{FF2B5EF4-FFF2-40B4-BE49-F238E27FC236}">
                <a16:creationId xmlns:a16="http://schemas.microsoft.com/office/drawing/2014/main" id="{DE7F7629-FACA-AE40-8FAB-59F4FF6EB677}"/>
              </a:ext>
            </a:extLst>
          </p:cNvPr>
          <p:cNvSpPr txBox="1"/>
          <p:nvPr/>
        </p:nvSpPr>
        <p:spPr>
          <a:xfrm>
            <a:off x="2183130" y="2228850"/>
            <a:ext cx="8161020" cy="4198393"/>
          </a:xfrm>
          <a:prstGeom prst="rect">
            <a:avLst/>
          </a:prstGeom>
          <a:noFill/>
        </p:spPr>
        <p:txBody>
          <a:bodyPr wrap="square" rtlCol="0">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&lt;settings&gt;</a:t>
            </a:r>
          </a:p>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en-US" altLang="zh-CN" dirty="0">
                <a:solidFill>
                  <a:srgbClr val="595959"/>
                </a:solidFill>
                <a:latin typeface="微软雅黑" panose="020B0503020204020204" pitchFamily="34" charset="-122"/>
                <a:ea typeface="微软雅黑" panose="020B0503020204020204" pitchFamily="34" charset="-122"/>
              </a:rPr>
              <a:t>&lt;!--</a:t>
            </a: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是否开启缓存</a:t>
            </a:r>
            <a:r>
              <a:rPr lang="en-US" altLang="zh-CN" dirty="0">
                <a:solidFill>
                  <a:srgbClr val="595959"/>
                </a:solidFill>
                <a:latin typeface="微软雅黑" panose="020B0503020204020204" pitchFamily="34" charset="-122"/>
                <a:ea typeface="微软雅黑" panose="020B0503020204020204" pitchFamily="34" charset="-122"/>
              </a:rPr>
              <a:t> --&gt;</a:t>
            </a:r>
          </a:p>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en-US" altLang="zh-CN" dirty="0">
                <a:solidFill>
                  <a:srgbClr val="595959"/>
                </a:solidFill>
                <a:latin typeface="微软雅黑" panose="020B0503020204020204" pitchFamily="34" charset="-122"/>
                <a:ea typeface="微软雅黑" panose="020B0503020204020204" pitchFamily="34" charset="-122"/>
              </a:rPr>
              <a:t>&lt;setting name="</a:t>
            </a:r>
            <a:r>
              <a:rPr lang="en-US" altLang="zh-CN" dirty="0" err="1">
                <a:solidFill>
                  <a:srgbClr val="595959"/>
                </a:solidFill>
                <a:latin typeface="微软雅黑" panose="020B0503020204020204" pitchFamily="34" charset="-122"/>
                <a:ea typeface="微软雅黑" panose="020B0503020204020204" pitchFamily="34" charset="-122"/>
              </a:rPr>
              <a:t>cacheEnabled</a:t>
            </a:r>
            <a:r>
              <a:rPr lang="en-US" altLang="zh-CN" dirty="0">
                <a:solidFill>
                  <a:srgbClr val="595959"/>
                </a:solidFill>
                <a:latin typeface="微软雅黑" panose="020B0503020204020204" pitchFamily="34" charset="-122"/>
                <a:ea typeface="微软雅黑" panose="020B0503020204020204" pitchFamily="34" charset="-122"/>
              </a:rPr>
              <a:t>" value="true" /&gt;</a:t>
            </a: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&lt;!--</a:t>
            </a: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是否开启延迟加载</a:t>
            </a:r>
            <a:r>
              <a:rPr lang="en-US" altLang="zh-CN" dirty="0">
                <a:solidFill>
                  <a:srgbClr val="595959"/>
                </a:solidFill>
                <a:latin typeface="微软雅黑" panose="020B0503020204020204" pitchFamily="34" charset="-122"/>
                <a:ea typeface="微软雅黑" panose="020B0503020204020204" pitchFamily="34" charset="-122"/>
              </a:rPr>
              <a:t>,</a:t>
            </a:r>
            <a:r>
              <a:rPr lang="zh-CN" altLang="zh-CN" dirty="0">
                <a:solidFill>
                  <a:srgbClr val="595959"/>
                </a:solidFill>
                <a:latin typeface="微软雅黑" panose="020B0503020204020204" pitchFamily="34" charset="-122"/>
                <a:ea typeface="微软雅黑" panose="020B0503020204020204" pitchFamily="34" charset="-122"/>
              </a:rPr>
              <a:t>如果开启</a:t>
            </a:r>
            <a:r>
              <a:rPr lang="en-US" altLang="zh-CN" dirty="0">
                <a:solidFill>
                  <a:srgbClr val="595959"/>
                </a:solidFill>
                <a:latin typeface="微软雅黑" panose="020B0503020204020204" pitchFamily="34" charset="-122"/>
                <a:ea typeface="微软雅黑" panose="020B0503020204020204" pitchFamily="34" charset="-122"/>
              </a:rPr>
              <a:t>,</a:t>
            </a:r>
            <a:r>
              <a:rPr lang="zh-CN" altLang="zh-CN" dirty="0">
                <a:solidFill>
                  <a:srgbClr val="595959"/>
                </a:solidFill>
                <a:latin typeface="微软雅黑" panose="020B0503020204020204" pitchFamily="34" charset="-122"/>
                <a:ea typeface="微软雅黑" panose="020B0503020204020204" pitchFamily="34" charset="-122"/>
              </a:rPr>
              <a:t>所有关联对象都会延迟加载</a:t>
            </a:r>
            <a:r>
              <a:rPr lang="en-US" altLang="zh-CN" dirty="0">
                <a:solidFill>
                  <a:srgbClr val="595959"/>
                </a:solidFill>
                <a:latin typeface="微软雅黑" panose="020B0503020204020204" pitchFamily="34" charset="-122"/>
                <a:ea typeface="微软雅黑" panose="020B0503020204020204" pitchFamily="34" charset="-122"/>
              </a:rPr>
              <a:t> --&gt;</a:t>
            </a:r>
            <a:endParaRPr lang="zh-CN" altLang="zh-CN"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&lt;setting name="</a:t>
            </a:r>
            <a:r>
              <a:rPr lang="en-US" altLang="zh-CN" dirty="0" err="1">
                <a:solidFill>
                  <a:srgbClr val="595959"/>
                </a:solidFill>
                <a:latin typeface="微软雅黑" panose="020B0503020204020204" pitchFamily="34" charset="-122"/>
                <a:ea typeface="微软雅黑" panose="020B0503020204020204" pitchFamily="34" charset="-122"/>
              </a:rPr>
              <a:t>lazyLoadingEnabled</a:t>
            </a:r>
            <a:r>
              <a:rPr lang="en-US" altLang="zh-CN" dirty="0">
                <a:solidFill>
                  <a:srgbClr val="595959"/>
                </a:solidFill>
                <a:latin typeface="微软雅黑" panose="020B0503020204020204" pitchFamily="34" charset="-122"/>
                <a:ea typeface="微软雅黑" panose="020B0503020204020204" pitchFamily="34" charset="-122"/>
              </a:rPr>
              <a:t>" value="true" /&gt;</a:t>
            </a:r>
            <a:endParaRPr lang="zh-CN" altLang="zh-CN"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&lt;!--</a:t>
            </a: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是否开启关联对象属性的延迟加载</a:t>
            </a:r>
            <a:r>
              <a:rPr lang="en-US" altLang="zh-CN" dirty="0">
                <a:solidFill>
                  <a:srgbClr val="595959"/>
                </a:solidFill>
                <a:latin typeface="微软雅黑" panose="020B0503020204020204" pitchFamily="34" charset="-122"/>
                <a:ea typeface="微软雅黑" panose="020B0503020204020204" pitchFamily="34" charset="-122"/>
              </a:rPr>
              <a:t>,</a:t>
            </a:r>
            <a:r>
              <a:rPr lang="zh-CN" altLang="zh-CN" dirty="0">
                <a:solidFill>
                  <a:srgbClr val="595959"/>
                </a:solidFill>
                <a:latin typeface="微软雅黑" panose="020B0503020204020204" pitchFamily="34" charset="-122"/>
                <a:ea typeface="微软雅黑" panose="020B0503020204020204" pitchFamily="34" charset="-122"/>
              </a:rPr>
              <a:t>如果开启</a:t>
            </a:r>
            <a:r>
              <a:rPr lang="en-US" altLang="zh-CN" dirty="0">
                <a:solidFill>
                  <a:srgbClr val="595959"/>
                </a:solidFill>
                <a:latin typeface="微软雅黑" panose="020B0503020204020204" pitchFamily="34" charset="-122"/>
                <a:ea typeface="微软雅黑" panose="020B0503020204020204" pitchFamily="34" charset="-122"/>
              </a:rPr>
              <a:t>,</a:t>
            </a:r>
            <a:r>
              <a:rPr lang="zh-CN" altLang="zh-CN" dirty="0">
                <a:solidFill>
                  <a:srgbClr val="595959"/>
                </a:solidFill>
                <a:latin typeface="微软雅黑" panose="020B0503020204020204" pitchFamily="34" charset="-122"/>
                <a:ea typeface="微软雅黑" panose="020B0503020204020204" pitchFamily="34" charset="-122"/>
              </a:rPr>
              <a:t>对任意延迟属性的调用都</a:t>
            </a: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会使用带有延迟加载属性的对象向完整加载</a:t>
            </a:r>
            <a:r>
              <a:rPr lang="en-US" altLang="zh-CN" dirty="0">
                <a:solidFill>
                  <a:srgbClr val="595959"/>
                </a:solidFill>
                <a:latin typeface="微软雅黑" panose="020B0503020204020204" pitchFamily="34" charset="-122"/>
                <a:ea typeface="微软雅黑" panose="020B0503020204020204" pitchFamily="34" charset="-122"/>
              </a:rPr>
              <a:t>,</a:t>
            </a:r>
            <a:r>
              <a:rPr lang="zh-CN" altLang="zh-CN" dirty="0">
                <a:solidFill>
                  <a:srgbClr val="595959"/>
                </a:solidFill>
                <a:latin typeface="微软雅黑" panose="020B0503020204020204" pitchFamily="34" charset="-122"/>
                <a:ea typeface="微软雅黑" panose="020B0503020204020204" pitchFamily="34" charset="-122"/>
              </a:rPr>
              <a:t>否则每种属性都按需加载</a:t>
            </a:r>
            <a:r>
              <a:rPr lang="en-US" altLang="zh-CN" dirty="0">
                <a:solidFill>
                  <a:srgbClr val="595959"/>
                </a:solidFill>
                <a:latin typeface="微软雅黑" panose="020B0503020204020204" pitchFamily="34" charset="-122"/>
                <a:ea typeface="微软雅黑" panose="020B0503020204020204" pitchFamily="34" charset="-122"/>
              </a:rPr>
              <a:t> --&gt;</a:t>
            </a:r>
            <a:endParaRPr lang="zh-CN" altLang="zh-CN"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&lt;setting name="</a:t>
            </a:r>
            <a:r>
              <a:rPr lang="en-US" altLang="zh-CN" dirty="0" err="1">
                <a:solidFill>
                  <a:srgbClr val="595959"/>
                </a:solidFill>
                <a:latin typeface="微软雅黑" panose="020B0503020204020204" pitchFamily="34" charset="-122"/>
                <a:ea typeface="微软雅黑" panose="020B0503020204020204" pitchFamily="34" charset="-122"/>
              </a:rPr>
              <a:t>aggressiveLazyLoading</a:t>
            </a:r>
            <a:r>
              <a:rPr lang="en-US" altLang="zh-CN" dirty="0">
                <a:solidFill>
                  <a:srgbClr val="595959"/>
                </a:solidFill>
                <a:latin typeface="微软雅黑" panose="020B0503020204020204" pitchFamily="34" charset="-122"/>
                <a:ea typeface="微软雅黑" panose="020B0503020204020204" pitchFamily="34" charset="-122"/>
              </a:rPr>
              <a:t>" value="true" /&gt;</a:t>
            </a:r>
            <a:endParaRPr lang="zh-CN" altLang="zh-CN"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a:t>
            </a:r>
            <a:endParaRPr lang="zh-CN" altLang="zh-CN"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&lt;/settings&gt;</a:t>
            </a:r>
            <a:endParaRPr lang="zh-CN" altLang="zh-CN" dirty="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4262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09110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2.2.4  &lt;</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typeAliases</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46852" y="2966990"/>
            <a:ext cx="5176459" cy="1320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配置文件的</a:t>
            </a:r>
            <a:r>
              <a:rPr lang="en-US" altLang="zh-CN" dirty="0">
                <a:solidFill>
                  <a:srgbClr val="1369B2"/>
                </a:solidFill>
                <a:latin typeface="微软雅黑" panose="020B0503020204020204" pitchFamily="34" charset="-122"/>
                <a:ea typeface="微软雅黑" panose="020B0503020204020204" pitchFamily="34" charset="-122"/>
              </a:rPr>
              <a:t>&lt;</a:t>
            </a:r>
            <a:r>
              <a:rPr lang="en-US" altLang="zh-CN" dirty="0" err="1">
                <a:solidFill>
                  <a:srgbClr val="1369B2"/>
                </a:solidFill>
                <a:latin typeface="微软雅黑" panose="020B0503020204020204" pitchFamily="34" charset="-122"/>
                <a:ea typeface="微软雅黑" panose="020B0503020204020204" pitchFamily="34" charset="-122"/>
                <a:sym typeface="+mn-lt"/>
              </a:rPr>
              <a:t>typeAliases</a:t>
            </a:r>
            <a:r>
              <a:rPr lang="en-US" altLang="zh-CN" dirty="0">
                <a:solidFill>
                  <a:srgbClr val="1369B2"/>
                </a:solidFill>
                <a:latin typeface="微软雅黑" panose="020B0503020204020204" pitchFamily="34" charset="-122"/>
                <a:ea typeface="微软雅黑" panose="020B0503020204020204" pitchFamily="34" charset="-122"/>
              </a:rPr>
              <a:t>&gt;</a:t>
            </a:r>
            <a:r>
              <a:rPr lang="zh-CN" altLang="en-US" dirty="0">
                <a:solidFill>
                  <a:srgbClr val="1369B2"/>
                </a:solidFill>
                <a:latin typeface="微软雅黑" panose="020B0503020204020204" pitchFamily="34" charset="-122"/>
                <a:ea typeface="微软雅黑" panose="020B0503020204020204" pitchFamily="34" charset="-122"/>
              </a:rPr>
              <a:t>元素</a:t>
            </a:r>
            <a:r>
              <a:rPr lang="zh-CN" altLang="en-US" dirty="0">
                <a:solidFill>
                  <a:srgbClr val="595959"/>
                </a:solidFill>
                <a:latin typeface="微软雅黑" panose="020B0503020204020204" pitchFamily="34" charset="-122"/>
                <a:ea typeface="微软雅黑" panose="020B0503020204020204" pitchFamily="34" charset="-122"/>
              </a:rPr>
              <a:t>，能够使用</a:t>
            </a:r>
            <a:r>
              <a:rPr lang="en-US" altLang="zh-CN" dirty="0">
                <a:solidFill>
                  <a:srgbClr val="595959"/>
                </a:solidFill>
                <a:latin typeface="微软雅黑" panose="020B0503020204020204" pitchFamily="34" charset="-122"/>
                <a:ea typeface="微软雅黑" panose="020B0503020204020204" pitchFamily="34" charset="-122"/>
              </a:rPr>
              <a:t>&lt;</a:t>
            </a:r>
            <a:r>
              <a:rPr lang="en-US" altLang="zh-CN" dirty="0" err="1">
                <a:solidFill>
                  <a:srgbClr val="595959"/>
                </a:solidFill>
                <a:latin typeface="微软雅黑" panose="020B0503020204020204" pitchFamily="34" charset="-122"/>
                <a:ea typeface="微软雅黑" panose="020B0503020204020204" pitchFamily="34" charset="-122"/>
                <a:sym typeface="+mn-lt"/>
              </a:rPr>
              <a:t>typeAliases</a:t>
            </a:r>
            <a:r>
              <a:rPr lang="en-US" altLang="zh-CN" dirty="0">
                <a:solidFill>
                  <a:srgbClr val="595959"/>
                </a:solidFill>
                <a:latin typeface="微软雅黑" panose="020B0503020204020204" pitchFamily="34" charset="-122"/>
                <a:ea typeface="微软雅黑" panose="020B0503020204020204" pitchFamily="34" charset="-122"/>
              </a:rPr>
              <a:t>&gt;</a:t>
            </a:r>
            <a:r>
              <a:rPr lang="zh-CN" altLang="en-US" dirty="0">
                <a:solidFill>
                  <a:srgbClr val="595959"/>
                </a:solidFill>
                <a:latin typeface="微软雅黑" panose="020B0503020204020204" pitchFamily="34" charset="-122"/>
                <a:ea typeface="微软雅黑" panose="020B0503020204020204" pitchFamily="34" charset="-122"/>
              </a:rPr>
              <a:t>元素</a:t>
            </a:r>
          </a:p>
          <a:p>
            <a:pPr algn="just">
              <a:lnSpc>
                <a:spcPct val="150000"/>
              </a:lnSpc>
            </a:pP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0570848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9309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53662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a:t>
            </a:r>
            <a:r>
              <a:rPr lang="en-US" altLang="zh-CN" sz="2000" dirty="0" err="1">
                <a:solidFill>
                  <a:srgbClr val="1369B2"/>
                </a:solidFill>
                <a:latin typeface="微软雅黑" panose="020B0503020204020204" pitchFamily="34" charset="-122"/>
                <a:ea typeface="微软雅黑" panose="020B0503020204020204" pitchFamily="34" charset="-122"/>
              </a:rPr>
              <a:t>typeAliases</a:t>
            </a:r>
            <a:r>
              <a:rPr lang="en-US" altLang="zh-CN" sz="2000" dirty="0">
                <a:solidFill>
                  <a:srgbClr val="1369B2"/>
                </a:solidFill>
                <a:latin typeface="微软雅黑" panose="020B0503020204020204" pitchFamily="34" charset="-122"/>
                <a:ea typeface="微软雅黑" panose="020B0503020204020204" pitchFamily="34" charset="-122"/>
              </a:rPr>
              <a:t>&gt;</a:t>
            </a:r>
            <a:r>
              <a:rPr lang="zh-CN" altLang="en-US" sz="2000" dirty="0">
                <a:solidFill>
                  <a:srgbClr val="1369B2"/>
                </a:solidFill>
                <a:latin typeface="微软雅黑" panose="020B0503020204020204" pitchFamily="34" charset="-122"/>
                <a:ea typeface="微软雅黑" panose="020B0503020204020204" pitchFamily="34" charset="-122"/>
              </a:rPr>
              <a:t>元素设置别名</a:t>
            </a:r>
          </a:p>
        </p:txBody>
      </p:sp>
      <p:sp>
        <p:nvSpPr>
          <p:cNvPr id="11" name="Title 1"/>
          <p:cNvSpPr txBox="1"/>
          <p:nvPr/>
        </p:nvSpPr>
        <p:spPr>
          <a:xfrm>
            <a:off x="1143838" y="266933"/>
            <a:ext cx="412539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2.2.4  &lt;</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typeAliases</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560320"/>
            <a:ext cx="9390960" cy="221742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核心配置文件若要引用一个</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实体类，需要输入</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实体类的</a:t>
            </a:r>
            <a:r>
              <a:rPr lang="zh-CN" altLang="zh-CN" dirty="0">
                <a:solidFill>
                  <a:srgbClr val="1369B2"/>
                </a:solidFill>
                <a:latin typeface="微软雅黑" panose="020B0503020204020204" pitchFamily="34" charset="-122"/>
              </a:rPr>
              <a:t>全限定类名</a:t>
            </a:r>
            <a:r>
              <a:rPr lang="zh-CN" altLang="zh-CN" dirty="0">
                <a:solidFill>
                  <a:srgbClr val="595959"/>
                </a:solidFill>
                <a:latin typeface="微软雅黑" panose="020B0503020204020204" pitchFamily="34" charset="-122"/>
              </a:rPr>
              <a:t>，而全限定类名比较冗长，如果直接输入</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很容易拼写错误。这时可以使用</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typeAliases</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元素为</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实体类设置一个简短的别名，</a:t>
            </a:r>
            <a:r>
              <a:rPr lang="zh-CN" altLang="en-US" dirty="0">
                <a:solidFill>
                  <a:srgbClr val="595959"/>
                </a:solidFill>
                <a:latin typeface="微软雅黑" panose="020B0503020204020204" pitchFamily="34" charset="-122"/>
              </a:rPr>
              <a:t>再</a:t>
            </a:r>
            <a:r>
              <a:rPr lang="zh-CN" altLang="zh-CN" dirty="0">
                <a:solidFill>
                  <a:srgbClr val="595959"/>
                </a:solidFill>
                <a:latin typeface="微软雅黑" panose="020B0503020204020204" pitchFamily="34" charset="-122"/>
              </a:rPr>
              <a:t>通过</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的核心配置文件与映射文件相关联。例如，</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实体类</a:t>
            </a:r>
            <a:r>
              <a:rPr lang="en-US" altLang="zh-CN" dirty="0">
                <a:solidFill>
                  <a:srgbClr val="595959"/>
                </a:solidFill>
                <a:latin typeface="微软雅黑" panose="020B0503020204020204" pitchFamily="34" charset="-122"/>
              </a:rPr>
              <a:t>User</a:t>
            </a:r>
            <a:r>
              <a:rPr lang="zh-CN" altLang="zh-CN" dirty="0">
                <a:solidFill>
                  <a:srgbClr val="595959"/>
                </a:solidFill>
                <a:latin typeface="微软雅黑" panose="020B0503020204020204" pitchFamily="34" charset="-122"/>
              </a:rPr>
              <a:t>的全限定类名是</a:t>
            </a:r>
            <a:r>
              <a:rPr lang="en-US" altLang="zh-CN" dirty="0" err="1">
                <a:solidFill>
                  <a:srgbClr val="595959"/>
                </a:solidFill>
                <a:latin typeface="微软雅黑" panose="020B0503020204020204" pitchFamily="34" charset="-122"/>
              </a:rPr>
              <a:t>com.itheima.pojo.User</a:t>
            </a:r>
            <a:r>
              <a:rPr lang="zh-CN" altLang="zh-CN" dirty="0">
                <a:solidFill>
                  <a:srgbClr val="595959"/>
                </a:solidFill>
                <a:latin typeface="微软雅黑" panose="020B0503020204020204" pitchFamily="34" charset="-122"/>
              </a:rPr>
              <a:t>，未设置别名之前，映射文件的</a:t>
            </a:r>
            <a:r>
              <a:rPr lang="en-US" altLang="zh-CN" dirty="0">
                <a:solidFill>
                  <a:srgbClr val="595959"/>
                </a:solidFill>
                <a:latin typeface="微软雅黑" panose="020B0503020204020204" pitchFamily="34" charset="-122"/>
              </a:rPr>
              <a:t>select</a:t>
            </a:r>
            <a:r>
              <a:rPr lang="zh-CN" altLang="zh-CN" dirty="0">
                <a:solidFill>
                  <a:srgbClr val="595959"/>
                </a:solidFill>
                <a:latin typeface="微软雅黑" panose="020B0503020204020204" pitchFamily="34" charset="-122"/>
              </a:rPr>
              <a:t>语句块若要引用</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类</a:t>
            </a:r>
            <a:r>
              <a:rPr lang="en-US" altLang="zh-CN" dirty="0">
                <a:solidFill>
                  <a:srgbClr val="595959"/>
                </a:solidFill>
                <a:latin typeface="微软雅黑" panose="020B0503020204020204" pitchFamily="34" charset="-122"/>
              </a:rPr>
              <a:t>User</a:t>
            </a:r>
            <a:r>
              <a:rPr lang="zh-CN" altLang="zh-CN" dirty="0">
                <a:solidFill>
                  <a:srgbClr val="595959"/>
                </a:solidFill>
                <a:latin typeface="微软雅黑" panose="020B0503020204020204" pitchFamily="34" charset="-122"/>
              </a:rPr>
              <a:t>，必须使用其全限定类名，引用代码如下</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360244" y="2308860"/>
            <a:ext cx="9865885" cy="261747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2298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59594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13" name="图片 12">
            <a:extLst>
              <a:ext uri="{FF2B5EF4-FFF2-40B4-BE49-F238E27FC236}">
                <a16:creationId xmlns:a16="http://schemas.microsoft.com/office/drawing/2014/main" id="{F0B086F9-B6F5-9346-B346-980E4AD2F57C}"/>
              </a:ext>
            </a:extLst>
          </p:cNvPr>
          <p:cNvPicPr>
            <a:picLocks noChangeAspect="1"/>
          </p:cNvPicPr>
          <p:nvPr/>
        </p:nvPicPr>
        <p:blipFill>
          <a:blip r:embed="rId5"/>
          <a:stretch>
            <a:fillRect/>
          </a:stretch>
        </p:blipFill>
        <p:spPr>
          <a:xfrm>
            <a:off x="3268980" y="5097780"/>
            <a:ext cx="6000750" cy="1447567"/>
          </a:xfrm>
          <a:prstGeom prst="rect">
            <a:avLst/>
          </a:prstGeom>
        </p:spPr>
      </p:pic>
      <p:sp>
        <p:nvSpPr>
          <p:cNvPr id="2" name="文本框 1">
            <a:extLst>
              <a:ext uri="{FF2B5EF4-FFF2-40B4-BE49-F238E27FC236}">
                <a16:creationId xmlns:a16="http://schemas.microsoft.com/office/drawing/2014/main" id="{B51BE05A-2A14-224F-81C8-BF62F3EF3889}"/>
              </a:ext>
            </a:extLst>
          </p:cNvPr>
          <p:cNvSpPr txBox="1"/>
          <p:nvPr/>
        </p:nvSpPr>
        <p:spPr>
          <a:xfrm>
            <a:off x="4034790" y="5029200"/>
            <a:ext cx="4434840" cy="1526123"/>
          </a:xfrm>
          <a:prstGeom prst="rect">
            <a:avLst/>
          </a:prstGeom>
          <a:no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&lt;select id="</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findById</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parameterType</a:t>
            </a:r>
            <a:r>
              <a:rPr lang="en-US" altLang="zh-CN" sz="1600" dirty="0">
                <a:solidFill>
                  <a:srgbClr val="595959"/>
                </a:solidFill>
                <a:latin typeface="微软雅黑" panose="020B0503020204020204" pitchFamily="34" charset="-122"/>
                <a:ea typeface="微软雅黑" panose="020B0503020204020204" pitchFamily="34" charset="-122"/>
                <a:cs typeface="+mn-ea"/>
              </a:rPr>
              <a:t>="int"   </a:t>
            </a:r>
            <a:r>
              <a:rPr lang="en-US" altLang="zh-CN" sz="1600" dirty="0" err="1">
                <a:solidFill>
                  <a:srgbClr val="1369B2"/>
                </a:solidFill>
                <a:latin typeface="微软雅黑" panose="020B0503020204020204" pitchFamily="34" charset="-122"/>
                <a:ea typeface="微软雅黑" panose="020B0503020204020204" pitchFamily="34" charset="-122"/>
                <a:cs typeface="+mn-ea"/>
              </a:rPr>
              <a:t>resultType</a:t>
            </a:r>
            <a:r>
              <a:rPr lang="en-US" altLang="zh-CN" sz="1600" dirty="0">
                <a:solidFill>
                  <a:srgbClr val="1369B2"/>
                </a:solidFill>
                <a:latin typeface="微软雅黑" panose="020B0503020204020204" pitchFamily="34" charset="-122"/>
                <a:ea typeface="微软雅黑" panose="020B0503020204020204" pitchFamily="34" charset="-122"/>
                <a:cs typeface="+mn-ea"/>
              </a:rPr>
              <a:t>="</a:t>
            </a:r>
            <a:r>
              <a:rPr lang="en-US" altLang="zh-CN" sz="1600" dirty="0" err="1">
                <a:solidFill>
                  <a:srgbClr val="1369B2"/>
                </a:solidFill>
                <a:latin typeface="微软雅黑" panose="020B0503020204020204" pitchFamily="34" charset="-122"/>
                <a:ea typeface="微软雅黑" panose="020B0503020204020204" pitchFamily="34" charset="-122"/>
                <a:cs typeface="+mn-ea"/>
              </a:rPr>
              <a:t>com.itheima.pojo.User</a:t>
            </a:r>
            <a:r>
              <a:rPr lang="en-US" altLang="zh-CN" sz="1600" dirty="0">
                <a:solidFill>
                  <a:srgbClr val="1369B2"/>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&gt; select * from users where </a:t>
            </a:r>
            <a:r>
              <a:rPr lang="en-US" altLang="zh-CN" sz="1600" dirty="0" err="1">
                <a:solidFill>
                  <a:srgbClr val="595959"/>
                </a:solidFill>
                <a:latin typeface="微软雅黑" panose="020B0503020204020204" pitchFamily="34" charset="-122"/>
                <a:ea typeface="微软雅黑" panose="020B0503020204020204" pitchFamily="34" charset="-122"/>
                <a:cs typeface="+mn-ea"/>
              </a:rPr>
              <a:t>uid</a:t>
            </a:r>
            <a:r>
              <a:rPr lang="en-US" altLang="zh-CN" sz="1600" dirty="0">
                <a:solidFill>
                  <a:srgbClr val="595959"/>
                </a:solidFill>
                <a:latin typeface="微软雅黑" panose="020B0503020204020204" pitchFamily="34" charset="-122"/>
                <a:ea typeface="微软雅黑" panose="020B0503020204020204" pitchFamily="34" charset="-122"/>
                <a:cs typeface="+mn-ea"/>
              </a:rPr>
              <a:t> = #{id}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&lt;/select&gt;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525292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9309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536623"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多个全限定类设置别名的方式</a:t>
            </a:r>
          </a:p>
        </p:txBody>
      </p:sp>
      <p:sp>
        <p:nvSpPr>
          <p:cNvPr id="11" name="Title 1"/>
          <p:cNvSpPr txBox="1"/>
          <p:nvPr/>
        </p:nvSpPr>
        <p:spPr>
          <a:xfrm>
            <a:off x="1143838" y="266933"/>
            <a:ext cx="412539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2.2.4  &lt;</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typeAliases</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571750"/>
            <a:ext cx="9390960" cy="94869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方式一：</a:t>
            </a: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typeAliases</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元素下，使用多个</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typeAlias</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元素为每一个全限定类逐个配置别名</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308860"/>
            <a:ext cx="9865885" cy="144756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2298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34300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13" name="图片 12">
            <a:extLst>
              <a:ext uri="{FF2B5EF4-FFF2-40B4-BE49-F238E27FC236}">
                <a16:creationId xmlns:a16="http://schemas.microsoft.com/office/drawing/2014/main" id="{F0B086F9-B6F5-9346-B346-980E4AD2F57C}"/>
              </a:ext>
            </a:extLst>
          </p:cNvPr>
          <p:cNvPicPr>
            <a:picLocks noChangeAspect="1"/>
          </p:cNvPicPr>
          <p:nvPr/>
        </p:nvPicPr>
        <p:blipFill>
          <a:blip r:embed="rId5"/>
          <a:stretch>
            <a:fillRect/>
          </a:stretch>
        </p:blipFill>
        <p:spPr>
          <a:xfrm>
            <a:off x="2606040" y="3874770"/>
            <a:ext cx="7280910" cy="2579138"/>
          </a:xfrm>
          <a:prstGeom prst="rect">
            <a:avLst/>
          </a:prstGeom>
        </p:spPr>
      </p:pic>
      <p:sp>
        <p:nvSpPr>
          <p:cNvPr id="2" name="文本框 1">
            <a:extLst>
              <a:ext uri="{FF2B5EF4-FFF2-40B4-BE49-F238E27FC236}">
                <a16:creationId xmlns:a16="http://schemas.microsoft.com/office/drawing/2014/main" id="{B51BE05A-2A14-224F-81C8-BF62F3EF3889}"/>
              </a:ext>
            </a:extLst>
          </p:cNvPr>
          <p:cNvSpPr txBox="1"/>
          <p:nvPr/>
        </p:nvSpPr>
        <p:spPr>
          <a:xfrm>
            <a:off x="2777490" y="3794760"/>
            <a:ext cx="6892290" cy="2634119"/>
          </a:xfrm>
          <a:prstGeom prst="rect">
            <a:avLst/>
          </a:prstGeom>
          <a:no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rPr>
              <a:t>&lt;</a:t>
            </a:r>
            <a:r>
              <a:rPr lang="en-US" altLang="zh-CN" sz="1600" dirty="0" err="1">
                <a:solidFill>
                  <a:srgbClr val="595959"/>
                </a:solidFill>
                <a:latin typeface="微软雅黑" panose="020B0503020204020204" pitchFamily="34" charset="-122"/>
                <a:ea typeface="微软雅黑" panose="020B0503020204020204" pitchFamily="34" charset="-122"/>
              </a:rPr>
              <a:t>typeAliases</a:t>
            </a:r>
            <a:r>
              <a:rPr lang="en-US" altLang="zh-CN" sz="1600" dirty="0">
                <a:solidFill>
                  <a:srgbClr val="595959"/>
                </a:solidFill>
                <a:latin typeface="微软雅黑" panose="020B0503020204020204" pitchFamily="34" charset="-122"/>
                <a:ea typeface="微软雅黑" panose="020B0503020204020204" pitchFamily="34" charset="-122"/>
              </a:rPr>
              <a:t>&gt;</a:t>
            </a:r>
            <a:endParaRPr lang="zh-CN" altLang="zh-CN" sz="1600"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rPr>
              <a:t>    &lt;</a:t>
            </a:r>
            <a:r>
              <a:rPr lang="en-US" altLang="zh-CN" sz="1600" dirty="0" err="1">
                <a:solidFill>
                  <a:srgbClr val="595959"/>
                </a:solidFill>
                <a:latin typeface="微软雅黑" panose="020B0503020204020204" pitchFamily="34" charset="-122"/>
                <a:ea typeface="微软雅黑" panose="020B0503020204020204" pitchFamily="34" charset="-122"/>
              </a:rPr>
              <a:t>typeAlias</a:t>
            </a:r>
            <a:r>
              <a:rPr lang="en-US" altLang="zh-CN" sz="1600" dirty="0">
                <a:solidFill>
                  <a:srgbClr val="595959"/>
                </a:solidFill>
                <a:latin typeface="微软雅黑" panose="020B0503020204020204" pitchFamily="34" charset="-122"/>
                <a:ea typeface="微软雅黑" panose="020B0503020204020204" pitchFamily="34" charset="-122"/>
              </a:rPr>
              <a:t> alias=“</a:t>
            </a:r>
            <a:r>
              <a:rPr lang="en-US" altLang="zh-CN" sz="1600" dirty="0" err="1">
                <a:solidFill>
                  <a:srgbClr val="595959"/>
                </a:solidFill>
                <a:latin typeface="微软雅黑" panose="020B0503020204020204" pitchFamily="34" charset="-122"/>
                <a:ea typeface="微软雅黑" panose="020B0503020204020204" pitchFamily="34" charset="-122"/>
              </a:rPr>
              <a:t>Usertype</a:t>
            </a:r>
            <a:r>
              <a:rPr lang="en-US" altLang="zh-CN" sz="1600" dirty="0">
                <a:solidFill>
                  <a:srgbClr val="595959"/>
                </a:solidFill>
                <a:latin typeface="微软雅黑" panose="020B0503020204020204" pitchFamily="34" charset="-122"/>
                <a:ea typeface="微软雅黑" panose="020B0503020204020204" pitchFamily="34" charset="-122"/>
              </a:rPr>
              <a:t>="</a:t>
            </a:r>
            <a:r>
              <a:rPr lang="en-US" altLang="zh-CN" sz="1600" dirty="0" err="1">
                <a:solidFill>
                  <a:srgbClr val="595959"/>
                </a:solidFill>
                <a:latin typeface="微软雅黑" panose="020B0503020204020204" pitchFamily="34" charset="-122"/>
                <a:ea typeface="微软雅黑" panose="020B0503020204020204" pitchFamily="34" charset="-122"/>
              </a:rPr>
              <a:t>com.itheima.pojo.User</a:t>
            </a:r>
            <a:r>
              <a:rPr lang="en-US" altLang="zh-CN" sz="1600" dirty="0">
                <a:solidFill>
                  <a:srgbClr val="595959"/>
                </a:solidFill>
                <a:latin typeface="微软雅黑" panose="020B0503020204020204" pitchFamily="34" charset="-122"/>
                <a:ea typeface="微软雅黑" panose="020B0503020204020204" pitchFamily="34" charset="-122"/>
              </a:rPr>
              <a:t>"/&gt;</a:t>
            </a:r>
            <a:endParaRPr lang="zh-CN" altLang="zh-CN" sz="1600" dirty="0">
              <a:solidFill>
                <a:srgbClr val="595959"/>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rPr>
              <a:t>    </a:t>
            </a:r>
            <a:r>
              <a:rPr lang="en-US" altLang="zh-CN" sz="1600" dirty="0">
                <a:solidFill>
                  <a:srgbClr val="595959"/>
                </a:solidFill>
                <a:latin typeface="微软雅黑" panose="020B0503020204020204" pitchFamily="34" charset="-122"/>
                <a:ea typeface="微软雅黑" panose="020B0503020204020204" pitchFamily="34" charset="-122"/>
              </a:rPr>
              <a:t>&lt;</a:t>
            </a:r>
            <a:r>
              <a:rPr lang="en-US" altLang="zh-CN" sz="1600" dirty="0" err="1">
                <a:solidFill>
                  <a:srgbClr val="595959"/>
                </a:solidFill>
                <a:latin typeface="微软雅黑" panose="020B0503020204020204" pitchFamily="34" charset="-122"/>
                <a:ea typeface="微软雅黑" panose="020B0503020204020204" pitchFamily="34" charset="-122"/>
              </a:rPr>
              <a:t>typeAlias</a:t>
            </a:r>
            <a:r>
              <a:rPr lang="en-US" altLang="zh-CN" sz="1600" dirty="0">
                <a:solidFill>
                  <a:srgbClr val="595959"/>
                </a:solidFill>
                <a:latin typeface="微软雅黑" panose="020B0503020204020204" pitchFamily="34" charset="-122"/>
                <a:ea typeface="微软雅黑" panose="020B0503020204020204" pitchFamily="34" charset="-122"/>
              </a:rPr>
              <a:t> alias="Student" type="</a:t>
            </a:r>
            <a:r>
              <a:rPr lang="en-US" altLang="zh-CN" sz="1600" dirty="0" err="1">
                <a:solidFill>
                  <a:srgbClr val="595959"/>
                </a:solidFill>
                <a:latin typeface="微软雅黑" panose="020B0503020204020204" pitchFamily="34" charset="-122"/>
                <a:ea typeface="微软雅黑" panose="020B0503020204020204" pitchFamily="34" charset="-122"/>
              </a:rPr>
              <a:t>com.itheima.pojo.Student</a:t>
            </a:r>
            <a:r>
              <a:rPr lang="en-US" altLang="zh-CN" sz="1600" dirty="0">
                <a:solidFill>
                  <a:srgbClr val="595959"/>
                </a:solidFill>
                <a:latin typeface="微软雅黑" panose="020B0503020204020204" pitchFamily="34" charset="-122"/>
                <a:ea typeface="微软雅黑" panose="020B0503020204020204" pitchFamily="34" charset="-122"/>
              </a:rPr>
              <a:t>"/&gt;</a:t>
            </a:r>
            <a:endParaRPr lang="zh-CN" altLang="zh-CN" sz="1600"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rPr>
              <a:t>    &lt;</a:t>
            </a:r>
            <a:r>
              <a:rPr lang="en-US" altLang="zh-CN" sz="1600" dirty="0" err="1">
                <a:solidFill>
                  <a:srgbClr val="595959"/>
                </a:solidFill>
                <a:latin typeface="微软雅黑" panose="020B0503020204020204" pitchFamily="34" charset="-122"/>
                <a:ea typeface="微软雅黑" panose="020B0503020204020204" pitchFamily="34" charset="-122"/>
              </a:rPr>
              <a:t>typeAlias</a:t>
            </a:r>
            <a:r>
              <a:rPr lang="en-US" altLang="zh-CN" sz="1600" dirty="0">
                <a:solidFill>
                  <a:srgbClr val="595959"/>
                </a:solidFill>
                <a:latin typeface="微软雅黑" panose="020B0503020204020204" pitchFamily="34" charset="-122"/>
                <a:ea typeface="微软雅黑" panose="020B0503020204020204" pitchFamily="34" charset="-122"/>
              </a:rPr>
              <a:t> alias="Employee" 	type="</a:t>
            </a:r>
            <a:r>
              <a:rPr lang="en-US" altLang="zh-CN" sz="1600" dirty="0" err="1">
                <a:solidFill>
                  <a:srgbClr val="595959"/>
                </a:solidFill>
                <a:latin typeface="微软雅黑" panose="020B0503020204020204" pitchFamily="34" charset="-122"/>
                <a:ea typeface="微软雅黑" panose="020B0503020204020204" pitchFamily="34" charset="-122"/>
              </a:rPr>
              <a:t>com.itheima.pojo.Employee</a:t>
            </a:r>
            <a:r>
              <a:rPr lang="en-US" altLang="zh-CN" sz="1600" dirty="0">
                <a:solidFill>
                  <a:srgbClr val="595959"/>
                </a:solidFill>
                <a:latin typeface="微软雅黑" panose="020B0503020204020204" pitchFamily="34" charset="-122"/>
                <a:ea typeface="微软雅黑" panose="020B0503020204020204" pitchFamily="34" charset="-122"/>
              </a:rPr>
              <a:t>"/&gt;</a:t>
            </a:r>
            <a:endParaRPr lang="zh-CN" altLang="zh-CN" sz="1600"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rPr>
              <a:t>    &lt;</a:t>
            </a:r>
            <a:r>
              <a:rPr lang="en-US" altLang="zh-CN" sz="1600" dirty="0" err="1">
                <a:solidFill>
                  <a:srgbClr val="595959"/>
                </a:solidFill>
                <a:latin typeface="微软雅黑" panose="020B0503020204020204" pitchFamily="34" charset="-122"/>
                <a:ea typeface="微软雅黑" panose="020B0503020204020204" pitchFamily="34" charset="-122"/>
              </a:rPr>
              <a:t>typeAlias</a:t>
            </a:r>
            <a:r>
              <a:rPr lang="en-US" altLang="zh-CN" sz="1600" dirty="0">
                <a:solidFill>
                  <a:srgbClr val="595959"/>
                </a:solidFill>
                <a:latin typeface="微软雅黑" panose="020B0503020204020204" pitchFamily="34" charset="-122"/>
                <a:ea typeface="微软雅黑" panose="020B0503020204020204" pitchFamily="34" charset="-122"/>
              </a:rPr>
              <a:t> alias="Animal" type="</a:t>
            </a:r>
            <a:r>
              <a:rPr lang="en-US" altLang="zh-CN" sz="1600" dirty="0" err="1">
                <a:solidFill>
                  <a:srgbClr val="595959"/>
                </a:solidFill>
                <a:latin typeface="微软雅黑" panose="020B0503020204020204" pitchFamily="34" charset="-122"/>
                <a:ea typeface="微软雅黑" panose="020B0503020204020204" pitchFamily="34" charset="-122"/>
              </a:rPr>
              <a:t>com.itheima.pojo.Animal</a:t>
            </a:r>
            <a:r>
              <a:rPr lang="en-US" altLang="zh-CN" sz="1600" dirty="0">
                <a:solidFill>
                  <a:srgbClr val="595959"/>
                </a:solidFill>
                <a:latin typeface="微软雅黑" panose="020B0503020204020204" pitchFamily="34" charset="-122"/>
                <a:ea typeface="微软雅黑" panose="020B0503020204020204" pitchFamily="34" charset="-122"/>
              </a:rPr>
              <a:t>"/&gt;</a:t>
            </a:r>
            <a:endParaRPr lang="zh-CN" altLang="zh-CN" sz="1600"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rPr>
              <a:t>&lt;/</a:t>
            </a:r>
            <a:r>
              <a:rPr lang="en-US" altLang="zh-CN" sz="1600" dirty="0" err="1">
                <a:solidFill>
                  <a:srgbClr val="595959"/>
                </a:solidFill>
                <a:latin typeface="微软雅黑" panose="020B0503020204020204" pitchFamily="34" charset="-122"/>
                <a:ea typeface="微软雅黑" panose="020B0503020204020204" pitchFamily="34" charset="-122"/>
              </a:rPr>
              <a:t>typeAliases</a:t>
            </a:r>
            <a:r>
              <a:rPr lang="en-US" altLang="zh-CN" sz="1600" dirty="0">
                <a:solidFill>
                  <a:srgbClr val="595959"/>
                </a:solidFill>
                <a:latin typeface="微软雅黑" panose="020B0503020204020204" pitchFamily="34" charset="-122"/>
                <a:ea typeface="微软雅黑" panose="020B0503020204020204" pitchFamily="34" charset="-122"/>
              </a:rPr>
              <a:t>&gt;</a:t>
            </a:r>
            <a:endParaRPr lang="zh-CN" altLang="zh-CN" sz="1600" dirty="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1535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9309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536623"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多个全限定类设置别名的方式</a:t>
            </a:r>
          </a:p>
        </p:txBody>
      </p:sp>
      <p:sp>
        <p:nvSpPr>
          <p:cNvPr id="11" name="Title 1"/>
          <p:cNvSpPr txBox="1"/>
          <p:nvPr/>
        </p:nvSpPr>
        <p:spPr>
          <a:xfrm>
            <a:off x="1143838" y="266933"/>
            <a:ext cx="412539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2.2.4  &lt;</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typeAliases</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983230"/>
            <a:ext cx="9390960" cy="58205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方式二：</a:t>
            </a:r>
            <a:r>
              <a:rPr lang="zh-CN" altLang="zh-CN" dirty="0">
                <a:solidFill>
                  <a:srgbClr val="595959"/>
                </a:solidFill>
                <a:latin typeface="微软雅黑" panose="020B0503020204020204" pitchFamily="34" charset="-122"/>
              </a:rPr>
              <a:t>通过自动扫描包的形式自定义别名</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720340"/>
            <a:ext cx="9865885" cy="109619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64137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34872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13" name="图片 12">
            <a:extLst>
              <a:ext uri="{FF2B5EF4-FFF2-40B4-BE49-F238E27FC236}">
                <a16:creationId xmlns:a16="http://schemas.microsoft.com/office/drawing/2014/main" id="{F0B086F9-B6F5-9346-B346-980E4AD2F57C}"/>
              </a:ext>
            </a:extLst>
          </p:cNvPr>
          <p:cNvPicPr>
            <a:picLocks noChangeAspect="1"/>
          </p:cNvPicPr>
          <p:nvPr/>
        </p:nvPicPr>
        <p:blipFill>
          <a:blip r:embed="rId5"/>
          <a:stretch>
            <a:fillRect/>
          </a:stretch>
        </p:blipFill>
        <p:spPr>
          <a:xfrm>
            <a:off x="2606040" y="4046008"/>
            <a:ext cx="7280910" cy="1428365"/>
          </a:xfrm>
          <a:prstGeom prst="rect">
            <a:avLst/>
          </a:prstGeom>
        </p:spPr>
      </p:pic>
      <p:sp>
        <p:nvSpPr>
          <p:cNvPr id="2" name="文本框 1">
            <a:extLst>
              <a:ext uri="{FF2B5EF4-FFF2-40B4-BE49-F238E27FC236}">
                <a16:creationId xmlns:a16="http://schemas.microsoft.com/office/drawing/2014/main" id="{B51BE05A-2A14-224F-81C8-BF62F3EF3889}"/>
              </a:ext>
            </a:extLst>
          </p:cNvPr>
          <p:cNvSpPr txBox="1"/>
          <p:nvPr/>
        </p:nvSpPr>
        <p:spPr>
          <a:xfrm>
            <a:off x="3749040" y="4080510"/>
            <a:ext cx="5566410" cy="1289905"/>
          </a:xfrm>
          <a:prstGeom prst="rect">
            <a:avLst/>
          </a:prstGeom>
          <a:noFill/>
        </p:spPr>
        <p:txBody>
          <a:bodyPr wrap="square" rtlCol="0">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a:t>
            </a:r>
            <a:r>
              <a:rPr lang="en-US" altLang="zh-CN" dirty="0" err="1">
                <a:solidFill>
                  <a:srgbClr val="595959"/>
                </a:solidFill>
                <a:latin typeface="微软雅黑" panose="020B0503020204020204" pitchFamily="34" charset="-122"/>
                <a:ea typeface="微软雅黑" panose="020B0503020204020204" pitchFamily="34" charset="-122"/>
                <a:cs typeface="+mn-ea"/>
              </a:rPr>
              <a:t>typeAliases</a:t>
            </a:r>
            <a:r>
              <a:rPr lang="en-US" altLang="zh-CN" dirty="0">
                <a:solidFill>
                  <a:srgbClr val="595959"/>
                </a:solidFill>
                <a:latin typeface="微软雅黑" panose="020B0503020204020204" pitchFamily="34" charset="-122"/>
                <a:ea typeface="微软雅黑" panose="020B0503020204020204" pitchFamily="34" charset="-122"/>
                <a:cs typeface="+mn-ea"/>
              </a:rPr>
              <a:t>&gt;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&lt;package name="</a:t>
            </a:r>
            <a:r>
              <a:rPr lang="en-US" altLang="zh-CN" dirty="0" err="1">
                <a:solidFill>
                  <a:srgbClr val="595959"/>
                </a:solidFill>
                <a:latin typeface="微软雅黑" panose="020B0503020204020204" pitchFamily="34" charset="-122"/>
                <a:ea typeface="微软雅黑" panose="020B0503020204020204" pitchFamily="34" charset="-122"/>
                <a:cs typeface="+mn-ea"/>
              </a:rPr>
              <a:t>com.itheima.pojo</a:t>
            </a:r>
            <a:r>
              <a:rPr lang="en-US" altLang="zh-CN" dirty="0">
                <a:solidFill>
                  <a:srgbClr val="595959"/>
                </a:solidFill>
                <a:latin typeface="微软雅黑" panose="020B0503020204020204" pitchFamily="34" charset="-122"/>
                <a:ea typeface="微软雅黑" panose="020B0503020204020204" pitchFamily="34" charset="-122"/>
                <a:cs typeface="+mn-ea"/>
              </a:rPr>
              <a:t>"/&gt;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a:t>
            </a:r>
            <a:r>
              <a:rPr lang="en-US" altLang="zh-CN" dirty="0" err="1">
                <a:solidFill>
                  <a:srgbClr val="595959"/>
                </a:solidFill>
                <a:latin typeface="微软雅黑" panose="020B0503020204020204" pitchFamily="34" charset="-122"/>
                <a:ea typeface="微软雅黑" panose="020B0503020204020204" pitchFamily="34" charset="-122"/>
                <a:cs typeface="+mn-ea"/>
              </a:rPr>
              <a:t>typeAliases</a:t>
            </a:r>
            <a:r>
              <a:rPr lang="en-US" altLang="zh-CN" dirty="0">
                <a:solidFill>
                  <a:srgbClr val="595959"/>
                </a:solidFill>
                <a:latin typeface="微软雅黑" panose="020B0503020204020204" pitchFamily="34" charset="-122"/>
                <a:ea typeface="微软雅黑" panose="020B0503020204020204" pitchFamily="34" charset="-122"/>
                <a:cs typeface="+mn-ea"/>
              </a:rPr>
              <a:t>&gt;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932539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9309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536623"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常见</a:t>
            </a:r>
            <a:r>
              <a:rPr lang="en-US" altLang="zh-CN" sz="2000" dirty="0">
                <a:solidFill>
                  <a:srgbClr val="1369B2"/>
                </a:solidFill>
                <a:latin typeface="微软雅黑" panose="020B0503020204020204" pitchFamily="34" charset="-122"/>
                <a:ea typeface="微软雅黑" panose="020B0503020204020204" pitchFamily="34" charset="-122"/>
              </a:rPr>
              <a:t>Java</a:t>
            </a:r>
            <a:r>
              <a:rPr lang="zh-CN" altLang="en-US" sz="2000" dirty="0">
                <a:solidFill>
                  <a:srgbClr val="1369B2"/>
                </a:solidFill>
                <a:latin typeface="微软雅黑" panose="020B0503020204020204" pitchFamily="34" charset="-122"/>
                <a:ea typeface="微软雅黑" panose="020B0503020204020204" pitchFamily="34" charset="-122"/>
              </a:rPr>
              <a:t>类型的默认别名问题</a:t>
            </a:r>
          </a:p>
        </p:txBody>
      </p:sp>
      <p:sp>
        <p:nvSpPr>
          <p:cNvPr id="11" name="Title 1"/>
          <p:cNvSpPr txBox="1"/>
          <p:nvPr/>
        </p:nvSpPr>
        <p:spPr>
          <a:xfrm>
            <a:off x="1143838" y="266933"/>
            <a:ext cx="412539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2.2.4  &lt;</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typeAliases</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223259"/>
            <a:ext cx="9390960" cy="170415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除了可以使用</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typeAliases</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元素为实体类自定义别名外，</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框架还为许多常见的</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类型（如数值、字符串、日期和集合等）提供了相应的</a:t>
            </a:r>
            <a:r>
              <a:rPr lang="zh-CN" altLang="zh-CN" dirty="0">
                <a:solidFill>
                  <a:srgbClr val="1369B2"/>
                </a:solidFill>
                <a:latin typeface="微软雅黑" panose="020B0503020204020204" pitchFamily="34" charset="-122"/>
              </a:rPr>
              <a:t>默认别名</a:t>
            </a:r>
            <a:r>
              <a:rPr lang="zh-CN" altLang="en-US" dirty="0">
                <a:solidFill>
                  <a:srgbClr val="595959"/>
                </a:solidFill>
                <a:latin typeface="微软雅黑" panose="020B0503020204020204" pitchFamily="34" charset="-122"/>
              </a:rPr>
              <a:t>。例如别名</a:t>
            </a:r>
            <a:r>
              <a:rPr lang="en-US" altLang="zh-CN" dirty="0">
                <a:solidFill>
                  <a:srgbClr val="595959"/>
                </a:solidFill>
                <a:latin typeface="微软雅黑" panose="020B0503020204020204" pitchFamily="34" charset="-122"/>
              </a:rPr>
              <a:t>_byte</a:t>
            </a:r>
            <a:r>
              <a:rPr lang="zh-CN" altLang="en-US" dirty="0">
                <a:solidFill>
                  <a:srgbClr val="595959"/>
                </a:solidFill>
                <a:latin typeface="微软雅黑" panose="020B0503020204020204" pitchFamily="34" charset="-122"/>
              </a:rPr>
              <a:t>映射类型</a:t>
            </a:r>
            <a:r>
              <a:rPr lang="en-US" altLang="zh-CN" dirty="0">
                <a:solidFill>
                  <a:srgbClr val="595959"/>
                </a:solidFill>
                <a:latin typeface="微软雅黑" panose="020B0503020204020204" pitchFamily="34" charset="-122"/>
              </a:rPr>
              <a:t>byte</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_long</a:t>
            </a:r>
            <a:r>
              <a:rPr lang="zh-CN" altLang="en-US" dirty="0">
                <a:solidFill>
                  <a:srgbClr val="595959"/>
                </a:solidFill>
                <a:latin typeface="微软雅黑" panose="020B0503020204020204" pitchFamily="34" charset="-122"/>
              </a:rPr>
              <a:t>映射类型</a:t>
            </a:r>
            <a:r>
              <a:rPr lang="en-US" altLang="zh-CN" dirty="0">
                <a:solidFill>
                  <a:srgbClr val="595959"/>
                </a:solidFill>
                <a:latin typeface="微软雅黑" panose="020B0503020204020204" pitchFamily="34" charset="-122"/>
              </a:rPr>
              <a:t>long</a:t>
            </a:r>
            <a:r>
              <a:rPr lang="zh-CN" altLang="en-US" dirty="0">
                <a:solidFill>
                  <a:srgbClr val="595959"/>
                </a:solidFill>
                <a:latin typeface="微软雅黑" panose="020B0503020204020204" pitchFamily="34" charset="-122"/>
              </a:rPr>
              <a:t>等，</a:t>
            </a:r>
            <a:r>
              <a:rPr lang="zh-CN" altLang="zh-CN" dirty="0">
                <a:solidFill>
                  <a:srgbClr val="595959"/>
                </a:solidFill>
                <a:latin typeface="微软雅黑" panose="020B0503020204020204" pitchFamily="34" charset="-122"/>
              </a:rPr>
              <a:t>别名可以在</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中直接使用，但由于别名不区分大小写，所以在使用时要注意重复定义的覆盖问题</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360244" y="2937510"/>
            <a:ext cx="9865885" cy="227457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85854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9045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9454750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49115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2.2.5  &lt;environments&gt;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46852" y="2944130"/>
            <a:ext cx="5176459" cy="1320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配置文件的</a:t>
            </a:r>
            <a:r>
              <a:rPr lang="en-US" altLang="zh-CN" dirty="0">
                <a:solidFill>
                  <a:srgbClr val="1369B2"/>
                </a:solidFill>
                <a:latin typeface="微软雅黑" panose="020B0503020204020204" pitchFamily="34" charset="-122"/>
                <a:ea typeface="微软雅黑" panose="020B0503020204020204" pitchFamily="34" charset="-122"/>
              </a:rPr>
              <a:t>&lt;</a:t>
            </a:r>
            <a:r>
              <a:rPr lang="en-US" altLang="zh-CN" dirty="0">
                <a:solidFill>
                  <a:srgbClr val="1369B2"/>
                </a:solidFill>
                <a:latin typeface="微软雅黑" panose="020B0503020204020204" pitchFamily="34" charset="-122"/>
                <a:ea typeface="微软雅黑" panose="020B0503020204020204" pitchFamily="34" charset="-122"/>
                <a:sym typeface="+mn-lt"/>
              </a:rPr>
              <a:t>environments</a:t>
            </a:r>
            <a:r>
              <a:rPr lang="en-US" altLang="zh-CN" dirty="0">
                <a:solidFill>
                  <a:srgbClr val="1369B2"/>
                </a:solidFill>
                <a:latin typeface="微软雅黑" panose="020B0503020204020204" pitchFamily="34" charset="-122"/>
                <a:ea typeface="微软雅黑" panose="020B0503020204020204" pitchFamily="34" charset="-122"/>
              </a:rPr>
              <a:t>&gt;</a:t>
            </a:r>
            <a:r>
              <a:rPr lang="zh-CN" altLang="en-US" dirty="0">
                <a:solidFill>
                  <a:srgbClr val="1369B2"/>
                </a:solidFill>
                <a:latin typeface="微软雅黑" panose="020B0503020204020204" pitchFamily="34" charset="-122"/>
                <a:ea typeface="微软雅黑" panose="020B0503020204020204" pitchFamily="34" charset="-122"/>
              </a:rPr>
              <a:t>元素</a:t>
            </a:r>
            <a:r>
              <a:rPr lang="zh-CN" altLang="en-US" dirty="0">
                <a:solidFill>
                  <a:srgbClr val="595959"/>
                </a:solidFill>
                <a:latin typeface="微软雅黑" panose="020B0503020204020204" pitchFamily="34" charset="-122"/>
                <a:ea typeface="微软雅黑" panose="020B0503020204020204" pitchFamily="34" charset="-122"/>
              </a:rPr>
              <a:t>，能够使用</a:t>
            </a:r>
            <a:r>
              <a:rPr lang="en-US" altLang="zh-CN" dirty="0">
                <a:solidFill>
                  <a:srgbClr val="595959"/>
                </a:solidFill>
                <a:latin typeface="微软雅黑" panose="020B0503020204020204" pitchFamily="34" charset="-122"/>
                <a:ea typeface="微软雅黑" panose="020B0503020204020204" pitchFamily="34" charset="-122"/>
              </a:rPr>
              <a:t>&lt;</a:t>
            </a:r>
            <a:r>
              <a:rPr lang="en-US" altLang="zh-CN" dirty="0">
                <a:solidFill>
                  <a:srgbClr val="595959"/>
                </a:solidFill>
                <a:latin typeface="微软雅黑" panose="020B0503020204020204" pitchFamily="34" charset="-122"/>
                <a:ea typeface="微软雅黑" panose="020B0503020204020204" pitchFamily="34" charset="-122"/>
                <a:sym typeface="+mn-lt"/>
              </a:rPr>
              <a:t>environments</a:t>
            </a:r>
            <a:r>
              <a:rPr lang="en-US" altLang="zh-CN" dirty="0">
                <a:solidFill>
                  <a:srgbClr val="595959"/>
                </a:solidFill>
                <a:latin typeface="微软雅黑" panose="020B0503020204020204" pitchFamily="34" charset="-122"/>
                <a:ea typeface="微软雅黑" panose="020B0503020204020204" pitchFamily="34" charset="-122"/>
              </a:rPr>
              <a:t>&gt;</a:t>
            </a:r>
            <a:r>
              <a:rPr lang="zh-CN" altLang="en-US" dirty="0">
                <a:solidFill>
                  <a:srgbClr val="595959"/>
                </a:solidFill>
                <a:latin typeface="微软雅黑" panose="020B0503020204020204" pitchFamily="34" charset="-122"/>
                <a:ea typeface="微软雅黑" panose="020B0503020204020204" pitchFamily="34" charset="-122"/>
              </a:rPr>
              <a:t>元素</a:t>
            </a:r>
          </a:p>
          <a:p>
            <a:pPr algn="just">
              <a:lnSpc>
                <a:spcPct val="150000"/>
              </a:lnSpc>
            </a:pP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518742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47081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29100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&lt;environments&gt;</a:t>
            </a:r>
            <a:r>
              <a:rPr lang="zh-CN" altLang="en-US" sz="2000" dirty="0">
                <a:solidFill>
                  <a:srgbClr val="1369B2"/>
                </a:solidFill>
                <a:latin typeface="微软雅黑" panose="020B0503020204020204" pitchFamily="34" charset="-122"/>
                <a:ea typeface="微软雅黑" panose="020B0503020204020204" pitchFamily="34" charset="-122"/>
              </a:rPr>
              <a:t>元素配置运行环境</a:t>
            </a:r>
          </a:p>
        </p:txBody>
      </p:sp>
      <p:sp>
        <p:nvSpPr>
          <p:cNvPr id="11" name="Title 1"/>
          <p:cNvSpPr txBox="1"/>
          <p:nvPr/>
        </p:nvSpPr>
        <p:spPr>
          <a:xfrm>
            <a:off x="1143838" y="266933"/>
            <a:ext cx="44568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2.2.5  &lt;environments&gt;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223259"/>
            <a:ext cx="9390960" cy="170415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可以配置多套运行环境，如开发环境、测试环境、生产环境等，我们可以灵活选择不同的配置，从而将</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映射到不同运行环境的数据库中。不同的运行环境可以通过</a:t>
            </a:r>
            <a:r>
              <a:rPr lang="en-US" altLang="zh-CN" dirty="0">
                <a:solidFill>
                  <a:srgbClr val="595959"/>
                </a:solidFill>
                <a:latin typeface="微软雅黑" panose="020B0503020204020204" pitchFamily="34" charset="-122"/>
              </a:rPr>
              <a:t>&lt;environments&gt;</a:t>
            </a:r>
            <a:r>
              <a:rPr lang="zh-CN" altLang="zh-CN" dirty="0">
                <a:solidFill>
                  <a:srgbClr val="595959"/>
                </a:solidFill>
                <a:latin typeface="微软雅黑" panose="020B0503020204020204" pitchFamily="34" charset="-122"/>
              </a:rPr>
              <a:t>元素来配置，但不管增加几套运行环境，都必须要明确选择出当前要用的唯一的一个运行环境</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360244" y="2937510"/>
            <a:ext cx="9865885" cy="227457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85854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9045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009270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972" y="572625"/>
            <a:ext cx="3008380"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671" y="2448420"/>
            <a:ext cx="1192345" cy="612920"/>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671" y="3368605"/>
            <a:ext cx="1192345" cy="618263"/>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671" y="4298968"/>
            <a:ext cx="1192345" cy="614383"/>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5342" y="2426247"/>
            <a:ext cx="5143000" cy="612920"/>
            <a:chOff x="4315150" y="953426"/>
            <a:chExt cx="3857250" cy="540057"/>
          </a:xfrm>
        </p:grpSpPr>
        <p:sp>
          <p:nvSpPr>
            <p:cNvPr id="61" name="矩形 60"/>
            <p:cNvSpPr/>
            <p:nvPr/>
          </p:nvSpPr>
          <p:spPr>
            <a:xfrm>
              <a:off x="4841196" y="1036090"/>
              <a:ext cx="2827147" cy="332129"/>
            </a:xfrm>
            <a:prstGeom prst="rect">
              <a:avLst/>
            </a:prstGeom>
            <a:ln w="15875">
              <a:noFill/>
            </a:ln>
          </p:spPr>
          <p:txBody>
            <a:bodyPr wrap="square" lIns="68580" tIns="34290" rIns="68580" bIns="34290">
              <a:spAutoFit/>
            </a:bodyPr>
            <a:lstStyle/>
            <a:p>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MyBatis</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的核心对象</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5342" y="3351783"/>
            <a:ext cx="5143000" cy="612920"/>
            <a:chOff x="4315150" y="1647579"/>
            <a:chExt cx="3857250" cy="540057"/>
          </a:xfrm>
        </p:grpSpPr>
        <p:sp>
          <p:nvSpPr>
            <p:cNvPr id="64" name="矩形 63"/>
            <p:cNvSpPr/>
            <p:nvPr/>
          </p:nvSpPr>
          <p:spPr>
            <a:xfrm>
              <a:off x="4841196" y="1730243"/>
              <a:ext cx="2827147" cy="332206"/>
            </a:xfrm>
            <a:prstGeom prst="rect">
              <a:avLst/>
            </a:prstGeom>
            <a:ln w="15875">
              <a:noFill/>
            </a:ln>
          </p:spPr>
          <p:txBody>
            <a:bodyPr wrap="square" lIns="68580" tIns="34290" rIns="68580" bIns="34290">
              <a:spAutoFit/>
            </a:bodyPr>
            <a:lstStyle/>
            <a:p>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MyBatis</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核心配置文件</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5342" y="4277320"/>
            <a:ext cx="5143000" cy="612920"/>
            <a:chOff x="4315150" y="2341731"/>
            <a:chExt cx="3857250" cy="540057"/>
          </a:xfrm>
        </p:grpSpPr>
        <p:sp>
          <p:nvSpPr>
            <p:cNvPr id="67" name="矩形 66"/>
            <p:cNvSpPr/>
            <p:nvPr/>
          </p:nvSpPr>
          <p:spPr>
            <a:xfrm>
              <a:off x="4841197" y="2424395"/>
              <a:ext cx="2827146" cy="332206"/>
            </a:xfrm>
            <a:prstGeom prst="rect">
              <a:avLst/>
            </a:prstGeom>
            <a:ln w="15875">
              <a:noFill/>
            </a:ln>
          </p:spPr>
          <p:txBody>
            <a:bodyPr wrap="square" lIns="68580" tIns="34290" rIns="68580" bIns="34290">
              <a:spAutoFit/>
            </a:bodyPr>
            <a:lstStyle/>
            <a:p>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MyBatis</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映射文件</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1" name="组合 20">
            <a:extLst>
              <a:ext uri="{FF2B5EF4-FFF2-40B4-BE49-F238E27FC236}">
                <a16:creationId xmlns:a16="http://schemas.microsoft.com/office/drawing/2014/main" id="{538CECAF-A4A2-334D-9EF3-0E0E38AA69EA}"/>
              </a:ext>
            </a:extLst>
          </p:cNvPr>
          <p:cNvGrpSpPr/>
          <p:nvPr/>
        </p:nvGrpSpPr>
        <p:grpSpPr>
          <a:xfrm>
            <a:off x="3112051" y="5205748"/>
            <a:ext cx="1192345" cy="614383"/>
            <a:chOff x="2215144" y="3084852"/>
            <a:chExt cx="1244730" cy="844793"/>
          </a:xfrm>
        </p:grpSpPr>
        <p:sp>
          <p:nvSpPr>
            <p:cNvPr id="22" name="平行四边形 21">
              <a:extLst>
                <a:ext uri="{FF2B5EF4-FFF2-40B4-BE49-F238E27FC236}">
                  <a16:creationId xmlns:a16="http://schemas.microsoft.com/office/drawing/2014/main" id="{FB18569F-6FB5-2742-A9FB-06E7FBC911E8}"/>
                </a:ext>
              </a:extLst>
            </p:cNvPr>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23" name="文本框 11">
              <a:extLst>
                <a:ext uri="{FF2B5EF4-FFF2-40B4-BE49-F238E27FC236}">
                  <a16:creationId xmlns:a16="http://schemas.microsoft.com/office/drawing/2014/main" id="{900D5D55-3692-5F46-B039-9416A0AB0703}"/>
                </a:ext>
              </a:extLst>
            </p:cNvPr>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24" name="组合 23">
            <a:extLst>
              <a:ext uri="{FF2B5EF4-FFF2-40B4-BE49-F238E27FC236}">
                <a16:creationId xmlns:a16="http://schemas.microsoft.com/office/drawing/2014/main" id="{2FF3130E-2F59-2E4E-959A-8DA5F443B502}"/>
              </a:ext>
            </a:extLst>
          </p:cNvPr>
          <p:cNvGrpSpPr/>
          <p:nvPr/>
        </p:nvGrpSpPr>
        <p:grpSpPr>
          <a:xfrm>
            <a:off x="4017722" y="5184100"/>
            <a:ext cx="5143000" cy="612920"/>
            <a:chOff x="4315150" y="2341731"/>
            <a:chExt cx="3857250" cy="540057"/>
          </a:xfrm>
        </p:grpSpPr>
        <p:sp>
          <p:nvSpPr>
            <p:cNvPr id="25" name="矩形 24">
              <a:extLst>
                <a:ext uri="{FF2B5EF4-FFF2-40B4-BE49-F238E27FC236}">
                  <a16:creationId xmlns:a16="http://schemas.microsoft.com/office/drawing/2014/main" id="{A69636D8-E9A6-8A4A-B18D-AA8C58E47F08}"/>
                </a:ext>
              </a:extLst>
            </p:cNvPr>
            <p:cNvSpPr/>
            <p:nvPr/>
          </p:nvSpPr>
          <p:spPr>
            <a:xfrm>
              <a:off x="4841197" y="2424395"/>
              <a:ext cx="2827146" cy="332206"/>
            </a:xfrm>
            <a:prstGeom prst="rect">
              <a:avLst/>
            </a:prstGeom>
            <a:ln w="15875">
              <a:noFill/>
            </a:ln>
          </p:spPr>
          <p:txBody>
            <a:bodyPr wrap="square" lIns="68580" tIns="34290" rIns="68580" bIns="34290">
              <a:spAutoFit/>
            </a:bodyPr>
            <a:lstStyle/>
            <a:p>
              <a:r>
                <a:rPr lang="zh-CN" alt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案例</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：员工管理系统</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26" name="平行四边形 25">
              <a:extLst>
                <a:ext uri="{FF2B5EF4-FFF2-40B4-BE49-F238E27FC236}">
                  <a16:creationId xmlns:a16="http://schemas.microsoft.com/office/drawing/2014/main" id="{13E9453C-BE06-2649-AE1A-D5A812C2AF26}"/>
                </a:ext>
              </a:extLst>
            </p:cNvPr>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val="4182489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50510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58818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&lt;environments&gt;</a:t>
            </a:r>
            <a:r>
              <a:rPr lang="zh-CN" altLang="en-US" sz="2000" dirty="0">
                <a:solidFill>
                  <a:srgbClr val="1369B2"/>
                </a:solidFill>
                <a:latin typeface="微软雅黑" panose="020B0503020204020204" pitchFamily="34" charset="-122"/>
                <a:ea typeface="微软雅黑" panose="020B0503020204020204" pitchFamily="34" charset="-122"/>
              </a:rPr>
              <a:t>各元素配置运行环境</a:t>
            </a:r>
          </a:p>
        </p:txBody>
      </p:sp>
      <p:sp>
        <p:nvSpPr>
          <p:cNvPr id="11" name="Title 1"/>
          <p:cNvSpPr txBox="1"/>
          <p:nvPr/>
        </p:nvSpPr>
        <p:spPr>
          <a:xfrm>
            <a:off x="1143838" y="266933"/>
            <a:ext cx="44568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2.2.5  &lt;environments&gt;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223259"/>
            <a:ext cx="9390960" cy="170415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的运行环境信息包括事务管理器和数据源。在</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的核心配置文件中，</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通过</a:t>
            </a:r>
            <a:r>
              <a:rPr lang="en-US" altLang="zh-CN" dirty="0">
                <a:solidFill>
                  <a:srgbClr val="595959"/>
                </a:solidFill>
                <a:latin typeface="微软雅黑" panose="020B0503020204020204" pitchFamily="34" charset="-122"/>
              </a:rPr>
              <a:t>&lt;environments&gt;</a:t>
            </a:r>
            <a:r>
              <a:rPr lang="zh-CN" altLang="zh-CN" dirty="0">
                <a:solidFill>
                  <a:srgbClr val="595959"/>
                </a:solidFill>
                <a:latin typeface="微软雅黑" panose="020B0503020204020204" pitchFamily="34" charset="-122"/>
              </a:rPr>
              <a:t>元素定义一个运行环境。</a:t>
            </a:r>
            <a:r>
              <a:rPr lang="en-US" altLang="zh-CN" dirty="0">
                <a:solidFill>
                  <a:srgbClr val="595959"/>
                </a:solidFill>
                <a:latin typeface="微软雅黑" panose="020B0503020204020204" pitchFamily="34" charset="-122"/>
              </a:rPr>
              <a:t>&lt;environments&gt;</a:t>
            </a:r>
            <a:r>
              <a:rPr lang="zh-CN" altLang="zh-CN" dirty="0">
                <a:solidFill>
                  <a:srgbClr val="595959"/>
                </a:solidFill>
                <a:latin typeface="微软雅黑" panose="020B0503020204020204" pitchFamily="34" charset="-122"/>
              </a:rPr>
              <a:t>元素有两个子元素，</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transactionManager</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元素和</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daraSource</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transactionManager</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元素用于配置运行环境的事务管理器；</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daraSource</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元素用于配置运行环境的数据源信息</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360244" y="2937510"/>
            <a:ext cx="9865885" cy="227457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85854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9045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3421936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601120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5548303" cy="400110"/>
          </a:xfrm>
          <a:prstGeom prst="rect">
            <a:avLst/>
          </a:prstGeom>
          <a:noFill/>
        </p:spPr>
        <p:txBody>
          <a:bodyPr wrap="squar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使用</a:t>
            </a:r>
            <a:r>
              <a:rPr lang="en-US" altLang="zh-CN" sz="2000" dirty="0">
                <a:solidFill>
                  <a:srgbClr val="1369B2"/>
                </a:solidFill>
                <a:latin typeface="微软雅黑" panose="020B0503020204020204" pitchFamily="34" charset="-122"/>
                <a:ea typeface="微软雅黑" panose="020B0503020204020204" pitchFamily="34" charset="-122"/>
              </a:rPr>
              <a:t>&lt;environments&gt;</a:t>
            </a:r>
            <a:r>
              <a:rPr lang="zh-CN" altLang="zh-CN" sz="2000" dirty="0">
                <a:solidFill>
                  <a:srgbClr val="1369B2"/>
                </a:solidFill>
                <a:latin typeface="微软雅黑" panose="020B0503020204020204" pitchFamily="34" charset="-122"/>
                <a:ea typeface="微软雅黑" panose="020B0503020204020204" pitchFamily="34" charset="-122"/>
              </a:rPr>
              <a:t>元素进行配置的示例代码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4568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2.2.5  &lt;environments&gt;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3" name="图片 12">
            <a:extLst>
              <a:ext uri="{FF2B5EF4-FFF2-40B4-BE49-F238E27FC236}">
                <a16:creationId xmlns:a16="http://schemas.microsoft.com/office/drawing/2014/main" id="{09F47C6B-E2EC-2748-A796-187E4D01D39F}"/>
              </a:ext>
            </a:extLst>
          </p:cNvPr>
          <p:cNvPicPr>
            <a:picLocks noChangeAspect="1"/>
          </p:cNvPicPr>
          <p:nvPr/>
        </p:nvPicPr>
        <p:blipFill>
          <a:blip r:embed="rId4"/>
          <a:stretch>
            <a:fillRect/>
          </a:stretch>
        </p:blipFill>
        <p:spPr>
          <a:xfrm>
            <a:off x="1977390" y="2205989"/>
            <a:ext cx="8309610" cy="4111448"/>
          </a:xfrm>
          <a:prstGeom prst="rect">
            <a:avLst/>
          </a:prstGeom>
        </p:spPr>
      </p:pic>
      <p:sp>
        <p:nvSpPr>
          <p:cNvPr id="2" name="文本框 1">
            <a:extLst>
              <a:ext uri="{FF2B5EF4-FFF2-40B4-BE49-F238E27FC236}">
                <a16:creationId xmlns:a16="http://schemas.microsoft.com/office/drawing/2014/main" id="{1F778433-C059-E545-AB3C-4166F28FCBA6}"/>
              </a:ext>
            </a:extLst>
          </p:cNvPr>
          <p:cNvSpPr txBox="1"/>
          <p:nvPr/>
        </p:nvSpPr>
        <p:spPr>
          <a:xfrm>
            <a:off x="2434590" y="2194560"/>
            <a:ext cx="7738110" cy="4111447"/>
          </a:xfrm>
          <a:prstGeom prst="rect">
            <a:avLst/>
          </a:prstGeom>
          <a:noFill/>
        </p:spPr>
        <p:txBody>
          <a:bodyPr wrap="square" rtlCol="0">
            <a:spAutoFit/>
          </a:bodyPr>
          <a:lstStyle/>
          <a:p>
            <a:pPr lvl="0">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rPr>
              <a:t>&lt;environments </a:t>
            </a:r>
            <a:r>
              <a:rPr lang="en-US" altLang="zh-CN" sz="1600" dirty="0">
                <a:solidFill>
                  <a:srgbClr val="595959"/>
                </a:solidFill>
                <a:latin typeface="微软雅黑" panose="020B0503020204020204" pitchFamily="34" charset="-122"/>
                <a:ea typeface="微软雅黑" panose="020B0503020204020204" pitchFamily="34" charset="-122"/>
              </a:rPr>
              <a:t>default="development"&gt;</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rPr>
              <a:t>&lt;environment </a:t>
            </a:r>
            <a:r>
              <a:rPr lang="en-US" altLang="zh-CN" sz="1600" dirty="0">
                <a:solidFill>
                  <a:srgbClr val="595959"/>
                </a:solidFill>
                <a:latin typeface="微软雅黑" panose="020B0503020204020204" pitchFamily="34" charset="-122"/>
                <a:ea typeface="微软雅黑" panose="020B0503020204020204" pitchFamily="34" charset="-122"/>
              </a:rPr>
              <a:t>id="development"&gt;</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rPr>
              <a:t>        &lt;</a:t>
            </a:r>
            <a:r>
              <a:rPr lang="en-US" altLang="zh-CN" sz="1600" dirty="0" err="1">
                <a:solidFill>
                  <a:srgbClr val="595959"/>
                </a:solidFill>
                <a:latin typeface="微软雅黑" panose="020B0503020204020204" pitchFamily="34" charset="-122"/>
                <a:ea typeface="微软雅黑" panose="020B0503020204020204" pitchFamily="34" charset="-122"/>
              </a:rPr>
              <a:t>transactionManager</a:t>
            </a:r>
            <a:r>
              <a:rPr lang="en-US" altLang="zh-CN" sz="1600" dirty="0">
                <a:solidFill>
                  <a:srgbClr val="595959"/>
                </a:solidFill>
                <a:latin typeface="微软雅黑" panose="020B0503020204020204" pitchFamily="34" charset="-122"/>
                <a:ea typeface="微软雅黑" panose="020B0503020204020204" pitchFamily="34" charset="-122"/>
              </a:rPr>
              <a:t> type="JDBC" /&gt;&lt;!—</a:t>
            </a:r>
            <a:r>
              <a:rPr lang="zh-CN" altLang="zh-CN" sz="1600" dirty="0">
                <a:solidFill>
                  <a:srgbClr val="595959"/>
                </a:solidFill>
                <a:latin typeface="微软雅黑" panose="020B0503020204020204" pitchFamily="34" charset="-122"/>
                <a:ea typeface="微软雅黑" panose="020B0503020204020204" pitchFamily="34" charset="-122"/>
              </a:rPr>
              <a:t>设置使用</a:t>
            </a:r>
            <a:r>
              <a:rPr lang="en-US" altLang="zh-CN" sz="1600" dirty="0">
                <a:solidFill>
                  <a:srgbClr val="595959"/>
                </a:solidFill>
                <a:latin typeface="微软雅黑" panose="020B0503020204020204" pitchFamily="34" charset="-122"/>
                <a:ea typeface="微软雅黑" panose="020B0503020204020204" pitchFamily="34" charset="-122"/>
              </a:rPr>
              <a:t>JDBC</a:t>
            </a:r>
            <a:r>
              <a:rPr lang="zh-CN" altLang="zh-CN" sz="1600" dirty="0">
                <a:solidFill>
                  <a:srgbClr val="595959"/>
                </a:solidFill>
                <a:latin typeface="微软雅黑" panose="020B0503020204020204" pitchFamily="34" charset="-122"/>
                <a:ea typeface="微软雅黑" panose="020B0503020204020204" pitchFamily="34" charset="-122"/>
              </a:rPr>
              <a:t>事务管理</a:t>
            </a:r>
            <a:r>
              <a:rPr lang="en-US" altLang="zh-CN" sz="1600" dirty="0">
                <a:solidFill>
                  <a:srgbClr val="595959"/>
                </a:solidFill>
                <a:latin typeface="微软雅黑" panose="020B0503020204020204" pitchFamily="34" charset="-122"/>
                <a:ea typeface="微软雅黑" panose="020B0503020204020204" pitchFamily="34" charset="-122"/>
              </a:rPr>
              <a:t> --&gt;</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rPr>
              <a:t>        &lt;</a:t>
            </a:r>
            <a:r>
              <a:rPr lang="en-US" altLang="zh-CN" sz="1600" dirty="0" err="1">
                <a:solidFill>
                  <a:srgbClr val="595959"/>
                </a:solidFill>
                <a:latin typeface="微软雅黑" panose="020B0503020204020204" pitchFamily="34" charset="-122"/>
                <a:ea typeface="微软雅黑" panose="020B0503020204020204" pitchFamily="34" charset="-122"/>
              </a:rPr>
              <a:t>dataSource</a:t>
            </a:r>
            <a:r>
              <a:rPr lang="en-US" altLang="zh-CN" sz="1600" dirty="0">
                <a:solidFill>
                  <a:srgbClr val="595959"/>
                </a:solidFill>
                <a:latin typeface="微软雅黑" panose="020B0503020204020204" pitchFamily="34" charset="-122"/>
                <a:ea typeface="微软雅黑" panose="020B0503020204020204" pitchFamily="34" charset="-122"/>
              </a:rPr>
              <a:t> type="POOLED"&gt; &lt;!-</a:t>
            </a:r>
            <a:r>
              <a:rPr lang="zh-CN" altLang="zh-CN" sz="1600" dirty="0">
                <a:solidFill>
                  <a:srgbClr val="595959"/>
                </a:solidFill>
                <a:latin typeface="微软雅黑" panose="020B0503020204020204" pitchFamily="34" charset="-122"/>
                <a:ea typeface="微软雅黑" panose="020B0503020204020204" pitchFamily="34" charset="-122"/>
              </a:rPr>
              <a:t>配置数据源</a:t>
            </a:r>
            <a:r>
              <a:rPr lang="en-US" altLang="zh-CN" sz="1600" dirty="0">
                <a:solidFill>
                  <a:srgbClr val="595959"/>
                </a:solidFill>
                <a:latin typeface="微软雅黑" panose="020B0503020204020204" pitchFamily="34" charset="-122"/>
                <a:ea typeface="微软雅黑" panose="020B0503020204020204" pitchFamily="34" charset="-122"/>
              </a:rPr>
              <a:t> --&gt;</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rPr>
              <a:t>            &lt;property name="driver" value="${</a:t>
            </a:r>
            <a:r>
              <a:rPr lang="en-US" altLang="zh-CN" sz="1600" dirty="0" err="1">
                <a:solidFill>
                  <a:srgbClr val="595959"/>
                </a:solidFill>
                <a:latin typeface="微软雅黑" panose="020B0503020204020204" pitchFamily="34" charset="-122"/>
                <a:ea typeface="微软雅黑" panose="020B0503020204020204" pitchFamily="34" charset="-122"/>
              </a:rPr>
              <a:t>jdbc.driver</a:t>
            </a:r>
            <a:r>
              <a:rPr lang="en-US" altLang="zh-CN" sz="1600" dirty="0">
                <a:solidFill>
                  <a:srgbClr val="595959"/>
                </a:solidFill>
                <a:latin typeface="微软雅黑" panose="020B0503020204020204" pitchFamily="34" charset="-122"/>
                <a:ea typeface="微软雅黑" panose="020B0503020204020204" pitchFamily="34" charset="-122"/>
              </a:rPr>
              <a:t>}" /&gt;</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rPr>
              <a:t>            &lt;property name="</a:t>
            </a:r>
            <a:r>
              <a:rPr lang="en-US" altLang="zh-CN" sz="1600" dirty="0" err="1">
                <a:solidFill>
                  <a:srgbClr val="595959"/>
                </a:solidFill>
                <a:latin typeface="微软雅黑" panose="020B0503020204020204" pitchFamily="34" charset="-122"/>
                <a:ea typeface="微软雅黑" panose="020B0503020204020204" pitchFamily="34" charset="-122"/>
              </a:rPr>
              <a:t>url</a:t>
            </a:r>
            <a:r>
              <a:rPr lang="en-US" altLang="zh-CN" sz="1600" dirty="0">
                <a:solidFill>
                  <a:srgbClr val="595959"/>
                </a:solidFill>
                <a:latin typeface="微软雅黑" panose="020B0503020204020204" pitchFamily="34" charset="-122"/>
                <a:ea typeface="微软雅黑" panose="020B0503020204020204" pitchFamily="34" charset="-122"/>
              </a:rPr>
              <a:t>" value="${</a:t>
            </a:r>
            <a:r>
              <a:rPr lang="en-US" altLang="zh-CN" sz="1600" dirty="0" err="1">
                <a:solidFill>
                  <a:srgbClr val="595959"/>
                </a:solidFill>
                <a:latin typeface="微软雅黑" panose="020B0503020204020204" pitchFamily="34" charset="-122"/>
                <a:ea typeface="微软雅黑" panose="020B0503020204020204" pitchFamily="34" charset="-122"/>
              </a:rPr>
              <a:t>jdbc.url</a:t>
            </a:r>
            <a:r>
              <a:rPr lang="en-US" altLang="zh-CN" sz="1600" dirty="0">
                <a:solidFill>
                  <a:srgbClr val="595959"/>
                </a:solidFill>
                <a:latin typeface="微软雅黑" panose="020B0503020204020204" pitchFamily="34" charset="-122"/>
                <a:ea typeface="微软雅黑" panose="020B0503020204020204" pitchFamily="34" charset="-122"/>
              </a:rPr>
              <a:t>}" /&gt;</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rPr>
              <a:t>            &lt;property name="username" value="${</a:t>
            </a:r>
            <a:r>
              <a:rPr lang="en-US" altLang="zh-CN" sz="1600" dirty="0" err="1">
                <a:solidFill>
                  <a:srgbClr val="595959"/>
                </a:solidFill>
                <a:latin typeface="微软雅黑" panose="020B0503020204020204" pitchFamily="34" charset="-122"/>
                <a:ea typeface="微软雅黑" panose="020B0503020204020204" pitchFamily="34" charset="-122"/>
              </a:rPr>
              <a:t>jdbc.username</a:t>
            </a:r>
            <a:r>
              <a:rPr lang="en-US" altLang="zh-CN" sz="1600" dirty="0">
                <a:solidFill>
                  <a:srgbClr val="595959"/>
                </a:solidFill>
                <a:latin typeface="微软雅黑" panose="020B0503020204020204" pitchFamily="34" charset="-122"/>
                <a:ea typeface="微软雅黑" panose="020B0503020204020204" pitchFamily="34" charset="-122"/>
              </a:rPr>
              <a:t>}" /&gt;</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rPr>
              <a:t>            &lt;property name="password" value="${</a:t>
            </a:r>
            <a:r>
              <a:rPr lang="en-US" altLang="zh-CN" sz="1600" dirty="0" err="1">
                <a:solidFill>
                  <a:srgbClr val="595959"/>
                </a:solidFill>
                <a:latin typeface="微软雅黑" panose="020B0503020204020204" pitchFamily="34" charset="-122"/>
                <a:ea typeface="微软雅黑" panose="020B0503020204020204" pitchFamily="34" charset="-122"/>
              </a:rPr>
              <a:t>jdbc.password</a:t>
            </a:r>
            <a:r>
              <a:rPr lang="en-US" altLang="zh-CN" sz="1600" dirty="0">
                <a:solidFill>
                  <a:srgbClr val="595959"/>
                </a:solidFill>
                <a:latin typeface="微软雅黑" panose="020B0503020204020204" pitchFamily="34" charset="-122"/>
                <a:ea typeface="微软雅黑" panose="020B0503020204020204" pitchFamily="34" charset="-122"/>
              </a:rPr>
              <a:t>}" /&gt;</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rPr>
              <a:t>        &lt;/</a:t>
            </a:r>
            <a:r>
              <a:rPr lang="en-US" altLang="zh-CN" sz="1600" dirty="0" err="1">
                <a:solidFill>
                  <a:srgbClr val="595959"/>
                </a:solidFill>
                <a:latin typeface="微软雅黑" panose="020B0503020204020204" pitchFamily="34" charset="-122"/>
                <a:ea typeface="微软雅黑" panose="020B0503020204020204" pitchFamily="34" charset="-122"/>
              </a:rPr>
              <a:t>dataSource</a:t>
            </a:r>
            <a:r>
              <a:rPr lang="en-US" altLang="zh-CN" sz="1600" dirty="0">
                <a:solidFill>
                  <a:srgbClr val="595959"/>
                </a:solidFill>
                <a:latin typeface="微软雅黑" panose="020B0503020204020204" pitchFamily="34" charset="-122"/>
                <a:ea typeface="微软雅黑" panose="020B0503020204020204" pitchFamily="34" charset="-122"/>
              </a:rPr>
              <a:t>&gt;</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rPr>
              <a:t>&lt;/environment&gt;	</a:t>
            </a:r>
            <a:r>
              <a:rPr lang="en-US" altLang="zh-CN" sz="1600" dirty="0">
                <a:solidFill>
                  <a:srgbClr val="595959"/>
                </a:solidFill>
                <a:latin typeface="微软雅黑" panose="020B0503020204020204" pitchFamily="34" charset="-122"/>
                <a:ea typeface="微软雅黑" panose="020B0503020204020204" pitchFamily="34" charset="-122"/>
              </a:rPr>
              <a:t>...</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rPr>
              <a:t>&lt;/environments&gt;</a:t>
            </a:r>
            <a:endParaRPr lang="zh-CN" altLang="zh-CN" sz="1600" dirty="0">
              <a:solidFill>
                <a:srgbClr val="1369B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9589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57597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531970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a:t>
            </a:r>
            <a:r>
              <a:rPr lang="en-US" altLang="zh-CN" sz="2000" dirty="0" err="1">
                <a:solidFill>
                  <a:srgbClr val="1369B2"/>
                </a:solidFill>
                <a:latin typeface="微软雅黑" panose="020B0503020204020204" pitchFamily="34" charset="-122"/>
                <a:ea typeface="微软雅黑" panose="020B0503020204020204" pitchFamily="34" charset="-122"/>
              </a:rPr>
              <a:t>transcationManager</a:t>
            </a:r>
            <a:r>
              <a:rPr lang="en-US" altLang="zh-CN" sz="2000" dirty="0">
                <a:solidFill>
                  <a:srgbClr val="1369B2"/>
                </a:solidFill>
                <a:latin typeface="微软雅黑" panose="020B0503020204020204" pitchFamily="34" charset="-122"/>
                <a:ea typeface="微软雅黑" panose="020B0503020204020204" pitchFamily="34" charset="-122"/>
              </a:rPr>
              <a:t>&gt;</a:t>
            </a:r>
            <a:r>
              <a:rPr lang="zh-CN" altLang="zh-CN" sz="2000" dirty="0">
                <a:solidFill>
                  <a:srgbClr val="1369B2"/>
                </a:solidFill>
                <a:latin typeface="微软雅黑" panose="020B0503020204020204" pitchFamily="34" charset="-122"/>
                <a:ea typeface="微软雅黑" panose="020B0503020204020204" pitchFamily="34" charset="-122"/>
              </a:rPr>
              <a:t>元素配置事务管理器</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4568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2.2.5  &lt;environments&gt;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846069"/>
            <a:ext cx="9390960" cy="302895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中，</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transcationManager</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元素可以配置两种类型的</a:t>
            </a:r>
            <a:r>
              <a:rPr lang="zh-CN" altLang="zh-CN" dirty="0">
                <a:solidFill>
                  <a:srgbClr val="1369B2"/>
                </a:solidFill>
                <a:latin typeface="微软雅黑" panose="020B0503020204020204" pitchFamily="34" charset="-122"/>
              </a:rPr>
              <a:t>事务管理器</a:t>
            </a:r>
            <a:r>
              <a:rPr lang="zh-CN" altLang="zh-CN" dirty="0">
                <a:solidFill>
                  <a:srgbClr val="595959"/>
                </a:solidFill>
                <a:latin typeface="微软雅黑" panose="020B0503020204020204" pitchFamily="34" charset="-122"/>
              </a:rPr>
              <a:t>，分别是</a:t>
            </a:r>
            <a:r>
              <a:rPr lang="en-US" altLang="zh-CN" dirty="0">
                <a:solidFill>
                  <a:srgbClr val="1369B2"/>
                </a:solidFill>
                <a:latin typeface="微软雅黑" panose="020B0503020204020204" pitchFamily="34" charset="-122"/>
              </a:rPr>
              <a:t>JDBC</a:t>
            </a:r>
            <a:r>
              <a:rPr lang="zh-CN" altLang="zh-CN" dirty="0">
                <a:solidFill>
                  <a:srgbClr val="595959"/>
                </a:solidFill>
                <a:latin typeface="微软雅黑" panose="020B0503020204020204" pitchFamily="34" charset="-122"/>
              </a:rPr>
              <a:t>和</a:t>
            </a:r>
            <a:r>
              <a:rPr lang="en-US" altLang="zh-CN" dirty="0">
                <a:solidFill>
                  <a:srgbClr val="1369B2"/>
                </a:solidFill>
                <a:latin typeface="微软雅黑" panose="020B0503020204020204" pitchFamily="34" charset="-122"/>
              </a:rPr>
              <a:t>MANAGED</a:t>
            </a:r>
            <a:r>
              <a:rPr lang="zh-CN" altLang="zh-CN" dirty="0">
                <a:solidFill>
                  <a:srgbClr val="595959"/>
                </a:solidFill>
                <a:latin typeface="微软雅黑" panose="020B0503020204020204" pitchFamily="34" charset="-122"/>
              </a:rPr>
              <a:t>。</a:t>
            </a: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JDBC</a:t>
            </a:r>
            <a:r>
              <a:rPr lang="zh-CN" altLang="zh-CN" dirty="0">
                <a:solidFill>
                  <a:srgbClr val="595959"/>
                </a:solidFill>
                <a:latin typeface="微软雅黑" panose="020B0503020204020204" pitchFamily="34" charset="-122"/>
              </a:rPr>
              <a:t>：此配置直接使用</a:t>
            </a:r>
            <a:r>
              <a:rPr lang="en-US" altLang="zh-CN" dirty="0">
                <a:solidFill>
                  <a:srgbClr val="595959"/>
                </a:solidFill>
                <a:latin typeface="微软雅黑" panose="020B0503020204020204" pitchFamily="34" charset="-122"/>
              </a:rPr>
              <a:t>JDBC</a:t>
            </a:r>
            <a:r>
              <a:rPr lang="zh-CN" altLang="zh-CN" dirty="0">
                <a:solidFill>
                  <a:srgbClr val="595959"/>
                </a:solidFill>
                <a:latin typeface="微软雅黑" panose="020B0503020204020204" pitchFamily="34" charset="-122"/>
              </a:rPr>
              <a:t>的提交和回滚设置，它依赖于从数据源得到的连接来管理事务的作用域。</a:t>
            </a:r>
            <a:endParaRPr lang="en-US" altLang="zh-CN" dirty="0">
              <a:solidFill>
                <a:srgbClr val="595959"/>
              </a:solidFill>
              <a:latin typeface="微软雅黑" panose="020B0503020204020204" pitchFamily="34" charset="-122"/>
            </a:endParaRPr>
          </a:p>
          <a:p>
            <a:pPr marL="285750" lvl="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MANAGED</a:t>
            </a:r>
            <a:r>
              <a:rPr lang="zh-CN" altLang="zh-CN" dirty="0">
                <a:solidFill>
                  <a:srgbClr val="595959"/>
                </a:solidFill>
                <a:latin typeface="微软雅黑" panose="020B0503020204020204" pitchFamily="34" charset="-122"/>
              </a:rPr>
              <a:t>：此配置不提交或回滚一个连接，而是让容器来管理事务的整个生命周期。默认情况下，它会关闭连接，</a:t>
            </a:r>
            <a:r>
              <a:rPr lang="zh-CN" altLang="en-US" dirty="0">
                <a:solidFill>
                  <a:srgbClr val="595959"/>
                </a:solidFill>
                <a:latin typeface="微软雅黑" panose="020B0503020204020204" pitchFamily="34" charset="-122"/>
              </a:rPr>
              <a:t>但</a:t>
            </a:r>
            <a:r>
              <a:rPr lang="zh-CN" altLang="zh-CN" dirty="0">
                <a:solidFill>
                  <a:srgbClr val="595959"/>
                </a:solidFill>
                <a:latin typeface="微软雅黑" panose="020B0503020204020204" pitchFamily="34" charset="-122"/>
              </a:rPr>
              <a:t>可以将</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transcationManager</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元素的</a:t>
            </a:r>
            <a:r>
              <a:rPr lang="en-US" altLang="zh-CN" dirty="0" err="1">
                <a:solidFill>
                  <a:srgbClr val="595959"/>
                </a:solidFill>
                <a:latin typeface="微软雅黑" panose="020B0503020204020204" pitchFamily="34" charset="-122"/>
              </a:rPr>
              <a:t>closeConnection</a:t>
            </a:r>
            <a:r>
              <a:rPr lang="zh-CN" altLang="zh-CN" dirty="0">
                <a:solidFill>
                  <a:srgbClr val="595959"/>
                </a:solidFill>
                <a:latin typeface="微软雅黑" panose="020B0503020204020204" pitchFamily="34" charset="-122"/>
              </a:rPr>
              <a:t>属性设置为</a:t>
            </a:r>
            <a:r>
              <a:rPr lang="en-US" altLang="zh-CN" dirty="0">
                <a:solidFill>
                  <a:srgbClr val="595959"/>
                </a:solidFill>
                <a:latin typeface="微软雅黑" panose="020B0503020204020204" pitchFamily="34" charset="-122"/>
              </a:rPr>
              <a:t>false</a:t>
            </a:r>
            <a:r>
              <a:rPr lang="zh-CN" altLang="zh-CN" dirty="0">
                <a:solidFill>
                  <a:srgbClr val="595959"/>
                </a:solidFill>
                <a:latin typeface="微软雅黑" panose="020B0503020204020204" pitchFamily="34" charset="-122"/>
              </a:rPr>
              <a:t>来阻止它默认的关闭行为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360244" y="2560320"/>
            <a:ext cx="9865885" cy="354330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4813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7846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4279639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16900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2.2.5 &lt;environments&gt;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9" name="图形 28" descr="灯泡和齿轮">
            <a:extLst>
              <a:ext uri="{FF2B5EF4-FFF2-40B4-BE49-F238E27FC236}">
                <a16:creationId xmlns:a16="http://schemas.microsoft.com/office/drawing/2014/main" id="{3E690F46-0F81-DF46-8ADA-2A3C2E49BE5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5000" y="975267"/>
            <a:ext cx="944034" cy="944034"/>
          </a:xfrm>
          <a:prstGeom prst="rect">
            <a:avLst/>
          </a:prstGeom>
        </p:spPr>
      </p:pic>
      <p:sp>
        <p:nvSpPr>
          <p:cNvPr id="10" name="矩形 9">
            <a:extLst>
              <a:ext uri="{FF2B5EF4-FFF2-40B4-BE49-F238E27FC236}">
                <a16:creationId xmlns:a16="http://schemas.microsoft.com/office/drawing/2014/main" id="{3F17F3FD-94AF-2B4A-9E1F-B833AB3E5B86}"/>
              </a:ext>
            </a:extLst>
          </p:cNvPr>
          <p:cNvSpPr/>
          <p:nvPr/>
        </p:nvSpPr>
        <p:spPr>
          <a:xfrm>
            <a:off x="1813597" y="1112004"/>
            <a:ext cx="3164802"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4" name="文本框 35">
            <a:extLst>
              <a:ext uri="{FF2B5EF4-FFF2-40B4-BE49-F238E27FC236}">
                <a16:creationId xmlns:a16="http://schemas.microsoft.com/office/drawing/2014/main" id="{5F4243C4-CA97-894A-B527-6F7A04CC304A}"/>
              </a:ext>
            </a:extLst>
          </p:cNvPr>
          <p:cNvSpPr txBox="1"/>
          <p:nvPr/>
        </p:nvSpPr>
        <p:spPr>
          <a:xfrm>
            <a:off x="1868140" y="1211041"/>
            <a:ext cx="3054839" cy="461665"/>
          </a:xfrm>
          <a:prstGeom prst="rect">
            <a:avLst/>
          </a:prstGeom>
          <a:solidFill>
            <a:srgbClr val="C00000"/>
          </a:solidFill>
        </p:spPr>
        <p:txBody>
          <a:bodyPr wrap="square" rtlCol="0">
            <a:spAutoFit/>
          </a:bodyPr>
          <a:lstStyle/>
          <a:p>
            <a:pPr algn="dist"/>
            <a:r>
              <a:rPr lang="en-US" altLang="zh-CN" sz="2400" dirty="0" err="1">
                <a:solidFill>
                  <a:schemeClr val="bg1"/>
                </a:solidFill>
                <a:latin typeface="Arial" panose="020B0604020202020204" pitchFamily="34" charset="0"/>
                <a:ea typeface="思源黑体 CN Regular" panose="020B0500000000000000" pitchFamily="34" charset="-122"/>
                <a:sym typeface="Arial" panose="020B0604020202020204" pitchFamily="34" charset="0"/>
              </a:rPr>
              <a:t>MyBatis</a:t>
            </a:r>
            <a:r>
              <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数据源类型</a:t>
            </a:r>
          </a:p>
        </p:txBody>
      </p:sp>
      <p:sp>
        <p:nvSpPr>
          <p:cNvPr id="15" name="矩形 14">
            <a:extLst>
              <a:ext uri="{FF2B5EF4-FFF2-40B4-BE49-F238E27FC236}">
                <a16:creationId xmlns:a16="http://schemas.microsoft.com/office/drawing/2014/main" id="{21C3D85D-0E27-FC43-AEC5-EFB5ED00FBB9}"/>
              </a:ext>
            </a:extLst>
          </p:cNvPr>
          <p:cNvSpPr/>
          <p:nvPr/>
        </p:nvSpPr>
        <p:spPr>
          <a:xfrm>
            <a:off x="5041984"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6" name="矩形 15">
            <a:extLst>
              <a:ext uri="{FF2B5EF4-FFF2-40B4-BE49-F238E27FC236}">
                <a16:creationId xmlns:a16="http://schemas.microsoft.com/office/drawing/2014/main" id="{91C677D5-2832-FF45-972E-A66CEAE11A0E}"/>
              </a:ext>
            </a:extLst>
          </p:cNvPr>
          <p:cNvSpPr/>
          <p:nvPr/>
        </p:nvSpPr>
        <p:spPr>
          <a:xfrm>
            <a:off x="5229713"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7" name="文本框 18"/>
          <p:cNvSpPr txBox="1"/>
          <p:nvPr>
            <p:custDataLst>
              <p:tags r:id="rId1"/>
            </p:custDataLst>
          </p:nvPr>
        </p:nvSpPr>
        <p:spPr>
          <a:xfrm>
            <a:off x="1725774" y="3028701"/>
            <a:ext cx="9142101" cy="116321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项目中使用</a:t>
            </a:r>
            <a:r>
              <a:rPr lang="en-US" altLang="zh-CN" dirty="0" err="1">
                <a:solidFill>
                  <a:srgbClr val="595959"/>
                </a:solidFill>
                <a:latin typeface="微软雅黑" panose="020B0503020204020204" pitchFamily="34" charset="-122"/>
              </a:rPr>
              <a:t>Spring+MyBatis</a:t>
            </a:r>
            <a:r>
              <a:rPr lang="zh-CN" altLang="zh-CN" dirty="0">
                <a:solidFill>
                  <a:srgbClr val="595959"/>
                </a:solidFill>
                <a:latin typeface="微软雅黑" panose="020B0503020204020204" pitchFamily="34" charset="-122"/>
              </a:rPr>
              <a:t>，则没必要在</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中配置事务管理器，实际开发中，项目会使用</a:t>
            </a:r>
            <a:r>
              <a:rPr lang="en-US" altLang="zh-CN" dirty="0">
                <a:solidFill>
                  <a:srgbClr val="595959"/>
                </a:solidFill>
                <a:latin typeface="微软雅黑" panose="020B0503020204020204" pitchFamily="34" charset="-122"/>
              </a:rPr>
              <a:t>Spring</a:t>
            </a:r>
            <a:r>
              <a:rPr lang="zh-CN" altLang="zh-CN" dirty="0">
                <a:solidFill>
                  <a:srgbClr val="595959"/>
                </a:solidFill>
                <a:latin typeface="微软雅黑" panose="020B0503020204020204" pitchFamily="34" charset="-122"/>
              </a:rPr>
              <a:t>自带的管理器来实现事务管理。对于数据源的配置，</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提供了</a:t>
            </a:r>
            <a:r>
              <a:rPr lang="en-US" altLang="zh-CN" dirty="0">
                <a:solidFill>
                  <a:srgbClr val="595959"/>
                </a:solidFill>
                <a:latin typeface="微软雅黑" panose="020B0503020204020204" pitchFamily="34" charset="-122"/>
              </a:rPr>
              <a:t>UNPOOLED</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POOLED</a:t>
            </a:r>
            <a:r>
              <a:rPr lang="zh-CN" altLang="zh-CN" dirty="0">
                <a:solidFill>
                  <a:srgbClr val="595959"/>
                </a:solidFill>
                <a:latin typeface="微软雅黑" panose="020B0503020204020204" pitchFamily="34" charset="-122"/>
              </a:rPr>
              <a:t>和</a:t>
            </a:r>
            <a:r>
              <a:rPr lang="en-US" altLang="zh-CN" dirty="0">
                <a:solidFill>
                  <a:srgbClr val="595959"/>
                </a:solidFill>
                <a:latin typeface="微软雅黑" panose="020B0503020204020204" pitchFamily="34" charset="-122"/>
              </a:rPr>
              <a:t>JNDI</a:t>
            </a:r>
            <a:r>
              <a:rPr lang="zh-CN" altLang="zh-CN" dirty="0">
                <a:solidFill>
                  <a:srgbClr val="595959"/>
                </a:solidFill>
                <a:latin typeface="微软雅黑" panose="020B0503020204020204" pitchFamily="34" charset="-122"/>
              </a:rPr>
              <a:t>三种数据源类型</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8" name="圆角矩形 17"/>
          <p:cNvSpPr/>
          <p:nvPr/>
        </p:nvSpPr>
        <p:spPr>
          <a:xfrm>
            <a:off x="1303055" y="2805677"/>
            <a:ext cx="9794240" cy="165354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a:off x="1252831" y="274625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0" name="矩形 93"/>
          <p:cNvSpPr/>
          <p:nvPr/>
        </p:nvSpPr>
        <p:spPr>
          <a:xfrm rot="10800000">
            <a:off x="10778975" y="414619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339181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69650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336473" cy="400110"/>
          </a:xfrm>
          <a:prstGeom prst="rect">
            <a:avLst/>
          </a:prstGeom>
          <a:noFill/>
        </p:spPr>
        <p:txBody>
          <a:bodyPr wrap="squar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a.UNPOOLED</a:t>
            </a:r>
            <a:r>
              <a:rPr lang="zh-CN" altLang="en-US" sz="2000" dirty="0">
                <a:solidFill>
                  <a:srgbClr val="1369B2"/>
                </a:solidFill>
                <a:latin typeface="微软雅黑" panose="020B0503020204020204" pitchFamily="34" charset="-122"/>
                <a:ea typeface="微软雅黑" panose="020B0503020204020204" pitchFamily="34" charset="-122"/>
              </a:rPr>
              <a:t>类型</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4568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2.2.5  &lt;environments&gt;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108959"/>
            <a:ext cx="9390960" cy="141732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UNPOOLED</a:t>
            </a:r>
            <a:r>
              <a:rPr lang="zh-CN" altLang="zh-CN" dirty="0">
                <a:solidFill>
                  <a:srgbClr val="595959"/>
                </a:solidFill>
                <a:latin typeface="微软雅黑" panose="020B0503020204020204" pitchFamily="34" charset="-122"/>
              </a:rPr>
              <a:t>表示数据源为无连接池类型。配置此数据源类型后，程序在每次被请求时会打开和关闭数据库连接。</a:t>
            </a:r>
            <a:r>
              <a:rPr lang="en-US" altLang="zh-CN" dirty="0">
                <a:solidFill>
                  <a:srgbClr val="595959"/>
                </a:solidFill>
                <a:latin typeface="微软雅黑" panose="020B0503020204020204" pitchFamily="34" charset="-122"/>
              </a:rPr>
              <a:t>UNPOOLED</a:t>
            </a:r>
            <a:r>
              <a:rPr lang="zh-CN" altLang="zh-CN" dirty="0">
                <a:solidFill>
                  <a:srgbClr val="595959"/>
                </a:solidFill>
                <a:latin typeface="微软雅黑" panose="020B0503020204020204" pitchFamily="34" charset="-122"/>
              </a:rPr>
              <a:t>适用于对性能要求不高的简单应用程</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UNPOOLED</a:t>
            </a:r>
            <a:r>
              <a:rPr lang="zh-CN" altLang="zh-CN" dirty="0">
                <a:solidFill>
                  <a:srgbClr val="595959"/>
                </a:solidFill>
                <a:latin typeface="微软雅黑" panose="020B0503020204020204" pitchFamily="34" charset="-122"/>
              </a:rPr>
              <a:t>类型的数据源需要配置</a:t>
            </a:r>
            <a:r>
              <a:rPr lang="en-US" altLang="zh-CN" dirty="0">
                <a:solidFill>
                  <a:srgbClr val="595959"/>
                </a:solidFill>
                <a:latin typeface="微软雅黑" panose="020B0503020204020204" pitchFamily="34" charset="-122"/>
              </a:rPr>
              <a:t>5</a:t>
            </a:r>
            <a:r>
              <a:rPr lang="zh-CN" altLang="zh-CN" dirty="0">
                <a:solidFill>
                  <a:srgbClr val="595959"/>
                </a:solidFill>
                <a:latin typeface="微软雅黑" panose="020B0503020204020204" pitchFamily="34" charset="-122"/>
              </a:rPr>
              <a:t>种属性</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360244" y="2823210"/>
            <a:ext cx="9865885" cy="193167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74424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4244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5785915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461806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338047"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UNPOOLED</a:t>
            </a:r>
            <a:r>
              <a:rPr lang="zh-CN" altLang="zh-CN" sz="2000" dirty="0">
                <a:solidFill>
                  <a:srgbClr val="1369B2"/>
                </a:solidFill>
                <a:latin typeface="微软雅黑" panose="020B0503020204020204" pitchFamily="34" charset="-122"/>
                <a:ea typeface="微软雅黑" panose="020B0503020204020204" pitchFamily="34" charset="-122"/>
              </a:rPr>
              <a:t>数据源需要配置的属性</a:t>
            </a:r>
          </a:p>
        </p:txBody>
      </p:sp>
      <p:sp>
        <p:nvSpPr>
          <p:cNvPr id="11" name="Title 1"/>
          <p:cNvSpPr txBox="1"/>
          <p:nvPr/>
        </p:nvSpPr>
        <p:spPr>
          <a:xfrm>
            <a:off x="1143838" y="266933"/>
            <a:ext cx="47883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2.2.5  &lt;environments&gt;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a:extLst>
              <a:ext uri="{FF2B5EF4-FFF2-40B4-BE49-F238E27FC236}">
                <a16:creationId xmlns:a16="http://schemas.microsoft.com/office/drawing/2014/main" id="{4454E65B-A0C4-4B41-888D-0CEF66DFE9A8}"/>
              </a:ext>
            </a:extLst>
          </p:cNvPr>
          <p:cNvGraphicFramePr>
            <a:graphicFrameLocks noGrp="1"/>
          </p:cNvGraphicFramePr>
          <p:nvPr>
            <p:extLst>
              <p:ext uri="{D42A27DB-BD31-4B8C-83A1-F6EECF244321}">
                <p14:modId xmlns:p14="http://schemas.microsoft.com/office/powerpoint/2010/main" val="1063115032"/>
              </p:ext>
            </p:extLst>
          </p:nvPr>
        </p:nvGraphicFramePr>
        <p:xfrm>
          <a:off x="2343150" y="2808417"/>
          <a:ext cx="7463790" cy="2523105"/>
        </p:xfrm>
        <a:graphic>
          <a:graphicData uri="http://schemas.openxmlformats.org/drawingml/2006/table">
            <a:tbl>
              <a:tblPr>
                <a:tableStyleId>{5C22544A-7EE6-4342-B048-85BDC9FD1C3A}</a:tableStyleId>
              </a:tblPr>
              <a:tblGrid>
                <a:gridCol w="4057650">
                  <a:extLst>
                    <a:ext uri="{9D8B030D-6E8A-4147-A177-3AD203B41FA5}">
                      <a16:colId xmlns:a16="http://schemas.microsoft.com/office/drawing/2014/main" val="20000"/>
                    </a:ext>
                  </a:extLst>
                </a:gridCol>
                <a:gridCol w="3406140">
                  <a:extLst>
                    <a:ext uri="{9D8B030D-6E8A-4147-A177-3AD203B41FA5}">
                      <a16:colId xmlns:a16="http://schemas.microsoft.com/office/drawing/2014/main" val="20001"/>
                    </a:ext>
                  </a:extLst>
                </a:gridCol>
              </a:tblGrid>
              <a:tr h="283620">
                <a:tc>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属性</a:t>
                      </a:r>
                    </a:p>
                  </a:txBody>
                  <a:tcPr marL="68580" marR="68580" marT="0" marB="0"/>
                </a:tc>
                <a:tc>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说明</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extLst>
                  <a:ext uri="{0D108BD9-81ED-4DB2-BD59-A6C34878D82A}">
                    <a16:rowId xmlns:a16="http://schemas.microsoft.com/office/drawing/2014/main" val="10000"/>
                  </a:ext>
                </a:extLst>
              </a:tr>
              <a:tr h="382239">
                <a:tc>
                  <a:txBody>
                    <a:bodyPr/>
                    <a:lstStyle/>
                    <a:p>
                      <a:pPr algn="ct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    </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driver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l"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JDBC</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驱动的</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Java</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类的完全限定名（并不是</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JDBC</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驱动中可能包含的数据源类</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10001"/>
                  </a:ext>
                </a:extLst>
              </a:tr>
              <a:tr h="390303">
                <a:tc>
                  <a:txBody>
                    <a:bodyPr/>
                    <a:lstStyle/>
                    <a:p>
                      <a:pPr marL="0" marR="292100" indent="266700" algn="ctr" defTabSz="1219200" rtl="0" eaLnBrk="1" latinLnBrk="0" hangingPunct="1">
                        <a:spcAft>
                          <a:spcPts val="0"/>
                        </a:spcAft>
                        <a:tabLst>
                          <a:tab pos="228600" algn="l"/>
                          <a:tab pos="266700" algn="l"/>
                        </a:tabLst>
                      </a:pP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url</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l"/>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    数据库的</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URL</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地址</a:t>
                      </a:r>
                    </a:p>
                  </a:txBody>
                  <a:tcPr marL="68580" marR="68580" marT="0" marB="0" anchor="ctr"/>
                </a:tc>
                <a:extLst>
                  <a:ext uri="{0D108BD9-81ED-4DB2-BD59-A6C34878D82A}">
                    <a16:rowId xmlns:a16="http://schemas.microsoft.com/office/drawing/2014/main" val="10002"/>
                  </a:ext>
                </a:extLst>
              </a:tr>
              <a:tr h="388620">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username</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l" defTabSz="1219200" rtl="0" eaLnBrk="1" latinLnBrk="0" hangingPunct="1">
                        <a:spcAft>
                          <a:spcPts val="0"/>
                        </a:spcAft>
                        <a:tabLst>
                          <a:tab pos="228600" algn="l"/>
                          <a:tab pos="266700" algn="l"/>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登录数据库的用户名</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3"/>
                  </a:ext>
                </a:extLst>
              </a:tr>
              <a:tr h="364521">
                <a:tc>
                  <a:txBody>
                    <a:bodyPr/>
                    <a:lstStyle/>
                    <a:p>
                      <a:pPr marL="0" marR="292100" indent="266700" algn="ctr" defTabSz="1219200" rtl="0" eaLnBrk="1" latinLnBrk="0" hangingPunct="1">
                        <a:spcAft>
                          <a:spcPts val="0"/>
                        </a:spcAft>
                        <a:tabLst>
                          <a:tab pos="228600" algn="l"/>
                          <a:tab pos="266700" algn="l"/>
                        </a:tabLs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password</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l"/>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    </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登录数据库的密码</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4"/>
                  </a:ext>
                </a:extLst>
              </a:tr>
              <a:tr h="364521">
                <a:tc>
                  <a:txBody>
                    <a:bodyPr/>
                    <a:lstStyle/>
                    <a:p>
                      <a:pPr marL="0" marR="292100" indent="266700" algn="ctr" defTabSz="1219200" rtl="0" eaLnBrk="1" latinLnBrk="0" hangingPunct="1">
                        <a:spcAft>
                          <a:spcPts val="0"/>
                        </a:spcAft>
                        <a:tabLst>
                          <a:tab pos="228600" algn="l"/>
                          <a:tab pos="266700" algn="l"/>
                        </a:tabLst>
                      </a:pP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defaultTransactionIsolationLevel</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l"/>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    默认的连接事务隔离级别</a:t>
                      </a:r>
                    </a:p>
                  </a:txBody>
                  <a:tcPr marL="68580" marR="68580" marT="0" marB="0" anchor="ctr"/>
                </a:tc>
                <a:extLst>
                  <a:ext uri="{0D108BD9-81ED-4DB2-BD59-A6C34878D82A}">
                    <a16:rowId xmlns:a16="http://schemas.microsoft.com/office/drawing/2014/main" val="3800339611"/>
                  </a:ext>
                </a:extLst>
              </a:tr>
            </a:tbl>
          </a:graphicData>
        </a:graphic>
      </p:graphicFrame>
    </p:spTree>
    <p:extLst>
      <p:ext uri="{BB962C8B-B14F-4D97-AF65-F5344CB8AC3E}">
        <p14:creationId xmlns:p14="http://schemas.microsoft.com/office/powerpoint/2010/main" val="29761429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69650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336473" cy="400110"/>
          </a:xfrm>
          <a:prstGeom prst="rect">
            <a:avLst/>
          </a:prstGeom>
          <a:noFill/>
        </p:spPr>
        <p:txBody>
          <a:bodyPr wrap="squar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b.POOLED</a:t>
            </a:r>
            <a:r>
              <a:rPr lang="zh-CN" altLang="en-US" sz="2000" dirty="0">
                <a:solidFill>
                  <a:srgbClr val="1369B2"/>
                </a:solidFill>
                <a:latin typeface="微软雅黑" panose="020B0503020204020204" pitchFamily="34" charset="-122"/>
                <a:ea typeface="微软雅黑" panose="020B0503020204020204" pitchFamily="34" charset="-122"/>
              </a:rPr>
              <a:t>类型</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4568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2.2.5  &lt;environments&gt;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108959"/>
            <a:ext cx="9390960" cy="141732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POOLED</a:t>
            </a:r>
            <a:r>
              <a:rPr lang="zh-CN" altLang="zh-CN" dirty="0">
                <a:solidFill>
                  <a:srgbClr val="595959"/>
                </a:solidFill>
                <a:latin typeface="微软雅黑" panose="020B0503020204020204" pitchFamily="34" charset="-122"/>
              </a:rPr>
              <a:t>表示数据源为连接池类型。</a:t>
            </a:r>
            <a:r>
              <a:rPr lang="en-US" altLang="zh-CN" dirty="0">
                <a:solidFill>
                  <a:srgbClr val="595959"/>
                </a:solidFill>
                <a:latin typeface="微软雅黑" panose="020B0503020204020204" pitchFamily="34" charset="-122"/>
              </a:rPr>
              <a:t>POOLED</a:t>
            </a:r>
            <a:r>
              <a:rPr lang="zh-CN" altLang="zh-CN" dirty="0">
                <a:solidFill>
                  <a:srgbClr val="595959"/>
                </a:solidFill>
                <a:latin typeface="微软雅黑" panose="020B0503020204020204" pitchFamily="34" charset="-122"/>
              </a:rPr>
              <a:t>数据源利用“池”的概念将</a:t>
            </a:r>
            <a:r>
              <a:rPr lang="en-US" altLang="zh-CN" dirty="0">
                <a:solidFill>
                  <a:srgbClr val="595959"/>
                </a:solidFill>
                <a:latin typeface="微软雅黑" panose="020B0503020204020204" pitchFamily="34" charset="-122"/>
              </a:rPr>
              <a:t>JDBC</a:t>
            </a:r>
            <a:r>
              <a:rPr lang="zh-CN" altLang="zh-CN" dirty="0">
                <a:solidFill>
                  <a:srgbClr val="595959"/>
                </a:solidFill>
                <a:latin typeface="微软雅黑" panose="020B0503020204020204" pitchFamily="34" charset="-122"/>
              </a:rPr>
              <a:t>连接对象组织起来，节省了在创建新的连接对象时需要初始化和认证的时间。</a:t>
            </a:r>
            <a:r>
              <a:rPr lang="en-US" altLang="zh-CN" dirty="0">
                <a:solidFill>
                  <a:srgbClr val="595959"/>
                </a:solidFill>
                <a:latin typeface="微软雅黑" panose="020B0503020204020204" pitchFamily="34" charset="-122"/>
              </a:rPr>
              <a:t>POOLED</a:t>
            </a:r>
            <a:r>
              <a:rPr lang="zh-CN" altLang="zh-CN" dirty="0">
                <a:solidFill>
                  <a:srgbClr val="595959"/>
                </a:solidFill>
                <a:latin typeface="微软雅黑" panose="020B0503020204020204" pitchFamily="34" charset="-122"/>
              </a:rPr>
              <a:t>数据源使得并发</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应用可以快速的响应请求，是当前比较流行的数据源配置类型</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360244" y="2823210"/>
            <a:ext cx="9865885" cy="193167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74424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4244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3886869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461806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04790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POOLED</a:t>
            </a:r>
            <a:r>
              <a:rPr lang="zh-CN" altLang="zh-CN" sz="2000" dirty="0">
                <a:solidFill>
                  <a:srgbClr val="1369B2"/>
                </a:solidFill>
                <a:latin typeface="微软雅黑" panose="020B0503020204020204" pitchFamily="34" charset="-122"/>
                <a:ea typeface="微软雅黑" panose="020B0503020204020204" pitchFamily="34" charset="-122"/>
              </a:rPr>
              <a:t>数据源可额外配置的属性</a:t>
            </a:r>
          </a:p>
        </p:txBody>
      </p:sp>
      <p:sp>
        <p:nvSpPr>
          <p:cNvPr id="11" name="Title 1"/>
          <p:cNvSpPr txBox="1"/>
          <p:nvPr/>
        </p:nvSpPr>
        <p:spPr>
          <a:xfrm>
            <a:off x="1143838" y="266933"/>
            <a:ext cx="47883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2.2.5  &lt;environments&gt;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a:extLst>
              <a:ext uri="{FF2B5EF4-FFF2-40B4-BE49-F238E27FC236}">
                <a16:creationId xmlns:a16="http://schemas.microsoft.com/office/drawing/2014/main" id="{4454E65B-A0C4-4B41-888D-0CEF66DFE9A8}"/>
              </a:ext>
            </a:extLst>
          </p:cNvPr>
          <p:cNvGraphicFramePr>
            <a:graphicFrameLocks noGrp="1"/>
          </p:cNvGraphicFramePr>
          <p:nvPr>
            <p:extLst>
              <p:ext uri="{D42A27DB-BD31-4B8C-83A1-F6EECF244321}">
                <p14:modId xmlns:p14="http://schemas.microsoft.com/office/powerpoint/2010/main" val="4237745369"/>
              </p:ext>
            </p:extLst>
          </p:nvPr>
        </p:nvGraphicFramePr>
        <p:xfrm>
          <a:off x="2045970" y="2076897"/>
          <a:ext cx="7932420" cy="4208364"/>
        </p:xfrm>
        <a:graphic>
          <a:graphicData uri="http://schemas.openxmlformats.org/drawingml/2006/table">
            <a:tbl>
              <a:tblPr>
                <a:tableStyleId>{5C22544A-7EE6-4342-B048-85BDC9FD1C3A}</a:tableStyleId>
              </a:tblPr>
              <a:tblGrid>
                <a:gridCol w="4312418">
                  <a:extLst>
                    <a:ext uri="{9D8B030D-6E8A-4147-A177-3AD203B41FA5}">
                      <a16:colId xmlns:a16="http://schemas.microsoft.com/office/drawing/2014/main" val="20000"/>
                    </a:ext>
                  </a:extLst>
                </a:gridCol>
                <a:gridCol w="3620002">
                  <a:extLst>
                    <a:ext uri="{9D8B030D-6E8A-4147-A177-3AD203B41FA5}">
                      <a16:colId xmlns:a16="http://schemas.microsoft.com/office/drawing/2014/main" val="20001"/>
                    </a:ext>
                  </a:extLst>
                </a:gridCol>
              </a:tblGrid>
              <a:tr h="283620">
                <a:tc>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属性</a:t>
                      </a:r>
                    </a:p>
                  </a:txBody>
                  <a:tcPr marL="68580" marR="68580" marT="0" marB="0"/>
                </a:tc>
                <a:tc>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说明</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extLst>
                  <a:ext uri="{0D108BD9-81ED-4DB2-BD59-A6C34878D82A}">
                    <a16:rowId xmlns:a16="http://schemas.microsoft.com/office/drawing/2014/main" val="10000"/>
                  </a:ext>
                </a:extLst>
              </a:tr>
              <a:tr h="382239">
                <a:tc>
                  <a:txBody>
                    <a:bodyPr/>
                    <a:lstStyle/>
                    <a:p>
                      <a:pPr algn="ct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    </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poolMaximumActiveConnections</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l" defTabSz="1219200" rtl="0" eaLnBrk="1" latinLnBrk="0" hangingPunct="1">
                        <a:spcAft>
                          <a:spcPts val="0"/>
                        </a:spcAft>
                        <a:tabLst>
                          <a:tab pos="228600" algn="l"/>
                          <a:tab pos="266700" algn="l"/>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在任意时间可以存在的活动连接数量，默认值：</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10</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10001"/>
                  </a:ext>
                </a:extLst>
              </a:tr>
              <a:tr h="390303">
                <a:tc>
                  <a:txBody>
                    <a:bodyPr/>
                    <a:lstStyle/>
                    <a:p>
                      <a:pPr marL="0" marR="292100" indent="266700" algn="ctr" defTabSz="1219200" rtl="0" eaLnBrk="1" latinLnBrk="0" hangingPunct="1">
                        <a:spcAft>
                          <a:spcPts val="0"/>
                        </a:spcAft>
                        <a:tabLst>
                          <a:tab pos="228600" algn="l"/>
                          <a:tab pos="266700" algn="l"/>
                        </a:tabLst>
                      </a:pP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poolMaximumIdleConnections</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l" defTabSz="1219200" rtl="0" eaLnBrk="1" latinLnBrk="0" hangingPunct="1">
                        <a:spcAft>
                          <a:spcPts val="0"/>
                        </a:spcAft>
                        <a:tabLst>
                          <a:tab pos="228600" algn="l"/>
                          <a:tab pos="266700" algn="l"/>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任意时间可能存在的空闲连接数</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10002"/>
                  </a:ext>
                </a:extLst>
              </a:tr>
              <a:tr h="388620">
                <a:tc>
                  <a:txBody>
                    <a:bodyPr/>
                    <a:lstStyle/>
                    <a:p>
                      <a:pPr marL="0" marR="292100" indent="266700" algn="ctr" defTabSz="1219200" rtl="0" eaLnBrk="1" latinLnBrk="0" hangingPunct="1">
                        <a:spcAft>
                          <a:spcPts val="0"/>
                        </a:spcAft>
                        <a:tabLst>
                          <a:tab pos="228600" algn="l"/>
                          <a:tab pos="266700" algn="l"/>
                        </a:tabLst>
                      </a:pP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poolMaximumCheckoutTime</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l" defTabSz="1219200" rtl="0" eaLnBrk="1" latinLnBrk="0" hangingPunct="1">
                        <a:spcAft>
                          <a:spcPts val="0"/>
                        </a:spcAft>
                        <a:tabLst>
                          <a:tab pos="228600" algn="l"/>
                          <a:tab pos="266700" algn="l"/>
                        </a:tabLst>
                      </a:pP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在被强制返回之前，池中连接被检出时间，默认值：</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20000 </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毫秒</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10003"/>
                  </a:ext>
                </a:extLst>
              </a:tr>
              <a:tr h="364521">
                <a:tc>
                  <a:txBody>
                    <a:bodyPr/>
                    <a:lstStyle/>
                    <a:p>
                      <a:pPr marL="0" marR="292100" indent="266700" algn="ctr" defTabSz="1219200" rtl="0" eaLnBrk="1" latinLnBrk="0" hangingPunct="1">
                        <a:spcAft>
                          <a:spcPts val="0"/>
                        </a:spcAft>
                        <a:tabLst>
                          <a:tab pos="228600" algn="l"/>
                          <a:tab pos="266700" algn="l"/>
                        </a:tabLst>
                      </a:pP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poolTimeToWait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just"/>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如果获取连接花费的时间较长，它会给连接池打印状态日志并重新尝试获取一个连接，默认值：</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20000</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毫秒。</a:t>
                      </a:r>
                    </a:p>
                  </a:txBody>
                  <a:tcPr marL="68580" marR="68580" marT="0" marB="0" anchor="ctr"/>
                </a:tc>
                <a:extLst>
                  <a:ext uri="{0D108BD9-81ED-4DB2-BD59-A6C34878D82A}">
                    <a16:rowId xmlns:a16="http://schemas.microsoft.com/office/drawing/2014/main" val="10004"/>
                  </a:ext>
                </a:extLst>
              </a:tr>
              <a:tr h="364521">
                <a:tc>
                  <a:txBody>
                    <a:bodyPr/>
                    <a:lstStyle/>
                    <a:p>
                      <a:pPr marL="0" marR="292100" indent="266700" algn="ctr" defTabSz="1219200" rtl="0" eaLnBrk="1" latinLnBrk="0" hangingPunct="1">
                        <a:spcAft>
                          <a:spcPts val="0"/>
                        </a:spcAft>
                        <a:tabLst>
                          <a:tab pos="228600" algn="l"/>
                          <a:tab pos="266700" algn="l"/>
                        </a:tabLst>
                      </a:pP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poolPingQuery</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just"/>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发送到数据库的侦测查询，用来检验连接是否处在正常工作秩序中。默认是“</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NO PING QUERY SET</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3800339611"/>
                  </a:ext>
                </a:extLst>
              </a:tr>
              <a:tr h="364521">
                <a:tc>
                  <a:txBody>
                    <a:bodyPr/>
                    <a:lstStyle/>
                    <a:p>
                      <a:pPr marL="0" marR="292100" indent="266700" algn="ctr" defTabSz="1219200" rtl="0" eaLnBrk="1" latinLnBrk="0" hangingPunct="1">
                        <a:spcAft>
                          <a:spcPts val="0"/>
                        </a:spcAft>
                        <a:tabLst>
                          <a:tab pos="228600" algn="l"/>
                          <a:tab pos="266700" algn="l"/>
                        </a:tabLst>
                      </a:pP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poolPingEnabled</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just"/>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是否启用侦测查询。若开启，必须使用一个可执行的</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SQL</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语句设置</a:t>
                      </a: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poolPingQuery</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属性，默认值：</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false</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876765171"/>
                  </a:ext>
                </a:extLst>
              </a:tr>
              <a:tr h="364521">
                <a:tc>
                  <a:txBody>
                    <a:bodyPr/>
                    <a:lstStyle/>
                    <a:p>
                      <a:pPr marL="0" marR="292100" indent="266700" algn="ctr" defTabSz="1219200" rtl="0" eaLnBrk="1" latinLnBrk="0" hangingPunct="1">
                        <a:spcAft>
                          <a:spcPts val="0"/>
                        </a:spcAft>
                        <a:tabLst>
                          <a:tab pos="228600" algn="l"/>
                          <a:tab pos="266700" algn="l"/>
                        </a:tabLst>
                      </a:pP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poolPingConnectionsNotUsedFor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just"/>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配置</a:t>
                      </a: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poolPingQuery</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的使用频度。</a:t>
                      </a:r>
                    </a:p>
                  </a:txBody>
                  <a:tcPr marL="68580" marR="68580" marT="0" marB="0" anchor="ctr"/>
                </a:tc>
                <a:extLst>
                  <a:ext uri="{0D108BD9-81ED-4DB2-BD59-A6C34878D82A}">
                    <a16:rowId xmlns:a16="http://schemas.microsoft.com/office/drawing/2014/main" val="1807098194"/>
                  </a:ext>
                </a:extLst>
              </a:tr>
            </a:tbl>
          </a:graphicData>
        </a:graphic>
      </p:graphicFrame>
    </p:spTree>
    <p:extLst>
      <p:ext uri="{BB962C8B-B14F-4D97-AF65-F5344CB8AC3E}">
        <p14:creationId xmlns:p14="http://schemas.microsoft.com/office/powerpoint/2010/main" val="42321325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385022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570208"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c.JNDI</a:t>
            </a:r>
            <a:r>
              <a:rPr lang="zh-CN" altLang="zh-CN" sz="2000" dirty="0">
                <a:solidFill>
                  <a:srgbClr val="1369B2"/>
                </a:solidFill>
                <a:latin typeface="微软雅黑" panose="020B0503020204020204" pitchFamily="34" charset="-122"/>
                <a:ea typeface="微软雅黑" panose="020B0503020204020204" pitchFamily="34" charset="-122"/>
              </a:rPr>
              <a:t>数据源需要配置的属性 </a:t>
            </a:r>
          </a:p>
        </p:txBody>
      </p:sp>
      <p:sp>
        <p:nvSpPr>
          <p:cNvPr id="11" name="Title 1"/>
          <p:cNvSpPr txBox="1"/>
          <p:nvPr/>
        </p:nvSpPr>
        <p:spPr>
          <a:xfrm>
            <a:off x="1143838" y="266933"/>
            <a:ext cx="47883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2.2.5  &lt;environments&gt;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a:extLst>
              <a:ext uri="{FF2B5EF4-FFF2-40B4-BE49-F238E27FC236}">
                <a16:creationId xmlns:a16="http://schemas.microsoft.com/office/drawing/2014/main" id="{4454E65B-A0C4-4B41-888D-0CEF66DFE9A8}"/>
              </a:ext>
            </a:extLst>
          </p:cNvPr>
          <p:cNvGraphicFramePr>
            <a:graphicFrameLocks noGrp="1"/>
          </p:cNvGraphicFramePr>
          <p:nvPr>
            <p:extLst>
              <p:ext uri="{D42A27DB-BD31-4B8C-83A1-F6EECF244321}">
                <p14:modId xmlns:p14="http://schemas.microsoft.com/office/powerpoint/2010/main" val="1871278443"/>
              </p:ext>
            </p:extLst>
          </p:nvPr>
        </p:nvGraphicFramePr>
        <p:xfrm>
          <a:off x="2846070" y="2614106"/>
          <a:ext cx="6640830" cy="3023948"/>
        </p:xfrm>
        <a:graphic>
          <a:graphicData uri="http://schemas.openxmlformats.org/drawingml/2006/table">
            <a:tbl>
              <a:tblPr>
                <a:tableStyleId>{5C22544A-7EE6-4342-B048-85BDC9FD1C3A}</a:tableStyleId>
              </a:tblPr>
              <a:tblGrid>
                <a:gridCol w="2267834">
                  <a:extLst>
                    <a:ext uri="{9D8B030D-6E8A-4147-A177-3AD203B41FA5}">
                      <a16:colId xmlns:a16="http://schemas.microsoft.com/office/drawing/2014/main" val="20000"/>
                    </a:ext>
                  </a:extLst>
                </a:gridCol>
                <a:gridCol w="4372996">
                  <a:extLst>
                    <a:ext uri="{9D8B030D-6E8A-4147-A177-3AD203B41FA5}">
                      <a16:colId xmlns:a16="http://schemas.microsoft.com/office/drawing/2014/main" val="20001"/>
                    </a:ext>
                  </a:extLst>
                </a:gridCol>
              </a:tblGrid>
              <a:tr h="383850">
                <a:tc>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属性</a:t>
                      </a: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说明</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0"/>
                  </a:ext>
                </a:extLst>
              </a:tr>
              <a:tr h="1320049">
                <a:tc>
                  <a:txBody>
                    <a:bodyPr/>
                    <a:lstStyle/>
                    <a:p>
                      <a:pPr algn="l"/>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initial_context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l"/>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该属性主要用于在</a:t>
                      </a: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InitialContext</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中寻找上下文（即</a:t>
                      </a: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initialContext.lookup</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a:t>
                      </a: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initial_context</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）。该属性为可选属性，在忽略时，</a:t>
                      </a: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data_source</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属性会直接从</a:t>
                      </a: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InitialContext</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中寻找。</a:t>
                      </a:r>
                    </a:p>
                  </a:txBody>
                  <a:tcPr marL="68580" marR="68580" marT="0" marB="0" anchor="ctr"/>
                </a:tc>
                <a:extLst>
                  <a:ext uri="{0D108BD9-81ED-4DB2-BD59-A6C34878D82A}">
                    <a16:rowId xmlns:a16="http://schemas.microsoft.com/office/drawing/2014/main" val="10001"/>
                  </a:ext>
                </a:extLst>
              </a:tr>
              <a:tr h="1320049">
                <a:tc>
                  <a:txBody>
                    <a:bodyPr/>
                    <a:lstStyle/>
                    <a:p>
                      <a:pPr algn="l"/>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data_source</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l"/>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该属性表示引用数据源对象位置的上下文路径。如果提供了</a:t>
                      </a: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initial_context</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配置，那么程序会在其返回的上下文中进行查找；如果没有提供，则直接在</a:t>
                      </a: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InitialContext</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中查找。</a:t>
                      </a: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63011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09110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2.2.6  &lt;mappers&gt;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46852" y="2932700"/>
            <a:ext cx="5176459" cy="1320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配置文件的</a:t>
            </a:r>
            <a:r>
              <a:rPr lang="en-US" altLang="zh-CN" dirty="0">
                <a:solidFill>
                  <a:srgbClr val="1369B2"/>
                </a:solidFill>
                <a:latin typeface="微软雅黑" panose="020B0503020204020204" pitchFamily="34" charset="-122"/>
                <a:ea typeface="微软雅黑" panose="020B0503020204020204" pitchFamily="34" charset="-122"/>
              </a:rPr>
              <a:t>&lt;</a:t>
            </a:r>
            <a:r>
              <a:rPr lang="en-US" altLang="zh-CN" dirty="0">
                <a:solidFill>
                  <a:srgbClr val="1369B2"/>
                </a:solidFill>
                <a:latin typeface="微软雅黑" panose="020B0503020204020204" pitchFamily="34" charset="-122"/>
                <a:ea typeface="微软雅黑" panose="020B0503020204020204" pitchFamily="34" charset="-122"/>
                <a:sym typeface="+mn-lt"/>
              </a:rPr>
              <a:t>mappers</a:t>
            </a:r>
            <a:r>
              <a:rPr lang="en-US" altLang="zh-CN" dirty="0">
                <a:solidFill>
                  <a:srgbClr val="1369B2"/>
                </a:solidFill>
                <a:latin typeface="微软雅黑" panose="020B0503020204020204" pitchFamily="34" charset="-122"/>
                <a:ea typeface="微软雅黑" panose="020B0503020204020204" pitchFamily="34" charset="-122"/>
              </a:rPr>
              <a:t>&gt;</a:t>
            </a:r>
            <a:r>
              <a:rPr lang="zh-CN" altLang="en-US" dirty="0">
                <a:solidFill>
                  <a:srgbClr val="1369B2"/>
                </a:solidFill>
                <a:latin typeface="微软雅黑" panose="020B0503020204020204" pitchFamily="34" charset="-122"/>
                <a:ea typeface="微软雅黑" panose="020B0503020204020204" pitchFamily="34" charset="-122"/>
              </a:rPr>
              <a:t>元素</a:t>
            </a:r>
            <a:r>
              <a:rPr lang="zh-CN" altLang="en-US" dirty="0">
                <a:solidFill>
                  <a:srgbClr val="595959"/>
                </a:solidFill>
                <a:latin typeface="微软雅黑" panose="020B0503020204020204" pitchFamily="34" charset="-122"/>
                <a:ea typeface="微软雅黑" panose="020B0503020204020204" pitchFamily="34" charset="-122"/>
              </a:rPr>
              <a:t>，能够使用</a:t>
            </a:r>
            <a:r>
              <a:rPr lang="en-US" altLang="zh-CN" dirty="0">
                <a:solidFill>
                  <a:srgbClr val="595959"/>
                </a:solidFill>
                <a:latin typeface="微软雅黑" panose="020B0503020204020204" pitchFamily="34" charset="-122"/>
                <a:ea typeface="微软雅黑" panose="020B0503020204020204" pitchFamily="34" charset="-122"/>
              </a:rPr>
              <a:t>&lt;</a:t>
            </a:r>
            <a:r>
              <a:rPr lang="en-US" altLang="zh-CN" dirty="0">
                <a:solidFill>
                  <a:srgbClr val="595959"/>
                </a:solidFill>
                <a:latin typeface="微软雅黑" panose="020B0503020204020204" pitchFamily="34" charset="-122"/>
                <a:ea typeface="微软雅黑" panose="020B0503020204020204" pitchFamily="34" charset="-122"/>
                <a:sym typeface="+mn-lt"/>
              </a:rPr>
              <a:t>mappers</a:t>
            </a:r>
            <a:r>
              <a:rPr lang="en-US" altLang="zh-CN" dirty="0">
                <a:solidFill>
                  <a:srgbClr val="595959"/>
                </a:solidFill>
                <a:latin typeface="微软雅黑" panose="020B0503020204020204" pitchFamily="34" charset="-122"/>
                <a:ea typeface="微软雅黑" panose="020B0503020204020204" pitchFamily="34" charset="-122"/>
              </a:rPr>
              <a:t>&gt;</a:t>
            </a:r>
            <a:r>
              <a:rPr lang="zh-CN" altLang="en-US" dirty="0">
                <a:solidFill>
                  <a:srgbClr val="595959"/>
                </a:solidFill>
                <a:latin typeface="微软雅黑" panose="020B0503020204020204" pitchFamily="34" charset="-122"/>
                <a:ea typeface="微软雅黑" panose="020B0503020204020204" pitchFamily="34" charset="-122"/>
              </a:rPr>
              <a:t>元素</a:t>
            </a:r>
          </a:p>
          <a:p>
            <a:pPr algn="just">
              <a:lnSpc>
                <a:spcPct val="150000"/>
              </a:lnSpc>
            </a:pP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6974628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30997"/>
          </a:xfrm>
          <a:prstGeom prst="rect">
            <a:avLst/>
          </a:prstGeom>
          <a:noFill/>
        </p:spPr>
        <p:txBody>
          <a:bodyPr wrap="square" lIns="91443" tIns="45720" rIns="91443" bIns="45720" rtlCol="0">
            <a:spAutoFit/>
          </a:bodyPr>
          <a:lstStyle/>
          <a:p>
            <a:r>
              <a:rPr lang="en-US" altLang="zh-CN" sz="4800" b="1" dirty="0" err="1">
                <a:solidFill>
                  <a:srgbClr val="595959"/>
                </a:solidFill>
                <a:latin typeface="微软雅黑" panose="020B0503020204020204" pitchFamily="34" charset="-122"/>
                <a:ea typeface="微软雅黑" panose="020B0503020204020204" pitchFamily="34" charset="-122"/>
                <a:cs typeface="+mn-ea"/>
              </a:rPr>
              <a:t>MyBatis</a:t>
            </a:r>
            <a:r>
              <a:rPr lang="zh-CN" altLang="en-US" sz="4800" b="1" dirty="0">
                <a:solidFill>
                  <a:srgbClr val="595959"/>
                </a:solidFill>
                <a:latin typeface="微软雅黑" panose="020B0503020204020204" pitchFamily="34" charset="-122"/>
                <a:ea typeface="微软雅黑" panose="020B0503020204020204" pitchFamily="34" charset="-122"/>
                <a:cs typeface="+mn-ea"/>
              </a:rPr>
              <a:t>的核心对象</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2</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a:t>
            </a:r>
          </a:p>
        </p:txBody>
      </p:sp>
    </p:spTree>
    <p:extLst>
      <p:ext uri="{BB962C8B-B14F-4D97-AF65-F5344CB8AC3E}">
        <p14:creationId xmlns:p14="http://schemas.microsoft.com/office/powerpoint/2010/main" val="23269680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18799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65651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&lt;mappers&gt;</a:t>
            </a:r>
            <a:r>
              <a:rPr lang="zh-CN" altLang="en-US" sz="2000" dirty="0">
                <a:solidFill>
                  <a:srgbClr val="1369B2"/>
                </a:solidFill>
                <a:latin typeface="微软雅黑" panose="020B0503020204020204" pitchFamily="34" charset="-122"/>
                <a:ea typeface="微软雅黑" panose="020B0503020204020204" pitchFamily="34" charset="-122"/>
              </a:rPr>
              <a:t>元素作用</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024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2.2.6  &lt;mappers&gt;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108959"/>
            <a:ext cx="9390960" cy="141732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的核心配置文件中，</a:t>
            </a:r>
            <a:r>
              <a:rPr lang="en-US" altLang="zh-CN" dirty="0">
                <a:solidFill>
                  <a:srgbClr val="595959"/>
                </a:solidFill>
                <a:latin typeface="微软雅黑" panose="020B0503020204020204" pitchFamily="34" charset="-122"/>
              </a:rPr>
              <a:t>&lt;mappers&gt;</a:t>
            </a:r>
            <a:r>
              <a:rPr lang="zh-CN" altLang="zh-CN" dirty="0">
                <a:solidFill>
                  <a:srgbClr val="595959"/>
                </a:solidFill>
                <a:latin typeface="微软雅黑" panose="020B0503020204020204" pitchFamily="34" charset="-122"/>
              </a:rPr>
              <a:t>元素用于引入</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映射文件。映射文件包含了</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对象和数据表之间的映射信息，</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通过核心配置文件中的</a:t>
            </a:r>
            <a:r>
              <a:rPr lang="en-US" altLang="zh-CN" dirty="0">
                <a:solidFill>
                  <a:srgbClr val="595959"/>
                </a:solidFill>
                <a:latin typeface="微软雅黑" panose="020B0503020204020204" pitchFamily="34" charset="-122"/>
              </a:rPr>
              <a:t>&lt;mappers&gt;</a:t>
            </a:r>
            <a:r>
              <a:rPr lang="zh-CN" altLang="zh-CN" dirty="0">
                <a:solidFill>
                  <a:srgbClr val="595959"/>
                </a:solidFill>
                <a:latin typeface="微软雅黑" panose="020B0503020204020204" pitchFamily="34" charset="-122"/>
              </a:rPr>
              <a:t>元素找到映射文件并解析其中的映射信息</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通过</a:t>
            </a:r>
            <a:r>
              <a:rPr lang="en-US" altLang="zh-CN" dirty="0">
                <a:solidFill>
                  <a:srgbClr val="595959"/>
                </a:solidFill>
                <a:latin typeface="微软雅黑" panose="020B0503020204020204" pitchFamily="34" charset="-122"/>
              </a:rPr>
              <a:t>&lt;mappers&gt;</a:t>
            </a:r>
            <a:r>
              <a:rPr lang="zh-CN" altLang="zh-CN" dirty="0">
                <a:solidFill>
                  <a:srgbClr val="595959"/>
                </a:solidFill>
                <a:latin typeface="微软雅黑" panose="020B0503020204020204" pitchFamily="34" charset="-122"/>
              </a:rPr>
              <a:t>元素引入映射文件的方法有</a:t>
            </a:r>
            <a:r>
              <a:rPr lang="en-US" altLang="zh-CN" dirty="0">
                <a:solidFill>
                  <a:srgbClr val="595959"/>
                </a:solidFill>
                <a:latin typeface="微软雅黑" panose="020B0503020204020204" pitchFamily="34" charset="-122"/>
              </a:rPr>
              <a:t>4</a:t>
            </a:r>
            <a:r>
              <a:rPr lang="zh-CN" altLang="zh-CN" dirty="0">
                <a:solidFill>
                  <a:srgbClr val="595959"/>
                </a:solidFill>
                <a:latin typeface="微软雅黑" panose="020B0503020204020204" pitchFamily="34" charset="-122"/>
              </a:rPr>
              <a:t>种</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p:txBody>
      </p:sp>
      <p:sp>
        <p:nvSpPr>
          <p:cNvPr id="12" name="圆角矩形 11"/>
          <p:cNvSpPr/>
          <p:nvPr/>
        </p:nvSpPr>
        <p:spPr>
          <a:xfrm>
            <a:off x="1360244" y="2823210"/>
            <a:ext cx="9865885" cy="193167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74424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4244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1440927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7650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19931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a.</a:t>
            </a:r>
            <a:r>
              <a:rPr lang="zh-CN" altLang="zh-CN" sz="2000" dirty="0">
                <a:solidFill>
                  <a:srgbClr val="1369B2"/>
                </a:solidFill>
                <a:latin typeface="微软雅黑" panose="020B0503020204020204" pitchFamily="34" charset="-122"/>
                <a:ea typeface="微软雅黑" panose="020B0503020204020204" pitchFamily="34" charset="-122"/>
              </a:rPr>
              <a:t>使用类路径引入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024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2.2.6  &lt;mappers&gt;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108959"/>
            <a:ext cx="9390960" cy="55919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使用类路径引入映射文件的示例代码如下所示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p:txBody>
      </p:sp>
      <p:sp>
        <p:nvSpPr>
          <p:cNvPr id="12" name="圆角矩形 11"/>
          <p:cNvSpPr/>
          <p:nvPr/>
        </p:nvSpPr>
        <p:spPr>
          <a:xfrm>
            <a:off x="1360244" y="2823210"/>
            <a:ext cx="9865885" cy="260604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74424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0874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13" name="图片 12">
            <a:extLst>
              <a:ext uri="{FF2B5EF4-FFF2-40B4-BE49-F238E27FC236}">
                <a16:creationId xmlns:a16="http://schemas.microsoft.com/office/drawing/2014/main" id="{A9747D9E-2C11-804B-877B-51E808ABC0B4}"/>
              </a:ext>
            </a:extLst>
          </p:cNvPr>
          <p:cNvPicPr>
            <a:picLocks noChangeAspect="1"/>
          </p:cNvPicPr>
          <p:nvPr/>
        </p:nvPicPr>
        <p:blipFill>
          <a:blip r:embed="rId5"/>
          <a:stretch>
            <a:fillRect/>
          </a:stretch>
        </p:blipFill>
        <p:spPr>
          <a:xfrm>
            <a:off x="2125980" y="3589019"/>
            <a:ext cx="8387684" cy="1396645"/>
          </a:xfrm>
          <a:prstGeom prst="rect">
            <a:avLst/>
          </a:prstGeom>
        </p:spPr>
      </p:pic>
      <p:sp>
        <p:nvSpPr>
          <p:cNvPr id="2" name="文本框 1">
            <a:extLst>
              <a:ext uri="{FF2B5EF4-FFF2-40B4-BE49-F238E27FC236}">
                <a16:creationId xmlns:a16="http://schemas.microsoft.com/office/drawing/2014/main" id="{3CE4F019-EC53-8F48-9A5A-74914E90D069}"/>
              </a:ext>
            </a:extLst>
          </p:cNvPr>
          <p:cNvSpPr txBox="1"/>
          <p:nvPr/>
        </p:nvSpPr>
        <p:spPr>
          <a:xfrm>
            <a:off x="2411730" y="3566160"/>
            <a:ext cx="7654290" cy="1289905"/>
          </a:xfrm>
          <a:prstGeom prst="rect">
            <a:avLst/>
          </a:prstGeom>
          <a:noFill/>
        </p:spPr>
        <p:txBody>
          <a:bodyPr wrap="square" rtlCol="0">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&lt;mappers&gt;</a:t>
            </a:r>
            <a:endParaRPr lang="zh-CN" altLang="zh-CN"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&lt;mapper resource="com/</a:t>
            </a:r>
            <a:r>
              <a:rPr lang="en-US" altLang="zh-CN" dirty="0" err="1">
                <a:solidFill>
                  <a:srgbClr val="595959"/>
                </a:solidFill>
                <a:latin typeface="微软雅黑" panose="020B0503020204020204" pitchFamily="34" charset="-122"/>
                <a:ea typeface="微软雅黑" panose="020B0503020204020204" pitchFamily="34" charset="-122"/>
              </a:rPr>
              <a:t>itheima</a:t>
            </a:r>
            <a:r>
              <a:rPr lang="en-US" altLang="zh-CN" dirty="0">
                <a:solidFill>
                  <a:srgbClr val="595959"/>
                </a:solidFill>
                <a:latin typeface="微软雅黑" panose="020B0503020204020204" pitchFamily="34" charset="-122"/>
                <a:ea typeface="微软雅黑" panose="020B0503020204020204" pitchFamily="34" charset="-122"/>
              </a:rPr>
              <a:t>/mapper/</a:t>
            </a:r>
            <a:r>
              <a:rPr lang="en-US" altLang="zh-CN" dirty="0" err="1">
                <a:solidFill>
                  <a:srgbClr val="595959"/>
                </a:solidFill>
                <a:latin typeface="微软雅黑" panose="020B0503020204020204" pitchFamily="34" charset="-122"/>
                <a:ea typeface="微软雅黑" panose="020B0503020204020204" pitchFamily="34" charset="-122"/>
              </a:rPr>
              <a:t>UserMapper.xml</a:t>
            </a:r>
            <a:r>
              <a:rPr lang="en-US" altLang="zh-CN" dirty="0">
                <a:solidFill>
                  <a:srgbClr val="595959"/>
                </a:solidFill>
                <a:latin typeface="微软雅黑" panose="020B0503020204020204" pitchFamily="34" charset="-122"/>
                <a:ea typeface="微软雅黑" panose="020B0503020204020204" pitchFamily="34" charset="-122"/>
              </a:rPr>
              <a:t>"/&gt;</a:t>
            </a:r>
            <a:endParaRPr lang="zh-CN" altLang="zh-CN"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&lt;/mappers&gt;</a:t>
            </a:r>
            <a:endParaRPr lang="zh-CN" altLang="zh-CN" dirty="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988731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4508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04513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b.</a:t>
            </a:r>
            <a:r>
              <a:rPr lang="zh-CN" altLang="zh-CN" sz="2000" dirty="0">
                <a:solidFill>
                  <a:srgbClr val="1369B2"/>
                </a:solidFill>
                <a:latin typeface="微软雅黑" panose="020B0503020204020204" pitchFamily="34" charset="-122"/>
                <a:ea typeface="微软雅黑" panose="020B0503020204020204" pitchFamily="34" charset="-122"/>
              </a:rPr>
              <a:t>使用本地文件路径引入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024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2.2.6  &lt;mappers&gt;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108959"/>
            <a:ext cx="9390960" cy="55919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使用</a:t>
            </a:r>
            <a:r>
              <a:rPr lang="zh-CN" altLang="en-US" dirty="0">
                <a:solidFill>
                  <a:srgbClr val="595959"/>
                </a:solidFill>
                <a:latin typeface="微软雅黑" panose="020B0503020204020204" pitchFamily="34" charset="-122"/>
              </a:rPr>
              <a:t>本地文件</a:t>
            </a:r>
            <a:r>
              <a:rPr lang="zh-CN" altLang="zh-CN" dirty="0">
                <a:solidFill>
                  <a:srgbClr val="595959"/>
                </a:solidFill>
                <a:latin typeface="微软雅黑" panose="020B0503020204020204" pitchFamily="34" charset="-122"/>
              </a:rPr>
              <a:t>路径引入映射文件的示例代码如下所示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p:txBody>
      </p:sp>
      <p:sp>
        <p:nvSpPr>
          <p:cNvPr id="12" name="圆角矩形 11"/>
          <p:cNvSpPr/>
          <p:nvPr/>
        </p:nvSpPr>
        <p:spPr>
          <a:xfrm>
            <a:off x="1360244" y="2823210"/>
            <a:ext cx="9865885" cy="260604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74424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0874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13" name="图片 12">
            <a:extLst>
              <a:ext uri="{FF2B5EF4-FFF2-40B4-BE49-F238E27FC236}">
                <a16:creationId xmlns:a16="http://schemas.microsoft.com/office/drawing/2014/main" id="{A9747D9E-2C11-804B-877B-51E808ABC0B4}"/>
              </a:ext>
            </a:extLst>
          </p:cNvPr>
          <p:cNvPicPr>
            <a:picLocks noChangeAspect="1"/>
          </p:cNvPicPr>
          <p:nvPr/>
        </p:nvPicPr>
        <p:blipFill>
          <a:blip r:embed="rId5"/>
          <a:stretch>
            <a:fillRect/>
          </a:stretch>
        </p:blipFill>
        <p:spPr>
          <a:xfrm>
            <a:off x="2125980" y="3589019"/>
            <a:ext cx="8387684" cy="1396645"/>
          </a:xfrm>
          <a:prstGeom prst="rect">
            <a:avLst/>
          </a:prstGeom>
        </p:spPr>
      </p:pic>
      <p:sp>
        <p:nvSpPr>
          <p:cNvPr id="2" name="文本框 1">
            <a:extLst>
              <a:ext uri="{FF2B5EF4-FFF2-40B4-BE49-F238E27FC236}">
                <a16:creationId xmlns:a16="http://schemas.microsoft.com/office/drawing/2014/main" id="{3CE4F019-EC53-8F48-9A5A-74914E90D069}"/>
              </a:ext>
            </a:extLst>
          </p:cNvPr>
          <p:cNvSpPr txBox="1"/>
          <p:nvPr/>
        </p:nvSpPr>
        <p:spPr>
          <a:xfrm>
            <a:off x="2411730" y="3566160"/>
            <a:ext cx="7978140" cy="1289905"/>
          </a:xfrm>
          <a:prstGeom prst="rect">
            <a:avLst/>
          </a:prstGeom>
          <a:noFill/>
        </p:spPr>
        <p:txBody>
          <a:bodyPr wrap="square" rtlCol="0">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&lt;mappers&gt;</a:t>
            </a:r>
            <a:endParaRPr lang="zh-CN" altLang="zh-CN"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&lt;mapper </a:t>
            </a:r>
            <a:r>
              <a:rPr lang="en-US" altLang="zh-CN" dirty="0" err="1">
                <a:solidFill>
                  <a:srgbClr val="595959"/>
                </a:solidFill>
                <a:latin typeface="微软雅黑" panose="020B0503020204020204" pitchFamily="34" charset="-122"/>
                <a:ea typeface="微软雅黑" panose="020B0503020204020204" pitchFamily="34" charset="-122"/>
              </a:rPr>
              <a:t>url</a:t>
            </a:r>
            <a:r>
              <a:rPr lang="en-US" altLang="zh-CN" dirty="0">
                <a:solidFill>
                  <a:srgbClr val="595959"/>
                </a:solidFill>
                <a:latin typeface="微软雅黑" panose="020B0503020204020204" pitchFamily="34" charset="-122"/>
                <a:ea typeface="微软雅黑" panose="020B0503020204020204" pitchFamily="34" charset="-122"/>
              </a:rPr>
              <a:t>="file:///D:/com/</a:t>
            </a:r>
            <a:r>
              <a:rPr lang="en-US" altLang="zh-CN" dirty="0" err="1">
                <a:solidFill>
                  <a:srgbClr val="595959"/>
                </a:solidFill>
                <a:latin typeface="微软雅黑" panose="020B0503020204020204" pitchFamily="34" charset="-122"/>
                <a:ea typeface="微软雅黑" panose="020B0503020204020204" pitchFamily="34" charset="-122"/>
              </a:rPr>
              <a:t>itheima</a:t>
            </a:r>
            <a:r>
              <a:rPr lang="en-US" altLang="zh-CN" dirty="0">
                <a:solidFill>
                  <a:srgbClr val="595959"/>
                </a:solidFill>
                <a:latin typeface="微软雅黑" panose="020B0503020204020204" pitchFamily="34" charset="-122"/>
                <a:ea typeface="微软雅黑" panose="020B0503020204020204" pitchFamily="34" charset="-122"/>
              </a:rPr>
              <a:t>/mapper/</a:t>
            </a:r>
            <a:r>
              <a:rPr lang="en-US" altLang="zh-CN" dirty="0" err="1">
                <a:solidFill>
                  <a:srgbClr val="595959"/>
                </a:solidFill>
                <a:latin typeface="微软雅黑" panose="020B0503020204020204" pitchFamily="34" charset="-122"/>
                <a:ea typeface="微软雅黑" panose="020B0503020204020204" pitchFamily="34" charset="-122"/>
              </a:rPr>
              <a:t>UserMapper.xml</a:t>
            </a:r>
            <a:r>
              <a:rPr lang="en-US" altLang="zh-CN" dirty="0">
                <a:solidFill>
                  <a:srgbClr val="595959"/>
                </a:solidFill>
                <a:latin typeface="微软雅黑" panose="020B0503020204020204" pitchFamily="34" charset="-122"/>
                <a:ea typeface="微软雅黑" panose="020B0503020204020204" pitchFamily="34" charset="-122"/>
              </a:rPr>
              <a:t>"/&gt;</a:t>
            </a:r>
            <a:endParaRPr lang="zh-CN" altLang="zh-CN"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&lt;/mappers&gt;</a:t>
            </a:r>
            <a:endParaRPr lang="zh-CN" altLang="zh-CN" dirty="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74365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69650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17645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c.</a:t>
            </a:r>
            <a:r>
              <a:rPr lang="zh-CN" altLang="zh-CN" sz="2000" dirty="0">
                <a:solidFill>
                  <a:srgbClr val="1369B2"/>
                </a:solidFill>
                <a:latin typeface="微软雅黑" panose="020B0503020204020204" pitchFamily="34" charset="-122"/>
                <a:ea typeface="微软雅黑" panose="020B0503020204020204" pitchFamily="34" charset="-122"/>
              </a:rPr>
              <a:t>使用</a:t>
            </a:r>
            <a:r>
              <a:rPr lang="zh-CN" altLang="en-US" sz="2000" dirty="0">
                <a:solidFill>
                  <a:srgbClr val="1369B2"/>
                </a:solidFill>
                <a:latin typeface="微软雅黑" panose="020B0503020204020204" pitchFamily="34" charset="-122"/>
                <a:ea typeface="微软雅黑" panose="020B0503020204020204" pitchFamily="34" charset="-122"/>
              </a:rPr>
              <a:t>接口类</a:t>
            </a:r>
            <a:r>
              <a:rPr lang="zh-CN" altLang="zh-CN" sz="2000" dirty="0">
                <a:solidFill>
                  <a:srgbClr val="1369B2"/>
                </a:solidFill>
                <a:latin typeface="微软雅黑" panose="020B0503020204020204" pitchFamily="34" charset="-122"/>
                <a:ea typeface="微软雅黑" panose="020B0503020204020204" pitchFamily="34" charset="-122"/>
              </a:rPr>
              <a:t>引入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024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2.2.6  &lt;mappers&gt;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108959"/>
            <a:ext cx="9390960" cy="55919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使用</a:t>
            </a:r>
            <a:r>
              <a:rPr lang="zh-CN" altLang="en-US" dirty="0">
                <a:solidFill>
                  <a:srgbClr val="595959"/>
                </a:solidFill>
                <a:latin typeface="微软雅黑" panose="020B0503020204020204" pitchFamily="34" charset="-122"/>
              </a:rPr>
              <a:t>接口类</a:t>
            </a:r>
            <a:r>
              <a:rPr lang="zh-CN" altLang="zh-CN" dirty="0">
                <a:solidFill>
                  <a:srgbClr val="595959"/>
                </a:solidFill>
                <a:latin typeface="微软雅黑" panose="020B0503020204020204" pitchFamily="34" charset="-122"/>
              </a:rPr>
              <a:t>引入映射文件的示例代码如下所示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p:txBody>
      </p:sp>
      <p:sp>
        <p:nvSpPr>
          <p:cNvPr id="12" name="圆角矩形 11"/>
          <p:cNvSpPr/>
          <p:nvPr/>
        </p:nvSpPr>
        <p:spPr>
          <a:xfrm>
            <a:off x="1360244" y="2823210"/>
            <a:ext cx="9865885" cy="260604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74424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0874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13" name="图片 12">
            <a:extLst>
              <a:ext uri="{FF2B5EF4-FFF2-40B4-BE49-F238E27FC236}">
                <a16:creationId xmlns:a16="http://schemas.microsoft.com/office/drawing/2014/main" id="{A9747D9E-2C11-804B-877B-51E808ABC0B4}"/>
              </a:ext>
            </a:extLst>
          </p:cNvPr>
          <p:cNvPicPr>
            <a:picLocks noChangeAspect="1"/>
          </p:cNvPicPr>
          <p:nvPr/>
        </p:nvPicPr>
        <p:blipFill>
          <a:blip r:embed="rId5"/>
          <a:stretch>
            <a:fillRect/>
          </a:stretch>
        </p:blipFill>
        <p:spPr>
          <a:xfrm>
            <a:off x="2125980" y="3589019"/>
            <a:ext cx="8387684" cy="1396645"/>
          </a:xfrm>
          <a:prstGeom prst="rect">
            <a:avLst/>
          </a:prstGeom>
        </p:spPr>
      </p:pic>
      <p:sp>
        <p:nvSpPr>
          <p:cNvPr id="2" name="文本框 1">
            <a:extLst>
              <a:ext uri="{FF2B5EF4-FFF2-40B4-BE49-F238E27FC236}">
                <a16:creationId xmlns:a16="http://schemas.microsoft.com/office/drawing/2014/main" id="{3CE4F019-EC53-8F48-9A5A-74914E90D069}"/>
              </a:ext>
            </a:extLst>
          </p:cNvPr>
          <p:cNvSpPr txBox="1"/>
          <p:nvPr/>
        </p:nvSpPr>
        <p:spPr>
          <a:xfrm>
            <a:off x="2411730" y="3566160"/>
            <a:ext cx="7978140" cy="1289905"/>
          </a:xfrm>
          <a:prstGeom prst="rect">
            <a:avLst/>
          </a:prstGeom>
          <a:noFill/>
        </p:spPr>
        <p:txBody>
          <a:bodyPr wrap="square" rtlCol="0">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&lt;mappers&gt;</a:t>
            </a:r>
            <a:endParaRPr lang="zh-CN" altLang="zh-CN"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&lt;mapper class="</a:t>
            </a:r>
            <a:r>
              <a:rPr lang="en-US" altLang="zh-CN" dirty="0" err="1">
                <a:solidFill>
                  <a:srgbClr val="595959"/>
                </a:solidFill>
                <a:latin typeface="微软雅黑" panose="020B0503020204020204" pitchFamily="34" charset="-122"/>
                <a:ea typeface="微软雅黑" panose="020B0503020204020204" pitchFamily="34" charset="-122"/>
              </a:rPr>
              <a:t>com.itheima.mapper.UserMapper</a:t>
            </a:r>
            <a:r>
              <a:rPr lang="en-US" altLang="zh-CN" dirty="0">
                <a:solidFill>
                  <a:srgbClr val="595959"/>
                </a:solidFill>
                <a:latin typeface="微软雅黑" panose="020B0503020204020204" pitchFamily="34" charset="-122"/>
                <a:ea typeface="微软雅黑" panose="020B0503020204020204" pitchFamily="34" charset="-122"/>
              </a:rPr>
              <a:t>"/&gt;</a:t>
            </a:r>
            <a:endParaRPr lang="zh-CN" altLang="zh-CN"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&lt;/mappers&gt;</a:t>
            </a:r>
            <a:endParaRPr lang="zh-CN" altLang="zh-CN" dirty="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91382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69650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17645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d.</a:t>
            </a:r>
            <a:r>
              <a:rPr lang="zh-CN" altLang="zh-CN" sz="2000" dirty="0">
                <a:solidFill>
                  <a:srgbClr val="1369B2"/>
                </a:solidFill>
                <a:latin typeface="微软雅黑" panose="020B0503020204020204" pitchFamily="34" charset="-122"/>
                <a:ea typeface="微软雅黑" panose="020B0503020204020204" pitchFamily="34" charset="-122"/>
              </a:rPr>
              <a:t>使用</a:t>
            </a:r>
            <a:r>
              <a:rPr lang="zh-CN" altLang="en-US" sz="2000" dirty="0">
                <a:solidFill>
                  <a:srgbClr val="1369B2"/>
                </a:solidFill>
                <a:latin typeface="微软雅黑" panose="020B0503020204020204" pitchFamily="34" charset="-122"/>
                <a:ea typeface="微软雅黑" panose="020B0503020204020204" pitchFamily="34" charset="-122"/>
              </a:rPr>
              <a:t>包名</a:t>
            </a:r>
            <a:r>
              <a:rPr lang="zh-CN" altLang="zh-CN" sz="2000" dirty="0">
                <a:solidFill>
                  <a:srgbClr val="1369B2"/>
                </a:solidFill>
                <a:latin typeface="微软雅黑" panose="020B0503020204020204" pitchFamily="34" charset="-122"/>
                <a:ea typeface="微软雅黑" panose="020B0503020204020204" pitchFamily="34" charset="-122"/>
              </a:rPr>
              <a:t>引入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024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2.2.6  &lt;mappers&gt;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108959"/>
            <a:ext cx="9390960" cy="55919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使用</a:t>
            </a:r>
            <a:r>
              <a:rPr lang="zh-CN" altLang="en-US" dirty="0">
                <a:solidFill>
                  <a:srgbClr val="595959"/>
                </a:solidFill>
                <a:latin typeface="微软雅黑" panose="020B0503020204020204" pitchFamily="34" charset="-122"/>
              </a:rPr>
              <a:t>包名</a:t>
            </a:r>
            <a:r>
              <a:rPr lang="zh-CN" altLang="zh-CN" dirty="0">
                <a:solidFill>
                  <a:srgbClr val="595959"/>
                </a:solidFill>
                <a:latin typeface="微软雅黑" panose="020B0503020204020204" pitchFamily="34" charset="-122"/>
              </a:rPr>
              <a:t>引入映射文件的示例代码如下所示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p:txBody>
      </p:sp>
      <p:sp>
        <p:nvSpPr>
          <p:cNvPr id="12" name="圆角矩形 11"/>
          <p:cNvSpPr/>
          <p:nvPr/>
        </p:nvSpPr>
        <p:spPr>
          <a:xfrm>
            <a:off x="1360244" y="2823210"/>
            <a:ext cx="9865885" cy="260604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74424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0874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13" name="图片 12">
            <a:extLst>
              <a:ext uri="{FF2B5EF4-FFF2-40B4-BE49-F238E27FC236}">
                <a16:creationId xmlns:a16="http://schemas.microsoft.com/office/drawing/2014/main" id="{A9747D9E-2C11-804B-877B-51E808ABC0B4}"/>
              </a:ext>
            </a:extLst>
          </p:cNvPr>
          <p:cNvPicPr>
            <a:picLocks noChangeAspect="1"/>
          </p:cNvPicPr>
          <p:nvPr/>
        </p:nvPicPr>
        <p:blipFill>
          <a:blip r:embed="rId5"/>
          <a:stretch>
            <a:fillRect/>
          </a:stretch>
        </p:blipFill>
        <p:spPr>
          <a:xfrm>
            <a:off x="2125980" y="3589019"/>
            <a:ext cx="8387684" cy="1396645"/>
          </a:xfrm>
          <a:prstGeom prst="rect">
            <a:avLst/>
          </a:prstGeom>
        </p:spPr>
      </p:pic>
      <p:sp>
        <p:nvSpPr>
          <p:cNvPr id="2" name="文本框 1">
            <a:extLst>
              <a:ext uri="{FF2B5EF4-FFF2-40B4-BE49-F238E27FC236}">
                <a16:creationId xmlns:a16="http://schemas.microsoft.com/office/drawing/2014/main" id="{3CE4F019-EC53-8F48-9A5A-74914E90D069}"/>
              </a:ext>
            </a:extLst>
          </p:cNvPr>
          <p:cNvSpPr txBox="1"/>
          <p:nvPr/>
        </p:nvSpPr>
        <p:spPr>
          <a:xfrm>
            <a:off x="2411730" y="3566160"/>
            <a:ext cx="7978140" cy="1289905"/>
          </a:xfrm>
          <a:prstGeom prst="rect">
            <a:avLst/>
          </a:prstGeom>
          <a:noFill/>
        </p:spPr>
        <p:txBody>
          <a:bodyPr wrap="square" rtlCol="0">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&lt;mappers&gt;</a:t>
            </a:r>
            <a:endParaRPr lang="zh-CN" altLang="zh-CN"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&lt;package name="</a:t>
            </a:r>
            <a:r>
              <a:rPr lang="en-US" altLang="zh-CN" dirty="0" err="1">
                <a:solidFill>
                  <a:srgbClr val="595959"/>
                </a:solidFill>
                <a:latin typeface="微软雅黑" panose="020B0503020204020204" pitchFamily="34" charset="-122"/>
                <a:ea typeface="微软雅黑" panose="020B0503020204020204" pitchFamily="34" charset="-122"/>
              </a:rPr>
              <a:t>com.itheima.mapper</a:t>
            </a:r>
            <a:r>
              <a:rPr lang="en-US" altLang="zh-CN" dirty="0">
                <a:solidFill>
                  <a:srgbClr val="595959"/>
                </a:solidFill>
                <a:latin typeface="微软雅黑" panose="020B0503020204020204" pitchFamily="34" charset="-122"/>
                <a:ea typeface="微软雅黑" panose="020B0503020204020204" pitchFamily="34" charset="-122"/>
              </a:rPr>
              <a:t>"/&gt;</a:t>
            </a:r>
            <a:endParaRPr lang="zh-CN" altLang="zh-CN"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&lt;/mappers&gt;</a:t>
            </a:r>
            <a:endParaRPr lang="zh-CN" altLang="zh-CN" dirty="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7603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30997"/>
          </a:xfrm>
          <a:prstGeom prst="rect">
            <a:avLst/>
          </a:prstGeom>
          <a:noFill/>
        </p:spPr>
        <p:txBody>
          <a:bodyPr wrap="square" lIns="91443" tIns="45720" rIns="91443" bIns="45720" rtlCol="0">
            <a:spAutoFit/>
          </a:bodyPr>
          <a:lstStyle/>
          <a:p>
            <a:r>
              <a:rPr lang="en-US" altLang="zh-CN" sz="4800" b="1" dirty="0" err="1">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映射文件</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592357" y="283174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2</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3</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901538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54855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2.3.1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映射文件中的常用元素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46852" y="2944130"/>
            <a:ext cx="5176459" cy="1320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1369B2"/>
                </a:solidFill>
                <a:latin typeface="微软雅黑" panose="020B0503020204020204" pitchFamily="34" charset="-122"/>
                <a:ea typeface="微软雅黑" panose="020B0503020204020204" pitchFamily="34" charset="-122"/>
              </a:rPr>
              <a:t>映射文件</a:t>
            </a:r>
            <a:r>
              <a:rPr lang="zh-CN" altLang="en-US" dirty="0">
                <a:solidFill>
                  <a:srgbClr val="595959"/>
                </a:solidFill>
                <a:latin typeface="微软雅黑" panose="020B0503020204020204" pitchFamily="34" charset="-122"/>
                <a:ea typeface="微软雅黑" panose="020B0503020204020204" pitchFamily="34" charset="-122"/>
              </a:rPr>
              <a:t>中的</a:t>
            </a:r>
            <a:r>
              <a:rPr lang="zh-CN" altLang="en-US" dirty="0">
                <a:solidFill>
                  <a:srgbClr val="1369B2"/>
                </a:solidFill>
                <a:latin typeface="微软雅黑" panose="020B0503020204020204" pitchFamily="34" charset="-122"/>
                <a:ea typeface="微软雅黑" panose="020B0503020204020204" pitchFamily="34" charset="-122"/>
              </a:rPr>
              <a:t>常用元素</a:t>
            </a:r>
            <a:r>
              <a:rPr lang="zh-CN" altLang="en-US" dirty="0">
                <a:solidFill>
                  <a:srgbClr val="595959"/>
                </a:solidFill>
                <a:latin typeface="微软雅黑" panose="020B0503020204020204" pitchFamily="34" charset="-122"/>
                <a:ea typeface="微软雅黑" panose="020B0503020204020204" pitchFamily="34" charset="-122"/>
              </a:rPr>
              <a:t>，能够说出常用的元素有哪些</a:t>
            </a:r>
          </a:p>
          <a:p>
            <a:pPr algn="just">
              <a:lnSpc>
                <a:spcPct val="150000"/>
              </a:lnSpc>
            </a:pP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4126672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411382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720890"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MyBatis</a:t>
            </a:r>
            <a:r>
              <a:rPr lang="zh-CN" altLang="zh-CN" sz="2000" dirty="0">
                <a:solidFill>
                  <a:srgbClr val="1369B2"/>
                </a:solidFill>
                <a:latin typeface="微软雅黑" panose="020B0503020204020204" pitchFamily="34" charset="-122"/>
                <a:ea typeface="微软雅黑" panose="020B0503020204020204" pitchFamily="34" charset="-122"/>
              </a:rPr>
              <a:t>映射文件中的常用元素</a:t>
            </a:r>
          </a:p>
        </p:txBody>
      </p:sp>
      <p:sp>
        <p:nvSpPr>
          <p:cNvPr id="11" name="Title 1"/>
          <p:cNvSpPr txBox="1"/>
          <p:nvPr/>
        </p:nvSpPr>
        <p:spPr>
          <a:xfrm>
            <a:off x="1143838" y="266933"/>
            <a:ext cx="56341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2.3.1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映射文件中的常用元素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a:extLst>
              <a:ext uri="{FF2B5EF4-FFF2-40B4-BE49-F238E27FC236}">
                <a16:creationId xmlns:a16="http://schemas.microsoft.com/office/drawing/2014/main" id="{4454E65B-A0C4-4B41-888D-0CEF66DFE9A8}"/>
              </a:ext>
            </a:extLst>
          </p:cNvPr>
          <p:cNvGraphicFramePr>
            <a:graphicFrameLocks noGrp="1"/>
          </p:cNvGraphicFramePr>
          <p:nvPr>
            <p:extLst>
              <p:ext uri="{D42A27DB-BD31-4B8C-83A1-F6EECF244321}">
                <p14:modId xmlns:p14="http://schemas.microsoft.com/office/powerpoint/2010/main" val="3798674187"/>
              </p:ext>
            </p:extLst>
          </p:nvPr>
        </p:nvGraphicFramePr>
        <p:xfrm>
          <a:off x="2846070" y="2442657"/>
          <a:ext cx="6640830" cy="3776274"/>
        </p:xfrm>
        <a:graphic>
          <a:graphicData uri="http://schemas.openxmlformats.org/drawingml/2006/table">
            <a:tbl>
              <a:tblPr>
                <a:tableStyleId>{5C22544A-7EE6-4342-B048-85BDC9FD1C3A}</a:tableStyleId>
              </a:tblPr>
              <a:tblGrid>
                <a:gridCol w="2267834">
                  <a:extLst>
                    <a:ext uri="{9D8B030D-6E8A-4147-A177-3AD203B41FA5}">
                      <a16:colId xmlns:a16="http://schemas.microsoft.com/office/drawing/2014/main" val="20000"/>
                    </a:ext>
                  </a:extLst>
                </a:gridCol>
                <a:gridCol w="4372996">
                  <a:extLst>
                    <a:ext uri="{9D8B030D-6E8A-4147-A177-3AD203B41FA5}">
                      <a16:colId xmlns:a16="http://schemas.microsoft.com/office/drawing/2014/main" val="20001"/>
                    </a:ext>
                  </a:extLst>
                </a:gridCol>
              </a:tblGrid>
              <a:tr h="220464">
                <a:tc>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属性</a:t>
                      </a: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说明</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0"/>
                  </a:ext>
                </a:extLst>
              </a:tr>
              <a:tr h="391936">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mapper</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l"/>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映射文件的根元素，该元素只有一个</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namespace</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属性（命名空间）。</a:t>
                      </a:r>
                    </a:p>
                  </a:txBody>
                  <a:tcPr marL="68580" marR="68580" marT="0" marB="0" anchor="ctr"/>
                </a:tc>
                <a:extLst>
                  <a:ext uri="{0D108BD9-81ED-4DB2-BD59-A6C34878D82A}">
                    <a16:rowId xmlns:a16="http://schemas.microsoft.com/office/drawing/2014/main" val="10001"/>
                  </a:ext>
                </a:extLst>
              </a:tr>
              <a:tr h="258225">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cache</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l"/>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配置给定命名空间的缓存。</a:t>
                      </a:r>
                    </a:p>
                  </a:txBody>
                  <a:tcPr marL="68580" marR="68580" marT="0" marB="0" anchor="ctr"/>
                </a:tc>
                <a:extLst>
                  <a:ext uri="{0D108BD9-81ED-4DB2-BD59-A6C34878D82A}">
                    <a16:rowId xmlns:a16="http://schemas.microsoft.com/office/drawing/2014/main" val="10002"/>
                  </a:ext>
                </a:extLst>
              </a:tr>
              <a:tr h="344629">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cache-ref</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l"/>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从其他命名空间引用缓存配置。 </a:t>
                      </a:r>
                    </a:p>
                  </a:txBody>
                  <a:tcPr marL="68580" marR="68580" marT="0" marB="0" anchor="ctr"/>
                </a:tc>
                <a:extLst>
                  <a:ext uri="{0D108BD9-81ED-4DB2-BD59-A6C34878D82A}">
                    <a16:rowId xmlns:a16="http://schemas.microsoft.com/office/drawing/2014/main" val="3216250666"/>
                  </a:ext>
                </a:extLst>
              </a:tr>
              <a:tr h="333086">
                <a:tc>
                  <a:txBody>
                    <a:bodyPr/>
                    <a:lstStyle/>
                    <a:p>
                      <a:pPr algn="ct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resultMap</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l"/>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描述数据库结果集和对象的对应关系</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1398829605"/>
                  </a:ext>
                </a:extLst>
              </a:tr>
              <a:tr h="458269">
                <a:tc>
                  <a:txBody>
                    <a:bodyPr/>
                    <a:lstStyle/>
                    <a:p>
                      <a:pPr algn="ct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sql</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l"/>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可以重用的</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SQL</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块，也可以被其他语句使用。</a:t>
                      </a:r>
                    </a:p>
                  </a:txBody>
                  <a:tcPr marL="68580" marR="68580" marT="0" marB="0" anchor="ctr"/>
                </a:tc>
                <a:extLst>
                  <a:ext uri="{0D108BD9-81ED-4DB2-BD59-A6C34878D82A}">
                    <a16:rowId xmlns:a16="http://schemas.microsoft.com/office/drawing/2014/main" val="488906818"/>
                  </a:ext>
                </a:extLst>
              </a:tr>
              <a:tr h="455879">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insert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l"/>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用于映射插入语句</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3033304701"/>
                  </a:ext>
                </a:extLst>
              </a:tr>
              <a:tr h="425931">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delete</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l"/>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用于映射删除语句</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2408083141"/>
                  </a:ext>
                </a:extLst>
              </a:tr>
              <a:tr h="405169">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update</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l"/>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用于映射更新语句</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 </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589906624"/>
                  </a:ext>
                </a:extLst>
              </a:tr>
              <a:tr h="333086">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select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l"/>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用于映射查询语句</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 </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659852120"/>
                  </a:ext>
                </a:extLst>
              </a:tr>
            </a:tbl>
          </a:graphicData>
        </a:graphic>
      </p:graphicFrame>
    </p:spTree>
    <p:extLst>
      <p:ext uri="{BB962C8B-B14F-4D97-AF65-F5344CB8AC3E}">
        <p14:creationId xmlns:p14="http://schemas.microsoft.com/office/powerpoint/2010/main" val="28309312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52034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765330"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&lt;mapper&gt;</a:t>
            </a:r>
            <a:r>
              <a:rPr lang="zh-CN" altLang="en-US" sz="2000" dirty="0">
                <a:solidFill>
                  <a:srgbClr val="1369B2"/>
                </a:solidFill>
                <a:latin typeface="微软雅黑" panose="020B0503020204020204" pitchFamily="34" charset="-122"/>
                <a:ea typeface="微软雅黑" panose="020B0503020204020204" pitchFamily="34" charset="-122"/>
              </a:rPr>
              <a:t>元素中</a:t>
            </a:r>
            <a:r>
              <a:rPr lang="en-US" altLang="zh-CN" sz="2000" dirty="0">
                <a:solidFill>
                  <a:srgbClr val="1369B2"/>
                </a:solidFill>
                <a:latin typeface="微软雅黑" panose="020B0503020204020204" pitchFamily="34" charset="-122"/>
                <a:ea typeface="微软雅黑" panose="020B0503020204020204" pitchFamily="34" charset="-122"/>
              </a:rPr>
              <a:t>namespace</a:t>
            </a:r>
            <a:r>
              <a:rPr lang="zh-CN" altLang="en-US" sz="2000" dirty="0">
                <a:solidFill>
                  <a:srgbClr val="1369B2"/>
                </a:solidFill>
                <a:latin typeface="微软雅黑" panose="020B0503020204020204" pitchFamily="34" charset="-122"/>
                <a:ea typeface="微软雅黑" panose="020B0503020204020204" pitchFamily="34" charset="-122"/>
              </a:rPr>
              <a:t>属性作用</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55541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2.3.1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映射文件中的常用元素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063239"/>
            <a:ext cx="9390960" cy="216027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namespace</a:t>
            </a:r>
            <a:r>
              <a:rPr lang="zh-CN" altLang="en-US" dirty="0">
                <a:solidFill>
                  <a:srgbClr val="595959"/>
                </a:solidFill>
                <a:latin typeface="微软雅黑" panose="020B0503020204020204" pitchFamily="34" charset="-122"/>
              </a:rPr>
              <a:t>属性有两个作用：</a:t>
            </a:r>
            <a:endParaRPr lang="en-US" altLang="zh-CN" dirty="0">
              <a:solidFill>
                <a:srgbClr val="595959"/>
              </a:solidFill>
              <a:latin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用于区分不同的</a:t>
            </a:r>
            <a:r>
              <a:rPr lang="en-US" altLang="zh-CN" dirty="0">
                <a:solidFill>
                  <a:srgbClr val="595959"/>
                </a:solidFill>
                <a:latin typeface="微软雅黑" panose="020B0503020204020204" pitchFamily="34" charset="-122"/>
              </a:rPr>
              <a:t>mapper</a:t>
            </a:r>
            <a:r>
              <a:rPr lang="zh-CN" altLang="zh-CN" dirty="0">
                <a:solidFill>
                  <a:srgbClr val="595959"/>
                </a:solidFill>
                <a:latin typeface="微软雅黑" panose="020B0503020204020204" pitchFamily="34" charset="-122"/>
              </a:rPr>
              <a:t>，全局唯一。</a:t>
            </a:r>
            <a:endParaRPr lang="en-US" altLang="zh-CN" dirty="0">
              <a:solidFill>
                <a:srgbClr val="595959"/>
              </a:solidFill>
              <a:latin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绑定</a:t>
            </a:r>
            <a:r>
              <a:rPr lang="en-US" altLang="zh-CN" dirty="0">
                <a:solidFill>
                  <a:srgbClr val="595959"/>
                </a:solidFill>
                <a:latin typeface="微软雅黑" panose="020B0503020204020204" pitchFamily="34" charset="-122"/>
              </a:rPr>
              <a:t>DAO</a:t>
            </a:r>
            <a:r>
              <a:rPr lang="zh-CN" altLang="zh-CN" dirty="0">
                <a:solidFill>
                  <a:srgbClr val="595959"/>
                </a:solidFill>
                <a:latin typeface="微软雅黑" panose="020B0503020204020204" pitchFamily="34" charset="-122"/>
              </a:rPr>
              <a:t>接口，即面向接口编程。当</a:t>
            </a:r>
            <a:r>
              <a:rPr lang="en-US" altLang="zh-CN" dirty="0">
                <a:solidFill>
                  <a:srgbClr val="595959"/>
                </a:solidFill>
                <a:latin typeface="微软雅黑" panose="020B0503020204020204" pitchFamily="34" charset="-122"/>
              </a:rPr>
              <a:t>namespace</a:t>
            </a:r>
            <a:r>
              <a:rPr lang="zh-CN" altLang="zh-CN" dirty="0">
                <a:solidFill>
                  <a:srgbClr val="595959"/>
                </a:solidFill>
                <a:latin typeface="微软雅黑" panose="020B0503020204020204" pitchFamily="34" charset="-122"/>
              </a:rPr>
              <a:t>绑定某一接口之后，可以不用写该接口的实现类，</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会通过接口的全限定名查找到对应的</a:t>
            </a:r>
            <a:r>
              <a:rPr lang="en-US" altLang="zh-CN" dirty="0">
                <a:solidFill>
                  <a:srgbClr val="595959"/>
                </a:solidFill>
                <a:latin typeface="微软雅黑" panose="020B0503020204020204" pitchFamily="34" charset="-122"/>
              </a:rPr>
              <a:t>mapper</a:t>
            </a:r>
            <a:r>
              <a:rPr lang="zh-CN" altLang="zh-CN" dirty="0">
                <a:solidFill>
                  <a:srgbClr val="595959"/>
                </a:solidFill>
                <a:latin typeface="微软雅黑" panose="020B0503020204020204" pitchFamily="34" charset="-122"/>
              </a:rPr>
              <a:t>配置来执行</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语句，因此</a:t>
            </a:r>
            <a:r>
              <a:rPr lang="en-US" altLang="zh-CN" dirty="0">
                <a:solidFill>
                  <a:srgbClr val="595959"/>
                </a:solidFill>
                <a:latin typeface="微软雅黑" panose="020B0503020204020204" pitchFamily="34" charset="-122"/>
              </a:rPr>
              <a:t>namespace</a:t>
            </a:r>
            <a:r>
              <a:rPr lang="zh-CN" altLang="zh-CN" dirty="0">
                <a:solidFill>
                  <a:srgbClr val="595959"/>
                </a:solidFill>
                <a:latin typeface="微软雅黑" panose="020B0503020204020204" pitchFamily="34" charset="-122"/>
              </a:rPr>
              <a:t>的命名必须跟接口同名。</a:t>
            </a:r>
            <a:endParaRPr lang="en-US" altLang="zh-CN" dirty="0">
              <a:solidFill>
                <a:srgbClr val="595959"/>
              </a:solidFill>
              <a:latin typeface="微软雅黑" panose="020B0503020204020204" pitchFamily="34" charset="-122"/>
            </a:endParaRPr>
          </a:p>
        </p:txBody>
      </p:sp>
      <p:sp>
        <p:nvSpPr>
          <p:cNvPr id="12" name="圆角矩形 11"/>
          <p:cNvSpPr/>
          <p:nvPr/>
        </p:nvSpPr>
        <p:spPr>
          <a:xfrm>
            <a:off x="1360244" y="2823210"/>
            <a:ext cx="9865885" cy="261747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74424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1217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9460770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574845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2.3.1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映射文件中的常用元素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9" name="图形 28" descr="灯泡和齿轮">
            <a:extLst>
              <a:ext uri="{FF2B5EF4-FFF2-40B4-BE49-F238E27FC236}">
                <a16:creationId xmlns:a16="http://schemas.microsoft.com/office/drawing/2014/main" id="{3E690F46-0F81-DF46-8ADA-2A3C2E49BE5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5000" y="975267"/>
            <a:ext cx="944034" cy="944034"/>
          </a:xfrm>
          <a:prstGeom prst="rect">
            <a:avLst/>
          </a:prstGeom>
        </p:spPr>
      </p:pic>
      <p:sp>
        <p:nvSpPr>
          <p:cNvPr id="10" name="矩形 9">
            <a:extLst>
              <a:ext uri="{FF2B5EF4-FFF2-40B4-BE49-F238E27FC236}">
                <a16:creationId xmlns:a16="http://schemas.microsoft.com/office/drawing/2014/main" id="{3F17F3FD-94AF-2B4A-9E1F-B833AB3E5B86}"/>
              </a:ext>
            </a:extLst>
          </p:cNvPr>
          <p:cNvSpPr/>
          <p:nvPr/>
        </p:nvSpPr>
        <p:spPr>
          <a:xfrm>
            <a:off x="1813596" y="1112004"/>
            <a:ext cx="5626956"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4" name="文本框 35">
            <a:extLst>
              <a:ext uri="{FF2B5EF4-FFF2-40B4-BE49-F238E27FC236}">
                <a16:creationId xmlns:a16="http://schemas.microsoft.com/office/drawing/2014/main" id="{5F4243C4-CA97-894A-B527-6F7A04CC304A}"/>
              </a:ext>
            </a:extLst>
          </p:cNvPr>
          <p:cNvSpPr txBox="1"/>
          <p:nvPr/>
        </p:nvSpPr>
        <p:spPr>
          <a:xfrm>
            <a:off x="1868140" y="1211041"/>
            <a:ext cx="5572412" cy="461665"/>
          </a:xfrm>
          <a:prstGeom prst="rect">
            <a:avLst/>
          </a:prstGeom>
          <a:solidFill>
            <a:srgbClr val="C00000"/>
          </a:solidFill>
        </p:spPr>
        <p:txBody>
          <a:bodyPr wrap="square" rtlCol="0">
            <a:spAutoFit/>
          </a:bodyPr>
          <a:lstStyle/>
          <a:p>
            <a:pPr algn="dist"/>
            <a:r>
              <a:rPr lang="en-US" altLang="zh-CN"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&lt;mapper&gt;</a:t>
            </a:r>
            <a:r>
              <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元素如何区别不同的</a:t>
            </a:r>
            <a:r>
              <a:rPr lang="en-US" altLang="zh-CN"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XML</a:t>
            </a:r>
            <a:r>
              <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文件</a:t>
            </a:r>
          </a:p>
        </p:txBody>
      </p:sp>
      <p:sp>
        <p:nvSpPr>
          <p:cNvPr id="15" name="矩形 14">
            <a:extLst>
              <a:ext uri="{FF2B5EF4-FFF2-40B4-BE49-F238E27FC236}">
                <a16:creationId xmlns:a16="http://schemas.microsoft.com/office/drawing/2014/main" id="{21C3D85D-0E27-FC43-AEC5-EFB5ED00FBB9}"/>
              </a:ext>
            </a:extLst>
          </p:cNvPr>
          <p:cNvSpPr/>
          <p:nvPr/>
        </p:nvSpPr>
        <p:spPr>
          <a:xfrm>
            <a:off x="7545154"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6" name="矩形 15">
            <a:extLst>
              <a:ext uri="{FF2B5EF4-FFF2-40B4-BE49-F238E27FC236}">
                <a16:creationId xmlns:a16="http://schemas.microsoft.com/office/drawing/2014/main" id="{91C677D5-2832-FF45-972E-A66CEAE11A0E}"/>
              </a:ext>
            </a:extLst>
          </p:cNvPr>
          <p:cNvSpPr/>
          <p:nvPr/>
        </p:nvSpPr>
        <p:spPr>
          <a:xfrm>
            <a:off x="7732883"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7" name="文本框 18"/>
          <p:cNvSpPr txBox="1"/>
          <p:nvPr>
            <p:custDataLst>
              <p:tags r:id="rId1"/>
            </p:custDataLst>
          </p:nvPr>
        </p:nvSpPr>
        <p:spPr>
          <a:xfrm>
            <a:off x="1725774" y="3280161"/>
            <a:ext cx="9142101" cy="116321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在不同的映射文件中，</a:t>
            </a:r>
            <a:r>
              <a:rPr lang="en-US" altLang="zh-CN" dirty="0">
                <a:solidFill>
                  <a:srgbClr val="595959"/>
                </a:solidFill>
                <a:latin typeface="微软雅黑" panose="020B0503020204020204" pitchFamily="34" charset="-122"/>
              </a:rPr>
              <a:t>&lt;mapper&gt;</a:t>
            </a:r>
            <a:r>
              <a:rPr lang="zh-CN" altLang="zh-CN" dirty="0">
                <a:solidFill>
                  <a:srgbClr val="595959"/>
                </a:solidFill>
                <a:latin typeface="微软雅黑" panose="020B0503020204020204" pitchFamily="34" charset="-122"/>
              </a:rPr>
              <a:t>元素的子元素的</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可以相同，</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通过</a:t>
            </a:r>
            <a:r>
              <a:rPr lang="en-US" altLang="zh-CN" dirty="0">
                <a:solidFill>
                  <a:srgbClr val="595959"/>
                </a:solidFill>
                <a:latin typeface="微软雅黑" panose="020B0503020204020204" pitchFamily="34" charset="-122"/>
              </a:rPr>
              <a:t>&lt;mapper&gt;</a:t>
            </a:r>
            <a:r>
              <a:rPr lang="zh-CN" altLang="zh-CN" dirty="0">
                <a:solidFill>
                  <a:srgbClr val="595959"/>
                </a:solidFill>
                <a:latin typeface="微软雅黑" panose="020B0503020204020204" pitchFamily="34" charset="-122"/>
              </a:rPr>
              <a:t>元素的</a:t>
            </a:r>
            <a:r>
              <a:rPr lang="en-US" altLang="zh-CN" dirty="0">
                <a:solidFill>
                  <a:srgbClr val="595959"/>
                </a:solidFill>
                <a:latin typeface="微软雅黑" panose="020B0503020204020204" pitchFamily="34" charset="-122"/>
              </a:rPr>
              <a:t>namespace</a:t>
            </a:r>
            <a:r>
              <a:rPr lang="zh-CN" altLang="zh-CN" dirty="0">
                <a:solidFill>
                  <a:srgbClr val="595959"/>
                </a:solidFill>
                <a:latin typeface="微软雅黑" panose="020B0503020204020204" pitchFamily="34" charset="-122"/>
              </a:rPr>
              <a:t>属性值和子元素的</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联合区分不同的</a:t>
            </a:r>
            <a:r>
              <a:rPr lang="en-US" altLang="zh-CN" dirty="0" err="1">
                <a:solidFill>
                  <a:srgbClr val="595959"/>
                </a:solidFill>
                <a:latin typeface="微软雅黑" panose="020B0503020204020204" pitchFamily="34" charset="-122"/>
              </a:rPr>
              <a:t>Mapper.xml</a:t>
            </a:r>
            <a:r>
              <a:rPr lang="zh-CN" altLang="zh-CN" dirty="0">
                <a:solidFill>
                  <a:srgbClr val="595959"/>
                </a:solidFill>
                <a:latin typeface="微软雅黑" panose="020B0503020204020204" pitchFamily="34" charset="-122"/>
              </a:rPr>
              <a:t>文件。接口中的方法与映射文件中</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应一一对应</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8" name="圆角矩形 17"/>
          <p:cNvSpPr/>
          <p:nvPr/>
        </p:nvSpPr>
        <p:spPr>
          <a:xfrm>
            <a:off x="1303055" y="3022847"/>
            <a:ext cx="9794240" cy="183490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a:off x="1252831" y="296342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0" name="矩形 93"/>
          <p:cNvSpPr/>
          <p:nvPr/>
        </p:nvSpPr>
        <p:spPr>
          <a:xfrm rot="10800000">
            <a:off x="10778975" y="45462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457571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524553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2.1.1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SqlSessionFactoryBuilder</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432268"/>
            <a:ext cx="5245531" cy="1320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框架的核心对象</a:t>
            </a:r>
            <a:r>
              <a:rPr lang="en-US" altLang="zh-CN" dirty="0" err="1">
                <a:solidFill>
                  <a:srgbClr val="1369B2"/>
                </a:solidFill>
                <a:latin typeface="微软雅黑" panose="020B0503020204020204" pitchFamily="34" charset="-122"/>
                <a:ea typeface="微软雅黑" panose="020B0503020204020204" pitchFamily="34" charset="-122"/>
              </a:rPr>
              <a:t>SqlSessionFactoryBuilder</a:t>
            </a:r>
            <a:r>
              <a:rPr lang="zh-CN" altLang="en-US" dirty="0">
                <a:solidFill>
                  <a:srgbClr val="595959"/>
                </a:solidFill>
                <a:latin typeface="微软雅黑" panose="020B0503020204020204" pitchFamily="34" charset="-122"/>
                <a:ea typeface="微软雅黑" panose="020B0503020204020204" pitchFamily="34" charset="-122"/>
              </a:rPr>
              <a:t>，能够说出它的作用和特点</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56490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07383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2.3.2  &lt;select&gt;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46852" y="2966990"/>
            <a:ext cx="5176459" cy="1320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映射文件的</a:t>
            </a:r>
            <a:r>
              <a:rPr lang="en-US" altLang="zh-CN" dirty="0">
                <a:solidFill>
                  <a:srgbClr val="1369B2"/>
                </a:solidFill>
                <a:latin typeface="微软雅黑" panose="020B0503020204020204" pitchFamily="34" charset="-122"/>
                <a:ea typeface="微软雅黑" panose="020B0503020204020204" pitchFamily="34" charset="-122"/>
              </a:rPr>
              <a:t>&lt;</a:t>
            </a:r>
            <a:r>
              <a:rPr lang="en-US" altLang="zh-CN" dirty="0">
                <a:solidFill>
                  <a:srgbClr val="1369B2"/>
                </a:solidFill>
                <a:latin typeface="微软雅黑" panose="020B0503020204020204" pitchFamily="34" charset="-122"/>
                <a:ea typeface="微软雅黑" panose="020B0503020204020204" pitchFamily="34" charset="-122"/>
                <a:sym typeface="+mn-lt"/>
              </a:rPr>
              <a:t>select</a:t>
            </a:r>
            <a:r>
              <a:rPr lang="en-US" altLang="zh-CN" dirty="0">
                <a:solidFill>
                  <a:srgbClr val="1369B2"/>
                </a:solidFill>
                <a:latin typeface="微软雅黑" panose="020B0503020204020204" pitchFamily="34" charset="-122"/>
                <a:ea typeface="微软雅黑" panose="020B0503020204020204" pitchFamily="34" charset="-122"/>
              </a:rPr>
              <a:t>&gt;</a:t>
            </a:r>
            <a:r>
              <a:rPr lang="zh-CN" altLang="en-US" dirty="0">
                <a:solidFill>
                  <a:srgbClr val="1369B2"/>
                </a:solidFill>
                <a:latin typeface="微软雅黑" panose="020B0503020204020204" pitchFamily="34" charset="-122"/>
                <a:ea typeface="微软雅黑" panose="020B0503020204020204" pitchFamily="34" charset="-122"/>
              </a:rPr>
              <a:t>元素</a:t>
            </a:r>
            <a:r>
              <a:rPr lang="zh-CN" altLang="en-US" dirty="0">
                <a:solidFill>
                  <a:srgbClr val="595959"/>
                </a:solidFill>
                <a:latin typeface="微软雅黑" panose="020B0503020204020204" pitchFamily="34" charset="-122"/>
                <a:ea typeface="微软雅黑" panose="020B0503020204020204" pitchFamily="34" charset="-122"/>
              </a:rPr>
              <a:t>，能够使用</a:t>
            </a:r>
            <a:r>
              <a:rPr lang="en-US" altLang="zh-CN" dirty="0">
                <a:solidFill>
                  <a:srgbClr val="595959"/>
                </a:solidFill>
                <a:latin typeface="微软雅黑" panose="020B0503020204020204" pitchFamily="34" charset="-122"/>
                <a:ea typeface="微软雅黑" panose="020B0503020204020204" pitchFamily="34" charset="-122"/>
              </a:rPr>
              <a:t>&lt;</a:t>
            </a:r>
            <a:r>
              <a:rPr lang="en-US" altLang="zh-CN" dirty="0">
                <a:solidFill>
                  <a:srgbClr val="595959"/>
                </a:solidFill>
                <a:latin typeface="微软雅黑" panose="020B0503020204020204" pitchFamily="34" charset="-122"/>
                <a:ea typeface="微软雅黑" panose="020B0503020204020204" pitchFamily="34" charset="-122"/>
                <a:sym typeface="+mn-lt"/>
              </a:rPr>
              <a:t>select</a:t>
            </a:r>
            <a:r>
              <a:rPr lang="en-US" altLang="zh-CN" dirty="0">
                <a:solidFill>
                  <a:srgbClr val="595959"/>
                </a:solidFill>
                <a:latin typeface="微软雅黑" panose="020B0503020204020204" pitchFamily="34" charset="-122"/>
                <a:ea typeface="微软雅黑" panose="020B0503020204020204" pitchFamily="34" charset="-122"/>
              </a:rPr>
              <a:t>&gt;</a:t>
            </a:r>
            <a:r>
              <a:rPr lang="zh-CN" altLang="en-US" dirty="0">
                <a:solidFill>
                  <a:srgbClr val="595959"/>
                </a:solidFill>
                <a:latin typeface="微软雅黑" panose="020B0503020204020204" pitchFamily="34" charset="-122"/>
                <a:ea typeface="微软雅黑" panose="020B0503020204020204" pitchFamily="34" charset="-122"/>
              </a:rPr>
              <a:t>元素</a:t>
            </a:r>
          </a:p>
          <a:p>
            <a:pPr algn="just">
              <a:lnSpc>
                <a:spcPct val="150000"/>
              </a:lnSpc>
            </a:pP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459606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49660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06799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&lt;select&gt;</a:t>
            </a:r>
            <a:r>
              <a:rPr lang="zh-CN" altLang="en-US" sz="2000" dirty="0">
                <a:solidFill>
                  <a:srgbClr val="1369B2"/>
                </a:solidFill>
                <a:latin typeface="微软雅黑" panose="020B0503020204020204" pitchFamily="34" charset="-122"/>
                <a:ea typeface="微软雅黑" panose="020B0503020204020204" pitchFamily="34" charset="-122"/>
              </a:rPr>
              <a:t>元素的查询使用</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024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2.3.2  &lt;select&gt;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834639"/>
            <a:ext cx="9390960" cy="290322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&lt;select&gt;</a:t>
            </a:r>
            <a:r>
              <a:rPr lang="zh-CN" altLang="zh-CN" dirty="0">
                <a:solidFill>
                  <a:srgbClr val="595959"/>
                </a:solidFill>
                <a:latin typeface="微软雅黑" panose="020B0503020204020204" pitchFamily="34" charset="-122"/>
              </a:rPr>
              <a:t>元素用来映射查询语句，它可以从数据库中查询数据并返回。使用</a:t>
            </a:r>
            <a:r>
              <a:rPr lang="en-US" altLang="zh-CN" dirty="0">
                <a:solidFill>
                  <a:srgbClr val="595959"/>
                </a:solidFill>
                <a:latin typeface="微软雅黑" panose="020B0503020204020204" pitchFamily="34" charset="-122"/>
              </a:rPr>
              <a:t>&lt;select&gt;</a:t>
            </a:r>
            <a:r>
              <a:rPr lang="zh-CN" altLang="zh-CN" dirty="0">
                <a:solidFill>
                  <a:srgbClr val="595959"/>
                </a:solidFill>
                <a:latin typeface="微软雅黑" panose="020B0503020204020204" pitchFamily="34" charset="-122"/>
              </a:rPr>
              <a:t>元素执行查询操作非常简单，示例代码如下</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p:txBody>
      </p:sp>
      <p:sp>
        <p:nvSpPr>
          <p:cNvPr id="12" name="圆角矩形 11"/>
          <p:cNvSpPr/>
          <p:nvPr/>
        </p:nvSpPr>
        <p:spPr>
          <a:xfrm>
            <a:off x="1360244" y="2617470"/>
            <a:ext cx="9865885" cy="331470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53850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61321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13" name="图片 12">
            <a:extLst>
              <a:ext uri="{FF2B5EF4-FFF2-40B4-BE49-F238E27FC236}">
                <a16:creationId xmlns:a16="http://schemas.microsoft.com/office/drawing/2014/main" id="{A9747D9E-2C11-804B-877B-51E808ABC0B4}"/>
              </a:ext>
            </a:extLst>
          </p:cNvPr>
          <p:cNvPicPr>
            <a:picLocks noChangeAspect="1"/>
          </p:cNvPicPr>
          <p:nvPr/>
        </p:nvPicPr>
        <p:blipFill>
          <a:blip r:embed="rId5"/>
          <a:stretch>
            <a:fillRect/>
          </a:stretch>
        </p:blipFill>
        <p:spPr>
          <a:xfrm>
            <a:off x="2125980" y="3726180"/>
            <a:ext cx="8387684" cy="1856225"/>
          </a:xfrm>
          <a:prstGeom prst="rect">
            <a:avLst/>
          </a:prstGeom>
        </p:spPr>
      </p:pic>
      <p:sp>
        <p:nvSpPr>
          <p:cNvPr id="2" name="文本框 1">
            <a:extLst>
              <a:ext uri="{FF2B5EF4-FFF2-40B4-BE49-F238E27FC236}">
                <a16:creationId xmlns:a16="http://schemas.microsoft.com/office/drawing/2014/main" id="{3CE4F019-EC53-8F48-9A5A-74914E90D069}"/>
              </a:ext>
            </a:extLst>
          </p:cNvPr>
          <p:cNvSpPr txBox="1"/>
          <p:nvPr/>
        </p:nvSpPr>
        <p:spPr>
          <a:xfrm>
            <a:off x="3074670" y="3669030"/>
            <a:ext cx="6435090" cy="1936236"/>
          </a:xfrm>
          <a:prstGeom prst="rect">
            <a:avLst/>
          </a:prstGeom>
          <a:no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zh-CN" altLang="zh-CN" sz="1600" dirty="0">
                <a:solidFill>
                  <a:srgbClr val="595959"/>
                </a:solidFill>
                <a:latin typeface="微软雅黑" panose="020B0503020204020204" pitchFamily="34" charset="-122"/>
                <a:ea typeface="微软雅黑" panose="020B0503020204020204" pitchFamily="34" charset="-122"/>
                <a:cs typeface="+mn-ea"/>
              </a:rPr>
              <a:t>查询操作</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&lt;select </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findUserById</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parameterType</a:t>
            </a:r>
            <a:r>
              <a:rPr lang="en-US" altLang="zh-CN" sz="1600" dirty="0">
                <a:solidFill>
                  <a:srgbClr val="595959"/>
                </a:solidFill>
                <a:latin typeface="微软雅黑" panose="020B0503020204020204" pitchFamily="34" charset="-122"/>
                <a:ea typeface="微软雅黑" panose="020B0503020204020204" pitchFamily="34" charset="-122"/>
                <a:cs typeface="+mn-ea"/>
              </a:rPr>
              <a:t>="Integer"</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resultType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com.itheima.pojo.User</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select * from users where id = #{id}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&lt;/select&gt;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2641617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340516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06526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&lt;select&gt;</a:t>
            </a:r>
            <a:r>
              <a:rPr lang="zh-CN" altLang="en-US" sz="2000" dirty="0">
                <a:solidFill>
                  <a:srgbClr val="1369B2"/>
                </a:solidFill>
                <a:latin typeface="微软雅黑" panose="020B0503020204020204" pitchFamily="34" charset="-122"/>
                <a:ea typeface="微软雅黑" panose="020B0503020204020204" pitchFamily="34" charset="-122"/>
              </a:rPr>
              <a:t>元素的常用属性</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153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2.3.2  &lt;select&gt;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a:extLst>
              <a:ext uri="{FF2B5EF4-FFF2-40B4-BE49-F238E27FC236}">
                <a16:creationId xmlns:a16="http://schemas.microsoft.com/office/drawing/2014/main" id="{4454E65B-A0C4-4B41-888D-0CEF66DFE9A8}"/>
              </a:ext>
            </a:extLst>
          </p:cNvPr>
          <p:cNvGraphicFramePr>
            <a:graphicFrameLocks noGrp="1"/>
          </p:cNvGraphicFramePr>
          <p:nvPr>
            <p:extLst>
              <p:ext uri="{D42A27DB-BD31-4B8C-83A1-F6EECF244321}">
                <p14:modId xmlns:p14="http://schemas.microsoft.com/office/powerpoint/2010/main" val="2871479001"/>
              </p:ext>
            </p:extLst>
          </p:nvPr>
        </p:nvGraphicFramePr>
        <p:xfrm>
          <a:off x="1794510" y="2052591"/>
          <a:ext cx="8652510" cy="4410169"/>
        </p:xfrm>
        <a:graphic>
          <a:graphicData uri="http://schemas.openxmlformats.org/drawingml/2006/table">
            <a:tbl>
              <a:tblPr>
                <a:tableStyleId>{5C22544A-7EE6-4342-B048-85BDC9FD1C3A}</a:tableStyleId>
              </a:tblPr>
              <a:tblGrid>
                <a:gridCol w="2400300">
                  <a:extLst>
                    <a:ext uri="{9D8B030D-6E8A-4147-A177-3AD203B41FA5}">
                      <a16:colId xmlns:a16="http://schemas.microsoft.com/office/drawing/2014/main" val="20000"/>
                    </a:ext>
                  </a:extLst>
                </a:gridCol>
                <a:gridCol w="6252210">
                  <a:extLst>
                    <a:ext uri="{9D8B030D-6E8A-4147-A177-3AD203B41FA5}">
                      <a16:colId xmlns:a16="http://schemas.microsoft.com/office/drawing/2014/main" val="20001"/>
                    </a:ext>
                  </a:extLst>
                </a:gridCol>
              </a:tblGrid>
              <a:tr h="266035">
                <a:tc>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属性</a:t>
                      </a: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说明</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0"/>
                  </a:ext>
                </a:extLst>
              </a:tr>
              <a:tr h="472951">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id</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l"/>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表示命名空间中</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&lt;select&gt;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元素的唯一标识，通过该标识可以调用这条查询语句</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10001"/>
                  </a:ext>
                </a:extLst>
              </a:tr>
              <a:tr h="472951">
                <a:tc>
                  <a:txBody>
                    <a:bodyPr/>
                    <a:lstStyle/>
                    <a:p>
                      <a:pPr algn="ct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parameterType</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l"/>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它是一个可选属性</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用于指定</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SQL</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语句所需参数类的全限定名或者别名</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其默认值是</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unset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 </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2"/>
                  </a:ext>
                </a:extLst>
              </a:tr>
              <a:tr h="334220">
                <a:tc>
                  <a:txBody>
                    <a:bodyPr/>
                    <a:lstStyle/>
                    <a:p>
                      <a:pPr algn="ct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resultType</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l"/>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用</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于指定执行这条</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SQL</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语句返回的全限定类名或别名</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 </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3216250666"/>
                  </a:ext>
                </a:extLst>
              </a:tr>
              <a:tr h="472951">
                <a:tc>
                  <a:txBody>
                    <a:bodyPr/>
                    <a:lstStyle/>
                    <a:p>
                      <a:pPr algn="ct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resultMap</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l"/>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表示外部</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resultMap</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的命名引用。</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resultMap</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和</a:t>
                      </a: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resultType</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不能同时使用</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1398829605"/>
                  </a:ext>
                </a:extLst>
              </a:tr>
              <a:tr h="444428">
                <a:tc>
                  <a:txBody>
                    <a:bodyPr/>
                    <a:lstStyle/>
                    <a:p>
                      <a:pPr algn="ct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flushCache</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just"/>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用于指定是否需要</a:t>
                      </a: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MyBatis</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清空本地缓存和二级缓存。</a:t>
                      </a:r>
                    </a:p>
                  </a:txBody>
                  <a:tcPr marL="68580" marR="68580" marT="0" marB="0" anchor="ctr"/>
                </a:tc>
                <a:extLst>
                  <a:ext uri="{0D108BD9-81ED-4DB2-BD59-A6C34878D82A}">
                    <a16:rowId xmlns:a16="http://schemas.microsoft.com/office/drawing/2014/main" val="488906818"/>
                  </a:ext>
                </a:extLst>
              </a:tr>
              <a:tr h="442110">
                <a:tc>
                  <a:txBody>
                    <a:bodyPr/>
                    <a:lstStyle/>
                    <a:p>
                      <a:pPr algn="ct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useCache</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just"/>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用于控制二级缓存的开启和关闭。</a:t>
                      </a:r>
                    </a:p>
                  </a:txBody>
                  <a:tcPr marL="68580" marR="68580" marT="0" marB="0" anchor="ctr"/>
                </a:tc>
                <a:extLst>
                  <a:ext uri="{0D108BD9-81ED-4DB2-BD59-A6C34878D82A}">
                    <a16:rowId xmlns:a16="http://schemas.microsoft.com/office/drawing/2014/main" val="3033304701"/>
                  </a:ext>
                </a:extLst>
              </a:tr>
              <a:tr h="413067">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timeout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just"/>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用于设置超时时间，单位为秒。</a:t>
                      </a:r>
                    </a:p>
                  </a:txBody>
                  <a:tcPr marL="68580" marR="68580" marT="0" marB="0" anchor="ctr"/>
                </a:tc>
                <a:extLst>
                  <a:ext uri="{0D108BD9-81ED-4DB2-BD59-A6C34878D82A}">
                    <a16:rowId xmlns:a16="http://schemas.microsoft.com/office/drawing/2014/main" val="2408083141"/>
                  </a:ext>
                </a:extLst>
              </a:tr>
              <a:tr h="392932">
                <a:tc>
                  <a:txBody>
                    <a:bodyPr/>
                    <a:lstStyle/>
                    <a:p>
                      <a:pPr algn="ct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fetchSize</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just"/>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获取记录的总条数设定，默认值是</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unset</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1589906624"/>
                  </a:ext>
                </a:extLst>
              </a:tr>
              <a:tr h="323026">
                <a:tc>
                  <a:txBody>
                    <a:bodyPr/>
                    <a:lstStyle/>
                    <a:p>
                      <a:pPr algn="ct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statementType</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just"/>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用于设置</a:t>
                      </a: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MyBatis</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预处理类。</a:t>
                      </a:r>
                    </a:p>
                  </a:txBody>
                  <a:tcPr marL="68580" marR="68580" marT="0" marB="0" anchor="ctr"/>
                </a:tc>
                <a:extLst>
                  <a:ext uri="{0D108BD9-81ED-4DB2-BD59-A6C34878D82A}">
                    <a16:rowId xmlns:a16="http://schemas.microsoft.com/office/drawing/2014/main" val="1659852120"/>
                  </a:ext>
                </a:extLst>
              </a:tr>
              <a:tr h="323026">
                <a:tc>
                  <a:txBody>
                    <a:bodyPr/>
                    <a:lstStyle/>
                    <a:p>
                      <a:pPr algn="ct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resultSetType</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just"/>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表示结果集的类型，它的默认值是</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unset</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722355165"/>
                  </a:ext>
                </a:extLst>
              </a:tr>
            </a:tbl>
          </a:graphicData>
        </a:graphic>
      </p:graphicFrame>
    </p:spTree>
    <p:extLst>
      <p:ext uri="{BB962C8B-B14F-4D97-AF65-F5344CB8AC3E}">
        <p14:creationId xmlns:p14="http://schemas.microsoft.com/office/powerpoint/2010/main" val="2234364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07383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2.3.3  &lt;insert&gt;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46852" y="2978420"/>
            <a:ext cx="5176459" cy="1320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映射文件的</a:t>
            </a:r>
            <a:r>
              <a:rPr lang="en-US" altLang="zh-CN" dirty="0">
                <a:solidFill>
                  <a:srgbClr val="1369B2"/>
                </a:solidFill>
                <a:latin typeface="微软雅黑" panose="020B0503020204020204" pitchFamily="34" charset="-122"/>
                <a:ea typeface="微软雅黑" panose="020B0503020204020204" pitchFamily="34" charset="-122"/>
              </a:rPr>
              <a:t>&lt;</a:t>
            </a:r>
            <a:r>
              <a:rPr lang="en-US" altLang="zh-CN" dirty="0">
                <a:solidFill>
                  <a:srgbClr val="1369B2"/>
                </a:solidFill>
                <a:latin typeface="微软雅黑" panose="020B0503020204020204" pitchFamily="34" charset="-122"/>
                <a:ea typeface="微软雅黑" panose="020B0503020204020204" pitchFamily="34" charset="-122"/>
                <a:sym typeface="+mn-lt"/>
              </a:rPr>
              <a:t>insert</a:t>
            </a:r>
            <a:r>
              <a:rPr lang="en-US" altLang="zh-CN" dirty="0">
                <a:solidFill>
                  <a:srgbClr val="1369B2"/>
                </a:solidFill>
                <a:latin typeface="微软雅黑" panose="020B0503020204020204" pitchFamily="34" charset="-122"/>
                <a:ea typeface="微软雅黑" panose="020B0503020204020204" pitchFamily="34" charset="-122"/>
              </a:rPr>
              <a:t>&gt;</a:t>
            </a:r>
            <a:r>
              <a:rPr lang="zh-CN" altLang="en-US" dirty="0">
                <a:solidFill>
                  <a:srgbClr val="1369B2"/>
                </a:solidFill>
                <a:latin typeface="微软雅黑" panose="020B0503020204020204" pitchFamily="34" charset="-122"/>
                <a:ea typeface="微软雅黑" panose="020B0503020204020204" pitchFamily="34" charset="-122"/>
              </a:rPr>
              <a:t>元素</a:t>
            </a:r>
            <a:r>
              <a:rPr lang="zh-CN" altLang="en-US" dirty="0">
                <a:solidFill>
                  <a:srgbClr val="595959"/>
                </a:solidFill>
                <a:latin typeface="微软雅黑" panose="020B0503020204020204" pitchFamily="34" charset="-122"/>
                <a:ea typeface="微软雅黑" panose="020B0503020204020204" pitchFamily="34" charset="-122"/>
              </a:rPr>
              <a:t>，能够使用</a:t>
            </a:r>
            <a:r>
              <a:rPr lang="en-US" altLang="zh-CN" dirty="0">
                <a:solidFill>
                  <a:srgbClr val="595959"/>
                </a:solidFill>
                <a:latin typeface="微软雅黑" panose="020B0503020204020204" pitchFamily="34" charset="-122"/>
                <a:ea typeface="微软雅黑" panose="020B0503020204020204" pitchFamily="34" charset="-122"/>
              </a:rPr>
              <a:t>&lt;</a:t>
            </a:r>
            <a:r>
              <a:rPr lang="en-US" altLang="zh-CN" dirty="0">
                <a:solidFill>
                  <a:srgbClr val="595959"/>
                </a:solidFill>
                <a:latin typeface="微软雅黑" panose="020B0503020204020204" pitchFamily="34" charset="-122"/>
                <a:ea typeface="微软雅黑" panose="020B0503020204020204" pitchFamily="34" charset="-122"/>
                <a:sym typeface="+mn-lt"/>
              </a:rPr>
              <a:t>insert</a:t>
            </a:r>
            <a:r>
              <a:rPr lang="en-US" altLang="zh-CN" dirty="0">
                <a:solidFill>
                  <a:srgbClr val="595959"/>
                </a:solidFill>
                <a:latin typeface="微软雅黑" panose="020B0503020204020204" pitchFamily="34" charset="-122"/>
                <a:ea typeface="微软雅黑" panose="020B0503020204020204" pitchFamily="34" charset="-122"/>
              </a:rPr>
              <a:t>&gt;</a:t>
            </a:r>
            <a:r>
              <a:rPr lang="zh-CN" altLang="en-US" dirty="0">
                <a:solidFill>
                  <a:srgbClr val="595959"/>
                </a:solidFill>
                <a:latin typeface="微软雅黑" panose="020B0503020204020204" pitchFamily="34" charset="-122"/>
                <a:ea typeface="微软雅黑" panose="020B0503020204020204" pitchFamily="34" charset="-122"/>
              </a:rPr>
              <a:t>元素</a:t>
            </a:r>
          </a:p>
          <a:p>
            <a:pPr algn="just">
              <a:lnSpc>
                <a:spcPct val="150000"/>
              </a:lnSpc>
            </a:pP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761645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49660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06799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&lt;insert&gt;</a:t>
            </a:r>
            <a:r>
              <a:rPr lang="zh-CN" altLang="en-US" sz="2000" dirty="0">
                <a:solidFill>
                  <a:srgbClr val="1369B2"/>
                </a:solidFill>
                <a:latin typeface="微软雅黑" panose="020B0503020204020204" pitchFamily="34" charset="-122"/>
                <a:ea typeface="微软雅黑" panose="020B0503020204020204" pitchFamily="34" charset="-122"/>
              </a:rPr>
              <a:t>元素的插入使用</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024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2.3.3  &lt;insert&gt;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834639"/>
            <a:ext cx="9390960" cy="290322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&lt;insert&gt;</a:t>
            </a:r>
            <a:r>
              <a:rPr lang="zh-CN" altLang="zh-CN" dirty="0">
                <a:solidFill>
                  <a:srgbClr val="595959"/>
                </a:solidFill>
                <a:latin typeface="微软雅黑" panose="020B0503020204020204" pitchFamily="34" charset="-122"/>
              </a:rPr>
              <a:t>元素用于映射插入语句，在执行完</a:t>
            </a:r>
            <a:r>
              <a:rPr lang="en-US" altLang="zh-CN" dirty="0">
                <a:solidFill>
                  <a:srgbClr val="595959"/>
                </a:solidFill>
                <a:latin typeface="微软雅黑" panose="020B0503020204020204" pitchFamily="34" charset="-122"/>
              </a:rPr>
              <a:t>&lt;insert&gt;</a:t>
            </a:r>
            <a:r>
              <a:rPr lang="zh-CN" altLang="zh-CN" dirty="0">
                <a:solidFill>
                  <a:srgbClr val="595959"/>
                </a:solidFill>
                <a:latin typeface="微软雅黑" panose="020B0503020204020204" pitchFamily="34" charset="-122"/>
              </a:rPr>
              <a:t>元素中定义的</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语句后，会返回插入记录的数量。使用</a:t>
            </a:r>
            <a:r>
              <a:rPr lang="en-US" altLang="zh-CN" dirty="0">
                <a:solidFill>
                  <a:srgbClr val="595959"/>
                </a:solidFill>
                <a:latin typeface="微软雅黑" panose="020B0503020204020204" pitchFamily="34" charset="-122"/>
              </a:rPr>
              <a:t>&lt; insert &gt;</a:t>
            </a:r>
            <a:r>
              <a:rPr lang="zh-CN" altLang="zh-CN" dirty="0">
                <a:solidFill>
                  <a:srgbClr val="595959"/>
                </a:solidFill>
                <a:latin typeface="微软雅黑" panose="020B0503020204020204" pitchFamily="34" charset="-122"/>
              </a:rPr>
              <a:t>元素执行插入操作非常简单，示例代码如下：</a:t>
            </a:r>
          </a:p>
        </p:txBody>
      </p:sp>
      <p:sp>
        <p:nvSpPr>
          <p:cNvPr id="12" name="圆角矩形 11"/>
          <p:cNvSpPr/>
          <p:nvPr/>
        </p:nvSpPr>
        <p:spPr>
          <a:xfrm>
            <a:off x="1360244" y="2617470"/>
            <a:ext cx="9865885" cy="331470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53850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61321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13" name="图片 12">
            <a:extLst>
              <a:ext uri="{FF2B5EF4-FFF2-40B4-BE49-F238E27FC236}">
                <a16:creationId xmlns:a16="http://schemas.microsoft.com/office/drawing/2014/main" id="{A9747D9E-2C11-804B-877B-51E808ABC0B4}"/>
              </a:ext>
            </a:extLst>
          </p:cNvPr>
          <p:cNvPicPr>
            <a:picLocks noChangeAspect="1"/>
          </p:cNvPicPr>
          <p:nvPr/>
        </p:nvPicPr>
        <p:blipFill>
          <a:blip r:embed="rId5"/>
          <a:stretch>
            <a:fillRect/>
          </a:stretch>
        </p:blipFill>
        <p:spPr>
          <a:xfrm>
            <a:off x="2125980" y="3726180"/>
            <a:ext cx="8387684" cy="1856225"/>
          </a:xfrm>
          <a:prstGeom prst="rect">
            <a:avLst/>
          </a:prstGeom>
        </p:spPr>
      </p:pic>
      <p:sp>
        <p:nvSpPr>
          <p:cNvPr id="2" name="文本框 1">
            <a:extLst>
              <a:ext uri="{FF2B5EF4-FFF2-40B4-BE49-F238E27FC236}">
                <a16:creationId xmlns:a16="http://schemas.microsoft.com/office/drawing/2014/main" id="{3CE4F019-EC53-8F48-9A5A-74914E90D069}"/>
              </a:ext>
            </a:extLst>
          </p:cNvPr>
          <p:cNvSpPr txBox="1"/>
          <p:nvPr/>
        </p:nvSpPr>
        <p:spPr>
          <a:xfrm>
            <a:off x="3074670" y="3669030"/>
            <a:ext cx="6435090" cy="1895455"/>
          </a:xfrm>
          <a:prstGeom prst="rect">
            <a:avLst/>
          </a:prstGeom>
          <a:no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zh-CN" altLang="zh-CN" sz="1600" dirty="0">
                <a:solidFill>
                  <a:srgbClr val="595959"/>
                </a:solidFill>
                <a:latin typeface="微软雅黑" panose="020B0503020204020204" pitchFamily="34" charset="-122"/>
                <a:ea typeface="微软雅黑" panose="020B0503020204020204" pitchFamily="34" charset="-122"/>
                <a:cs typeface="+mn-ea"/>
              </a:rPr>
              <a:t>插入操作</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r>
              <a:rPr lang="en-US" altLang="zh-CN" sz="1600" dirty="0">
                <a:solidFill>
                  <a:srgbClr val="1369B2"/>
                </a:solidFill>
                <a:latin typeface="微软雅黑" panose="020B0503020204020204" pitchFamily="34" charset="-122"/>
                <a:ea typeface="微软雅黑" panose="020B0503020204020204" pitchFamily="34" charset="-122"/>
                <a:cs typeface="+mn-ea"/>
              </a:rPr>
              <a:t>&lt;insert </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en-US" altLang="zh-CN" sz="1600" dirty="0" err="1">
                <a:solidFill>
                  <a:srgbClr val="595959"/>
                </a:solidFill>
                <a:latin typeface="微软雅黑" panose="020B0503020204020204" pitchFamily="34" charset="-122"/>
                <a:ea typeface="微软雅黑" panose="020B0503020204020204" pitchFamily="34" charset="-122"/>
                <a:cs typeface="+mn-ea"/>
              </a:rPr>
              <a:t>addUser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parameterType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com.itheima.pojo.User</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insert into users(</a:t>
            </a:r>
            <a:r>
              <a:rPr lang="en-US" altLang="zh-CN" sz="1600" dirty="0" err="1">
                <a:solidFill>
                  <a:srgbClr val="595959"/>
                </a:solidFill>
                <a:latin typeface="微软雅黑" panose="020B0503020204020204" pitchFamily="34" charset="-122"/>
                <a:ea typeface="微软雅黑" panose="020B0503020204020204" pitchFamily="34" charset="-122"/>
                <a:cs typeface="+mn-ea"/>
              </a:rPr>
              <a:t>uid,uname,uage</a:t>
            </a:r>
            <a:r>
              <a:rPr lang="en-US" altLang="zh-CN" sz="1600" dirty="0">
                <a:solidFill>
                  <a:srgbClr val="595959"/>
                </a:solidFill>
                <a:latin typeface="微软雅黑" panose="020B0503020204020204" pitchFamily="34" charset="-122"/>
                <a:ea typeface="微软雅黑" panose="020B0503020204020204" pitchFamily="34" charset="-122"/>
                <a:cs typeface="+mn-ea"/>
              </a:rPr>
              <a:t>)values(#{</a:t>
            </a:r>
            <a:r>
              <a:rPr lang="en-US" altLang="zh-CN" sz="1600" dirty="0" err="1">
                <a:solidFill>
                  <a:srgbClr val="595959"/>
                </a:solidFill>
                <a:latin typeface="微软雅黑" panose="020B0503020204020204" pitchFamily="34" charset="-122"/>
                <a:ea typeface="微软雅黑" panose="020B0503020204020204" pitchFamily="34" charset="-122"/>
                <a:cs typeface="+mn-ea"/>
              </a:rPr>
              <a:t>uid</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uname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uage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&lt;/insert&gt;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6396967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49660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067993"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数据库获取主键值的方式</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024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2.3.3  &lt;insert&gt;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143249"/>
            <a:ext cx="9390960" cy="140589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很多时候，执行插入操作后，需要获取插入成功的数据生成的主键值，不同类型数据库获取主键值的方式不同，下面分别对支持主键自动增长的数据库获取主键值和不支持主键自动增长的数据库获取主键值的方式进行介绍。</a:t>
            </a:r>
          </a:p>
        </p:txBody>
      </p:sp>
      <p:sp>
        <p:nvSpPr>
          <p:cNvPr id="12" name="圆角矩形 11"/>
          <p:cNvSpPr/>
          <p:nvPr/>
        </p:nvSpPr>
        <p:spPr>
          <a:xfrm>
            <a:off x="1360244" y="2800350"/>
            <a:ext cx="9865885" cy="200025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7213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47021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717519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57597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547972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a.</a:t>
            </a:r>
            <a:r>
              <a:rPr lang="zh-CN" altLang="zh-CN" sz="2000" dirty="0">
                <a:solidFill>
                  <a:srgbClr val="1369B2"/>
                </a:solidFill>
                <a:latin typeface="微软雅黑" panose="020B0503020204020204" pitchFamily="34" charset="-122"/>
                <a:ea typeface="微软雅黑" panose="020B0503020204020204" pitchFamily="34" charset="-122"/>
              </a:rPr>
              <a:t>使用支持主键自动增长的数据库获取主键值</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024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2.3.3  &lt;insert&gt;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594609"/>
            <a:ext cx="9390960" cy="330935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如果使用的数据库支持主键自动增长（如</a:t>
            </a:r>
            <a:r>
              <a:rPr lang="en-US" altLang="zh-CN" dirty="0">
                <a:solidFill>
                  <a:srgbClr val="595959"/>
                </a:solidFill>
                <a:latin typeface="微软雅黑" panose="020B0503020204020204" pitchFamily="34" charset="-122"/>
              </a:rPr>
              <a:t>MySQL</a:t>
            </a:r>
            <a:r>
              <a:rPr lang="zh-CN" altLang="zh-CN" dirty="0">
                <a:solidFill>
                  <a:srgbClr val="595959"/>
                </a:solidFill>
                <a:latin typeface="微软雅黑" panose="020B0503020204020204" pitchFamily="34" charset="-122"/>
              </a:rPr>
              <a:t>和</a:t>
            </a:r>
            <a:r>
              <a:rPr lang="en-US" altLang="zh-CN" dirty="0">
                <a:solidFill>
                  <a:srgbClr val="595959"/>
                </a:solidFill>
                <a:latin typeface="微软雅黑" panose="020B0503020204020204" pitchFamily="34" charset="-122"/>
              </a:rPr>
              <a:t>SQL Server</a:t>
            </a:r>
            <a:r>
              <a:rPr lang="zh-CN" altLang="zh-CN" dirty="0">
                <a:solidFill>
                  <a:srgbClr val="595959"/>
                </a:solidFill>
                <a:latin typeface="微软雅黑" panose="020B0503020204020204" pitchFamily="34" charset="-122"/>
              </a:rPr>
              <a:t>），那么可以通过</a:t>
            </a:r>
            <a:r>
              <a:rPr lang="en-US" altLang="zh-CN" dirty="0" err="1">
                <a:solidFill>
                  <a:srgbClr val="595959"/>
                </a:solidFill>
                <a:latin typeface="微软雅黑" panose="020B0503020204020204" pitchFamily="34" charset="-122"/>
              </a:rPr>
              <a:t>keyProperty</a:t>
            </a:r>
            <a:r>
              <a:rPr lang="zh-CN" altLang="zh-CN" dirty="0">
                <a:solidFill>
                  <a:srgbClr val="595959"/>
                </a:solidFill>
                <a:latin typeface="微软雅黑" panose="020B0503020204020204" pitchFamily="34" charset="-122"/>
              </a:rPr>
              <a:t>属性指定</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类的某个属性接收主键返回值（通常会设置到</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属性上），然后将</a:t>
            </a:r>
            <a:r>
              <a:rPr lang="en-US" altLang="zh-CN" dirty="0" err="1">
                <a:solidFill>
                  <a:srgbClr val="595959"/>
                </a:solidFill>
                <a:latin typeface="微软雅黑" panose="020B0503020204020204" pitchFamily="34" charset="-122"/>
              </a:rPr>
              <a:t>useGeneratedKeys</a:t>
            </a:r>
            <a:r>
              <a:rPr lang="zh-CN" altLang="zh-CN" dirty="0">
                <a:solidFill>
                  <a:srgbClr val="595959"/>
                </a:solidFill>
                <a:latin typeface="微软雅黑" panose="020B0503020204020204" pitchFamily="34" charset="-122"/>
              </a:rPr>
              <a:t>的属性值设置为</a:t>
            </a:r>
            <a:r>
              <a:rPr lang="en-US" altLang="zh-CN" dirty="0">
                <a:solidFill>
                  <a:srgbClr val="595959"/>
                </a:solidFill>
                <a:latin typeface="微软雅黑" panose="020B0503020204020204" pitchFamily="34" charset="-122"/>
              </a:rPr>
              <a:t>true</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280784"/>
            <a:ext cx="9865885" cy="390284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218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86467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13" name="图片 12">
            <a:extLst>
              <a:ext uri="{FF2B5EF4-FFF2-40B4-BE49-F238E27FC236}">
                <a16:creationId xmlns:a16="http://schemas.microsoft.com/office/drawing/2014/main" id="{A9747D9E-2C11-804B-877B-51E808ABC0B4}"/>
              </a:ext>
            </a:extLst>
          </p:cNvPr>
          <p:cNvPicPr>
            <a:picLocks noChangeAspect="1"/>
          </p:cNvPicPr>
          <p:nvPr/>
        </p:nvPicPr>
        <p:blipFill>
          <a:blip r:embed="rId5"/>
          <a:stretch>
            <a:fillRect/>
          </a:stretch>
        </p:blipFill>
        <p:spPr>
          <a:xfrm>
            <a:off x="2125980" y="3931920"/>
            <a:ext cx="8387684" cy="1856225"/>
          </a:xfrm>
          <a:prstGeom prst="rect">
            <a:avLst/>
          </a:prstGeom>
        </p:spPr>
      </p:pic>
      <p:sp>
        <p:nvSpPr>
          <p:cNvPr id="2" name="文本框 1">
            <a:extLst>
              <a:ext uri="{FF2B5EF4-FFF2-40B4-BE49-F238E27FC236}">
                <a16:creationId xmlns:a16="http://schemas.microsoft.com/office/drawing/2014/main" id="{3CE4F019-EC53-8F48-9A5A-74914E90D069}"/>
              </a:ext>
            </a:extLst>
          </p:cNvPr>
          <p:cNvSpPr txBox="1"/>
          <p:nvPr/>
        </p:nvSpPr>
        <p:spPr>
          <a:xfrm>
            <a:off x="3074670" y="3886200"/>
            <a:ext cx="6435090" cy="1895455"/>
          </a:xfrm>
          <a:prstGeom prst="rect">
            <a:avLst/>
          </a:prstGeom>
          <a:no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&lt;insert id="</a:t>
            </a:r>
            <a:r>
              <a:rPr lang="en-US" altLang="zh-CN" sz="1600" dirty="0" err="1">
                <a:solidFill>
                  <a:srgbClr val="595959"/>
                </a:solidFill>
                <a:latin typeface="微软雅黑" panose="020B0503020204020204" pitchFamily="34" charset="-122"/>
                <a:ea typeface="微软雅黑" panose="020B0503020204020204" pitchFamily="34" charset="-122"/>
                <a:cs typeface="+mn-ea"/>
              </a:rPr>
              <a:t>addUser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parameterType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com.itheima.pojo.User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keyProperty</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uid</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useGeneratedKeys</a:t>
            </a:r>
            <a:r>
              <a:rPr lang="en-US" altLang="zh-CN" sz="1600" dirty="0">
                <a:solidFill>
                  <a:srgbClr val="595959"/>
                </a:solidFill>
                <a:latin typeface="微软雅黑" panose="020B0503020204020204" pitchFamily="34" charset="-122"/>
                <a:ea typeface="微软雅黑" panose="020B0503020204020204" pitchFamily="34" charset="-122"/>
                <a:cs typeface="+mn-ea"/>
              </a:rPr>
              <a:t>="true"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insert into 	users(</a:t>
            </a:r>
            <a:r>
              <a:rPr lang="en-US" altLang="zh-CN" sz="1600" dirty="0" err="1">
                <a:solidFill>
                  <a:srgbClr val="595959"/>
                </a:solidFill>
                <a:latin typeface="微软雅黑" panose="020B0503020204020204" pitchFamily="34" charset="-122"/>
                <a:ea typeface="微软雅黑" panose="020B0503020204020204" pitchFamily="34" charset="-122"/>
                <a:cs typeface="+mn-ea"/>
              </a:rPr>
              <a:t>uid,uname,uage</a:t>
            </a:r>
            <a:r>
              <a:rPr lang="en-US" altLang="zh-CN" sz="1600" dirty="0">
                <a:solidFill>
                  <a:srgbClr val="595959"/>
                </a:solidFill>
                <a:latin typeface="微软雅黑" panose="020B0503020204020204" pitchFamily="34" charset="-122"/>
                <a:ea typeface="微软雅黑" panose="020B0503020204020204" pitchFamily="34" charset="-122"/>
                <a:cs typeface="+mn-ea"/>
              </a:rPr>
              <a:t>)values(#{</a:t>
            </a:r>
            <a:r>
              <a:rPr lang="en-US" altLang="zh-CN" sz="1600" dirty="0" err="1">
                <a:solidFill>
                  <a:srgbClr val="595959"/>
                </a:solidFill>
                <a:latin typeface="微软雅黑" panose="020B0503020204020204" pitchFamily="34" charset="-122"/>
                <a:ea typeface="微软雅黑" panose="020B0503020204020204" pitchFamily="34" charset="-122"/>
                <a:cs typeface="+mn-ea"/>
              </a:rPr>
              <a:t>uid</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uname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uage</a:t>
            </a:r>
            <a:r>
              <a:rPr lang="en-US" altLang="zh-CN" sz="1600" dirty="0">
                <a:solidFill>
                  <a:srgbClr val="595959"/>
                </a:solidFill>
                <a:latin typeface="微软雅黑" panose="020B0503020204020204" pitchFamily="34" charset="-122"/>
                <a:ea typeface="微软雅黑" panose="020B0503020204020204" pitchFamily="34" charset="-122"/>
                <a:cs typeface="+mn-ea"/>
              </a:rPr>
              <a:t>})</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&lt;/insert&gt;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8750487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57597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092527" y="1217734"/>
            <a:ext cx="584548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b.</a:t>
            </a:r>
            <a:r>
              <a:rPr lang="zh-CN" altLang="zh-CN" sz="2000" dirty="0">
                <a:solidFill>
                  <a:srgbClr val="1369B2"/>
                </a:solidFill>
                <a:latin typeface="微软雅黑" panose="020B0503020204020204" pitchFamily="34" charset="-122"/>
                <a:ea typeface="微软雅黑" panose="020B0503020204020204" pitchFamily="34" charset="-122"/>
              </a:rPr>
              <a:t>使用不支持主键自动增长的数据库获取主键值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024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2.3.3  &lt;insert&gt;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594609"/>
            <a:ext cx="9390960" cy="330935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使用</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提供的</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selectKey</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元素来自定义主键</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a:t>
            </a:r>
            <a:r>
              <a:rPr lang="zh-CN" altLang="en-US" dirty="0">
                <a:solidFill>
                  <a:srgbClr val="595959"/>
                </a:solidFill>
                <a:latin typeface="微软雅黑" panose="020B0503020204020204" pitchFamily="34" charset="-122"/>
              </a:rPr>
              <a:t>上述</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selectKey</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元素的属性中</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order</a:t>
            </a:r>
            <a:r>
              <a:rPr lang="zh-CN" altLang="zh-CN" dirty="0">
                <a:solidFill>
                  <a:srgbClr val="595959"/>
                </a:solidFill>
                <a:latin typeface="微软雅黑" panose="020B0503020204020204" pitchFamily="34" charset="-122"/>
              </a:rPr>
              <a:t>属性可以被设置为</a:t>
            </a:r>
            <a:r>
              <a:rPr lang="en-US" altLang="zh-CN" dirty="0">
                <a:solidFill>
                  <a:srgbClr val="595959"/>
                </a:solidFill>
                <a:latin typeface="微软雅黑" panose="020B0503020204020204" pitchFamily="34" charset="-122"/>
              </a:rPr>
              <a:t>BEFORE</a:t>
            </a:r>
            <a:r>
              <a:rPr lang="zh-CN" altLang="zh-CN" dirty="0">
                <a:solidFill>
                  <a:srgbClr val="595959"/>
                </a:solidFill>
                <a:latin typeface="微软雅黑" panose="020B0503020204020204" pitchFamily="34" charset="-122"/>
              </a:rPr>
              <a:t>或</a:t>
            </a:r>
            <a:r>
              <a:rPr lang="en-US" altLang="zh-CN" dirty="0">
                <a:solidFill>
                  <a:srgbClr val="595959"/>
                </a:solidFill>
                <a:latin typeface="微软雅黑" panose="020B0503020204020204" pitchFamily="34" charset="-122"/>
              </a:rPr>
              <a:t>AFTER</a:t>
            </a:r>
            <a:r>
              <a:rPr lang="zh-CN" altLang="zh-CN" dirty="0">
                <a:solidFill>
                  <a:srgbClr val="595959"/>
                </a:solidFill>
                <a:latin typeface="微软雅黑" panose="020B0503020204020204" pitchFamily="34" charset="-122"/>
              </a:rPr>
              <a:t>。如果设置为</a:t>
            </a:r>
            <a:r>
              <a:rPr lang="en-US" altLang="zh-CN" dirty="0">
                <a:solidFill>
                  <a:srgbClr val="595959"/>
                </a:solidFill>
                <a:latin typeface="微软雅黑" panose="020B0503020204020204" pitchFamily="34" charset="-122"/>
              </a:rPr>
              <a:t>BEFORE</a:t>
            </a:r>
            <a:r>
              <a:rPr lang="zh-CN" altLang="zh-CN" dirty="0">
                <a:solidFill>
                  <a:srgbClr val="595959"/>
                </a:solidFill>
                <a:latin typeface="微软雅黑" panose="020B0503020204020204" pitchFamily="34" charset="-122"/>
              </a:rPr>
              <a:t>，那么它会首先执行</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selectKey</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元素中的配置来设置主键，然后执行插入语句；如果设置为</a:t>
            </a:r>
            <a:r>
              <a:rPr lang="en-US" altLang="zh-CN" dirty="0">
                <a:solidFill>
                  <a:srgbClr val="595959"/>
                </a:solidFill>
                <a:latin typeface="微软雅黑" panose="020B0503020204020204" pitchFamily="34" charset="-122"/>
              </a:rPr>
              <a:t>AFTER</a:t>
            </a:r>
            <a:r>
              <a:rPr lang="zh-CN" altLang="zh-CN" dirty="0">
                <a:solidFill>
                  <a:srgbClr val="595959"/>
                </a:solidFill>
                <a:latin typeface="微软雅黑" panose="020B0503020204020204" pitchFamily="34" charset="-122"/>
              </a:rPr>
              <a:t>，那么它先执行插入语句，然后执行</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selectKey</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元素中的配置内容</a:t>
            </a:r>
            <a:r>
              <a:rPr lang="zh-CN" altLang="en-US" dirty="0">
                <a:solidFill>
                  <a:srgbClr val="595959"/>
                </a:solidFill>
                <a:latin typeface="微软雅黑" panose="020B0503020204020204" pitchFamily="34" charset="-122"/>
              </a:rPr>
              <a:t>。</a:t>
            </a:r>
          </a:p>
        </p:txBody>
      </p:sp>
      <p:sp>
        <p:nvSpPr>
          <p:cNvPr id="12" name="圆角矩形 11"/>
          <p:cNvSpPr/>
          <p:nvPr/>
        </p:nvSpPr>
        <p:spPr>
          <a:xfrm>
            <a:off x="1360244" y="2280784"/>
            <a:ext cx="9865885" cy="390284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218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86467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13" name="图片 12">
            <a:extLst>
              <a:ext uri="{FF2B5EF4-FFF2-40B4-BE49-F238E27FC236}">
                <a16:creationId xmlns:a16="http://schemas.microsoft.com/office/drawing/2014/main" id="{A9747D9E-2C11-804B-877B-51E808ABC0B4}"/>
              </a:ext>
            </a:extLst>
          </p:cNvPr>
          <p:cNvPicPr>
            <a:picLocks noChangeAspect="1"/>
          </p:cNvPicPr>
          <p:nvPr/>
        </p:nvPicPr>
        <p:blipFill>
          <a:blip r:embed="rId5"/>
          <a:stretch>
            <a:fillRect/>
          </a:stretch>
        </p:blipFill>
        <p:spPr>
          <a:xfrm>
            <a:off x="2125980" y="3097531"/>
            <a:ext cx="8387684" cy="1156792"/>
          </a:xfrm>
          <a:prstGeom prst="rect">
            <a:avLst/>
          </a:prstGeom>
        </p:spPr>
      </p:pic>
      <p:sp>
        <p:nvSpPr>
          <p:cNvPr id="2" name="文本框 1">
            <a:extLst>
              <a:ext uri="{FF2B5EF4-FFF2-40B4-BE49-F238E27FC236}">
                <a16:creationId xmlns:a16="http://schemas.microsoft.com/office/drawing/2014/main" id="{3CE4F019-EC53-8F48-9A5A-74914E90D069}"/>
              </a:ext>
            </a:extLst>
          </p:cNvPr>
          <p:cNvSpPr txBox="1"/>
          <p:nvPr/>
        </p:nvSpPr>
        <p:spPr>
          <a:xfrm>
            <a:off x="3074670" y="3051810"/>
            <a:ext cx="6435090" cy="1156792"/>
          </a:xfrm>
          <a:prstGeom prst="rect">
            <a:avLst/>
          </a:prstGeom>
          <a:no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selectKey</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keyProperty</a:t>
            </a:r>
            <a:r>
              <a:rPr lang="en-US" altLang="zh-CN" sz="1600" dirty="0">
                <a:solidFill>
                  <a:srgbClr val="595959"/>
                </a:solidFill>
                <a:latin typeface="微软雅黑" panose="020B0503020204020204" pitchFamily="34" charset="-122"/>
                <a:ea typeface="微软雅黑" panose="020B0503020204020204" pitchFamily="34" charset="-122"/>
                <a:cs typeface="+mn-ea"/>
              </a:rPr>
              <a:t>="id”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resultType</a:t>
            </a:r>
            <a:r>
              <a:rPr lang="en-US" altLang="zh-CN" sz="1600" dirty="0">
                <a:solidFill>
                  <a:srgbClr val="595959"/>
                </a:solidFill>
                <a:latin typeface="微软雅黑" panose="020B0503020204020204" pitchFamily="34" charset="-122"/>
                <a:ea typeface="微软雅黑" panose="020B0503020204020204" pitchFamily="34" charset="-122"/>
                <a:cs typeface="+mn-ea"/>
              </a:rPr>
              <a:t>="Integer"</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order="BEFORE”	</a:t>
            </a:r>
            <a:r>
              <a:rPr lang="en-US" altLang="zh-CN" sz="1600" dirty="0" err="1">
                <a:solidFill>
                  <a:srgbClr val="595959"/>
                </a:solidFill>
                <a:latin typeface="微软雅黑" panose="020B0503020204020204" pitchFamily="34" charset="-122"/>
                <a:ea typeface="微软雅黑" panose="020B0503020204020204" pitchFamily="34" charset="-122"/>
                <a:cs typeface="+mn-ea"/>
              </a:rPr>
              <a:t>statementType</a:t>
            </a:r>
            <a:r>
              <a:rPr lang="en-US" altLang="zh-CN" sz="1600" dirty="0">
                <a:solidFill>
                  <a:srgbClr val="595959"/>
                </a:solidFill>
                <a:latin typeface="微软雅黑" panose="020B0503020204020204" pitchFamily="34" charset="-122"/>
                <a:ea typeface="微软雅黑" panose="020B0503020204020204" pitchFamily="34" charset="-122"/>
                <a:cs typeface="+mn-ea"/>
              </a:rPr>
              <a:t>="PREPARED"&gt;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586971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2701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&lt;update&gt;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46852" y="2932700"/>
            <a:ext cx="5176459" cy="1320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映射文件的</a:t>
            </a:r>
            <a:r>
              <a:rPr lang="en-US" altLang="zh-CN" dirty="0">
                <a:solidFill>
                  <a:srgbClr val="1369B2"/>
                </a:solidFill>
                <a:latin typeface="微软雅黑" panose="020B0503020204020204" pitchFamily="34" charset="-122"/>
                <a:ea typeface="微软雅黑" panose="020B0503020204020204" pitchFamily="34" charset="-122"/>
              </a:rPr>
              <a:t>&lt;</a:t>
            </a:r>
            <a:r>
              <a:rPr lang="en-US" altLang="zh-CN" dirty="0">
                <a:solidFill>
                  <a:srgbClr val="1369B2"/>
                </a:solidFill>
                <a:latin typeface="微软雅黑" panose="020B0503020204020204" pitchFamily="34" charset="-122"/>
                <a:ea typeface="微软雅黑" panose="020B0503020204020204" pitchFamily="34" charset="-122"/>
                <a:sym typeface="+mn-lt"/>
              </a:rPr>
              <a:t>update</a:t>
            </a:r>
            <a:r>
              <a:rPr lang="en-US" altLang="zh-CN" dirty="0">
                <a:solidFill>
                  <a:srgbClr val="1369B2"/>
                </a:solidFill>
                <a:latin typeface="微软雅黑" panose="020B0503020204020204" pitchFamily="34" charset="-122"/>
                <a:ea typeface="微软雅黑" panose="020B0503020204020204" pitchFamily="34" charset="-122"/>
              </a:rPr>
              <a:t>&gt;</a:t>
            </a:r>
            <a:r>
              <a:rPr lang="zh-CN" altLang="en-US" dirty="0">
                <a:solidFill>
                  <a:srgbClr val="1369B2"/>
                </a:solidFill>
                <a:latin typeface="微软雅黑" panose="020B0503020204020204" pitchFamily="34" charset="-122"/>
                <a:ea typeface="微软雅黑" panose="020B0503020204020204" pitchFamily="34" charset="-122"/>
              </a:rPr>
              <a:t>元素</a:t>
            </a:r>
            <a:r>
              <a:rPr lang="zh-CN" altLang="en-US" dirty="0">
                <a:solidFill>
                  <a:srgbClr val="595959"/>
                </a:solidFill>
                <a:latin typeface="微软雅黑" panose="020B0503020204020204" pitchFamily="34" charset="-122"/>
                <a:ea typeface="微软雅黑" panose="020B0503020204020204" pitchFamily="34" charset="-122"/>
              </a:rPr>
              <a:t>，能够使用</a:t>
            </a:r>
            <a:r>
              <a:rPr lang="en-US" altLang="zh-CN" dirty="0">
                <a:solidFill>
                  <a:srgbClr val="595959"/>
                </a:solidFill>
                <a:latin typeface="微软雅黑" panose="020B0503020204020204" pitchFamily="34" charset="-122"/>
                <a:ea typeface="微软雅黑" panose="020B0503020204020204" pitchFamily="34" charset="-122"/>
              </a:rPr>
              <a:t>&lt;</a:t>
            </a:r>
            <a:r>
              <a:rPr lang="en-US" altLang="zh-CN" dirty="0">
                <a:solidFill>
                  <a:srgbClr val="595959"/>
                </a:solidFill>
                <a:latin typeface="微软雅黑" panose="020B0503020204020204" pitchFamily="34" charset="-122"/>
                <a:ea typeface="微软雅黑" panose="020B0503020204020204" pitchFamily="34" charset="-122"/>
                <a:sym typeface="+mn-lt"/>
              </a:rPr>
              <a:t>update</a:t>
            </a:r>
            <a:r>
              <a:rPr lang="en-US" altLang="zh-CN" dirty="0">
                <a:solidFill>
                  <a:srgbClr val="595959"/>
                </a:solidFill>
                <a:latin typeface="微软雅黑" panose="020B0503020204020204" pitchFamily="34" charset="-122"/>
                <a:ea typeface="微软雅黑" panose="020B0503020204020204" pitchFamily="34" charset="-122"/>
              </a:rPr>
              <a:t>&gt;</a:t>
            </a:r>
            <a:r>
              <a:rPr lang="zh-CN" altLang="en-US" dirty="0">
                <a:solidFill>
                  <a:srgbClr val="595959"/>
                </a:solidFill>
                <a:latin typeface="微软雅黑" panose="020B0503020204020204" pitchFamily="34" charset="-122"/>
                <a:ea typeface="微软雅黑" panose="020B0503020204020204" pitchFamily="34" charset="-122"/>
              </a:rPr>
              <a:t>元素</a:t>
            </a:r>
          </a:p>
          <a:p>
            <a:pPr algn="just">
              <a:lnSpc>
                <a:spcPct val="150000"/>
              </a:lnSpc>
            </a:pP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6079978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70248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61107" y="1217734"/>
            <a:ext cx="327373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&lt;update&gt;</a:t>
            </a:r>
            <a:r>
              <a:rPr lang="zh-CN" altLang="en-US" sz="2000" dirty="0">
                <a:solidFill>
                  <a:srgbClr val="1369B2"/>
                </a:solidFill>
                <a:latin typeface="微软雅黑" panose="020B0503020204020204" pitchFamily="34" charset="-122"/>
                <a:ea typeface="微软雅黑" panose="020B0503020204020204" pitchFamily="34" charset="-122"/>
              </a:rPr>
              <a:t>元素的更新使用</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024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&lt;update&gt;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594609"/>
            <a:ext cx="9390960" cy="330935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&lt;update&gt;</a:t>
            </a:r>
            <a:r>
              <a:rPr lang="zh-CN" altLang="zh-CN" dirty="0">
                <a:solidFill>
                  <a:srgbClr val="595959"/>
                </a:solidFill>
                <a:latin typeface="微软雅黑" panose="020B0503020204020204" pitchFamily="34" charset="-122"/>
              </a:rPr>
              <a:t>元素用于映射更新语句，它可以更新数据库中的数据。在执行完元素中定义的</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语句后，会返回更新的记录数量。使用</a:t>
            </a:r>
            <a:r>
              <a:rPr lang="en-US" altLang="zh-CN" dirty="0">
                <a:solidFill>
                  <a:srgbClr val="595959"/>
                </a:solidFill>
                <a:latin typeface="微软雅黑" panose="020B0503020204020204" pitchFamily="34" charset="-122"/>
              </a:rPr>
              <a:t>&lt;update&gt;</a:t>
            </a:r>
            <a:r>
              <a:rPr lang="zh-CN" altLang="zh-CN" dirty="0">
                <a:solidFill>
                  <a:srgbClr val="595959"/>
                </a:solidFill>
                <a:latin typeface="微软雅黑" panose="020B0503020204020204" pitchFamily="34" charset="-122"/>
              </a:rPr>
              <a:t>元素执行更新操作非常简单，示例代码如下：</a:t>
            </a:r>
          </a:p>
          <a:p>
            <a:pPr>
              <a:lnSpc>
                <a:spcPct val="150000"/>
              </a:lnSpc>
            </a:pPr>
            <a:endParaRPr lang="en-US" altLang="zh-CN" dirty="0">
              <a:solidFill>
                <a:srgbClr val="595959"/>
              </a:solidFill>
              <a:latin typeface="微软雅黑" panose="020B0503020204020204" pitchFamily="34" charset="-122"/>
            </a:endParaRPr>
          </a:p>
        </p:txBody>
      </p:sp>
      <p:sp>
        <p:nvSpPr>
          <p:cNvPr id="12" name="圆角矩形 11"/>
          <p:cNvSpPr/>
          <p:nvPr/>
        </p:nvSpPr>
        <p:spPr>
          <a:xfrm>
            <a:off x="1360244" y="2280784"/>
            <a:ext cx="9865885" cy="390284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218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86467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13" name="图片 12">
            <a:extLst>
              <a:ext uri="{FF2B5EF4-FFF2-40B4-BE49-F238E27FC236}">
                <a16:creationId xmlns:a16="http://schemas.microsoft.com/office/drawing/2014/main" id="{A9747D9E-2C11-804B-877B-51E808ABC0B4}"/>
              </a:ext>
            </a:extLst>
          </p:cNvPr>
          <p:cNvPicPr>
            <a:picLocks noChangeAspect="1"/>
          </p:cNvPicPr>
          <p:nvPr/>
        </p:nvPicPr>
        <p:blipFill>
          <a:blip r:embed="rId5"/>
          <a:stretch>
            <a:fillRect/>
          </a:stretch>
        </p:blipFill>
        <p:spPr>
          <a:xfrm>
            <a:off x="2125980" y="3977640"/>
            <a:ext cx="8387684" cy="1795591"/>
          </a:xfrm>
          <a:prstGeom prst="rect">
            <a:avLst/>
          </a:prstGeom>
        </p:spPr>
      </p:pic>
      <p:sp>
        <p:nvSpPr>
          <p:cNvPr id="2" name="文本框 1">
            <a:extLst>
              <a:ext uri="{FF2B5EF4-FFF2-40B4-BE49-F238E27FC236}">
                <a16:creationId xmlns:a16="http://schemas.microsoft.com/office/drawing/2014/main" id="{3CE4F019-EC53-8F48-9A5A-74914E90D069}"/>
              </a:ext>
            </a:extLst>
          </p:cNvPr>
          <p:cNvSpPr txBox="1"/>
          <p:nvPr/>
        </p:nvSpPr>
        <p:spPr>
          <a:xfrm>
            <a:off x="2811780" y="3897630"/>
            <a:ext cx="6435090" cy="1895455"/>
          </a:xfrm>
          <a:prstGeom prst="rect">
            <a:avLst/>
          </a:prstGeom>
          <a:no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zh-CN" altLang="zh-CN" sz="1600" dirty="0">
                <a:solidFill>
                  <a:srgbClr val="595959"/>
                </a:solidFill>
                <a:latin typeface="微软雅黑" panose="020B0503020204020204" pitchFamily="34" charset="-122"/>
                <a:ea typeface="微软雅黑" panose="020B0503020204020204" pitchFamily="34" charset="-122"/>
                <a:cs typeface="+mn-ea"/>
              </a:rPr>
              <a:t>更新操作</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&lt;update </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en-US" altLang="zh-CN" sz="1600" dirty="0" err="1">
                <a:solidFill>
                  <a:srgbClr val="595959"/>
                </a:solidFill>
                <a:latin typeface="微软雅黑" panose="020B0503020204020204" pitchFamily="34" charset="-122"/>
                <a:ea typeface="微软雅黑" panose="020B0503020204020204" pitchFamily="34" charset="-122"/>
                <a:cs typeface="+mn-ea"/>
              </a:rPr>
              <a:t>updateUser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parameterType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com.itheima.pojo.User</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update users set </a:t>
            </a:r>
            <a:r>
              <a:rPr lang="en-US" altLang="zh-CN" sz="1600" dirty="0" err="1">
                <a:solidFill>
                  <a:srgbClr val="595959"/>
                </a:solidFill>
                <a:latin typeface="微软雅黑" panose="020B0503020204020204" pitchFamily="34" charset="-122"/>
                <a:ea typeface="微软雅黑" panose="020B0503020204020204" pitchFamily="34" charset="-122"/>
                <a:cs typeface="+mn-ea"/>
              </a:rPr>
              <a:t>uname</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uname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uage</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uage</a:t>
            </a:r>
            <a:r>
              <a:rPr lang="en-US" altLang="zh-CN" sz="1600" dirty="0">
                <a:solidFill>
                  <a:srgbClr val="595959"/>
                </a:solidFill>
                <a:latin typeface="微软雅黑" panose="020B0503020204020204" pitchFamily="34" charset="-122"/>
                <a:ea typeface="微软雅黑" panose="020B0503020204020204" pitchFamily="34" charset="-122"/>
                <a:cs typeface="+mn-ea"/>
              </a:rPr>
              <a:t>} where </a:t>
            </a:r>
            <a:r>
              <a:rPr lang="en-US" altLang="zh-CN" sz="1600" dirty="0" err="1">
                <a:solidFill>
                  <a:srgbClr val="595959"/>
                </a:solidFill>
                <a:latin typeface="微软雅黑" panose="020B0503020204020204" pitchFamily="34" charset="-122"/>
                <a:ea typeface="微软雅黑" panose="020B0503020204020204" pitchFamily="34" charset="-122"/>
                <a:cs typeface="+mn-ea"/>
              </a:rPr>
              <a:t>uid</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uid</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&lt;/update&gt;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3251450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617122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5891203" cy="400110"/>
          </a:xfrm>
          <a:prstGeom prst="rect">
            <a:avLst/>
          </a:prstGeom>
          <a:noFill/>
        </p:spPr>
        <p:txBody>
          <a:bodyPr wrap="squar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sym typeface="+mn-lt"/>
              </a:rPr>
              <a:t>SqlSessionFactoryBuilder</a:t>
            </a:r>
            <a:r>
              <a:rPr lang="zh-CN" altLang="en-US" sz="2000" dirty="0">
                <a:solidFill>
                  <a:srgbClr val="1369B2"/>
                </a:solidFill>
                <a:latin typeface="微软雅黑" panose="020B0503020204020204" pitchFamily="34" charset="-122"/>
                <a:ea typeface="微软雅黑" panose="020B0503020204020204" pitchFamily="34" charset="-122"/>
                <a:sym typeface="+mn-lt"/>
              </a:rPr>
              <a:t>的多个重载</a:t>
            </a:r>
            <a:r>
              <a:rPr lang="en-US" altLang="zh-CN" sz="2000" dirty="0">
                <a:solidFill>
                  <a:srgbClr val="1369B2"/>
                </a:solidFill>
                <a:latin typeface="微软雅黑" panose="020B0503020204020204" pitchFamily="34" charset="-122"/>
                <a:ea typeface="微软雅黑" panose="020B0503020204020204" pitchFamily="34" charset="-122"/>
                <a:sym typeface="+mn-lt"/>
              </a:rPr>
              <a:t>build()</a:t>
            </a:r>
            <a:r>
              <a:rPr lang="zh-CN" altLang="en-US" sz="2000" dirty="0">
                <a:solidFill>
                  <a:srgbClr val="1369B2"/>
                </a:solidFill>
                <a:latin typeface="微软雅黑" panose="020B0503020204020204" pitchFamily="34" charset="-122"/>
                <a:ea typeface="微软雅黑" panose="020B0503020204020204" pitchFamily="34" charset="-122"/>
                <a:sym typeface="+mn-lt"/>
              </a:rPr>
              <a:t>方法</a:t>
            </a:r>
            <a:r>
              <a:rPr lang="zh-CN" altLang="zh-CN" sz="2000" dirty="0">
                <a:solidFill>
                  <a:srgbClr val="1369B2"/>
                </a:solidFill>
                <a:latin typeface="微软雅黑" panose="020B0503020204020204" pitchFamily="34" charset="-122"/>
                <a:ea typeface="微软雅黑" panose="020B0503020204020204" pitchFamily="34" charset="-122"/>
              </a:rPr>
              <a:t> </a:t>
            </a:r>
          </a:p>
        </p:txBody>
      </p:sp>
      <p:sp>
        <p:nvSpPr>
          <p:cNvPr id="11" name="Title 1"/>
          <p:cNvSpPr txBox="1"/>
          <p:nvPr/>
        </p:nvSpPr>
        <p:spPr>
          <a:xfrm>
            <a:off x="1143838" y="266933"/>
            <a:ext cx="5074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2.1.1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SqlSessionFactoryBuilder</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3" name="图片 12">
            <a:extLst>
              <a:ext uri="{FF2B5EF4-FFF2-40B4-BE49-F238E27FC236}">
                <a16:creationId xmlns:a16="http://schemas.microsoft.com/office/drawing/2014/main" id="{14BC5A14-A329-BB48-B2AE-15F7A608CDBD}"/>
              </a:ext>
            </a:extLst>
          </p:cNvPr>
          <p:cNvPicPr>
            <a:picLocks noChangeAspect="1"/>
          </p:cNvPicPr>
          <p:nvPr/>
        </p:nvPicPr>
        <p:blipFill>
          <a:blip r:embed="rId4"/>
          <a:stretch>
            <a:fillRect/>
          </a:stretch>
        </p:blipFill>
        <p:spPr>
          <a:xfrm>
            <a:off x="2937510" y="2678430"/>
            <a:ext cx="5989320" cy="3333750"/>
          </a:xfrm>
          <a:prstGeom prst="rect">
            <a:avLst/>
          </a:prstGeom>
        </p:spPr>
      </p:pic>
    </p:spTree>
    <p:extLst>
      <p:ext uri="{BB962C8B-B14F-4D97-AF65-F5344CB8AC3E}">
        <p14:creationId xmlns:p14="http://schemas.microsoft.com/office/powerpoint/2010/main" val="39313944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07383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2.3.5  &lt;delete&gt;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46852" y="2955560"/>
            <a:ext cx="5176459" cy="1320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映射文件的</a:t>
            </a:r>
            <a:r>
              <a:rPr lang="en-US" altLang="zh-CN" dirty="0">
                <a:solidFill>
                  <a:srgbClr val="1369B2"/>
                </a:solidFill>
                <a:latin typeface="微软雅黑" panose="020B0503020204020204" pitchFamily="34" charset="-122"/>
                <a:ea typeface="微软雅黑" panose="020B0503020204020204" pitchFamily="34" charset="-122"/>
              </a:rPr>
              <a:t>&lt;</a:t>
            </a:r>
            <a:r>
              <a:rPr lang="en-US" altLang="zh-CN" dirty="0">
                <a:solidFill>
                  <a:srgbClr val="1369B2"/>
                </a:solidFill>
                <a:latin typeface="微软雅黑" panose="020B0503020204020204" pitchFamily="34" charset="-122"/>
                <a:ea typeface="微软雅黑" panose="020B0503020204020204" pitchFamily="34" charset="-122"/>
                <a:sym typeface="+mn-lt"/>
              </a:rPr>
              <a:t>delete</a:t>
            </a:r>
            <a:r>
              <a:rPr lang="en-US" altLang="zh-CN" dirty="0">
                <a:solidFill>
                  <a:srgbClr val="1369B2"/>
                </a:solidFill>
                <a:latin typeface="微软雅黑" panose="020B0503020204020204" pitchFamily="34" charset="-122"/>
                <a:ea typeface="微软雅黑" panose="020B0503020204020204" pitchFamily="34" charset="-122"/>
              </a:rPr>
              <a:t>&gt;</a:t>
            </a:r>
            <a:r>
              <a:rPr lang="zh-CN" altLang="en-US" dirty="0">
                <a:solidFill>
                  <a:srgbClr val="1369B2"/>
                </a:solidFill>
                <a:latin typeface="微软雅黑" panose="020B0503020204020204" pitchFamily="34" charset="-122"/>
                <a:ea typeface="微软雅黑" panose="020B0503020204020204" pitchFamily="34" charset="-122"/>
              </a:rPr>
              <a:t>元素</a:t>
            </a:r>
            <a:r>
              <a:rPr lang="zh-CN" altLang="en-US" dirty="0">
                <a:solidFill>
                  <a:srgbClr val="595959"/>
                </a:solidFill>
                <a:latin typeface="微软雅黑" panose="020B0503020204020204" pitchFamily="34" charset="-122"/>
                <a:ea typeface="微软雅黑" panose="020B0503020204020204" pitchFamily="34" charset="-122"/>
              </a:rPr>
              <a:t>，能够使用</a:t>
            </a:r>
            <a:r>
              <a:rPr lang="en-US" altLang="zh-CN" dirty="0">
                <a:solidFill>
                  <a:srgbClr val="595959"/>
                </a:solidFill>
                <a:latin typeface="微软雅黑" panose="020B0503020204020204" pitchFamily="34" charset="-122"/>
                <a:ea typeface="微软雅黑" panose="020B0503020204020204" pitchFamily="34" charset="-122"/>
              </a:rPr>
              <a:t>&lt;</a:t>
            </a:r>
            <a:r>
              <a:rPr lang="en-US" altLang="zh-CN" dirty="0">
                <a:solidFill>
                  <a:srgbClr val="595959"/>
                </a:solidFill>
                <a:latin typeface="微软雅黑" panose="020B0503020204020204" pitchFamily="34" charset="-122"/>
                <a:ea typeface="微软雅黑" panose="020B0503020204020204" pitchFamily="34" charset="-122"/>
                <a:sym typeface="+mn-lt"/>
              </a:rPr>
              <a:t>delete</a:t>
            </a:r>
            <a:r>
              <a:rPr lang="en-US" altLang="zh-CN" dirty="0">
                <a:solidFill>
                  <a:srgbClr val="595959"/>
                </a:solidFill>
                <a:latin typeface="微软雅黑" panose="020B0503020204020204" pitchFamily="34" charset="-122"/>
                <a:ea typeface="微软雅黑" panose="020B0503020204020204" pitchFamily="34" charset="-122"/>
              </a:rPr>
              <a:t>&gt;</a:t>
            </a:r>
            <a:r>
              <a:rPr lang="zh-CN" altLang="en-US" dirty="0">
                <a:solidFill>
                  <a:srgbClr val="595959"/>
                </a:solidFill>
                <a:latin typeface="微软雅黑" panose="020B0503020204020204" pitchFamily="34" charset="-122"/>
                <a:ea typeface="微软雅黑" panose="020B0503020204020204" pitchFamily="34" charset="-122"/>
              </a:rPr>
              <a:t>元素</a:t>
            </a:r>
          </a:p>
          <a:p>
            <a:pPr algn="just">
              <a:lnSpc>
                <a:spcPct val="150000"/>
              </a:lnSpc>
            </a:pP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730854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70248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61107" y="1217734"/>
            <a:ext cx="327373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&lt;delete&gt;</a:t>
            </a:r>
            <a:r>
              <a:rPr lang="zh-CN" altLang="en-US" sz="2000" dirty="0">
                <a:solidFill>
                  <a:srgbClr val="1369B2"/>
                </a:solidFill>
                <a:latin typeface="微软雅黑" panose="020B0503020204020204" pitchFamily="34" charset="-122"/>
                <a:ea typeface="微软雅黑" panose="020B0503020204020204" pitchFamily="34" charset="-122"/>
              </a:rPr>
              <a:t>元素的删除使用</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024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2.3.5  &lt;delete&gt;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594609"/>
            <a:ext cx="9390960" cy="330935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&lt;delete&gt;</a:t>
            </a:r>
            <a:r>
              <a:rPr lang="zh-CN" altLang="zh-CN" dirty="0">
                <a:solidFill>
                  <a:srgbClr val="595959"/>
                </a:solidFill>
                <a:latin typeface="微软雅黑" panose="020B0503020204020204" pitchFamily="34" charset="-122"/>
              </a:rPr>
              <a:t>元素用于映射删除语句，在执行完</a:t>
            </a:r>
            <a:r>
              <a:rPr lang="en-US" altLang="zh-CN" dirty="0">
                <a:solidFill>
                  <a:srgbClr val="595959"/>
                </a:solidFill>
                <a:latin typeface="微软雅黑" panose="020B0503020204020204" pitchFamily="34" charset="-122"/>
              </a:rPr>
              <a:t>&lt;delete&gt;</a:t>
            </a:r>
            <a:r>
              <a:rPr lang="zh-CN" altLang="zh-CN" dirty="0">
                <a:solidFill>
                  <a:srgbClr val="595959"/>
                </a:solidFill>
                <a:latin typeface="微软雅黑" panose="020B0503020204020204" pitchFamily="34" charset="-122"/>
              </a:rPr>
              <a:t>元素中的</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语句之后，会返回删除的记录数量。使用</a:t>
            </a:r>
            <a:r>
              <a:rPr lang="en-US" altLang="zh-CN" dirty="0">
                <a:solidFill>
                  <a:srgbClr val="595959"/>
                </a:solidFill>
                <a:latin typeface="微软雅黑" panose="020B0503020204020204" pitchFamily="34" charset="-122"/>
              </a:rPr>
              <a:t>&lt;delete&gt;</a:t>
            </a:r>
            <a:r>
              <a:rPr lang="zh-CN" altLang="zh-CN" dirty="0">
                <a:solidFill>
                  <a:srgbClr val="595959"/>
                </a:solidFill>
                <a:latin typeface="微软雅黑" panose="020B0503020204020204" pitchFamily="34" charset="-122"/>
              </a:rPr>
              <a:t>元素执行删除操作非常简单，示例代码如下所示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&lt;delete&gt;</a:t>
            </a:r>
            <a:r>
              <a:rPr lang="zh-CN" altLang="zh-CN" dirty="0">
                <a:solidFill>
                  <a:srgbClr val="595959"/>
                </a:solidFill>
                <a:latin typeface="微软雅黑" panose="020B0503020204020204" pitchFamily="34" charset="-122"/>
              </a:rPr>
              <a:t>元素中，除了上述示例代码中的几个属性外，还有其他一些可以配置的属性</a:t>
            </a:r>
            <a:r>
              <a:rPr lang="zh-CN" altLang="en-US" dirty="0">
                <a:solidFill>
                  <a:srgbClr val="595959"/>
                </a:solidFill>
                <a:latin typeface="微软雅黑" panose="020B0503020204020204" pitchFamily="34" charset="-122"/>
              </a:rPr>
              <a:t>，如</a:t>
            </a:r>
            <a:r>
              <a:rPr lang="en-US" altLang="zh-CN" dirty="0" err="1">
                <a:solidFill>
                  <a:srgbClr val="595959"/>
                </a:solidFill>
                <a:latin typeface="微软雅黑" panose="020B0503020204020204" pitchFamily="34" charset="-122"/>
              </a:rPr>
              <a:t>flushCache</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timeout</a:t>
            </a:r>
            <a:r>
              <a:rPr lang="zh-CN" altLang="en-US" dirty="0">
                <a:solidFill>
                  <a:srgbClr val="595959"/>
                </a:solidFill>
                <a:latin typeface="微软雅黑" panose="020B0503020204020204" pitchFamily="34" charset="-122"/>
              </a:rPr>
              <a:t>等。 </a:t>
            </a:r>
            <a:endParaRPr lang="en-US" altLang="zh-CN" dirty="0">
              <a:solidFill>
                <a:srgbClr val="595959"/>
              </a:solidFill>
              <a:latin typeface="微软雅黑" panose="020B0503020204020204" pitchFamily="34" charset="-122"/>
            </a:endParaRPr>
          </a:p>
        </p:txBody>
      </p:sp>
      <p:sp>
        <p:nvSpPr>
          <p:cNvPr id="12" name="圆角矩形 11"/>
          <p:cNvSpPr/>
          <p:nvPr/>
        </p:nvSpPr>
        <p:spPr>
          <a:xfrm>
            <a:off x="1360244" y="2280784"/>
            <a:ext cx="9865885" cy="390284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218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86467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13" name="图片 12">
            <a:extLst>
              <a:ext uri="{FF2B5EF4-FFF2-40B4-BE49-F238E27FC236}">
                <a16:creationId xmlns:a16="http://schemas.microsoft.com/office/drawing/2014/main" id="{A9747D9E-2C11-804B-877B-51E808ABC0B4}"/>
              </a:ext>
            </a:extLst>
          </p:cNvPr>
          <p:cNvPicPr>
            <a:picLocks noChangeAspect="1"/>
          </p:cNvPicPr>
          <p:nvPr/>
        </p:nvPicPr>
        <p:blipFill>
          <a:blip r:embed="rId5"/>
          <a:stretch>
            <a:fillRect/>
          </a:stretch>
        </p:blipFill>
        <p:spPr>
          <a:xfrm>
            <a:off x="2125980" y="3531871"/>
            <a:ext cx="8387684" cy="1519866"/>
          </a:xfrm>
          <a:prstGeom prst="rect">
            <a:avLst/>
          </a:prstGeom>
        </p:spPr>
      </p:pic>
      <p:sp>
        <p:nvSpPr>
          <p:cNvPr id="2" name="文本框 1">
            <a:extLst>
              <a:ext uri="{FF2B5EF4-FFF2-40B4-BE49-F238E27FC236}">
                <a16:creationId xmlns:a16="http://schemas.microsoft.com/office/drawing/2014/main" id="{3CE4F019-EC53-8F48-9A5A-74914E90D069}"/>
              </a:ext>
            </a:extLst>
          </p:cNvPr>
          <p:cNvSpPr txBox="1"/>
          <p:nvPr/>
        </p:nvSpPr>
        <p:spPr>
          <a:xfrm>
            <a:off x="2811780" y="3486150"/>
            <a:ext cx="6435090" cy="1526123"/>
          </a:xfrm>
          <a:prstGeom prst="rect">
            <a:avLst/>
          </a:prstGeom>
          <a:no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a:t>
            </a:r>
            <a:r>
              <a:rPr lang="zh-CN" altLang="zh-CN" sz="1600" dirty="0">
                <a:solidFill>
                  <a:srgbClr val="595959"/>
                </a:solidFill>
                <a:latin typeface="微软雅黑" panose="020B0503020204020204" pitchFamily="34" charset="-122"/>
                <a:ea typeface="微软雅黑" panose="020B0503020204020204" pitchFamily="34" charset="-122"/>
                <a:cs typeface="+mn-ea"/>
              </a:rPr>
              <a:t>删除操作</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&lt;delete id="</a:t>
            </a:r>
            <a:r>
              <a:rPr lang="en-US" altLang="zh-CN" sz="1600" dirty="0" err="1">
                <a:solidFill>
                  <a:srgbClr val="595959"/>
                </a:solidFill>
                <a:latin typeface="微软雅黑" panose="020B0503020204020204" pitchFamily="34" charset="-122"/>
                <a:ea typeface="微软雅黑" panose="020B0503020204020204" pitchFamily="34" charset="-122"/>
                <a:cs typeface="+mn-ea"/>
              </a:rPr>
              <a:t>deleteUser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parameterType</a:t>
            </a:r>
            <a:r>
              <a:rPr lang="en-US" altLang="zh-CN" sz="1600" dirty="0">
                <a:solidFill>
                  <a:srgbClr val="595959"/>
                </a:solidFill>
                <a:latin typeface="微软雅黑" panose="020B0503020204020204" pitchFamily="34" charset="-122"/>
                <a:ea typeface="微软雅黑" panose="020B0503020204020204" pitchFamily="34" charset="-122"/>
                <a:cs typeface="+mn-ea"/>
              </a:rPr>
              <a:t>="Integer"&gt;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delete from users where </a:t>
            </a:r>
            <a:r>
              <a:rPr lang="en-US" altLang="zh-CN" sz="1600" dirty="0" err="1">
                <a:solidFill>
                  <a:srgbClr val="595959"/>
                </a:solidFill>
                <a:latin typeface="微软雅黑" panose="020B0503020204020204" pitchFamily="34" charset="-122"/>
                <a:ea typeface="微软雅黑" panose="020B0503020204020204" pitchFamily="34" charset="-122"/>
                <a:cs typeface="+mn-ea"/>
              </a:rPr>
              <a:t>uid</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uid</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&lt;/delete&gt;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4964382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340516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86918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&lt;delete&gt;</a:t>
            </a:r>
            <a:r>
              <a:rPr lang="zh-CN" altLang="en-US" sz="2000" dirty="0">
                <a:solidFill>
                  <a:srgbClr val="1369B2"/>
                </a:solidFill>
                <a:latin typeface="微软雅黑" panose="020B0503020204020204" pitchFamily="34" charset="-122"/>
                <a:ea typeface="微软雅黑" panose="020B0503020204020204" pitchFamily="34" charset="-122"/>
              </a:rPr>
              <a:t>元素中的属性</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153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2.3.5  &lt;delete&gt;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a:extLst>
              <a:ext uri="{FF2B5EF4-FFF2-40B4-BE49-F238E27FC236}">
                <a16:creationId xmlns:a16="http://schemas.microsoft.com/office/drawing/2014/main" id="{4454E65B-A0C4-4B41-888D-0CEF66DFE9A8}"/>
              </a:ext>
            </a:extLst>
          </p:cNvPr>
          <p:cNvGraphicFramePr>
            <a:graphicFrameLocks noGrp="1"/>
          </p:cNvGraphicFramePr>
          <p:nvPr>
            <p:extLst>
              <p:ext uri="{D42A27DB-BD31-4B8C-83A1-F6EECF244321}">
                <p14:modId xmlns:p14="http://schemas.microsoft.com/office/powerpoint/2010/main" val="266645831"/>
              </p:ext>
            </p:extLst>
          </p:nvPr>
        </p:nvGraphicFramePr>
        <p:xfrm>
          <a:off x="2926080" y="2646951"/>
          <a:ext cx="6320790" cy="2839449"/>
        </p:xfrm>
        <a:graphic>
          <a:graphicData uri="http://schemas.openxmlformats.org/drawingml/2006/table">
            <a:tbl>
              <a:tblPr>
                <a:tableStyleId>{5C22544A-7EE6-4342-B048-85BDC9FD1C3A}</a:tableStyleId>
              </a:tblPr>
              <a:tblGrid>
                <a:gridCol w="1753456">
                  <a:extLst>
                    <a:ext uri="{9D8B030D-6E8A-4147-A177-3AD203B41FA5}">
                      <a16:colId xmlns:a16="http://schemas.microsoft.com/office/drawing/2014/main" val="20000"/>
                    </a:ext>
                  </a:extLst>
                </a:gridCol>
                <a:gridCol w="4567334">
                  <a:extLst>
                    <a:ext uri="{9D8B030D-6E8A-4147-A177-3AD203B41FA5}">
                      <a16:colId xmlns:a16="http://schemas.microsoft.com/office/drawing/2014/main" val="20001"/>
                    </a:ext>
                  </a:extLst>
                </a:gridCol>
              </a:tblGrid>
              <a:tr h="314911">
                <a:tc>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属性</a:t>
                      </a: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说明</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0"/>
                  </a:ext>
                </a:extLst>
              </a:tr>
              <a:tr h="559842">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id</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l"/>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表示命名空间中</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&lt;select&gt;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元素的唯一标识，通过该标识可以调用这条语句</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extLst>
                  <a:ext uri="{0D108BD9-81ED-4DB2-BD59-A6C34878D82A}">
                    <a16:rowId xmlns:a16="http://schemas.microsoft.com/office/drawing/2014/main" val="10001"/>
                  </a:ext>
                </a:extLst>
              </a:tr>
              <a:tr h="559842">
                <a:tc>
                  <a:txBody>
                    <a:bodyPr/>
                    <a:lstStyle/>
                    <a:p>
                      <a:pPr algn="ct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parameterType</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l"/>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它是一个可选属性</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用于指定</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SQL</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语句所需参数类的全限定名或者别名</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其默认值是</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unset</a:t>
                      </a:r>
                      <a:r>
                        <a:rPr lang="zh-CN" altLang="zh-CN" sz="1600" b="0" kern="100" dirty="0">
                          <a:solidFill>
                            <a:srgbClr val="595959"/>
                          </a:solidFill>
                          <a:effectLst/>
                          <a:latin typeface="微软雅黑" panose="020B0503020204020204" pitchFamily="34" charset="-122"/>
                          <a:ea typeface="微软雅黑" panose="020B0503020204020204" pitchFamily="34" charset="-122"/>
                          <a:cs typeface="+mn-cs"/>
                        </a:rPr>
                        <a:t>。 </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2"/>
                  </a:ext>
                </a:extLst>
              </a:tr>
              <a:tr h="559842">
                <a:tc>
                  <a:txBody>
                    <a:bodyPr/>
                    <a:lstStyle/>
                    <a:p>
                      <a:pPr algn="ct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flushCache</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just"/>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用于指定是否需要</a:t>
                      </a: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MyBatis</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清空本地缓存和二级缓存。</a:t>
                      </a:r>
                    </a:p>
                  </a:txBody>
                  <a:tcPr marL="68580" marR="68580" marT="0" marB="0" anchor="ctr"/>
                </a:tc>
                <a:extLst>
                  <a:ext uri="{0D108BD9-81ED-4DB2-BD59-A6C34878D82A}">
                    <a16:rowId xmlns:a16="http://schemas.microsoft.com/office/drawing/2014/main" val="488906818"/>
                  </a:ext>
                </a:extLst>
              </a:tr>
              <a:tr h="474188">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timeout</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just"/>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用于设置超时时间，单位为秒。</a:t>
                      </a:r>
                    </a:p>
                  </a:txBody>
                  <a:tcPr marL="68580" marR="68580" marT="0" marB="0" anchor="ctr"/>
                </a:tc>
                <a:extLst>
                  <a:ext uri="{0D108BD9-81ED-4DB2-BD59-A6C34878D82A}">
                    <a16:rowId xmlns:a16="http://schemas.microsoft.com/office/drawing/2014/main" val="2408083141"/>
                  </a:ext>
                </a:extLst>
              </a:tr>
              <a:tr h="370824">
                <a:tc>
                  <a:txBody>
                    <a:bodyPr/>
                    <a:lstStyle/>
                    <a:p>
                      <a:pPr algn="ct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statementType</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just"/>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用于设置</a:t>
                      </a:r>
                      <a:r>
                        <a:rPr lang="en-US" sz="1600" b="0" kern="100" dirty="0" err="1">
                          <a:solidFill>
                            <a:srgbClr val="595959"/>
                          </a:solidFill>
                          <a:effectLst/>
                          <a:latin typeface="微软雅黑" panose="020B0503020204020204" pitchFamily="34" charset="-122"/>
                          <a:ea typeface="微软雅黑" panose="020B0503020204020204" pitchFamily="34" charset="-122"/>
                          <a:cs typeface="+mn-cs"/>
                        </a:rPr>
                        <a:t>MyBatis</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预处理类。</a:t>
                      </a:r>
                    </a:p>
                  </a:txBody>
                  <a:tcPr marL="68580" marR="68580" marT="0" marB="0" anchor="ctr"/>
                </a:tc>
                <a:extLst>
                  <a:ext uri="{0D108BD9-81ED-4DB2-BD59-A6C34878D82A}">
                    <a16:rowId xmlns:a16="http://schemas.microsoft.com/office/drawing/2014/main" val="1659852120"/>
                  </a:ext>
                </a:extLst>
              </a:tr>
            </a:tbl>
          </a:graphicData>
        </a:graphic>
      </p:graphicFrame>
    </p:spTree>
    <p:extLst>
      <p:ext uri="{BB962C8B-B14F-4D97-AF65-F5344CB8AC3E}">
        <p14:creationId xmlns:p14="http://schemas.microsoft.com/office/powerpoint/2010/main" val="1356150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07383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2.3.6  &lt;</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46852" y="2932700"/>
            <a:ext cx="5176459" cy="1320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映射文件的</a:t>
            </a:r>
            <a:r>
              <a:rPr lang="en-US" altLang="zh-CN" dirty="0">
                <a:solidFill>
                  <a:srgbClr val="1369B2"/>
                </a:solidFill>
                <a:latin typeface="微软雅黑" panose="020B0503020204020204" pitchFamily="34" charset="-122"/>
                <a:ea typeface="微软雅黑" panose="020B0503020204020204" pitchFamily="34" charset="-122"/>
              </a:rPr>
              <a:t>&lt;</a:t>
            </a:r>
            <a:r>
              <a:rPr lang="en-US" altLang="zh-CN" dirty="0" err="1">
                <a:solidFill>
                  <a:srgbClr val="1369B2"/>
                </a:solidFill>
                <a:latin typeface="微软雅黑" panose="020B0503020204020204" pitchFamily="34" charset="-122"/>
                <a:ea typeface="微软雅黑" panose="020B0503020204020204" pitchFamily="34" charset="-122"/>
                <a:sym typeface="+mn-lt"/>
              </a:rPr>
              <a:t>sql</a:t>
            </a:r>
            <a:r>
              <a:rPr lang="en-US" altLang="zh-CN" dirty="0">
                <a:solidFill>
                  <a:srgbClr val="1369B2"/>
                </a:solidFill>
                <a:latin typeface="微软雅黑" panose="020B0503020204020204" pitchFamily="34" charset="-122"/>
                <a:ea typeface="微软雅黑" panose="020B0503020204020204" pitchFamily="34" charset="-122"/>
              </a:rPr>
              <a:t>&gt;</a:t>
            </a:r>
            <a:r>
              <a:rPr lang="zh-CN" altLang="en-US" dirty="0">
                <a:solidFill>
                  <a:srgbClr val="1369B2"/>
                </a:solidFill>
                <a:latin typeface="微软雅黑" panose="020B0503020204020204" pitchFamily="34" charset="-122"/>
                <a:ea typeface="微软雅黑" panose="020B0503020204020204" pitchFamily="34" charset="-122"/>
              </a:rPr>
              <a:t>元素</a:t>
            </a:r>
            <a:r>
              <a:rPr lang="zh-CN" altLang="en-US" dirty="0">
                <a:solidFill>
                  <a:srgbClr val="595959"/>
                </a:solidFill>
                <a:latin typeface="微软雅黑" panose="020B0503020204020204" pitchFamily="34" charset="-122"/>
                <a:ea typeface="微软雅黑" panose="020B0503020204020204" pitchFamily="34" charset="-122"/>
              </a:rPr>
              <a:t>，能够使用</a:t>
            </a:r>
            <a:r>
              <a:rPr lang="en-US" altLang="zh-CN" dirty="0">
                <a:solidFill>
                  <a:srgbClr val="595959"/>
                </a:solidFill>
                <a:latin typeface="微软雅黑" panose="020B0503020204020204" pitchFamily="34" charset="-122"/>
                <a:ea typeface="微软雅黑" panose="020B0503020204020204" pitchFamily="34" charset="-122"/>
              </a:rPr>
              <a:t>&lt;</a:t>
            </a:r>
            <a:r>
              <a:rPr lang="en-US" altLang="zh-CN" dirty="0" err="1">
                <a:solidFill>
                  <a:srgbClr val="595959"/>
                </a:solidFill>
                <a:latin typeface="微软雅黑" panose="020B0503020204020204" pitchFamily="34" charset="-122"/>
                <a:ea typeface="微软雅黑" panose="020B0503020204020204" pitchFamily="34" charset="-122"/>
                <a:sym typeface="+mn-lt"/>
              </a:rPr>
              <a:t>sql</a:t>
            </a:r>
            <a:r>
              <a:rPr lang="en-US" altLang="zh-CN" dirty="0">
                <a:solidFill>
                  <a:srgbClr val="595959"/>
                </a:solidFill>
                <a:latin typeface="微软雅黑" panose="020B0503020204020204" pitchFamily="34" charset="-122"/>
                <a:ea typeface="微软雅黑" panose="020B0503020204020204" pitchFamily="34" charset="-122"/>
              </a:rPr>
              <a:t>&gt;</a:t>
            </a:r>
            <a:r>
              <a:rPr lang="zh-CN" altLang="en-US" dirty="0">
                <a:solidFill>
                  <a:srgbClr val="595959"/>
                </a:solidFill>
                <a:latin typeface="微软雅黑" panose="020B0503020204020204" pitchFamily="34" charset="-122"/>
                <a:ea typeface="微软雅黑" panose="020B0503020204020204" pitchFamily="34" charset="-122"/>
              </a:rPr>
              <a:t>元素</a:t>
            </a:r>
          </a:p>
          <a:p>
            <a:pPr algn="just">
              <a:lnSpc>
                <a:spcPct val="150000"/>
              </a:lnSpc>
            </a:pP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8237621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66221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38219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a:t>
            </a:r>
            <a:r>
              <a:rPr lang="en-US" altLang="zh-CN" sz="2000" dirty="0" err="1">
                <a:solidFill>
                  <a:srgbClr val="1369B2"/>
                </a:solidFill>
                <a:latin typeface="微软雅黑" panose="020B0503020204020204" pitchFamily="34" charset="-122"/>
                <a:ea typeface="微软雅黑" panose="020B0503020204020204" pitchFamily="34" charset="-122"/>
              </a:rPr>
              <a:t>sql</a:t>
            </a:r>
            <a:r>
              <a:rPr lang="en-US" altLang="zh-CN" sz="2000" dirty="0">
                <a:solidFill>
                  <a:srgbClr val="1369B2"/>
                </a:solidFill>
                <a:latin typeface="微软雅黑" panose="020B0503020204020204" pitchFamily="34" charset="-122"/>
                <a:ea typeface="微软雅黑" panose="020B0503020204020204" pitchFamily="34" charset="-122"/>
              </a:rPr>
              <a:t>&gt;</a:t>
            </a:r>
            <a:r>
              <a:rPr lang="zh-CN" altLang="en-US" sz="2000" dirty="0">
                <a:solidFill>
                  <a:srgbClr val="1369B2"/>
                </a:solidFill>
                <a:latin typeface="微软雅黑" panose="020B0503020204020204" pitchFamily="34" charset="-122"/>
                <a:ea typeface="微软雅黑" panose="020B0503020204020204" pitchFamily="34" charset="-122"/>
              </a:rPr>
              <a:t>元素的作用</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024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2.3.6  &lt;</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834639"/>
            <a:ext cx="9390960" cy="299466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在一个映射文件中，通常需要定义多条</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语句，这些</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语句的组成可能有一部分是相同的（如多条</a:t>
            </a:r>
            <a:r>
              <a:rPr lang="en-US" altLang="zh-CN" dirty="0">
                <a:solidFill>
                  <a:srgbClr val="595959"/>
                </a:solidFill>
                <a:latin typeface="微软雅黑" panose="020B0503020204020204" pitchFamily="34" charset="-122"/>
              </a:rPr>
              <a:t>select</a:t>
            </a:r>
            <a:r>
              <a:rPr lang="zh-CN" altLang="zh-CN" dirty="0">
                <a:solidFill>
                  <a:srgbClr val="595959"/>
                </a:solidFill>
                <a:latin typeface="微软雅黑" panose="020B0503020204020204" pitchFamily="34" charset="-122"/>
              </a:rPr>
              <a:t>语句中都查询相同的</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username</a:t>
            </a:r>
            <a:r>
              <a:rPr lang="zh-CN" altLang="zh-CN" dirty="0">
                <a:solidFill>
                  <a:srgbClr val="595959"/>
                </a:solidFill>
                <a:latin typeface="微软雅黑" panose="020B0503020204020204" pitchFamily="34" charset="-122"/>
              </a:rPr>
              <a:t>字段），如果每一个</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语句都重写一遍相同的部分，势必会增加代码量。针对</a:t>
            </a:r>
            <a:r>
              <a:rPr lang="zh-CN" altLang="en-US" dirty="0">
                <a:solidFill>
                  <a:srgbClr val="595959"/>
                </a:solidFill>
                <a:latin typeface="微软雅黑" panose="020B0503020204020204" pitchFamily="34" charset="-122"/>
              </a:rPr>
              <a:t>此</a:t>
            </a:r>
            <a:r>
              <a:rPr lang="zh-CN" altLang="zh-CN" dirty="0">
                <a:solidFill>
                  <a:srgbClr val="595959"/>
                </a:solidFill>
                <a:latin typeface="微软雅黑" panose="020B0503020204020204" pitchFamily="34" charset="-122"/>
              </a:rPr>
              <a:t>问题，可以在映射文件中使用</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所提供的</a:t>
            </a:r>
            <a:r>
              <a:rPr lang="en-US" altLang="zh-CN" dirty="0">
                <a:solidFill>
                  <a:srgbClr val="1369B2"/>
                </a:solidFill>
                <a:latin typeface="微软雅黑" panose="020B0503020204020204" pitchFamily="34" charset="-122"/>
              </a:rPr>
              <a:t>&lt;</a:t>
            </a:r>
            <a:r>
              <a:rPr lang="en-US" altLang="zh-CN" dirty="0" err="1">
                <a:solidFill>
                  <a:srgbClr val="1369B2"/>
                </a:solidFill>
                <a:latin typeface="微软雅黑" panose="020B0503020204020204" pitchFamily="34" charset="-122"/>
              </a:rPr>
              <a:t>sql</a:t>
            </a:r>
            <a:r>
              <a:rPr lang="en-US" altLang="zh-CN" dirty="0">
                <a:solidFill>
                  <a:srgbClr val="1369B2"/>
                </a:solidFill>
                <a:latin typeface="微软雅黑" panose="020B0503020204020204" pitchFamily="34" charset="-122"/>
              </a:rPr>
              <a:t>&gt;</a:t>
            </a:r>
            <a:r>
              <a:rPr lang="zh-CN" altLang="zh-CN" dirty="0">
                <a:solidFill>
                  <a:srgbClr val="1369B2"/>
                </a:solidFill>
                <a:latin typeface="微软雅黑" panose="020B0503020204020204" pitchFamily="34" charset="-122"/>
              </a:rPr>
              <a:t>元素</a:t>
            </a:r>
            <a:r>
              <a:rPr lang="zh-CN" altLang="zh-CN" dirty="0">
                <a:solidFill>
                  <a:srgbClr val="595959"/>
                </a:solidFill>
                <a:latin typeface="微软雅黑" panose="020B0503020204020204" pitchFamily="34" charset="-122"/>
              </a:rPr>
              <a:t>，将这些</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语句中相同的组成部分抽取出来，然后在需要的地方引用。</a:t>
            </a:r>
          </a:p>
          <a:p>
            <a:pPr>
              <a:lnSpc>
                <a:spcPct val="150000"/>
              </a:lnSpc>
            </a:pPr>
            <a:r>
              <a:rPr lang="en-US" altLang="zh-CN" dirty="0">
                <a:solidFill>
                  <a:srgbClr val="595959"/>
                </a:solidFill>
                <a:latin typeface="微软雅黑" panose="020B0503020204020204" pitchFamily="34" charset="-122"/>
              </a:rPr>
              <a:t>        &lt;</a:t>
            </a:r>
            <a:r>
              <a:rPr lang="en-US" altLang="zh-CN" dirty="0" err="1">
                <a:solidFill>
                  <a:srgbClr val="595959"/>
                </a:solidFill>
                <a:latin typeface="微软雅黑" panose="020B0503020204020204" pitchFamily="34" charset="-122"/>
              </a:rPr>
              <a:t>sql</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元素的作用是定义可重用的</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代码片段，它可以被包含在其他语句中。</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sql</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元素可以被静态地（在加载参数时）参数化，</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sql</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元素不同的属性值通过包含的对象发生变化</a:t>
            </a:r>
            <a:r>
              <a:rPr lang="zh-CN" altLang="en-US" dirty="0">
                <a:solidFill>
                  <a:srgbClr val="595959"/>
                </a:solidFill>
                <a:latin typeface="微软雅黑" panose="020B0503020204020204" pitchFamily="34" charset="-122"/>
              </a:rPr>
              <a:t>。</a:t>
            </a:r>
            <a:r>
              <a:rPr lang="zh-CN" altLang="zh-CN" dirty="0"/>
              <a:t> </a:t>
            </a:r>
            <a:endParaRPr lang="en-US"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514600"/>
            <a:ext cx="9865885" cy="353187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4356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7046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38573534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57597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5342563" cy="400110"/>
          </a:xfrm>
          <a:prstGeom prst="rect">
            <a:avLst/>
          </a:prstGeom>
          <a:noFill/>
        </p:spPr>
        <p:txBody>
          <a:bodyPr wrap="squar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实现一个根据客户</a:t>
            </a:r>
            <a:r>
              <a:rPr lang="en-US" altLang="zh-CN" sz="2000" dirty="0">
                <a:solidFill>
                  <a:srgbClr val="1369B2"/>
                </a:solidFill>
                <a:latin typeface="微软雅黑" panose="020B0503020204020204" pitchFamily="34" charset="-122"/>
                <a:ea typeface="微软雅黑" panose="020B0503020204020204" pitchFamily="34" charset="-122"/>
              </a:rPr>
              <a:t>id</a:t>
            </a:r>
            <a:r>
              <a:rPr lang="zh-CN" altLang="zh-CN" sz="2000" dirty="0">
                <a:solidFill>
                  <a:srgbClr val="1369B2"/>
                </a:solidFill>
                <a:latin typeface="微软雅黑" panose="020B0503020204020204" pitchFamily="34" charset="-122"/>
                <a:ea typeface="微软雅黑" panose="020B0503020204020204" pitchFamily="34" charset="-122"/>
              </a:rPr>
              <a:t>查询客户信息的</a:t>
            </a:r>
            <a:r>
              <a:rPr lang="en-US" altLang="zh-CN" sz="2000" dirty="0">
                <a:solidFill>
                  <a:srgbClr val="1369B2"/>
                </a:solidFill>
                <a:latin typeface="微软雅黑" panose="020B0503020204020204" pitchFamily="34" charset="-122"/>
                <a:ea typeface="微软雅黑" panose="020B0503020204020204" pitchFamily="34" charset="-122"/>
              </a:rPr>
              <a:t>SQL</a:t>
            </a:r>
            <a:r>
              <a:rPr lang="zh-CN" altLang="zh-CN" sz="2000" dirty="0">
                <a:solidFill>
                  <a:srgbClr val="1369B2"/>
                </a:solidFill>
                <a:latin typeface="微软雅黑" panose="020B0503020204020204" pitchFamily="34" charset="-122"/>
                <a:ea typeface="微软雅黑" panose="020B0503020204020204" pitchFamily="34" charset="-122"/>
              </a:rPr>
              <a:t>片段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024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2.3.6  &lt;</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3" name="图片 12">
            <a:extLst>
              <a:ext uri="{FF2B5EF4-FFF2-40B4-BE49-F238E27FC236}">
                <a16:creationId xmlns:a16="http://schemas.microsoft.com/office/drawing/2014/main" id="{4F6384AA-6793-D342-827A-2FB736DB4046}"/>
              </a:ext>
            </a:extLst>
          </p:cNvPr>
          <p:cNvPicPr>
            <a:picLocks noChangeAspect="1"/>
          </p:cNvPicPr>
          <p:nvPr/>
        </p:nvPicPr>
        <p:blipFill>
          <a:blip r:embed="rId4"/>
          <a:stretch>
            <a:fillRect/>
          </a:stretch>
        </p:blipFill>
        <p:spPr>
          <a:xfrm>
            <a:off x="2125980" y="2286000"/>
            <a:ext cx="8387684" cy="4111447"/>
          </a:xfrm>
          <a:prstGeom prst="rect">
            <a:avLst/>
          </a:prstGeom>
        </p:spPr>
      </p:pic>
      <p:sp>
        <p:nvSpPr>
          <p:cNvPr id="2" name="文本框 1">
            <a:extLst>
              <a:ext uri="{FF2B5EF4-FFF2-40B4-BE49-F238E27FC236}">
                <a16:creationId xmlns:a16="http://schemas.microsoft.com/office/drawing/2014/main" id="{35FE346E-440D-EC44-B965-F483871DA4C6}"/>
              </a:ext>
            </a:extLst>
          </p:cNvPr>
          <p:cNvSpPr txBox="1"/>
          <p:nvPr/>
        </p:nvSpPr>
        <p:spPr>
          <a:xfrm>
            <a:off x="2331720" y="2263140"/>
            <a:ext cx="8903970" cy="4111447"/>
          </a:xfrm>
          <a:prstGeom prst="rect">
            <a:avLst/>
          </a:prstGeom>
          <a:noFill/>
        </p:spPr>
        <p:txBody>
          <a:bodyPr wrap="square" rtlCol="0">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zh-CN" altLang="zh-CN" sz="1600" dirty="0">
                <a:solidFill>
                  <a:srgbClr val="595959"/>
                </a:solidFill>
                <a:latin typeface="微软雅黑" panose="020B0503020204020204" pitchFamily="34" charset="-122"/>
                <a:ea typeface="微软雅黑" panose="020B0503020204020204" pitchFamily="34" charset="-122"/>
                <a:cs typeface="+mn-ea"/>
              </a:rPr>
              <a:t>定义要查询的表</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sql</a:t>
            </a:r>
            <a:r>
              <a:rPr lang="en-US" altLang="zh-CN" sz="1600" dirty="0">
                <a:solidFill>
                  <a:srgbClr val="595959"/>
                </a:solidFill>
                <a:latin typeface="微软雅黑" panose="020B0503020204020204" pitchFamily="34" charset="-122"/>
                <a:ea typeface="微软雅黑" panose="020B0503020204020204" pitchFamily="34" charset="-122"/>
                <a:cs typeface="+mn-ea"/>
              </a:rPr>
              <a:t> id=“</a:t>
            </a:r>
            <a:r>
              <a:rPr lang="en-US" altLang="zh-CN" sz="1600" dirty="0" err="1">
                <a:solidFill>
                  <a:srgbClr val="595959"/>
                </a:solidFill>
                <a:latin typeface="微软雅黑" panose="020B0503020204020204" pitchFamily="34" charset="-122"/>
                <a:ea typeface="微软雅黑" panose="020B0503020204020204" pitchFamily="34" charset="-122"/>
                <a:cs typeface="+mn-ea"/>
              </a:rPr>
              <a:t>someinclude</a:t>
            </a:r>
            <a:r>
              <a:rPr lang="en-US" altLang="zh-CN" sz="1600" dirty="0">
                <a:solidFill>
                  <a:srgbClr val="595959"/>
                </a:solidFill>
                <a:latin typeface="微软雅黑" panose="020B0503020204020204" pitchFamily="34" charset="-122"/>
                <a:ea typeface="微软雅黑" panose="020B0503020204020204" pitchFamily="34" charset="-122"/>
                <a:cs typeface="+mn-ea"/>
              </a:rPr>
              <a:t>"&gt;from</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&lt;include </a:t>
            </a:r>
            <a:r>
              <a:rPr lang="en-US" altLang="zh-CN" sz="1600" dirty="0" err="1">
                <a:solidFill>
                  <a:srgbClr val="595959"/>
                </a:solidFill>
                <a:latin typeface="微软雅黑" panose="020B0503020204020204" pitchFamily="34" charset="-122"/>
                <a:ea typeface="微软雅黑" panose="020B0503020204020204" pitchFamily="34" charset="-122"/>
                <a:cs typeface="+mn-ea"/>
              </a:rPr>
              <a:t>refid</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include_target</a:t>
            </a:r>
            <a:r>
              <a:rPr lang="en-US" altLang="zh-CN" sz="1600" dirty="0">
                <a:solidFill>
                  <a:srgbClr val="595959"/>
                </a:solidFill>
                <a:latin typeface="微软雅黑" panose="020B0503020204020204" pitchFamily="34" charset="-122"/>
                <a:ea typeface="微软雅黑" panose="020B0503020204020204" pitchFamily="34" charset="-122"/>
                <a:cs typeface="+mn-ea"/>
              </a:rPr>
              <a:t>}" /&gt;&lt;/</a:t>
            </a:r>
            <a:r>
              <a:rPr lang="en-US" altLang="zh-CN" sz="1600" dirty="0" err="1">
                <a:solidFill>
                  <a:srgbClr val="595959"/>
                </a:solidFill>
                <a:latin typeface="微软雅黑" panose="020B0503020204020204" pitchFamily="34" charset="-122"/>
                <a:ea typeface="微软雅黑" panose="020B0503020204020204" pitchFamily="34" charset="-122"/>
                <a:cs typeface="+mn-ea"/>
              </a:rPr>
              <a:t>sql</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zh-CN" altLang="zh-CN" sz="1600" dirty="0">
                <a:solidFill>
                  <a:srgbClr val="595959"/>
                </a:solidFill>
                <a:latin typeface="微软雅黑" panose="020B0503020204020204" pitchFamily="34" charset="-122"/>
                <a:ea typeface="微软雅黑" panose="020B0503020204020204" pitchFamily="34" charset="-122"/>
                <a:cs typeface="+mn-ea"/>
              </a:rPr>
              <a:t>定义查询列</a:t>
            </a:r>
            <a:r>
              <a:rPr lang="en-US" altLang="zh-CN" sz="1600" dirty="0">
                <a:solidFill>
                  <a:srgbClr val="595959"/>
                </a:solidFill>
                <a:latin typeface="微软雅黑" panose="020B0503020204020204" pitchFamily="34" charset="-122"/>
                <a:ea typeface="微软雅黑" panose="020B0503020204020204" pitchFamily="34" charset="-122"/>
                <a:cs typeface="+mn-ea"/>
              </a:rPr>
              <a:t> --&gt;&lt;</a:t>
            </a:r>
            <a:r>
              <a:rPr lang="en-US" altLang="zh-CN" sz="1600" dirty="0" err="1">
                <a:solidFill>
                  <a:srgbClr val="595959"/>
                </a:solidFill>
                <a:latin typeface="微软雅黑" panose="020B0503020204020204" pitchFamily="34" charset="-122"/>
                <a:ea typeface="微软雅黑" panose="020B0503020204020204" pitchFamily="34" charset="-122"/>
                <a:cs typeface="+mn-ea"/>
              </a:rPr>
              <a:t>sql</a:t>
            </a:r>
            <a:r>
              <a:rPr lang="en-US" altLang="zh-CN" sz="1600" dirty="0">
                <a:solidFill>
                  <a:srgbClr val="595959"/>
                </a:solidFill>
                <a:latin typeface="微软雅黑" panose="020B0503020204020204" pitchFamily="34" charset="-122"/>
                <a:ea typeface="微软雅黑" panose="020B0503020204020204" pitchFamily="34" charset="-122"/>
                <a:cs typeface="+mn-ea"/>
              </a:rPr>
              <a:t> id=“</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userColumns</a:t>
            </a:r>
            <a:r>
              <a:rPr lang="en-US" altLang="zh-CN" sz="1600" dirty="0">
                <a:solidFill>
                  <a:srgbClr val="595959"/>
                </a:solidFill>
                <a:latin typeface="微软雅黑" panose="020B0503020204020204" pitchFamily="34" charset="-122"/>
                <a:ea typeface="微软雅黑" panose="020B0503020204020204" pitchFamily="34" charset="-122"/>
                <a:cs typeface="+mn-ea"/>
              </a:rPr>
              <a:t>"&gt;	</a:t>
            </a:r>
            <a:r>
              <a:rPr lang="en-US" altLang="zh-CN" sz="1600" dirty="0" err="1">
                <a:solidFill>
                  <a:srgbClr val="595959"/>
                </a:solidFill>
                <a:latin typeface="微软雅黑" panose="020B0503020204020204" pitchFamily="34" charset="-122"/>
                <a:ea typeface="微软雅黑" panose="020B0503020204020204" pitchFamily="34" charset="-122"/>
                <a:cs typeface="+mn-ea"/>
              </a:rPr>
              <a:t>uid,uname,uage</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sql</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zh-CN" altLang="zh-CN" sz="1600" dirty="0">
                <a:solidFill>
                  <a:srgbClr val="595959"/>
                </a:solidFill>
                <a:latin typeface="微软雅黑" panose="020B0503020204020204" pitchFamily="34" charset="-122"/>
                <a:ea typeface="微软雅黑" panose="020B0503020204020204" pitchFamily="34" charset="-122"/>
                <a:cs typeface="+mn-ea"/>
              </a:rPr>
              <a:t>根据客户</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查询客户信息</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&lt;select id="</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findUserById</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parameterType</a:t>
            </a:r>
            <a:r>
              <a:rPr lang="en-US" altLang="zh-CN" sz="1600" dirty="0">
                <a:solidFill>
                  <a:srgbClr val="595959"/>
                </a:solidFill>
                <a:latin typeface="微软雅黑" panose="020B0503020204020204" pitchFamily="34" charset="-122"/>
                <a:ea typeface="微软雅黑" panose="020B0503020204020204" pitchFamily="34" charset="-122"/>
                <a:cs typeface="+mn-ea"/>
              </a:rPr>
              <a:t>="Integer"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resultType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com.itheima.pojo.User</a:t>
            </a:r>
            <a:r>
              <a:rPr lang="en-US" altLang="zh-CN" sz="1600" dirty="0">
                <a:solidFill>
                  <a:srgbClr val="595959"/>
                </a:solidFill>
                <a:latin typeface="微软雅黑" panose="020B0503020204020204" pitchFamily="34" charset="-122"/>
                <a:ea typeface="微软雅黑" panose="020B0503020204020204" pitchFamily="34" charset="-122"/>
                <a:cs typeface="+mn-ea"/>
              </a:rPr>
              <a:t>"&gt;	select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&lt;include </a:t>
            </a:r>
            <a:r>
              <a:rPr lang="en-US" altLang="zh-CN" sz="1600" dirty="0" err="1">
                <a:solidFill>
                  <a:srgbClr val="595959"/>
                </a:solidFill>
                <a:latin typeface="微软雅黑" panose="020B0503020204020204" pitchFamily="34" charset="-122"/>
                <a:ea typeface="微软雅黑" panose="020B0503020204020204" pitchFamily="34" charset="-122"/>
                <a:cs typeface="+mn-ea"/>
              </a:rPr>
              <a:t>refid</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userColumns</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&lt;include </a:t>
            </a:r>
            <a:r>
              <a:rPr lang="en-US" altLang="zh-CN" sz="1600" dirty="0" err="1">
                <a:solidFill>
                  <a:srgbClr val="595959"/>
                </a:solidFill>
                <a:latin typeface="微软雅黑" panose="020B0503020204020204" pitchFamily="34" charset="-122"/>
                <a:ea typeface="微软雅黑" panose="020B0503020204020204" pitchFamily="34" charset="-122"/>
                <a:cs typeface="+mn-ea"/>
              </a:rPr>
              <a:t>refid</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someinclude</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&lt;property name="</a:t>
            </a:r>
            <a:r>
              <a:rPr lang="en-US" altLang="zh-CN" sz="1600" dirty="0" err="1">
                <a:solidFill>
                  <a:srgbClr val="595959"/>
                </a:solidFill>
                <a:latin typeface="微软雅黑" panose="020B0503020204020204" pitchFamily="34" charset="-122"/>
                <a:ea typeface="微软雅黑" panose="020B0503020204020204" pitchFamily="34" charset="-122"/>
                <a:cs typeface="+mn-ea"/>
              </a:rPr>
              <a:t>include_target</a:t>
            </a:r>
            <a:r>
              <a:rPr lang="en-US" altLang="zh-CN" sz="1600" dirty="0">
                <a:solidFill>
                  <a:srgbClr val="595959"/>
                </a:solidFill>
                <a:latin typeface="微软雅黑" panose="020B0503020204020204" pitchFamily="34" charset="-122"/>
                <a:ea typeface="微软雅黑" panose="020B0503020204020204" pitchFamily="34" charset="-122"/>
                <a:cs typeface="+mn-ea"/>
              </a:rPr>
              <a:t>" value="users" /&gt;&lt;/include&gt;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where </a:t>
            </a:r>
            <a:r>
              <a:rPr lang="en-US" altLang="zh-CN" sz="1600" dirty="0" err="1">
                <a:solidFill>
                  <a:srgbClr val="595959"/>
                </a:solidFill>
                <a:latin typeface="微软雅黑" panose="020B0503020204020204" pitchFamily="34" charset="-122"/>
                <a:ea typeface="微软雅黑" panose="020B0503020204020204" pitchFamily="34" charset="-122"/>
                <a:cs typeface="+mn-ea"/>
              </a:rPr>
              <a:t>uid</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uid</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&lt;/select&gt;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en-US" sz="16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410535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80535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2.3.7  &lt;</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resultMap</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46852" y="2944130"/>
            <a:ext cx="5176459" cy="1320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映射文件中的</a:t>
            </a:r>
            <a:r>
              <a:rPr lang="en-US" altLang="zh-CN" dirty="0">
                <a:solidFill>
                  <a:srgbClr val="1369B2"/>
                </a:solidFill>
                <a:latin typeface="微软雅黑" panose="020B0503020204020204" pitchFamily="34" charset="-122"/>
                <a:ea typeface="微软雅黑" panose="020B0503020204020204" pitchFamily="34" charset="-122"/>
              </a:rPr>
              <a:t>&lt;</a:t>
            </a:r>
            <a:r>
              <a:rPr lang="en-US" altLang="zh-CN" dirty="0" err="1">
                <a:solidFill>
                  <a:srgbClr val="1369B2"/>
                </a:solidFill>
                <a:latin typeface="微软雅黑" panose="020B0503020204020204" pitchFamily="34" charset="-122"/>
                <a:ea typeface="微软雅黑" panose="020B0503020204020204" pitchFamily="34" charset="-122"/>
              </a:rPr>
              <a:t>resultMap</a:t>
            </a:r>
            <a:r>
              <a:rPr lang="en-US" altLang="zh-CN" dirty="0">
                <a:solidFill>
                  <a:srgbClr val="1369B2"/>
                </a:solidFill>
                <a:latin typeface="微软雅黑" panose="020B0503020204020204" pitchFamily="34" charset="-122"/>
                <a:ea typeface="微软雅黑" panose="020B0503020204020204" pitchFamily="34" charset="-122"/>
              </a:rPr>
              <a:t>&gt;</a:t>
            </a:r>
            <a:r>
              <a:rPr lang="zh-CN" altLang="en-US" dirty="0">
                <a:solidFill>
                  <a:srgbClr val="1369B2"/>
                </a:solidFill>
                <a:latin typeface="微软雅黑" panose="020B0503020204020204" pitchFamily="34" charset="-122"/>
                <a:ea typeface="微软雅黑" panose="020B0503020204020204" pitchFamily="34" charset="-122"/>
              </a:rPr>
              <a:t>元素</a:t>
            </a:r>
            <a:r>
              <a:rPr lang="zh-CN" altLang="en-US" dirty="0">
                <a:solidFill>
                  <a:srgbClr val="595959"/>
                </a:solidFill>
                <a:latin typeface="微软雅黑" panose="020B0503020204020204" pitchFamily="34" charset="-122"/>
                <a:ea typeface="微软雅黑" panose="020B0503020204020204" pitchFamily="34" charset="-122"/>
              </a:rPr>
              <a:t>，能够使用</a:t>
            </a:r>
            <a:r>
              <a:rPr lang="en-US" altLang="zh-CN" dirty="0">
                <a:solidFill>
                  <a:srgbClr val="595959"/>
                </a:solidFill>
                <a:latin typeface="微软雅黑" panose="020B0503020204020204" pitchFamily="34" charset="-122"/>
                <a:ea typeface="微软雅黑" panose="020B0503020204020204" pitchFamily="34" charset="-122"/>
              </a:rPr>
              <a:t>&lt;</a:t>
            </a:r>
            <a:r>
              <a:rPr lang="en-US" altLang="zh-CN" dirty="0" err="1">
                <a:solidFill>
                  <a:srgbClr val="595959"/>
                </a:solidFill>
                <a:latin typeface="微软雅黑" panose="020B0503020204020204" pitchFamily="34" charset="-122"/>
                <a:ea typeface="微软雅黑" panose="020B0503020204020204" pitchFamily="34" charset="-122"/>
              </a:rPr>
              <a:t>resultMap</a:t>
            </a:r>
            <a:r>
              <a:rPr lang="en-US" altLang="zh-CN" dirty="0">
                <a:solidFill>
                  <a:srgbClr val="595959"/>
                </a:solidFill>
                <a:latin typeface="微软雅黑" panose="020B0503020204020204" pitchFamily="34" charset="-122"/>
                <a:ea typeface="微软雅黑" panose="020B0503020204020204" pitchFamily="34" charset="-122"/>
              </a:rPr>
              <a:t>&gt;</a:t>
            </a:r>
            <a:r>
              <a:rPr lang="zh-CN" altLang="en-US" dirty="0">
                <a:solidFill>
                  <a:srgbClr val="595959"/>
                </a:solidFill>
                <a:latin typeface="微软雅黑" panose="020B0503020204020204" pitchFamily="34" charset="-122"/>
                <a:ea typeface="微软雅黑" panose="020B0503020204020204" pitchFamily="34" charset="-122"/>
              </a:rPr>
              <a:t>元素</a:t>
            </a:r>
          </a:p>
          <a:p>
            <a:pPr algn="just">
              <a:lnSpc>
                <a:spcPct val="150000"/>
              </a:lnSpc>
            </a:pP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110778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59947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19372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a:t>
            </a:r>
            <a:r>
              <a:rPr lang="en-US" altLang="zh-CN" sz="2000" dirty="0" err="1">
                <a:solidFill>
                  <a:srgbClr val="1369B2"/>
                </a:solidFill>
                <a:latin typeface="微软雅黑" panose="020B0503020204020204" pitchFamily="34" charset="-122"/>
                <a:ea typeface="微软雅黑" panose="020B0503020204020204" pitchFamily="34" charset="-122"/>
              </a:rPr>
              <a:t>resultMap</a:t>
            </a:r>
            <a:r>
              <a:rPr lang="en-US" altLang="zh-CN" sz="2000" dirty="0">
                <a:solidFill>
                  <a:srgbClr val="1369B2"/>
                </a:solidFill>
                <a:latin typeface="微软雅黑" panose="020B0503020204020204" pitchFamily="34" charset="-122"/>
                <a:ea typeface="微软雅黑" panose="020B0503020204020204" pitchFamily="34" charset="-122"/>
              </a:rPr>
              <a:t>&gt;</a:t>
            </a:r>
            <a:r>
              <a:rPr lang="zh-CN" altLang="en-US" sz="2000" dirty="0">
                <a:solidFill>
                  <a:srgbClr val="1369B2"/>
                </a:solidFill>
                <a:latin typeface="微软雅黑" panose="020B0503020204020204" pitchFamily="34" charset="-122"/>
                <a:ea typeface="微软雅黑" panose="020B0503020204020204" pitchFamily="34" charset="-122"/>
              </a:rPr>
              <a:t>元素的作用</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024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2.3.7  &lt;</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resultMap</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914649"/>
            <a:ext cx="9390960" cy="264033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resultMap</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元素表示</a:t>
            </a:r>
            <a:r>
              <a:rPr lang="zh-CN" altLang="zh-CN" dirty="0">
                <a:solidFill>
                  <a:srgbClr val="1369B2"/>
                </a:solidFill>
                <a:latin typeface="微软雅黑" panose="020B0503020204020204" pitchFamily="34" charset="-122"/>
              </a:rPr>
              <a:t>结果映射集</a:t>
            </a:r>
            <a:r>
              <a:rPr lang="zh-CN" altLang="zh-CN" dirty="0">
                <a:solidFill>
                  <a:srgbClr val="595959"/>
                </a:solidFill>
                <a:latin typeface="微软雅黑" panose="020B0503020204020204" pitchFamily="34" charset="-122"/>
              </a:rPr>
              <a:t>，是</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中最重要也是功能最强大的元素。</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resultMap</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元素主要作用是定义映射规则、更新级联以及定义类型转化器等。</a:t>
            </a:r>
          </a:p>
          <a:p>
            <a:pPr>
              <a:lnSpc>
                <a:spcPct val="150000"/>
              </a:lnSpc>
            </a:pPr>
            <a:r>
              <a:rPr lang="en-US" altLang="zh-CN"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默认情况下，</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程序在运行时会自动将查询到的数据与需要返回的对象的属性进行匹配赋值（数据表中的列名与对象的属性名称完全一致才能匹配成功并赋值）。然而实际开发时，数据表中的列和需要返回的对象的属性可能不会完全一致，这种情况下</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不会自动赋值，这时就需要使用</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resultMap</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元素进行结果集映射</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a:p>
            <a:pPr>
              <a:lnSpc>
                <a:spcPct val="150000"/>
              </a:lnSpc>
            </a:pP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548890"/>
            <a:ext cx="9865885" cy="325220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4699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49891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3045184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r>
              <a:rPr lang="en-US" altLang="zh-CN" dirty="0"/>
              <a:t> </a:t>
            </a:r>
            <a:r>
              <a:rPr lang="zh-CN" altLang="zh-CN" sz="2800" dirty="0">
                <a:solidFill>
                  <a:schemeClr val="bg1"/>
                </a:solidFill>
                <a:latin typeface="Impact" panose="020B0806030902050204" charset="0"/>
                <a:ea typeface="微软雅黑" panose="020B0503020204020204" charset="-122"/>
              </a:rPr>
              <a:t> </a:t>
            </a:r>
            <a:endParaRPr lang="en-US" altLang="zh-CN" sz="2800" dirty="0">
              <a:solidFill>
                <a:schemeClr val="bg1"/>
              </a:solidFill>
              <a:latin typeface="Impact" panose="020B0806030902050204" charset="0"/>
              <a:ea typeface="微软雅黑" panose="020B0503020204020204" charset="-122"/>
              <a:sym typeface="Arial" panose="020B0604020202020204" pitchFamily="34" charset="0"/>
            </a:endParaRP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1002934"/>
            <a:ext cx="8485746" cy="79220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接下来通过一个具体的案例演示使用</a:t>
            </a:r>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resultMap</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r>
              <a:rPr lang="zh-CN" altLang="zh-CN" sz="1600" dirty="0">
                <a:solidFill>
                  <a:srgbClr val="595959"/>
                </a:solidFill>
                <a:latin typeface="Microsoft YaHei" panose="020B0503020204020204" pitchFamily="34" charset="-122"/>
                <a:ea typeface="Microsoft YaHei" panose="020B0503020204020204" pitchFamily="34" charset="-122"/>
                <a:cs typeface="+mn-ea"/>
              </a:rPr>
              <a:t>元素进行结果集映射，具体步骤如下</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在名称为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mybatis</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的数据库中，创建一个</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t_student</a:t>
            </a:r>
            <a:r>
              <a:rPr lang="zh-CN" altLang="zh-CN" sz="1600" dirty="0">
                <a:solidFill>
                  <a:srgbClr val="595959"/>
                </a:solidFill>
                <a:latin typeface="Microsoft YaHei" panose="020B0503020204020204" pitchFamily="34" charset="-122"/>
                <a:ea typeface="Microsoft YaHei" panose="020B0503020204020204" pitchFamily="34" charset="-122"/>
                <a:cs typeface="+mn-ea"/>
              </a:rPr>
              <a:t>表，并插入几条测试数据</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496673"/>
            <a:ext cx="7332167" cy="3526937"/>
          </a:xfrm>
          <a:prstGeom prst="rect">
            <a:avLst/>
          </a:prstGeom>
        </p:spPr>
      </p:pic>
      <p:sp>
        <p:nvSpPr>
          <p:cNvPr id="4" name="矩形 3"/>
          <p:cNvSpPr/>
          <p:nvPr/>
        </p:nvSpPr>
        <p:spPr>
          <a:xfrm>
            <a:off x="2795019" y="2548808"/>
            <a:ext cx="6876488" cy="3372783"/>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USE </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CREATE TABLE </a:t>
            </a:r>
            <a:r>
              <a:rPr lang="en-US" altLang="zh-CN" sz="1600" dirty="0" err="1">
                <a:solidFill>
                  <a:srgbClr val="1369B2"/>
                </a:solidFill>
                <a:latin typeface="微软雅黑" panose="020B0503020204020204" pitchFamily="34" charset="-122"/>
                <a:ea typeface="微软雅黑" panose="020B0503020204020204" pitchFamily="34" charset="-122"/>
                <a:cs typeface="+mn-ea"/>
              </a:rPr>
              <a:t>t_student</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sid</a:t>
            </a:r>
            <a:r>
              <a:rPr lang="en-US" altLang="zh-CN" sz="1600" dirty="0">
                <a:solidFill>
                  <a:srgbClr val="595959"/>
                </a:solidFill>
                <a:latin typeface="微软雅黑" panose="020B0503020204020204" pitchFamily="34" charset="-122"/>
                <a:ea typeface="微软雅黑" panose="020B0503020204020204" pitchFamily="34" charset="-122"/>
                <a:cs typeface="+mn-ea"/>
              </a:rPr>
              <a:t> INT PRIMARY KEY AUTO_INCREMENT,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sname</a:t>
            </a:r>
            <a:r>
              <a:rPr lang="en-US" altLang="zh-CN" sz="1600" dirty="0">
                <a:solidFill>
                  <a:srgbClr val="595959"/>
                </a:solidFill>
                <a:latin typeface="微软雅黑" panose="020B0503020204020204" pitchFamily="34" charset="-122"/>
                <a:ea typeface="微软雅黑" panose="020B0503020204020204" pitchFamily="34" charset="-122"/>
                <a:cs typeface="+mn-ea"/>
              </a:rPr>
              <a:t> VARCHAR(50),</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sage INT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INSERT INTO </a:t>
            </a:r>
            <a:r>
              <a:rPr lang="en-US" altLang="zh-CN" sz="1600" dirty="0" err="1">
                <a:solidFill>
                  <a:srgbClr val="595959"/>
                </a:solidFill>
                <a:latin typeface="微软雅黑" panose="020B0503020204020204" pitchFamily="34" charset="-122"/>
                <a:ea typeface="微软雅黑" panose="020B0503020204020204" pitchFamily="34" charset="-122"/>
                <a:cs typeface="+mn-ea"/>
              </a:rPr>
              <a:t>t_student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sname,sage</a:t>
            </a:r>
            <a:r>
              <a:rPr lang="en-US" altLang="zh-CN" sz="1600" dirty="0">
                <a:solidFill>
                  <a:srgbClr val="595959"/>
                </a:solidFill>
                <a:latin typeface="微软雅黑" panose="020B0503020204020204" pitchFamily="34" charset="-122"/>
                <a:ea typeface="微软雅黑" panose="020B0503020204020204" pitchFamily="34" charset="-122"/>
                <a:cs typeface="+mn-ea"/>
              </a:rPr>
              <a:t>) VALUES('Lucy',25);</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INSERT INTO </a:t>
            </a:r>
            <a:r>
              <a:rPr lang="en-US" altLang="zh-CN" sz="1600" dirty="0" err="1">
                <a:solidFill>
                  <a:srgbClr val="595959"/>
                </a:solidFill>
                <a:latin typeface="微软雅黑" panose="020B0503020204020204" pitchFamily="34" charset="-122"/>
                <a:ea typeface="微软雅黑" panose="020B0503020204020204" pitchFamily="34" charset="-122"/>
                <a:cs typeface="+mn-ea"/>
              </a:rPr>
              <a:t>t_student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sname,sage</a:t>
            </a:r>
            <a:r>
              <a:rPr lang="en-US" altLang="zh-CN" sz="1600" dirty="0">
                <a:solidFill>
                  <a:srgbClr val="595959"/>
                </a:solidFill>
                <a:latin typeface="微软雅黑" panose="020B0503020204020204" pitchFamily="34" charset="-122"/>
                <a:ea typeface="微软雅黑" panose="020B0503020204020204" pitchFamily="34" charset="-122"/>
                <a:cs typeface="+mn-ea"/>
              </a:rPr>
              <a:t>) VALUES('Lili',20);</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INSERT INTO </a:t>
            </a:r>
            <a:r>
              <a:rPr lang="en-US" altLang="zh-CN" sz="1600" dirty="0" err="1">
                <a:solidFill>
                  <a:srgbClr val="595959"/>
                </a:solidFill>
                <a:latin typeface="微软雅黑" panose="020B0503020204020204" pitchFamily="34" charset="-122"/>
                <a:ea typeface="微软雅黑" panose="020B0503020204020204" pitchFamily="34" charset="-122"/>
                <a:cs typeface="+mn-ea"/>
              </a:rPr>
              <a:t>t_student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sname,sage</a:t>
            </a:r>
            <a:r>
              <a:rPr lang="en-US" altLang="zh-CN" sz="1600" dirty="0">
                <a:solidFill>
                  <a:srgbClr val="595959"/>
                </a:solidFill>
                <a:latin typeface="微软雅黑" panose="020B0503020204020204" pitchFamily="34" charset="-122"/>
                <a:ea typeface="微软雅黑" panose="020B0503020204020204" pitchFamily="34" charset="-122"/>
                <a:cs typeface="+mn-ea"/>
              </a:rPr>
              <a:t>) VALUES('Jim',20);</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931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2.3.7  &lt;</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resultMap</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0522699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r>
              <a:rPr lang="en-US" altLang="zh-CN" dirty="0"/>
              <a:t> </a:t>
            </a:r>
            <a:r>
              <a:rPr lang="zh-CN" altLang="zh-CN" sz="2800" dirty="0">
                <a:solidFill>
                  <a:schemeClr val="bg1"/>
                </a:solidFill>
                <a:latin typeface="Impact" panose="020B0806030902050204" charset="0"/>
                <a:ea typeface="微软雅黑" panose="020B0503020204020204" charset="-122"/>
              </a:rPr>
              <a:t> </a:t>
            </a:r>
            <a:endParaRPr lang="en-US" altLang="zh-CN" sz="2800" dirty="0">
              <a:solidFill>
                <a:schemeClr val="bg1"/>
              </a:solidFill>
              <a:latin typeface="Impact" panose="020B0806030902050204" charset="0"/>
              <a:ea typeface="微软雅黑" panose="020B0503020204020204" charset="-122"/>
              <a:sym typeface="Arial" panose="020B0604020202020204" pitchFamily="34" charset="0"/>
            </a:endParaRP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1002934"/>
            <a:ext cx="8485746" cy="1161536"/>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在项目</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src</a:t>
            </a:r>
            <a:r>
              <a:rPr lang="en-US" altLang="zh-CN" sz="1600" dirty="0">
                <a:solidFill>
                  <a:srgbClr val="595959"/>
                </a:solidFill>
                <a:latin typeface="Microsoft YaHei" panose="020B0503020204020204" pitchFamily="34" charset="-122"/>
                <a:ea typeface="Microsoft YaHei" panose="020B0503020204020204" pitchFamily="34" charset="-122"/>
                <a:cs typeface="+mn-ea"/>
              </a:rPr>
              <a:t>/main/java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目录的下创建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com.itheima.pojo</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包，并在</a:t>
            </a:r>
            <a:r>
              <a:rPr lang="zh-CN" altLang="en-US" sz="1600" dirty="0">
                <a:solidFill>
                  <a:srgbClr val="595959"/>
                </a:solidFill>
                <a:latin typeface="Microsoft YaHei" panose="020B0503020204020204" pitchFamily="34" charset="-122"/>
                <a:ea typeface="Microsoft YaHei" panose="020B0503020204020204" pitchFamily="34" charset="-122"/>
                <a:cs typeface="+mn-ea"/>
              </a:rPr>
              <a:t>该</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包中创建实体类</a:t>
            </a:r>
            <a:r>
              <a:rPr lang="en-US" altLang="zh-CN" sz="1600" dirty="0">
                <a:solidFill>
                  <a:srgbClr val="595959"/>
                </a:solidFill>
                <a:latin typeface="Microsoft YaHei" panose="020B0503020204020204" pitchFamily="34" charset="-122"/>
                <a:ea typeface="Microsoft YaHei" panose="020B0503020204020204" pitchFamily="34" charset="-122"/>
                <a:cs typeface="+mn-ea"/>
              </a:rPr>
              <a:t>Student</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，用于封装学生信息。在类中定义</a:t>
            </a:r>
            <a:r>
              <a:rPr lang="en-US" altLang="zh-CN" sz="1600" dirty="0">
                <a:solidFill>
                  <a:srgbClr val="595959"/>
                </a:solidFill>
                <a:latin typeface="Microsoft YaHei" panose="020B0503020204020204" pitchFamily="34" charset="-122"/>
                <a:ea typeface="Microsoft YaHei" panose="020B0503020204020204" pitchFamily="34" charset="-122"/>
                <a:cs typeface="+mn-ea"/>
              </a:rPr>
              <a:t>id</a:t>
            </a:r>
            <a:r>
              <a:rPr lang="zh-CN"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a:solidFill>
                  <a:srgbClr val="595959"/>
                </a:solidFill>
                <a:latin typeface="Microsoft YaHei" panose="020B0503020204020204" pitchFamily="34" charset="-122"/>
                <a:ea typeface="Microsoft YaHei" panose="020B0503020204020204" pitchFamily="34" charset="-122"/>
                <a:cs typeface="+mn-ea"/>
              </a:rPr>
              <a:t>name</a:t>
            </a:r>
            <a:r>
              <a:rPr lang="zh-CN" altLang="zh-CN" sz="1600" dirty="0">
                <a:solidFill>
                  <a:srgbClr val="595959"/>
                </a:solidFill>
                <a:latin typeface="Microsoft YaHei" panose="020B0503020204020204" pitchFamily="34" charset="-122"/>
                <a:ea typeface="Microsoft YaHei" panose="020B0503020204020204" pitchFamily="34" charset="-122"/>
                <a:cs typeface="+mn-ea"/>
              </a:rPr>
              <a:t>和</a:t>
            </a:r>
            <a:r>
              <a:rPr lang="en-US" altLang="zh-CN" sz="1600" dirty="0">
                <a:solidFill>
                  <a:srgbClr val="595959"/>
                </a:solidFill>
                <a:latin typeface="Microsoft YaHei" panose="020B0503020204020204" pitchFamily="34" charset="-122"/>
                <a:ea typeface="Microsoft YaHei" panose="020B0503020204020204" pitchFamily="34" charset="-122"/>
                <a:cs typeface="+mn-ea"/>
              </a:rPr>
              <a:t>age</a:t>
            </a:r>
            <a:r>
              <a:rPr lang="zh-CN" altLang="zh-CN" sz="1600" dirty="0">
                <a:solidFill>
                  <a:srgbClr val="595959"/>
                </a:solidFill>
                <a:latin typeface="Microsoft YaHei" panose="020B0503020204020204" pitchFamily="34" charset="-122"/>
                <a:ea typeface="Microsoft YaHei" panose="020B0503020204020204" pitchFamily="34" charset="-122"/>
                <a:cs typeface="+mn-ea"/>
              </a:rPr>
              <a:t>属性，以及属性的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getter/setter</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方法和</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toString</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530964"/>
            <a:ext cx="7332167" cy="3691380"/>
          </a:xfrm>
          <a:prstGeom prst="rect">
            <a:avLst/>
          </a:prstGeom>
        </p:spPr>
      </p:pic>
      <p:sp>
        <p:nvSpPr>
          <p:cNvPr id="4" name="矩形 3"/>
          <p:cNvSpPr/>
          <p:nvPr/>
        </p:nvSpPr>
        <p:spPr>
          <a:xfrm>
            <a:off x="2680719" y="2480228"/>
            <a:ext cx="6876488" cy="37421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package </a:t>
            </a:r>
            <a:r>
              <a:rPr lang="en-US" altLang="zh-CN" sz="1600" dirty="0" err="1">
                <a:solidFill>
                  <a:srgbClr val="1369B2"/>
                </a:solidFill>
                <a:latin typeface="微软雅黑" panose="020B0503020204020204" pitchFamily="34" charset="-122"/>
                <a:ea typeface="微软雅黑" panose="020B0503020204020204" pitchFamily="34" charset="-122"/>
                <a:cs typeface="+mn-ea"/>
              </a:rPr>
              <a:t>com.itheima.pojo</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a:solidFill>
                  <a:srgbClr val="1369B2"/>
                </a:solidFill>
                <a:latin typeface="微软雅黑" panose="020B0503020204020204" pitchFamily="34" charset="-122"/>
                <a:ea typeface="微软雅黑" panose="020B0503020204020204" pitchFamily="34" charset="-122"/>
                <a:cs typeface="+mn-ea"/>
              </a:rPr>
              <a:t>Student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Integer id;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主键</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String name;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学生姓名</a:t>
            </a: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Integer age;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学生年龄</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省略</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en-US" sz="1600" dirty="0">
                <a:solidFill>
                  <a:srgbClr val="595959"/>
                </a:solidFill>
                <a:latin typeface="微软雅黑" panose="020B0503020204020204" pitchFamily="34" charset="-122"/>
                <a:ea typeface="微软雅黑" panose="020B0503020204020204" pitchFamily="34" charset="-122"/>
                <a:cs typeface="+mn-ea"/>
              </a:rPr>
              <a:t>方法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@Override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public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toString</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return "User [id=" + id + ", name=" + name + ", age=" + age + "]";}</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931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2.3.7  &lt;</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resultMap</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9290101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626266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5837239"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sym typeface="+mn-lt"/>
              </a:rPr>
              <a:t>SqlSessionFactoryBuilder</a:t>
            </a:r>
            <a:r>
              <a:rPr lang="zh-CN" altLang="en-US" sz="2000" dirty="0">
                <a:solidFill>
                  <a:srgbClr val="1369B2"/>
                </a:solidFill>
                <a:latin typeface="微软雅黑" panose="020B0503020204020204" pitchFamily="34" charset="-122"/>
                <a:ea typeface="微软雅黑" panose="020B0503020204020204" pitchFamily="34" charset="-122"/>
                <a:sym typeface="+mn-lt"/>
              </a:rPr>
              <a:t>构建</a:t>
            </a:r>
            <a:r>
              <a:rPr lang="en-US" altLang="zh-CN" sz="2000" dirty="0">
                <a:solidFill>
                  <a:srgbClr val="1369B2"/>
                </a:solidFill>
                <a:latin typeface="微软雅黑" panose="020B0503020204020204" pitchFamily="34" charset="-122"/>
                <a:ea typeface="微软雅黑" panose="020B0503020204020204" pitchFamily="34" charset="-122"/>
                <a:sym typeface="+mn-lt"/>
              </a:rPr>
              <a:t>build()</a:t>
            </a:r>
            <a:r>
              <a:rPr lang="zh-CN" altLang="en-US" sz="2000" dirty="0">
                <a:solidFill>
                  <a:srgbClr val="1369B2"/>
                </a:solidFill>
                <a:latin typeface="微软雅黑" panose="020B0503020204020204" pitchFamily="34" charset="-122"/>
                <a:ea typeface="微软雅黑" panose="020B0503020204020204" pitchFamily="34" charset="-122"/>
                <a:sym typeface="+mn-lt"/>
              </a:rPr>
              <a:t>方法的形式</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52341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2.1.1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SqlSessionFactoryBuilder</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154680"/>
            <a:ext cx="9390960" cy="134460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由</a:t>
            </a:r>
            <a:r>
              <a:rPr lang="zh-CN" altLang="zh-CN" dirty="0">
                <a:solidFill>
                  <a:srgbClr val="595959"/>
                </a:solidFill>
                <a:latin typeface="微软雅黑" panose="020B0503020204020204" pitchFamily="34" charset="-122"/>
              </a:rPr>
              <a:t>于</a:t>
            </a:r>
            <a:r>
              <a:rPr lang="en-US" altLang="zh-CN" dirty="0">
                <a:solidFill>
                  <a:srgbClr val="595959"/>
                </a:solidFill>
                <a:latin typeface="微软雅黑" panose="020B0503020204020204" pitchFamily="34" charset="-122"/>
              </a:rPr>
              <a:t>build()</a:t>
            </a:r>
            <a:r>
              <a:rPr lang="zh-CN" altLang="zh-CN" dirty="0">
                <a:solidFill>
                  <a:srgbClr val="595959"/>
                </a:solidFill>
                <a:latin typeface="微软雅黑" panose="020B0503020204020204" pitchFamily="34" charset="-122"/>
              </a:rPr>
              <a:t>方法中的参数</a:t>
            </a:r>
            <a:r>
              <a:rPr lang="en-US" altLang="zh-CN" dirty="0">
                <a:solidFill>
                  <a:srgbClr val="595959"/>
                </a:solidFill>
                <a:latin typeface="微软雅黑" panose="020B0503020204020204" pitchFamily="34" charset="-122"/>
              </a:rPr>
              <a:t>environment</a:t>
            </a:r>
            <a:r>
              <a:rPr lang="zh-CN" altLang="zh-CN" dirty="0">
                <a:solidFill>
                  <a:srgbClr val="595959"/>
                </a:solidFill>
                <a:latin typeface="微软雅黑" panose="020B0503020204020204" pitchFamily="34" charset="-122"/>
              </a:rPr>
              <a:t>和</a:t>
            </a:r>
            <a:r>
              <a:rPr lang="en-US" altLang="zh-CN" dirty="0">
                <a:solidFill>
                  <a:srgbClr val="595959"/>
                </a:solidFill>
                <a:latin typeface="微软雅黑" panose="020B0503020204020204" pitchFamily="34" charset="-122"/>
              </a:rPr>
              <a:t>properties</a:t>
            </a:r>
            <a:r>
              <a:rPr lang="zh-CN" altLang="zh-CN" dirty="0">
                <a:solidFill>
                  <a:srgbClr val="595959"/>
                </a:solidFill>
                <a:latin typeface="微软雅黑" panose="020B0503020204020204" pitchFamily="34" charset="-122"/>
              </a:rPr>
              <a:t>都可以为</a:t>
            </a:r>
            <a:r>
              <a:rPr lang="en-US" altLang="zh-CN" dirty="0">
                <a:solidFill>
                  <a:srgbClr val="595959"/>
                </a:solidFill>
                <a:latin typeface="微软雅黑" panose="020B0503020204020204" pitchFamily="34" charset="-122"/>
              </a:rPr>
              <a:t>null</a:t>
            </a:r>
            <a:r>
              <a:rPr lang="zh-CN" altLang="zh-CN" dirty="0">
                <a:solidFill>
                  <a:srgbClr val="595959"/>
                </a:solidFill>
                <a:latin typeface="微软雅黑" panose="020B0503020204020204" pitchFamily="34" charset="-122"/>
              </a:rPr>
              <a:t>，所以</a:t>
            </a:r>
            <a:r>
              <a:rPr lang="en-US" altLang="zh-CN" dirty="0" err="1">
                <a:solidFill>
                  <a:srgbClr val="595959"/>
                </a:solidFill>
                <a:latin typeface="微软雅黑" panose="020B0503020204020204" pitchFamily="34" charset="-122"/>
              </a:rPr>
              <a:t>SqlSessionFactoryBuilder</a:t>
            </a:r>
            <a:r>
              <a:rPr lang="zh-CN" altLang="zh-CN" dirty="0">
                <a:solidFill>
                  <a:srgbClr val="595959"/>
                </a:solidFill>
                <a:latin typeface="微软雅黑" panose="020B0503020204020204" pitchFamily="34" charset="-122"/>
              </a:rPr>
              <a:t>构建</a:t>
            </a:r>
            <a:r>
              <a:rPr lang="en-US" altLang="zh-CN" dirty="0" err="1">
                <a:solidFill>
                  <a:srgbClr val="595959"/>
                </a:solidFill>
                <a:latin typeface="微软雅黑" panose="020B0503020204020204" pitchFamily="34" charset="-122"/>
              </a:rPr>
              <a:t>SqlSessionFactory</a:t>
            </a:r>
            <a:r>
              <a:rPr lang="zh-CN" altLang="zh-CN" dirty="0">
                <a:solidFill>
                  <a:srgbClr val="595959"/>
                </a:solidFill>
                <a:latin typeface="微软雅黑" panose="020B0503020204020204" pitchFamily="34" charset="-122"/>
              </a:rPr>
              <a:t>对象的</a:t>
            </a:r>
            <a:r>
              <a:rPr lang="en-US" altLang="zh-CN" dirty="0">
                <a:solidFill>
                  <a:srgbClr val="595959"/>
                </a:solidFill>
                <a:latin typeface="微软雅黑" panose="020B0503020204020204" pitchFamily="34" charset="-122"/>
              </a:rPr>
              <a:t>build()</a:t>
            </a:r>
            <a:r>
              <a:rPr lang="zh-CN" altLang="zh-CN" dirty="0">
                <a:solidFill>
                  <a:srgbClr val="595959"/>
                </a:solidFill>
                <a:latin typeface="微软雅黑" panose="020B0503020204020204" pitchFamily="34" charset="-122"/>
              </a:rPr>
              <a:t>方法按照配置信息的传入方式，可以分为</a:t>
            </a:r>
            <a:r>
              <a:rPr lang="zh-CN" altLang="zh-CN" dirty="0">
                <a:solidFill>
                  <a:srgbClr val="1369B2"/>
                </a:solidFill>
                <a:latin typeface="微软雅黑" panose="020B0503020204020204" pitchFamily="34" charset="-122"/>
              </a:rPr>
              <a:t>三种形式</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903221"/>
            <a:ext cx="9865885" cy="186309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8242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4244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25892282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r>
              <a:rPr lang="en-US" altLang="zh-CN" dirty="0"/>
              <a:t> </a:t>
            </a:r>
            <a:r>
              <a:rPr lang="zh-CN" altLang="zh-CN" sz="2800" dirty="0">
                <a:solidFill>
                  <a:schemeClr val="bg1"/>
                </a:solidFill>
                <a:latin typeface="Impact" panose="020B0806030902050204" charset="0"/>
                <a:ea typeface="微软雅黑" panose="020B0503020204020204" charset="-122"/>
              </a:rPr>
              <a:t> </a:t>
            </a:r>
            <a:endParaRPr lang="en-US" altLang="zh-CN" sz="2800" dirty="0">
              <a:solidFill>
                <a:schemeClr val="bg1"/>
              </a:solidFill>
              <a:latin typeface="Impact" panose="020B0806030902050204" charset="0"/>
              <a:ea typeface="微软雅黑" panose="020B0503020204020204" charset="-122"/>
              <a:sym typeface="Arial" panose="020B0604020202020204" pitchFamily="34" charset="0"/>
            </a:endParaRP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1002934"/>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在项目的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src</a:t>
            </a:r>
            <a:r>
              <a:rPr lang="en-US" altLang="zh-CN" sz="1600" dirty="0">
                <a:solidFill>
                  <a:srgbClr val="595959"/>
                </a:solidFill>
                <a:latin typeface="Microsoft YaHei" panose="020B0503020204020204" pitchFamily="34" charset="-122"/>
                <a:ea typeface="Microsoft YaHei" panose="020B0503020204020204" pitchFamily="34" charset="-122"/>
                <a:cs typeface="+mn-ea"/>
              </a:rPr>
              <a:t>/main/java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目录下创建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com.itheima.mapper</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包，并在</a:t>
            </a:r>
            <a:r>
              <a:rPr lang="zh-CN" altLang="en-US" sz="1600" dirty="0">
                <a:solidFill>
                  <a:srgbClr val="595959"/>
                </a:solidFill>
                <a:latin typeface="Microsoft YaHei" panose="020B0503020204020204" pitchFamily="34" charset="-122"/>
                <a:ea typeface="Microsoft YaHei" panose="020B0503020204020204" pitchFamily="34" charset="-122"/>
                <a:cs typeface="+mn-ea"/>
              </a:rPr>
              <a:t>该</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包中创建映射文件</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StudentMapper.xml</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，在映射文件中编写映射查询语句</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530964"/>
            <a:ext cx="7332167" cy="3691380"/>
          </a:xfrm>
          <a:prstGeom prst="rect">
            <a:avLst/>
          </a:prstGeom>
        </p:spPr>
      </p:pic>
      <p:sp>
        <p:nvSpPr>
          <p:cNvPr id="4" name="矩形 3"/>
          <p:cNvSpPr/>
          <p:nvPr/>
        </p:nvSpPr>
        <p:spPr>
          <a:xfrm>
            <a:off x="2680719" y="2480228"/>
            <a:ext cx="6876488" cy="37421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只显示</a:t>
            </a:r>
            <a:r>
              <a:rPr lang="en-US" altLang="zh-CN" sz="1600" dirty="0">
                <a:solidFill>
                  <a:srgbClr val="595959"/>
                </a:solidFill>
                <a:latin typeface="微软雅黑" panose="020B0503020204020204" pitchFamily="34" charset="-122"/>
                <a:ea typeface="微软雅黑" panose="020B0503020204020204" pitchFamily="34" charset="-122"/>
                <a:cs typeface="+mn-ea"/>
              </a:rPr>
              <a:t>mapper</a:t>
            </a:r>
            <a:r>
              <a:rPr lang="zh-CN" altLang="en-US" sz="1600" dirty="0">
                <a:solidFill>
                  <a:srgbClr val="595959"/>
                </a:solidFill>
                <a:latin typeface="微软雅黑" panose="020B0503020204020204" pitchFamily="34" charset="-122"/>
                <a:ea typeface="微软雅黑" panose="020B0503020204020204" pitchFamily="34" charset="-122"/>
                <a:cs typeface="+mn-ea"/>
              </a:rPr>
              <a:t>元素的内容</a:t>
            </a:r>
            <a:r>
              <a:rPr lang="en-US" altLang="zh-CN" sz="1600" dirty="0">
                <a:solidFill>
                  <a:srgbClr val="595959"/>
                </a:solidFill>
                <a:latin typeface="微软雅黑" panose="020B0503020204020204" pitchFamily="34" charset="-122"/>
                <a:ea typeface="微软雅黑" panose="020B0503020204020204" pitchFamily="34" charset="-122"/>
                <a:cs typeface="+mn-ea"/>
                <a:sym typeface="Wingdings" pitchFamily="2" charset="2"/>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&lt;mapper namespace="</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com.itheima.mapper.StudentMapper</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resultMap</a:t>
            </a:r>
            <a:r>
              <a:rPr lang="en-US" altLang="zh-CN" sz="1600" dirty="0">
                <a:solidFill>
                  <a:srgbClr val="595959"/>
                </a:solidFill>
                <a:latin typeface="微软雅黑" panose="020B0503020204020204" pitchFamily="34" charset="-122"/>
                <a:ea typeface="微软雅黑" panose="020B0503020204020204" pitchFamily="34" charset="-122"/>
                <a:cs typeface="+mn-ea"/>
              </a:rPr>
              <a:t> type="</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com.itheima.pojo.Student</a:t>
            </a:r>
            <a:r>
              <a:rPr lang="en-US" altLang="zh-CN" sz="1600" dirty="0">
                <a:solidFill>
                  <a:srgbClr val="595959"/>
                </a:solidFill>
                <a:latin typeface="微软雅黑" panose="020B0503020204020204" pitchFamily="34" charset="-122"/>
                <a:ea typeface="微软雅黑" panose="020B0503020204020204" pitchFamily="34" charset="-122"/>
                <a:cs typeface="+mn-ea"/>
              </a:rPr>
              <a:t>" id="</a:t>
            </a:r>
            <a:r>
              <a:rPr lang="en-US" altLang="zh-CN" sz="1600" dirty="0" err="1">
                <a:solidFill>
                  <a:srgbClr val="595959"/>
                </a:solidFill>
                <a:latin typeface="微软雅黑" panose="020B0503020204020204" pitchFamily="34" charset="-122"/>
                <a:ea typeface="微软雅黑" panose="020B0503020204020204" pitchFamily="34" charset="-122"/>
                <a:cs typeface="+mn-ea"/>
              </a:rPr>
              <a:t>studentMap</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&lt;id property="id" column="</a:t>
            </a:r>
            <a:r>
              <a:rPr lang="en-US" altLang="zh-CN" sz="1600" dirty="0" err="1">
                <a:solidFill>
                  <a:srgbClr val="595959"/>
                </a:solidFill>
                <a:latin typeface="微软雅黑" panose="020B0503020204020204" pitchFamily="34" charset="-122"/>
                <a:ea typeface="微软雅黑" panose="020B0503020204020204" pitchFamily="34" charset="-122"/>
                <a:cs typeface="+mn-ea"/>
              </a:rPr>
              <a:t>sid</a:t>
            </a:r>
            <a:r>
              <a:rPr lang="en-US" altLang="zh-CN" sz="1600" dirty="0">
                <a:solidFill>
                  <a:srgbClr val="595959"/>
                </a:solidFill>
                <a:latin typeface="微软雅黑" panose="020B0503020204020204" pitchFamily="34" charset="-122"/>
                <a:ea typeface="微软雅黑" panose="020B0503020204020204" pitchFamily="34" charset="-122"/>
                <a:cs typeface="+mn-ea"/>
              </a:rPr>
              <a:t>"/&gt;&lt;result property="name" 	column="</a:t>
            </a:r>
            <a:r>
              <a:rPr lang="en-US" altLang="zh-CN" sz="1600" dirty="0" err="1">
                <a:solidFill>
                  <a:srgbClr val="595959"/>
                </a:solidFill>
                <a:latin typeface="微软雅黑" panose="020B0503020204020204" pitchFamily="34" charset="-122"/>
                <a:ea typeface="微软雅黑" panose="020B0503020204020204" pitchFamily="34" charset="-122"/>
                <a:cs typeface="+mn-ea"/>
              </a:rPr>
              <a:t>sname</a:t>
            </a:r>
            <a:r>
              <a:rPr lang="en-US" altLang="zh-CN" sz="1600" dirty="0">
                <a:solidFill>
                  <a:srgbClr val="595959"/>
                </a:solidFill>
                <a:latin typeface="微软雅黑" panose="020B0503020204020204" pitchFamily="34" charset="-122"/>
                <a:ea typeface="微软雅黑" panose="020B0503020204020204" pitchFamily="34" charset="-122"/>
                <a:cs typeface="+mn-ea"/>
              </a:rPr>
              <a:t>"/&gt;&lt;result property="age" column="sage"/&gt;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resultMap</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&lt;select id="</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findAllStudent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resultMap</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studentMap</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select * from </a:t>
            </a:r>
            <a:r>
              <a:rPr lang="en-US" altLang="zh-CN" sz="1600" dirty="0" err="1">
                <a:solidFill>
                  <a:srgbClr val="595959"/>
                </a:solidFill>
                <a:latin typeface="微软雅黑" panose="020B0503020204020204" pitchFamily="34" charset="-122"/>
                <a:ea typeface="微软雅黑" panose="020B0503020204020204" pitchFamily="34" charset="-122"/>
                <a:cs typeface="+mn-ea"/>
              </a:rPr>
              <a:t>t_student</a:t>
            </a:r>
            <a:r>
              <a:rPr lang="en-US" altLang="zh-CN" sz="1600" dirty="0">
                <a:solidFill>
                  <a:srgbClr val="595959"/>
                </a:solidFill>
                <a:latin typeface="微软雅黑" panose="020B0503020204020204" pitchFamily="34" charset="-122"/>
                <a:ea typeface="微软雅黑" panose="020B0503020204020204" pitchFamily="34" charset="-122"/>
                <a:cs typeface="+mn-ea"/>
              </a:rPr>
              <a:t>&lt;/select&gt;</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&lt;/mapper&gt;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931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2.3.7  &lt;</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resultMap</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8863581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r>
              <a:rPr lang="en-US" altLang="zh-CN" dirty="0"/>
              <a:t> </a:t>
            </a:r>
            <a:r>
              <a:rPr lang="zh-CN" altLang="zh-CN" sz="2800" dirty="0">
                <a:solidFill>
                  <a:schemeClr val="bg1"/>
                </a:solidFill>
                <a:latin typeface="Impact" panose="020B0806030902050204" charset="0"/>
                <a:ea typeface="微软雅黑" panose="020B0503020204020204" charset="-122"/>
              </a:rPr>
              <a:t> </a:t>
            </a:r>
            <a:endParaRPr lang="en-US" altLang="zh-CN" sz="2800" dirty="0">
              <a:solidFill>
                <a:schemeClr val="bg1"/>
              </a:solidFill>
              <a:latin typeface="Impact" panose="020B0806030902050204" charset="0"/>
              <a:ea typeface="微软雅黑" panose="020B0503020204020204" charset="-122"/>
              <a:sym typeface="Arial" panose="020B0604020202020204" pitchFamily="34" charset="0"/>
            </a:endParaRP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1002934"/>
            <a:ext cx="8485746" cy="115679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在核心配置文件</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mybatis-config.xml</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中，引入</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StudentMapper.xml</a:t>
            </a:r>
            <a:r>
              <a:rPr lang="zh-CN" altLang="zh-CN" sz="1600" dirty="0">
                <a:solidFill>
                  <a:srgbClr val="595959"/>
                </a:solidFill>
                <a:latin typeface="Microsoft YaHei" panose="020B0503020204020204" pitchFamily="34" charset="-122"/>
                <a:ea typeface="Microsoft YaHei" panose="020B0503020204020204" pitchFamily="34" charset="-122"/>
                <a:cs typeface="+mn-ea"/>
              </a:rPr>
              <a:t>，将</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StudentMapper.xml</a:t>
            </a:r>
            <a:r>
              <a:rPr lang="zh-CN" altLang="zh-CN" sz="1600" dirty="0">
                <a:solidFill>
                  <a:srgbClr val="595959"/>
                </a:solidFill>
                <a:latin typeface="Microsoft YaHei" panose="020B0503020204020204" pitchFamily="34" charset="-122"/>
                <a:ea typeface="Microsoft YaHei" panose="020B0503020204020204" pitchFamily="34" charset="-122"/>
                <a:cs typeface="+mn-ea"/>
              </a:rPr>
              <a:t>映射文件加载到程序中。在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mybatis-config.xml</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&lt;mapper&gt;</a:t>
            </a:r>
            <a:r>
              <a:rPr lang="zh-CN" altLang="zh-CN" sz="1600" dirty="0">
                <a:solidFill>
                  <a:srgbClr val="595959"/>
                </a:solidFill>
                <a:latin typeface="Microsoft YaHei" panose="020B0503020204020204" pitchFamily="34" charset="-122"/>
                <a:ea typeface="Microsoft YaHei" panose="020B0503020204020204" pitchFamily="34" charset="-122"/>
                <a:cs typeface="+mn-ea"/>
              </a:rPr>
              <a:t>元素下添加如下代码</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3193904"/>
            <a:ext cx="7332167" cy="1458106"/>
          </a:xfrm>
          <a:prstGeom prst="rect">
            <a:avLst/>
          </a:prstGeom>
        </p:spPr>
      </p:pic>
      <p:sp>
        <p:nvSpPr>
          <p:cNvPr id="4" name="矩形 3"/>
          <p:cNvSpPr/>
          <p:nvPr/>
        </p:nvSpPr>
        <p:spPr>
          <a:xfrm>
            <a:off x="2680719" y="3234608"/>
            <a:ext cx="6876488" cy="1289905"/>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&lt;mapper resource="com/</a:t>
            </a:r>
            <a:r>
              <a:rPr lang="en-US" altLang="zh-CN" dirty="0" err="1">
                <a:solidFill>
                  <a:srgbClr val="595959"/>
                </a:solidFill>
                <a:latin typeface="微软雅黑" panose="020B0503020204020204" pitchFamily="34" charset="-122"/>
                <a:ea typeface="微软雅黑" panose="020B0503020204020204" pitchFamily="34" charset="-122"/>
                <a:cs typeface="+mn-ea"/>
              </a:rPr>
              <a:t>itheima</a:t>
            </a:r>
            <a:r>
              <a:rPr lang="en-US" altLang="zh-CN" dirty="0">
                <a:solidFill>
                  <a:srgbClr val="595959"/>
                </a:solidFill>
                <a:latin typeface="微软雅黑" panose="020B0503020204020204" pitchFamily="34" charset="-122"/>
                <a:ea typeface="微软雅黑" panose="020B0503020204020204" pitchFamily="34" charset="-122"/>
                <a:cs typeface="+mn-ea"/>
              </a:rPr>
              <a:t>/mapper/</a:t>
            </a:r>
            <a:r>
              <a:rPr lang="en-US" altLang="zh-CN" dirty="0" err="1">
                <a:solidFill>
                  <a:srgbClr val="595959"/>
                </a:solidFill>
                <a:latin typeface="微软雅黑" panose="020B0503020204020204" pitchFamily="34" charset="-122"/>
                <a:ea typeface="微软雅黑" panose="020B0503020204020204" pitchFamily="34" charset="-122"/>
                <a:cs typeface="+mn-ea"/>
              </a:rPr>
              <a:t>StudentMapper.xml</a:t>
            </a:r>
            <a:r>
              <a:rPr lang="en-US" altLang="zh-CN" dirty="0">
                <a:solidFill>
                  <a:srgbClr val="595959"/>
                </a:solidFill>
                <a:latin typeface="微软雅黑" panose="020B0503020204020204" pitchFamily="34" charset="-122"/>
                <a:ea typeface="微软雅黑" panose="020B0503020204020204" pitchFamily="34" charset="-122"/>
                <a:cs typeface="+mn-ea"/>
              </a:rPr>
              <a:t>"&gt;</a:t>
            </a: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&lt;mapper&gt;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931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2.3.7  &lt;</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resultMap</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429325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r>
              <a:rPr lang="en-US" altLang="zh-CN" dirty="0"/>
              <a:t> </a:t>
            </a:r>
            <a:r>
              <a:rPr lang="zh-CN" altLang="zh-CN" sz="2800" dirty="0">
                <a:solidFill>
                  <a:schemeClr val="bg1"/>
                </a:solidFill>
                <a:latin typeface="Impact" panose="020B0806030902050204" charset="0"/>
                <a:ea typeface="微软雅黑" panose="020B0503020204020204" charset="-122"/>
              </a:rPr>
              <a:t> </a:t>
            </a:r>
            <a:endParaRPr lang="en-US" altLang="zh-CN" sz="2800" dirty="0">
              <a:solidFill>
                <a:schemeClr val="bg1"/>
              </a:solidFill>
              <a:latin typeface="Impact" panose="020B0806030902050204" charset="0"/>
              <a:ea typeface="微软雅黑" panose="020B0503020204020204" charset="-122"/>
              <a:sym typeface="Arial" panose="020B0604020202020204" pitchFamily="34" charset="0"/>
            </a:endParaRP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1002934"/>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Microsoft YaHei" panose="020B0503020204020204" pitchFamily="34" charset="-122"/>
                <a:ea typeface="Microsoft YaHei" panose="020B0503020204020204" pitchFamily="34" charset="-122"/>
                <a:cs typeface="+mn-ea"/>
              </a:rPr>
              <a:t>在项目的</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src</a:t>
            </a:r>
            <a:r>
              <a:rPr lang="en-US" altLang="zh-CN" sz="1600" dirty="0">
                <a:solidFill>
                  <a:srgbClr val="595959"/>
                </a:solidFill>
                <a:latin typeface="Microsoft YaHei" panose="020B0503020204020204" pitchFamily="34" charset="-122"/>
                <a:ea typeface="Microsoft YaHei" panose="020B0503020204020204" pitchFamily="34" charset="-122"/>
                <a:cs typeface="+mn-ea"/>
              </a:rPr>
              <a:t>/test/java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Test</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包中创建测试类</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MyBatisTest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，在测试类中，编写测试方法</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findAllStudentTest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，用于测试</a:t>
            </a:r>
            <a:r>
              <a:rPr lang="en-US" altLang="zh-CN" sz="1600" dirty="0">
                <a:solidFill>
                  <a:srgbClr val="595959"/>
                </a:solidFill>
                <a:latin typeface="Microsoft YaHei" panose="020B0503020204020204" pitchFamily="34" charset="-122"/>
                <a:ea typeface="Microsoft YaHei" panose="020B0503020204020204" pitchFamily="34" charset="-122"/>
                <a:cs typeface="+mn-ea"/>
              </a:rPr>
              <a:t>&lt;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resultMap</a:t>
            </a:r>
            <a:r>
              <a:rPr lang="en-US" altLang="zh-CN" sz="1600" dirty="0">
                <a:solidFill>
                  <a:srgbClr val="595959"/>
                </a:solidFill>
                <a:latin typeface="Microsoft YaHei" panose="020B0503020204020204" pitchFamily="34" charset="-122"/>
                <a:ea typeface="Microsoft YaHei" panose="020B0503020204020204" pitchFamily="34" charset="-122"/>
                <a:cs typeface="+mn-ea"/>
              </a:rPr>
              <a:t>&gt;</a:t>
            </a:r>
            <a:r>
              <a:rPr lang="zh-CN" altLang="zh-CN" sz="1600" dirty="0">
                <a:solidFill>
                  <a:srgbClr val="595959"/>
                </a:solidFill>
                <a:latin typeface="Microsoft YaHei" panose="020B0503020204020204" pitchFamily="34" charset="-122"/>
                <a:ea typeface="Microsoft YaHei" panose="020B0503020204020204" pitchFamily="34" charset="-122"/>
                <a:cs typeface="+mn-ea"/>
              </a:rPr>
              <a:t>元素实现查询结果的映射</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228850"/>
            <a:ext cx="7332167" cy="4366396"/>
          </a:xfrm>
          <a:prstGeom prst="rect">
            <a:avLst/>
          </a:prstGeom>
        </p:spPr>
      </p:pic>
      <p:sp>
        <p:nvSpPr>
          <p:cNvPr id="4" name="矩形 3"/>
          <p:cNvSpPr/>
          <p:nvPr/>
        </p:nvSpPr>
        <p:spPr>
          <a:xfrm>
            <a:off x="2680719" y="2148758"/>
            <a:ext cx="6876488" cy="4480778"/>
          </a:xfrm>
          <a:prstGeom prst="rect">
            <a:avLst/>
          </a:prstGeom>
        </p:spPr>
        <p:txBody>
          <a:bodyPr wrap="square">
            <a:spAutoFit/>
          </a:bodyPr>
          <a:lstStyle/>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public class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MyBatisTest</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SqlSessionFactory</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sqlSessionFactory</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private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SqlSession</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sqlSession</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zh-CN" altLang="en-US"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init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方法省略</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@Test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public void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findAllStudentTest</a:t>
            </a: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List&lt;Student&gt; list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sqlSession.selectList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com.itheima.mapper.StudentMapper</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findAllStudent</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for (Student student : list)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System.out.println</a:t>
            </a:r>
            <a:r>
              <a:rPr lang="en-US" altLang="zh-CN" sz="1600" dirty="0">
                <a:solidFill>
                  <a:srgbClr val="595959"/>
                </a:solidFill>
                <a:latin typeface="Microsoft YaHei" panose="020B0503020204020204" pitchFamily="34" charset="-122"/>
                <a:ea typeface="Microsoft YaHei" panose="020B0503020204020204" pitchFamily="34" charset="-122"/>
                <a:cs typeface="+mn-ea"/>
              </a:rPr>
              <a:t>(student);}}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lvl="0">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    // </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destory</a:t>
            </a: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r>
              <a:rPr lang="zh-CN" altLang="en-US" sz="1600" dirty="0">
                <a:solidFill>
                  <a:srgbClr val="595959"/>
                </a:solidFill>
                <a:latin typeface="Microsoft YaHei" panose="020B0503020204020204" pitchFamily="34" charset="-122"/>
                <a:ea typeface="Microsoft YaHei" panose="020B0503020204020204" pitchFamily="34" charset="-122"/>
                <a:cs typeface="+mn-ea"/>
              </a:rPr>
              <a:t>方法省略</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a:p>
            <a:pPr>
              <a:lnSpc>
                <a:spcPct val="150000"/>
              </a:lnSpc>
            </a:pPr>
            <a:r>
              <a:rPr lang="en-US" altLang="zh-CN"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931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2.3.7  &lt;</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resultMap</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3489875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06</a:t>
            </a:r>
            <a:r>
              <a:rPr lang="en-US" altLang="zh-CN" dirty="0"/>
              <a:t> </a:t>
            </a:r>
            <a:r>
              <a:rPr lang="zh-CN" altLang="zh-CN" sz="2800" dirty="0">
                <a:solidFill>
                  <a:schemeClr val="bg1"/>
                </a:solidFill>
                <a:latin typeface="Impact" panose="020B0806030902050204" charset="0"/>
                <a:ea typeface="微软雅黑" panose="020B0503020204020204" charset="-122"/>
              </a:rPr>
              <a:t> </a:t>
            </a:r>
            <a:endParaRPr lang="en-US" altLang="zh-CN" sz="2800" dirty="0">
              <a:solidFill>
                <a:schemeClr val="bg1"/>
              </a:solidFill>
              <a:latin typeface="Impact" panose="020B0806030902050204" charset="0"/>
              <a:ea typeface="微软雅黑" panose="020B0503020204020204" charset="-122"/>
              <a:sym typeface="Arial" panose="020B0604020202020204" pitchFamily="34" charset="0"/>
            </a:endParaRP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1002934"/>
            <a:ext cx="8485746" cy="787460"/>
          </a:xfrm>
          <a:prstGeom prst="rect">
            <a:avLst/>
          </a:prstGeom>
          <a:noFill/>
          <a:ln>
            <a:noFill/>
          </a:ln>
        </p:spPr>
        <p:txBody>
          <a:bodyPr wrap="square" rtlCol="0">
            <a:spAutoFit/>
          </a:bodyPr>
          <a:lstStyle/>
          <a:p>
            <a:pPr>
              <a:lnSpc>
                <a:spcPct val="150000"/>
              </a:lnSpc>
            </a:pPr>
            <a:r>
              <a:rPr lang="zh-CN" altLang="zh-CN" sz="1600" dirty="0">
                <a:solidFill>
                  <a:srgbClr val="FF0000"/>
                </a:solidFill>
                <a:latin typeface="Microsoft YaHei" panose="020B0503020204020204" pitchFamily="34" charset="-122"/>
                <a:ea typeface="Microsoft YaHei" panose="020B0503020204020204" pitchFamily="34" charset="-122"/>
                <a:cs typeface="+mn-ea"/>
              </a:rPr>
              <a:t>需要注意的是</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，在测试类</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MyBatisTest</a:t>
            </a:r>
            <a:r>
              <a:rPr lang="zh-CN" altLang="zh-CN" sz="1600" dirty="0">
                <a:solidFill>
                  <a:srgbClr val="595959"/>
                </a:solidFill>
                <a:latin typeface="Microsoft YaHei" panose="020B0503020204020204" pitchFamily="34" charset="-122"/>
                <a:ea typeface="Microsoft YaHei" panose="020B0503020204020204" pitchFamily="34" charset="-122"/>
                <a:cs typeface="+mn-ea"/>
              </a:rPr>
              <a:t>中，每一个用</a:t>
            </a:r>
            <a:r>
              <a:rPr lang="en-US" altLang="zh-CN" sz="1600" dirty="0">
                <a:solidFill>
                  <a:srgbClr val="595959"/>
                </a:solidFill>
                <a:latin typeface="Microsoft YaHei" panose="020B0503020204020204" pitchFamily="34" charset="-122"/>
                <a:ea typeface="Microsoft YaHei" panose="020B0503020204020204" pitchFamily="34" charset="-122"/>
                <a:cs typeface="+mn-ea"/>
              </a:rPr>
              <a:t>@Test</a:t>
            </a:r>
            <a:r>
              <a:rPr lang="zh-CN" altLang="zh-CN" sz="1600" dirty="0">
                <a:solidFill>
                  <a:srgbClr val="595959"/>
                </a:solidFill>
                <a:latin typeface="Microsoft YaHei" panose="020B0503020204020204" pitchFamily="34" charset="-122"/>
                <a:ea typeface="Microsoft YaHei" panose="020B0503020204020204" pitchFamily="34" charset="-122"/>
                <a:cs typeface="+mn-ea"/>
              </a:rPr>
              <a:t>注解标注的方法称为测试方法，他们的调用顺序为</a:t>
            </a:r>
            <a:r>
              <a:rPr lang="en-US" altLang="zh-CN" sz="1600" dirty="0">
                <a:solidFill>
                  <a:srgbClr val="595959"/>
                </a:solidFill>
                <a:latin typeface="Microsoft YaHei" panose="020B0503020204020204" pitchFamily="34" charset="-122"/>
                <a:ea typeface="Microsoft YaHei" panose="020B0503020204020204" pitchFamily="34" charset="-122"/>
                <a:cs typeface="+mn-ea"/>
              </a:rPr>
              <a:t>@Before→@Test→@After</a:t>
            </a:r>
            <a:r>
              <a:rPr lang="zh-CN" altLang="zh-CN" sz="1600" dirty="0">
                <a:solidFill>
                  <a:srgbClr val="595959"/>
                </a:solidFill>
                <a:latin typeface="Microsoft YaHei" panose="020B0503020204020204" pitchFamily="34" charset="-122"/>
                <a:ea typeface="Microsoft YaHei" panose="020B0503020204020204" pitchFamily="34" charset="-122"/>
                <a:cs typeface="+mn-ea"/>
              </a:rPr>
              <a:t>。运行</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MyBatisTest</a:t>
            </a:r>
            <a:r>
              <a:rPr lang="zh-CN" altLang="zh-CN" sz="1600" dirty="0">
                <a:solidFill>
                  <a:srgbClr val="595959"/>
                </a:solidFill>
                <a:latin typeface="Microsoft YaHei" panose="020B0503020204020204" pitchFamily="34" charset="-122"/>
                <a:ea typeface="Microsoft YaHei" panose="020B0503020204020204" pitchFamily="34" charset="-122"/>
                <a:cs typeface="+mn-ea"/>
              </a:rPr>
              <a:t>测试类，控制台</a:t>
            </a:r>
            <a:r>
              <a:rPr lang="zh-CN" altLang="en-US" sz="1600" dirty="0">
                <a:solidFill>
                  <a:srgbClr val="595959"/>
                </a:solidFill>
                <a:latin typeface="Microsoft YaHei" panose="020B0503020204020204" pitchFamily="34" charset="-122"/>
                <a:ea typeface="Microsoft YaHei" panose="020B0503020204020204" pitchFamily="34" charset="-122"/>
                <a:cs typeface="+mn-ea"/>
              </a:rPr>
              <a:t>会</a:t>
            </a:r>
            <a:r>
              <a:rPr lang="zh-CN" altLang="zh-CN" sz="1600" dirty="0">
                <a:solidFill>
                  <a:srgbClr val="595959"/>
                </a:solidFill>
                <a:latin typeface="Microsoft YaHei" panose="020B0503020204020204" pitchFamily="34" charset="-122"/>
                <a:ea typeface="Microsoft YaHei" panose="020B0503020204020204" pitchFamily="34" charset="-122"/>
                <a:cs typeface="+mn-ea"/>
              </a:rPr>
              <a:t>输出结果</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 </a:t>
            </a:r>
          </a:p>
        </p:txBody>
      </p:sp>
      <p:sp>
        <p:nvSpPr>
          <p:cNvPr id="13" name="Title 1"/>
          <p:cNvSpPr txBox="1"/>
          <p:nvPr/>
        </p:nvSpPr>
        <p:spPr>
          <a:xfrm>
            <a:off x="1143838" y="266933"/>
            <a:ext cx="3931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2.3.7  &lt;</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resultMap</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a:extLst>
              <a:ext uri="{FF2B5EF4-FFF2-40B4-BE49-F238E27FC236}">
                <a16:creationId xmlns:a16="http://schemas.microsoft.com/office/drawing/2014/main" id="{E114D3DD-C9AA-5F4B-8BCE-12D85A5BB921}"/>
              </a:ext>
            </a:extLst>
          </p:cNvPr>
          <p:cNvPicPr/>
          <p:nvPr/>
        </p:nvPicPr>
        <p:blipFill>
          <a:blip r:embed="rId4"/>
          <a:stretch>
            <a:fillRect/>
          </a:stretch>
        </p:blipFill>
        <p:spPr>
          <a:xfrm>
            <a:off x="3936047" y="2772092"/>
            <a:ext cx="4319905" cy="1959928"/>
          </a:xfrm>
          <a:prstGeom prst="rect">
            <a:avLst/>
          </a:prstGeom>
        </p:spPr>
      </p:pic>
    </p:spTree>
    <p:extLst>
      <p:ext uri="{BB962C8B-B14F-4D97-AF65-F5344CB8AC3E}">
        <p14:creationId xmlns:p14="http://schemas.microsoft.com/office/powerpoint/2010/main" val="33202201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54168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5136823"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多学一招：</a:t>
            </a:r>
            <a:r>
              <a:rPr lang="zh-CN" altLang="zh-CN" sz="2000" dirty="0">
                <a:solidFill>
                  <a:srgbClr val="1369B2"/>
                </a:solidFill>
                <a:latin typeface="微软雅黑" panose="020B0503020204020204" pitchFamily="34" charset="-122"/>
                <a:ea typeface="微软雅黑" panose="020B0503020204020204" pitchFamily="34" charset="-122"/>
              </a:rPr>
              <a:t>使用工具类创建</a:t>
            </a:r>
            <a:r>
              <a:rPr lang="en-US" altLang="zh-CN" sz="2000" dirty="0" err="1">
                <a:solidFill>
                  <a:srgbClr val="1369B2"/>
                </a:solidFill>
                <a:latin typeface="微软雅黑" panose="020B0503020204020204" pitchFamily="34" charset="-122"/>
                <a:ea typeface="微软雅黑" panose="020B0503020204020204" pitchFamily="34" charset="-122"/>
              </a:rPr>
              <a:t>SqlSession</a:t>
            </a:r>
            <a:r>
              <a:rPr lang="zh-CN" altLang="zh-CN" sz="2000" dirty="0">
                <a:solidFill>
                  <a:srgbClr val="1369B2"/>
                </a:solidFill>
                <a:latin typeface="微软雅黑" panose="020B0503020204020204" pitchFamily="34" charset="-122"/>
                <a:ea typeface="微软雅黑" panose="020B0503020204020204" pitchFamily="34" charset="-122"/>
              </a:rPr>
              <a:t>对象</a:t>
            </a:r>
            <a:endParaRPr lang="en-US"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024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2.3.7  &lt;</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resultMap</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108959"/>
            <a:ext cx="9390960" cy="179252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在上述案例中，由于每个方法执行时都需要读取配置文件，并根据配置文件的信息构建</a:t>
            </a:r>
            <a:r>
              <a:rPr lang="en-US" altLang="zh-CN" dirty="0" err="1">
                <a:solidFill>
                  <a:srgbClr val="595959"/>
                </a:solidFill>
                <a:latin typeface="微软雅黑" panose="020B0503020204020204" pitchFamily="34" charset="-122"/>
              </a:rPr>
              <a:t>SqlSessionFactory</a:t>
            </a:r>
            <a:r>
              <a:rPr lang="zh-CN" altLang="zh-CN" dirty="0">
                <a:solidFill>
                  <a:srgbClr val="595959"/>
                </a:solidFill>
                <a:latin typeface="微软雅黑" panose="020B0503020204020204" pitchFamily="34" charset="-122"/>
              </a:rPr>
              <a:t>对象、创建</a:t>
            </a:r>
            <a:r>
              <a:rPr lang="en-US" altLang="zh-CN" dirty="0" err="1">
                <a:solidFill>
                  <a:srgbClr val="595959"/>
                </a:solidFill>
                <a:latin typeface="微软雅黑" panose="020B0503020204020204" pitchFamily="34" charset="-122"/>
              </a:rPr>
              <a:t>SqlSession</a:t>
            </a:r>
            <a:r>
              <a:rPr lang="zh-CN" altLang="zh-CN" dirty="0">
                <a:solidFill>
                  <a:srgbClr val="595959"/>
                </a:solidFill>
                <a:latin typeface="微软雅黑" panose="020B0503020204020204" pitchFamily="34" charset="-122"/>
              </a:rPr>
              <a:t>对象、释放资源，这导致了大量的重复代码。为了简化开发，我们可以将读取配置文件和释放资源的代码封装到一个工具类中，然后通过工具类创建</a:t>
            </a:r>
            <a:r>
              <a:rPr lang="en-US" altLang="zh-CN" dirty="0" err="1">
                <a:solidFill>
                  <a:srgbClr val="595959"/>
                </a:solidFill>
                <a:latin typeface="微软雅黑" panose="020B0503020204020204" pitchFamily="34" charset="-122"/>
              </a:rPr>
              <a:t>SqlSession</a:t>
            </a:r>
            <a:r>
              <a:rPr lang="zh-CN" altLang="zh-CN" dirty="0">
                <a:solidFill>
                  <a:srgbClr val="595959"/>
                </a:solidFill>
                <a:latin typeface="微软雅黑" panose="020B0503020204020204" pitchFamily="34" charset="-122"/>
              </a:rPr>
              <a:t>对象</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360244" y="2743200"/>
            <a:ext cx="9865885" cy="246888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6642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8931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220637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案例：员工管理系统</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592357" y="2831740"/>
            <a:ext cx="1735046" cy="1106549"/>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2.4</a:t>
            </a:r>
          </a:p>
        </p:txBody>
      </p:sp>
    </p:spTree>
    <p:extLst>
      <p:ext uri="{BB962C8B-B14F-4D97-AF65-F5344CB8AC3E}">
        <p14:creationId xmlns:p14="http://schemas.microsoft.com/office/powerpoint/2010/main" val="12010203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67822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案例：员工管理系统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6684845" y="2896573"/>
            <a:ext cx="4562151" cy="1320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rPr>
              <a:t>完成一个员工管理系统</a:t>
            </a:r>
            <a:r>
              <a:rPr lang="zh-CN" altLang="en-US" dirty="0">
                <a:solidFill>
                  <a:srgbClr val="595959"/>
                </a:solidFill>
                <a:latin typeface="微软雅黑" panose="020B0503020204020204" pitchFamily="34" charset="-122"/>
                <a:ea typeface="微软雅黑" panose="020B0503020204020204" pitchFamily="34" charset="-122"/>
              </a:rPr>
              <a:t>，能够实现如下功能</a:t>
            </a:r>
            <a:r>
              <a:rPr lang="zh-CN" altLang="zh-CN" dirty="0">
                <a:solidFill>
                  <a:srgbClr val="1369B2"/>
                </a:solidFill>
                <a:latin typeface="微软雅黑" panose="020B0503020204020204" pitchFamily="34" charset="-122"/>
                <a:ea typeface="微软雅黑" panose="020B0503020204020204" pitchFamily="34" charset="-122"/>
              </a:rPr>
              <a:t>根据</a:t>
            </a:r>
            <a:r>
              <a:rPr lang="en-US" altLang="zh-CN" dirty="0">
                <a:solidFill>
                  <a:srgbClr val="1369B2"/>
                </a:solidFill>
                <a:latin typeface="微软雅黑" panose="020B0503020204020204" pitchFamily="34" charset="-122"/>
                <a:ea typeface="微软雅黑" panose="020B0503020204020204" pitchFamily="34" charset="-122"/>
              </a:rPr>
              <a:t>id</a:t>
            </a:r>
            <a:r>
              <a:rPr lang="zh-CN" altLang="zh-CN" dirty="0">
                <a:solidFill>
                  <a:srgbClr val="1369B2"/>
                </a:solidFill>
                <a:latin typeface="微软雅黑" panose="020B0503020204020204" pitchFamily="34" charset="-122"/>
                <a:ea typeface="微软雅黑" panose="020B0503020204020204" pitchFamily="34" charset="-122"/>
              </a:rPr>
              <a:t>查询员工信息</a:t>
            </a:r>
            <a:r>
              <a:rPr lang="zh-CN" altLang="en-US" dirty="0">
                <a:solidFill>
                  <a:srgbClr val="595959"/>
                </a:solidFill>
                <a:latin typeface="微软雅黑" panose="020B0503020204020204" pitchFamily="34" charset="-122"/>
                <a:ea typeface="微软雅黑" panose="020B0503020204020204" pitchFamily="34" charset="-122"/>
              </a:rPr>
              <a:t>、</a:t>
            </a:r>
            <a:r>
              <a:rPr lang="zh-CN" altLang="zh-CN" dirty="0">
                <a:solidFill>
                  <a:srgbClr val="1369B2"/>
                </a:solidFill>
                <a:latin typeface="微软雅黑" panose="020B0503020204020204" pitchFamily="34" charset="-122"/>
                <a:ea typeface="微软雅黑" panose="020B0503020204020204" pitchFamily="34" charset="-122"/>
              </a:rPr>
              <a:t>新增员工信息</a:t>
            </a:r>
            <a:r>
              <a:rPr lang="zh-CN" altLang="en-US" dirty="0">
                <a:solidFill>
                  <a:srgbClr val="595959"/>
                </a:solidFill>
                <a:latin typeface="微软雅黑" panose="020B0503020204020204" pitchFamily="34" charset="-122"/>
                <a:ea typeface="微软雅黑" panose="020B0503020204020204" pitchFamily="34" charset="-122"/>
              </a:rPr>
              <a:t>、</a:t>
            </a:r>
            <a:r>
              <a:rPr lang="zh-CN" altLang="zh-CN" dirty="0">
                <a:solidFill>
                  <a:srgbClr val="1369B2"/>
                </a:solidFill>
                <a:latin typeface="微软雅黑" panose="020B0503020204020204" pitchFamily="34" charset="-122"/>
                <a:ea typeface="微软雅黑" panose="020B0503020204020204" pitchFamily="34" charset="-122"/>
              </a:rPr>
              <a:t>根据</a:t>
            </a:r>
            <a:r>
              <a:rPr lang="en-US" altLang="zh-CN" dirty="0">
                <a:solidFill>
                  <a:srgbClr val="1369B2"/>
                </a:solidFill>
                <a:latin typeface="微软雅黑" panose="020B0503020204020204" pitchFamily="34" charset="-122"/>
                <a:ea typeface="微软雅黑" panose="020B0503020204020204" pitchFamily="34" charset="-122"/>
              </a:rPr>
              <a:t>id</a:t>
            </a:r>
            <a:r>
              <a:rPr lang="zh-CN" altLang="zh-CN" dirty="0">
                <a:solidFill>
                  <a:srgbClr val="1369B2"/>
                </a:solidFill>
                <a:latin typeface="微软雅黑" panose="020B0503020204020204" pitchFamily="34" charset="-122"/>
                <a:ea typeface="微软雅黑" panose="020B0503020204020204" pitchFamily="34" charset="-122"/>
              </a:rPr>
              <a:t>修改员工信息</a:t>
            </a:r>
            <a:r>
              <a:rPr lang="zh-CN" altLang="en-US" dirty="0">
                <a:solidFill>
                  <a:srgbClr val="595959"/>
                </a:solidFill>
                <a:latin typeface="微软雅黑" panose="020B0503020204020204" pitchFamily="34" charset="-122"/>
                <a:ea typeface="微软雅黑" panose="020B0503020204020204" pitchFamily="34" charset="-122"/>
              </a:rPr>
              <a:t>、</a:t>
            </a:r>
            <a:r>
              <a:rPr lang="zh-CN" altLang="zh-CN" dirty="0">
                <a:solidFill>
                  <a:srgbClr val="1369B2"/>
                </a:solidFill>
                <a:latin typeface="微软雅黑" panose="020B0503020204020204" pitchFamily="34" charset="-122"/>
                <a:ea typeface="微软雅黑" panose="020B0503020204020204" pitchFamily="34" charset="-122"/>
              </a:rPr>
              <a:t>根据</a:t>
            </a:r>
            <a:r>
              <a:rPr lang="en-US" altLang="zh-CN" dirty="0">
                <a:solidFill>
                  <a:srgbClr val="1369B2"/>
                </a:solidFill>
                <a:latin typeface="微软雅黑" panose="020B0503020204020204" pitchFamily="34" charset="-122"/>
                <a:ea typeface="微软雅黑" panose="020B0503020204020204" pitchFamily="34" charset="-122"/>
              </a:rPr>
              <a:t>id</a:t>
            </a:r>
            <a:r>
              <a:rPr lang="zh-CN" altLang="zh-CN" dirty="0">
                <a:solidFill>
                  <a:srgbClr val="1369B2"/>
                </a:solidFill>
                <a:latin typeface="微软雅黑" panose="020B0503020204020204" pitchFamily="34" charset="-122"/>
                <a:ea typeface="微软雅黑" panose="020B0503020204020204" pitchFamily="34" charset="-122"/>
              </a:rPr>
              <a:t>删除员工信息</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6248545" y="334499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528489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193069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650673"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员工表详情</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024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案例：员工管理系统</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205989"/>
            <a:ext cx="9390960" cy="100584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现有一张员工表如下。利用本章所学知识完成一个员工管理系统。实现如下功能：</a:t>
            </a:r>
            <a:r>
              <a:rPr lang="zh-CN" altLang="zh-CN" dirty="0">
                <a:solidFill>
                  <a:srgbClr val="595959"/>
                </a:solidFill>
                <a:latin typeface="微软雅黑" panose="020B0503020204020204" pitchFamily="34" charset="-122"/>
              </a:rPr>
              <a:t>根据</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查询员工信息</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新增员工信息</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根据</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修改员工信息</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根据</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删除员工信息</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graphicFrame>
        <p:nvGraphicFramePr>
          <p:cNvPr id="13" name="表格 12">
            <a:extLst>
              <a:ext uri="{FF2B5EF4-FFF2-40B4-BE49-F238E27FC236}">
                <a16:creationId xmlns:a16="http://schemas.microsoft.com/office/drawing/2014/main" id="{0F481691-464C-9C46-B129-4E132F182EAD}"/>
              </a:ext>
            </a:extLst>
          </p:cNvPr>
          <p:cNvGraphicFramePr>
            <a:graphicFrameLocks noGrp="1"/>
          </p:cNvGraphicFramePr>
          <p:nvPr>
            <p:extLst>
              <p:ext uri="{D42A27DB-BD31-4B8C-83A1-F6EECF244321}">
                <p14:modId xmlns:p14="http://schemas.microsoft.com/office/powerpoint/2010/main" val="2192193127"/>
              </p:ext>
            </p:extLst>
          </p:nvPr>
        </p:nvGraphicFramePr>
        <p:xfrm>
          <a:off x="2228850" y="3634316"/>
          <a:ext cx="7783830" cy="2228166"/>
        </p:xfrm>
        <a:graphic>
          <a:graphicData uri="http://schemas.openxmlformats.org/drawingml/2006/table">
            <a:tbl>
              <a:tblPr>
                <a:tableStyleId>{5C22544A-7EE6-4342-B048-85BDC9FD1C3A}</a:tableStyleId>
              </a:tblPr>
              <a:tblGrid>
                <a:gridCol w="1956514">
                  <a:extLst>
                    <a:ext uri="{9D8B030D-6E8A-4147-A177-3AD203B41FA5}">
                      <a16:colId xmlns:a16="http://schemas.microsoft.com/office/drawing/2014/main" val="20000"/>
                    </a:ext>
                  </a:extLst>
                </a:gridCol>
                <a:gridCol w="1632775">
                  <a:extLst>
                    <a:ext uri="{9D8B030D-6E8A-4147-A177-3AD203B41FA5}">
                      <a16:colId xmlns:a16="http://schemas.microsoft.com/office/drawing/2014/main" val="20001"/>
                    </a:ext>
                  </a:extLst>
                </a:gridCol>
                <a:gridCol w="1894296">
                  <a:extLst>
                    <a:ext uri="{9D8B030D-6E8A-4147-A177-3AD203B41FA5}">
                      <a16:colId xmlns:a16="http://schemas.microsoft.com/office/drawing/2014/main" val="3014456718"/>
                    </a:ext>
                  </a:extLst>
                </a:gridCol>
                <a:gridCol w="2300245">
                  <a:extLst>
                    <a:ext uri="{9D8B030D-6E8A-4147-A177-3AD203B41FA5}">
                      <a16:colId xmlns:a16="http://schemas.microsoft.com/office/drawing/2014/main" val="1425804647"/>
                    </a:ext>
                  </a:extLst>
                </a:gridCol>
              </a:tblGrid>
              <a:tr h="121025">
                <a:tc>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员工编号（</a:t>
                      </a:r>
                      <a:r>
                        <a:rPr lang="en-US" altLang="zh-CN" sz="1800" b="1" kern="100" dirty="0">
                          <a:solidFill>
                            <a:srgbClr val="595959"/>
                          </a:solidFill>
                          <a:effectLst/>
                          <a:latin typeface="微软雅黑" panose="020B0503020204020204" pitchFamily="34" charset="-122"/>
                          <a:ea typeface="微软雅黑" panose="020B0503020204020204" pitchFamily="34" charset="-122"/>
                          <a:cs typeface="+mn-cs"/>
                        </a:rPr>
                        <a:t>id</a:t>
                      </a: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商品名称（</a:t>
                      </a:r>
                      <a:r>
                        <a:rPr lang="en-US" altLang="zh-CN" sz="1800" b="1" kern="100" dirty="0">
                          <a:solidFill>
                            <a:srgbClr val="595959"/>
                          </a:solidFill>
                          <a:effectLst/>
                          <a:latin typeface="微软雅黑" panose="020B0503020204020204" pitchFamily="34" charset="-122"/>
                          <a:ea typeface="微软雅黑" panose="020B0503020204020204" pitchFamily="34" charset="-122"/>
                          <a:cs typeface="+mn-cs"/>
                        </a:rPr>
                        <a:t>name</a:t>
                      </a: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员工年龄（</a:t>
                      </a:r>
                      <a:r>
                        <a:rPr lang="en-US" altLang="zh-CN" sz="1800" b="1" kern="100" dirty="0">
                          <a:solidFill>
                            <a:srgbClr val="595959"/>
                          </a:solidFill>
                          <a:effectLst/>
                          <a:latin typeface="微软雅黑" panose="020B0503020204020204" pitchFamily="34" charset="-122"/>
                          <a:ea typeface="微软雅黑" panose="020B0503020204020204" pitchFamily="34" charset="-122"/>
                          <a:cs typeface="+mn-cs"/>
                        </a:rPr>
                        <a:t>age</a:t>
                      </a: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员工职位（</a:t>
                      </a:r>
                      <a:r>
                        <a:rPr lang="en-US" altLang="zh-CN" sz="1800" b="1" kern="100" dirty="0">
                          <a:solidFill>
                            <a:srgbClr val="595959"/>
                          </a:solidFill>
                          <a:effectLst/>
                          <a:latin typeface="微软雅黑" panose="020B0503020204020204" pitchFamily="34" charset="-122"/>
                          <a:ea typeface="微软雅黑" panose="020B0503020204020204" pitchFamily="34" charset="-122"/>
                          <a:cs typeface="+mn-cs"/>
                        </a:rPr>
                        <a:t>position</a:t>
                      </a: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a:t>
                      </a:r>
                      <a:endParaRPr lang="zh-CN" sz="18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0"/>
                  </a:ext>
                </a:extLst>
              </a:tr>
              <a:tr h="559842">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1</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张三</a:t>
                      </a: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20</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员工</a:t>
                      </a:r>
                    </a:p>
                  </a:txBody>
                  <a:tcPr marL="68580" marR="68580" marT="0" marB="0" anchor="ctr"/>
                </a:tc>
                <a:extLst>
                  <a:ext uri="{0D108BD9-81ED-4DB2-BD59-A6C34878D82A}">
                    <a16:rowId xmlns:a16="http://schemas.microsoft.com/office/drawing/2014/main" val="10001"/>
                  </a:ext>
                </a:extLst>
              </a:tr>
              <a:tr h="559842">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2</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李四</a:t>
                      </a: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18</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员工</a:t>
                      </a:r>
                    </a:p>
                  </a:txBody>
                  <a:tcPr marL="68580" marR="68580" marT="0" marB="0" anchor="ctr"/>
                </a:tc>
                <a:extLst>
                  <a:ext uri="{0D108BD9-81ED-4DB2-BD59-A6C34878D82A}">
                    <a16:rowId xmlns:a16="http://schemas.microsoft.com/office/drawing/2014/main" val="10002"/>
                  </a:ext>
                </a:extLst>
              </a:tr>
              <a:tr h="559842">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3</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王五</a:t>
                      </a:r>
                    </a:p>
                  </a:txBody>
                  <a:tcPr marL="68580" marR="68580" marT="0" marB="0" anchor="ctr"/>
                </a:tc>
                <a:tc>
                  <a:txBody>
                    <a:bodyPr/>
                    <a:lstStyle/>
                    <a:p>
                      <a:pPr algn="ct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35</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经理</a:t>
                      </a:r>
                    </a:p>
                  </a:txBody>
                  <a:tcPr marL="68580" marR="68580" marT="0" marB="0" anchor="ctr"/>
                </a:tc>
                <a:extLst>
                  <a:ext uri="{0D108BD9-81ED-4DB2-BD59-A6C34878D82A}">
                    <a16:rowId xmlns:a16="http://schemas.microsoft.com/office/drawing/2014/main" val="488906818"/>
                  </a:ext>
                </a:extLst>
              </a:tr>
            </a:tbl>
          </a:graphicData>
        </a:graphic>
      </p:graphicFrame>
    </p:spTree>
    <p:extLst>
      <p:ext uri="{BB962C8B-B14F-4D97-AF65-F5344CB8AC3E}">
        <p14:creationId xmlns:p14="http://schemas.microsoft.com/office/powerpoint/2010/main" val="6792431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17363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982143"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案例要求</a:t>
            </a:r>
            <a:endParaRPr lang="en-US"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024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案例：员工管理系统</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108959"/>
            <a:ext cx="9390960" cy="179252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本案例要求根据</a:t>
            </a:r>
            <a:r>
              <a:rPr lang="zh-CN" altLang="en-US" dirty="0">
                <a:solidFill>
                  <a:srgbClr val="595959"/>
                </a:solidFill>
                <a:latin typeface="微软雅黑" panose="020B0503020204020204" pitchFamily="34" charset="-122"/>
              </a:rPr>
              <a:t>员工表</a:t>
            </a:r>
            <a:r>
              <a:rPr lang="zh-CN" altLang="zh-CN" dirty="0">
                <a:solidFill>
                  <a:srgbClr val="595959"/>
                </a:solidFill>
                <a:latin typeface="微软雅黑" panose="020B0503020204020204" pitchFamily="34" charset="-122"/>
              </a:rPr>
              <a:t>在数据库中创建一个</a:t>
            </a:r>
            <a:r>
              <a:rPr lang="en-US" altLang="zh-CN" dirty="0">
                <a:solidFill>
                  <a:srgbClr val="595959"/>
                </a:solidFill>
                <a:latin typeface="微软雅黑" panose="020B0503020204020204" pitchFamily="34" charset="-122"/>
              </a:rPr>
              <a:t>employee</a:t>
            </a:r>
            <a:r>
              <a:rPr lang="zh-CN" altLang="zh-CN" dirty="0">
                <a:solidFill>
                  <a:srgbClr val="595959"/>
                </a:solidFill>
                <a:latin typeface="微软雅黑" panose="020B0503020204020204" pitchFamily="34" charset="-122"/>
              </a:rPr>
              <a:t>表，并利用本章所学知识完成一个员工管理系统，该系统需要实现以下几个功能</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根据</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查询员工信息</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新增员工信息</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根据</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修改员工信息</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根据</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删除员工信息。</a:t>
            </a:r>
          </a:p>
          <a:p>
            <a:pPr>
              <a:lnSpc>
                <a:spcPct val="150000"/>
              </a:lnSpc>
            </a:pP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743200"/>
            <a:ext cx="9865885" cy="246888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6642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8931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12001221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r>
              <a:rPr lang="en-US" altLang="zh-CN" dirty="0"/>
              <a:t> </a:t>
            </a:r>
            <a:r>
              <a:rPr lang="zh-CN" altLang="zh-CN" sz="2800" dirty="0">
                <a:solidFill>
                  <a:schemeClr val="bg1"/>
                </a:solidFill>
                <a:latin typeface="Impact" panose="020B0806030902050204" charset="0"/>
                <a:ea typeface="微软雅黑" panose="020B0503020204020204" charset="-122"/>
              </a:rPr>
              <a:t> </a:t>
            </a:r>
            <a:endParaRPr lang="en-US" altLang="zh-CN" sz="2800" dirty="0">
              <a:solidFill>
                <a:schemeClr val="bg1"/>
              </a:solidFill>
              <a:latin typeface="Impact" panose="020B0806030902050204" charset="0"/>
              <a:ea typeface="微软雅黑" panose="020B0503020204020204" charset="-122"/>
              <a:sym typeface="Arial" panose="020B0604020202020204" pitchFamily="34" charset="0"/>
            </a:endParaRP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1002934"/>
            <a:ext cx="8485746" cy="458908"/>
          </a:xfrm>
          <a:prstGeom prst="rect">
            <a:avLst/>
          </a:prstGeom>
          <a:noFill/>
          <a:ln>
            <a:noFill/>
          </a:ln>
        </p:spPr>
        <p:txBody>
          <a:bodyPr wrap="square" rtlCol="0">
            <a:spAutoFit/>
          </a:bodyPr>
          <a:lstStyle/>
          <a:p>
            <a:pPr>
              <a:lnSpc>
                <a:spcPct val="150000"/>
              </a:lnSpc>
            </a:pPr>
            <a:r>
              <a:rPr lang="zh-CN" altLang="en-US" b="1" dirty="0">
                <a:solidFill>
                  <a:srgbClr val="595959"/>
                </a:solidFill>
                <a:latin typeface="Microsoft YaHei" panose="020B0503020204020204" pitchFamily="34" charset="-122"/>
                <a:ea typeface="Microsoft YaHei" panose="020B0503020204020204" pitchFamily="34" charset="-122"/>
                <a:cs typeface="+mn-ea"/>
              </a:rPr>
              <a:t>项目搭建</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建一个名称为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mybatisdemo</a:t>
            </a:r>
            <a:r>
              <a:rPr lang="zh-CN" altLang="zh-CN" sz="1600" dirty="0">
                <a:solidFill>
                  <a:srgbClr val="595959"/>
                </a:solidFill>
                <a:latin typeface="Microsoft YaHei" panose="020B0503020204020204" pitchFamily="34" charset="-122"/>
                <a:ea typeface="Microsoft YaHei" panose="020B0503020204020204" pitchFamily="34" charset="-122"/>
                <a:cs typeface="+mn-ea"/>
              </a:rPr>
              <a:t>的项目，项目的具体搭建过程请参考</a:t>
            </a:r>
            <a:r>
              <a:rPr lang="en-US" altLang="zh-CN" sz="1600" dirty="0">
                <a:solidFill>
                  <a:srgbClr val="595959"/>
                </a:solidFill>
                <a:latin typeface="Microsoft YaHei" panose="020B0503020204020204" pitchFamily="34" charset="-122"/>
                <a:ea typeface="Microsoft YaHei" panose="020B0503020204020204" pitchFamily="34" charset="-122"/>
                <a:cs typeface="+mn-ea"/>
              </a:rPr>
              <a:t>1.3</a:t>
            </a:r>
            <a:r>
              <a:rPr lang="zh-CN" altLang="zh-CN" sz="1600" dirty="0">
                <a:solidFill>
                  <a:srgbClr val="595959"/>
                </a:solidFill>
                <a:latin typeface="Microsoft YaHei" panose="020B0503020204020204" pitchFamily="34" charset="-122"/>
                <a:ea typeface="Microsoft YaHei" panose="020B0503020204020204" pitchFamily="34" charset="-122"/>
                <a:cs typeface="+mn-ea"/>
              </a:rPr>
              <a:t>节</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3011023"/>
            <a:ext cx="7332167" cy="1126637"/>
          </a:xfrm>
          <a:prstGeom prst="rect">
            <a:avLst/>
          </a:prstGeom>
        </p:spPr>
      </p:pic>
      <p:sp>
        <p:nvSpPr>
          <p:cNvPr id="4" name="矩形 3"/>
          <p:cNvSpPr/>
          <p:nvPr/>
        </p:nvSpPr>
        <p:spPr>
          <a:xfrm>
            <a:off x="2795019" y="3291758"/>
            <a:ext cx="6876488" cy="458908"/>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en-US" dirty="0">
                <a:solidFill>
                  <a:srgbClr val="595959"/>
                </a:solidFill>
                <a:latin typeface="微软雅黑" panose="020B0503020204020204" pitchFamily="34" charset="-122"/>
                <a:ea typeface="微软雅黑" panose="020B0503020204020204" pitchFamily="34" charset="-122"/>
                <a:cs typeface="+mn-ea"/>
              </a:rPr>
              <a:t> 搭建过程省略</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931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案例：员工管理系统</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42939785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65598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6093719"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sym typeface="+mn-lt"/>
              </a:rPr>
              <a:t>形式一：</a:t>
            </a:r>
            <a:r>
              <a:rPr lang="en-US" altLang="zh-CN" sz="2000" dirty="0" err="1">
                <a:solidFill>
                  <a:srgbClr val="1369B2"/>
                </a:solidFill>
                <a:latin typeface="微软雅黑" panose="020B0503020204020204" pitchFamily="34" charset="-122"/>
                <a:ea typeface="微软雅黑" panose="020B0503020204020204" pitchFamily="34" charset="-122"/>
                <a:sym typeface="+mn-lt"/>
              </a:rPr>
              <a:t>SqlSessionFactoryBuilder</a:t>
            </a:r>
            <a:r>
              <a:rPr lang="zh-CN" altLang="en-US" sz="2000" dirty="0">
                <a:solidFill>
                  <a:srgbClr val="1369B2"/>
                </a:solidFill>
                <a:latin typeface="微软雅黑" panose="020B0503020204020204" pitchFamily="34" charset="-122"/>
                <a:ea typeface="微软雅黑" panose="020B0503020204020204" pitchFamily="34" charset="-122"/>
                <a:sym typeface="+mn-lt"/>
              </a:rPr>
              <a:t>构建</a:t>
            </a:r>
            <a:r>
              <a:rPr lang="en-US" altLang="zh-CN" sz="2000" dirty="0">
                <a:solidFill>
                  <a:srgbClr val="1369B2"/>
                </a:solidFill>
                <a:latin typeface="微软雅黑" panose="020B0503020204020204" pitchFamily="34" charset="-122"/>
                <a:ea typeface="微软雅黑" panose="020B0503020204020204" pitchFamily="34" charset="-122"/>
                <a:sym typeface="+mn-lt"/>
              </a:rPr>
              <a:t>build()</a:t>
            </a:r>
            <a:r>
              <a:rPr lang="zh-CN" altLang="en-US" sz="2000" dirty="0">
                <a:solidFill>
                  <a:srgbClr val="1369B2"/>
                </a:solidFill>
                <a:latin typeface="微软雅黑" panose="020B0503020204020204" pitchFamily="34" charset="-122"/>
                <a:ea typeface="微软雅黑" panose="020B0503020204020204" pitchFamily="34" charset="-122"/>
                <a:sym typeface="+mn-lt"/>
              </a:rPr>
              <a:t>方法</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52341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2.1.1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SqlSessionFactoryBuilder</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200400"/>
            <a:ext cx="9390960" cy="224028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a:p>
            <a:pPr lvl="0">
              <a:lnSpc>
                <a:spcPct val="150000"/>
              </a:lnSpc>
            </a:pPr>
            <a:endParaRPr lang="en-US" altLang="zh-CN" dirty="0">
              <a:solidFill>
                <a:srgbClr val="595959"/>
              </a:solidFill>
              <a:latin typeface="微软雅黑" panose="020B0503020204020204" pitchFamily="34" charset="-122"/>
            </a:endParaRPr>
          </a:p>
          <a:p>
            <a:pPr lvl="0">
              <a:lnSpc>
                <a:spcPct val="150000"/>
              </a:lnSpc>
            </a:pPr>
            <a:r>
              <a:rPr lang="zh-CN" altLang="en-US" dirty="0">
                <a:solidFill>
                  <a:srgbClr val="595959"/>
                </a:solidFill>
                <a:latin typeface="微软雅黑" panose="020B0503020204020204" pitchFamily="34" charset="-122"/>
              </a:rPr>
              <a:t>        上述</a:t>
            </a:r>
            <a:r>
              <a:rPr lang="en-US" altLang="zh-CN" dirty="0">
                <a:solidFill>
                  <a:srgbClr val="595959"/>
                </a:solidFill>
                <a:latin typeface="微软雅黑" panose="020B0503020204020204" pitchFamily="34" charset="-122"/>
              </a:rPr>
              <a:t>build()</a:t>
            </a:r>
            <a:r>
              <a:rPr lang="zh-CN" altLang="en-US" dirty="0">
                <a:solidFill>
                  <a:srgbClr val="595959"/>
                </a:solidFill>
                <a:latin typeface="微软雅黑" panose="020B0503020204020204" pitchFamily="34" charset="-122"/>
              </a:rPr>
              <a:t>方法中，</a:t>
            </a:r>
            <a:r>
              <a:rPr lang="zh-CN" altLang="zh-CN" dirty="0">
                <a:solidFill>
                  <a:srgbClr val="595959"/>
                </a:solidFill>
                <a:latin typeface="微软雅黑" panose="020B0503020204020204" pitchFamily="34" charset="-122"/>
              </a:rPr>
              <a:t>参数</a:t>
            </a:r>
            <a:r>
              <a:rPr lang="en-US" altLang="zh-CN" dirty="0" err="1">
                <a:solidFill>
                  <a:srgbClr val="595959"/>
                </a:solidFill>
                <a:latin typeface="微软雅黑" panose="020B0503020204020204" pitchFamily="34" charset="-122"/>
              </a:rPr>
              <a:t>inputStream</a:t>
            </a:r>
            <a:r>
              <a:rPr lang="zh-CN" altLang="zh-CN" dirty="0">
                <a:solidFill>
                  <a:srgbClr val="595959"/>
                </a:solidFill>
                <a:latin typeface="微软雅黑" panose="020B0503020204020204" pitchFamily="34" charset="-122"/>
              </a:rPr>
              <a:t>是字节流，它封装了</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文件形式的配置信息；参数</a:t>
            </a:r>
            <a:r>
              <a:rPr lang="en-US" altLang="zh-CN" dirty="0">
                <a:solidFill>
                  <a:srgbClr val="595959"/>
                </a:solidFill>
                <a:latin typeface="微软雅黑" panose="020B0503020204020204" pitchFamily="34" charset="-122"/>
              </a:rPr>
              <a:t>environment</a:t>
            </a:r>
            <a:r>
              <a:rPr lang="zh-CN" altLang="zh-CN" dirty="0">
                <a:solidFill>
                  <a:srgbClr val="595959"/>
                </a:solidFill>
                <a:latin typeface="微软雅黑" panose="020B0503020204020204" pitchFamily="34" charset="-122"/>
              </a:rPr>
              <a:t>和参数</a:t>
            </a:r>
            <a:r>
              <a:rPr lang="en-US" altLang="zh-CN" dirty="0">
                <a:solidFill>
                  <a:srgbClr val="595959"/>
                </a:solidFill>
                <a:latin typeface="微软雅黑" panose="020B0503020204020204" pitchFamily="34" charset="-122"/>
              </a:rPr>
              <a:t>properties</a:t>
            </a:r>
            <a:r>
              <a:rPr lang="zh-CN" altLang="zh-CN" dirty="0">
                <a:solidFill>
                  <a:srgbClr val="595959"/>
                </a:solidFill>
                <a:latin typeface="微软雅黑" panose="020B0503020204020204" pitchFamily="34" charset="-122"/>
              </a:rPr>
              <a:t>为可选参数。其中，参数</a:t>
            </a:r>
            <a:r>
              <a:rPr lang="en-US" altLang="zh-CN" dirty="0">
                <a:solidFill>
                  <a:srgbClr val="595959"/>
                </a:solidFill>
                <a:latin typeface="微软雅黑" panose="020B0503020204020204" pitchFamily="34" charset="-122"/>
              </a:rPr>
              <a:t>environment</a:t>
            </a:r>
            <a:r>
              <a:rPr lang="zh-CN" altLang="zh-CN" dirty="0">
                <a:solidFill>
                  <a:srgbClr val="595959"/>
                </a:solidFill>
                <a:latin typeface="微软雅黑" panose="020B0503020204020204" pitchFamily="34" charset="-122"/>
              </a:rPr>
              <a:t>决定将要加载的环境，包括数据源和事务管理器；参数</a:t>
            </a:r>
            <a:r>
              <a:rPr lang="en-US" altLang="zh-CN" dirty="0">
                <a:solidFill>
                  <a:srgbClr val="595959"/>
                </a:solidFill>
                <a:latin typeface="微软雅黑" panose="020B0503020204020204" pitchFamily="34" charset="-122"/>
              </a:rPr>
              <a:t>properties</a:t>
            </a:r>
            <a:r>
              <a:rPr lang="zh-CN" altLang="zh-CN" dirty="0">
                <a:solidFill>
                  <a:srgbClr val="595959"/>
                </a:solidFill>
                <a:latin typeface="微软雅黑" panose="020B0503020204020204" pitchFamily="34" charset="-122"/>
              </a:rPr>
              <a:t>决定将要加载的</a:t>
            </a:r>
            <a:r>
              <a:rPr lang="en-US" altLang="zh-CN" dirty="0">
                <a:solidFill>
                  <a:srgbClr val="595959"/>
                </a:solidFill>
                <a:latin typeface="微软雅黑" panose="020B0503020204020204" pitchFamily="34" charset="-122"/>
              </a:rPr>
              <a:t>properties</a:t>
            </a:r>
            <a:r>
              <a:rPr lang="zh-CN" altLang="zh-CN" dirty="0">
                <a:solidFill>
                  <a:srgbClr val="595959"/>
                </a:solidFill>
                <a:latin typeface="微软雅黑" panose="020B0503020204020204" pitchFamily="34" charset="-122"/>
              </a:rPr>
              <a:t>文件</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948940"/>
            <a:ext cx="9865885" cy="273704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86997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3731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12">
            <a:extLst>
              <a:ext uri="{FF2B5EF4-FFF2-40B4-BE49-F238E27FC236}">
                <a16:creationId xmlns:a16="http://schemas.microsoft.com/office/drawing/2014/main" id="{AD94D52D-C4C3-4B42-9C2D-6DC872CAE112}"/>
              </a:ext>
            </a:extLst>
          </p:cNvPr>
          <p:cNvSpPr/>
          <p:nvPr/>
        </p:nvSpPr>
        <p:spPr bwMode="auto">
          <a:xfrm>
            <a:off x="2034540" y="3497580"/>
            <a:ext cx="8564467" cy="5326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endParaRPr lang="zh-CN" altLang="en-US" dirty="0">
              <a:solidFill>
                <a:srgbClr val="595959"/>
              </a:solidFill>
              <a:latin typeface="微软雅黑" panose="020B0503020204020204" pitchFamily="34" charset="-122"/>
              <a:ea typeface="微软雅黑" panose="020B0503020204020204" pitchFamily="34" charset="-122"/>
              <a:cs typeface="+mn-ea"/>
              <a:sym typeface="+mn-ea"/>
            </a:endParaRPr>
          </a:p>
        </p:txBody>
      </p:sp>
      <p:sp>
        <p:nvSpPr>
          <p:cNvPr id="2" name="文本框 1">
            <a:extLst>
              <a:ext uri="{FF2B5EF4-FFF2-40B4-BE49-F238E27FC236}">
                <a16:creationId xmlns:a16="http://schemas.microsoft.com/office/drawing/2014/main" id="{E5D6B8DC-D74E-3B43-971E-01D046BF0E4D}"/>
              </a:ext>
            </a:extLst>
          </p:cNvPr>
          <p:cNvSpPr txBox="1"/>
          <p:nvPr/>
        </p:nvSpPr>
        <p:spPr>
          <a:xfrm>
            <a:off x="2171700" y="3497580"/>
            <a:ext cx="8206740" cy="464101"/>
          </a:xfrm>
          <a:prstGeom prst="rect">
            <a:avLst/>
          </a:prstGeom>
          <a:noFill/>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en-US" altLang="zh-CN" dirty="0">
                <a:solidFill>
                  <a:srgbClr val="595959"/>
                </a:solidFill>
                <a:latin typeface="微软雅黑" panose="020B0503020204020204" pitchFamily="34" charset="-122"/>
                <a:ea typeface="微软雅黑" panose="020B0503020204020204" pitchFamily="34" charset="-122"/>
                <a:cs typeface="+mn-ea"/>
              </a:rPr>
              <a:t>build(</a:t>
            </a:r>
            <a:r>
              <a:rPr lang="en-US" altLang="zh-CN" dirty="0" err="1">
                <a:solidFill>
                  <a:srgbClr val="595959"/>
                </a:solidFill>
                <a:latin typeface="微软雅黑" panose="020B0503020204020204" pitchFamily="34" charset="-122"/>
                <a:ea typeface="微软雅黑" panose="020B0503020204020204" pitchFamily="34" charset="-122"/>
                <a:cs typeface="+mn-ea"/>
              </a:rPr>
              <a:t>InputStream</a:t>
            </a:r>
            <a:r>
              <a:rPr lang="en-US" altLang="zh-CN" dirty="0">
                <a:solidFill>
                  <a:srgbClr val="595959"/>
                </a:solidFill>
                <a:latin typeface="微软雅黑" panose="020B0503020204020204" pitchFamily="34" charset="-122"/>
                <a:ea typeface="微软雅黑" panose="020B0503020204020204" pitchFamily="34" charset="-122"/>
                <a:cs typeface="+mn-ea"/>
              </a:rPr>
              <a:t> </a:t>
            </a:r>
            <a:r>
              <a:rPr lang="en-US" altLang="zh-CN" dirty="0" err="1">
                <a:solidFill>
                  <a:srgbClr val="595959"/>
                </a:solidFill>
                <a:latin typeface="微软雅黑" panose="020B0503020204020204" pitchFamily="34" charset="-122"/>
                <a:ea typeface="微软雅黑" panose="020B0503020204020204" pitchFamily="34" charset="-122"/>
                <a:cs typeface="+mn-ea"/>
              </a:rPr>
              <a:t>inputStream,String</a:t>
            </a:r>
            <a:r>
              <a:rPr lang="en-US" altLang="zh-CN" dirty="0">
                <a:solidFill>
                  <a:srgbClr val="595959"/>
                </a:solidFill>
                <a:latin typeface="微软雅黑" panose="020B0503020204020204" pitchFamily="34" charset="-122"/>
                <a:ea typeface="微软雅黑" panose="020B0503020204020204" pitchFamily="34" charset="-122"/>
                <a:cs typeface="+mn-ea"/>
              </a:rPr>
              <a:t> </a:t>
            </a:r>
            <a:r>
              <a:rPr lang="en-US" altLang="zh-CN" dirty="0" err="1">
                <a:solidFill>
                  <a:srgbClr val="595959"/>
                </a:solidFill>
                <a:latin typeface="微软雅黑" panose="020B0503020204020204" pitchFamily="34" charset="-122"/>
                <a:ea typeface="微软雅黑" panose="020B0503020204020204" pitchFamily="34" charset="-122"/>
                <a:cs typeface="+mn-ea"/>
              </a:rPr>
              <a:t>environment,Properties</a:t>
            </a:r>
            <a:r>
              <a:rPr lang="en-US" altLang="zh-CN" dirty="0">
                <a:solidFill>
                  <a:srgbClr val="595959"/>
                </a:solidFill>
                <a:latin typeface="微软雅黑" panose="020B0503020204020204" pitchFamily="34" charset="-122"/>
                <a:ea typeface="微软雅黑" panose="020B0503020204020204" pitchFamily="34" charset="-122"/>
                <a:cs typeface="+mn-ea"/>
              </a:rPr>
              <a:t> properties)</a:t>
            </a:r>
            <a:endParaRPr kumimoji="1" lang="zh-CN" altLang="en-US" dirty="0"/>
          </a:p>
        </p:txBody>
      </p:sp>
    </p:spTree>
    <p:extLst>
      <p:ext uri="{BB962C8B-B14F-4D97-AF65-F5344CB8AC3E}">
        <p14:creationId xmlns:p14="http://schemas.microsoft.com/office/powerpoint/2010/main" val="5312678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r>
              <a:rPr lang="en-US" altLang="zh-CN" dirty="0"/>
              <a:t> </a:t>
            </a:r>
            <a:r>
              <a:rPr lang="zh-CN" altLang="zh-CN" sz="2800" dirty="0">
                <a:solidFill>
                  <a:schemeClr val="bg1"/>
                </a:solidFill>
                <a:latin typeface="Impact" panose="020B0806030902050204" charset="0"/>
                <a:ea typeface="微软雅黑" panose="020B0503020204020204" charset="-122"/>
              </a:rPr>
              <a:t> </a:t>
            </a:r>
            <a:endParaRPr lang="en-US" altLang="zh-CN" sz="2800" dirty="0">
              <a:solidFill>
                <a:schemeClr val="bg1"/>
              </a:solidFill>
              <a:latin typeface="Impact" panose="020B0806030902050204" charset="0"/>
              <a:ea typeface="微软雅黑" panose="020B0503020204020204" charset="-122"/>
              <a:sym typeface="Arial" panose="020B0604020202020204" pitchFamily="34" charset="0"/>
            </a:endParaRP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1002934"/>
            <a:ext cx="8485746" cy="458908"/>
          </a:xfrm>
          <a:prstGeom prst="rect">
            <a:avLst/>
          </a:prstGeom>
          <a:noFill/>
          <a:ln>
            <a:noFill/>
          </a:ln>
        </p:spPr>
        <p:txBody>
          <a:bodyPr wrap="square" rtlCol="0">
            <a:spAutoFit/>
          </a:bodyPr>
          <a:lstStyle/>
          <a:p>
            <a:pPr>
              <a:lnSpc>
                <a:spcPct val="150000"/>
              </a:lnSpc>
            </a:pPr>
            <a:r>
              <a:rPr lang="zh-CN" altLang="zh-CN" b="1" dirty="0">
                <a:solidFill>
                  <a:srgbClr val="595959"/>
                </a:solidFill>
                <a:latin typeface="Microsoft YaHei" panose="020B0503020204020204" pitchFamily="34" charset="-122"/>
                <a:ea typeface="Microsoft YaHei" panose="020B0503020204020204" pitchFamily="34" charset="-122"/>
                <a:cs typeface="+mn-ea"/>
              </a:rPr>
              <a:t>数据准备</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mybatis</a:t>
            </a:r>
            <a:r>
              <a:rPr lang="zh-CN" altLang="zh-CN" sz="1600" dirty="0">
                <a:solidFill>
                  <a:srgbClr val="595959"/>
                </a:solidFill>
                <a:latin typeface="Microsoft YaHei" panose="020B0503020204020204" pitchFamily="34" charset="-122"/>
                <a:ea typeface="Microsoft YaHei" panose="020B0503020204020204" pitchFamily="34" charset="-122"/>
                <a:cs typeface="+mn-ea"/>
              </a:rPr>
              <a:t>数据库中创建</a:t>
            </a:r>
            <a:r>
              <a:rPr lang="en-US" altLang="zh-CN" sz="1600" dirty="0">
                <a:solidFill>
                  <a:srgbClr val="595959"/>
                </a:solidFill>
                <a:latin typeface="Microsoft YaHei" panose="020B0503020204020204" pitchFamily="34" charset="-122"/>
                <a:ea typeface="Microsoft YaHei" panose="020B0503020204020204" pitchFamily="34" charset="-122"/>
                <a:cs typeface="+mn-ea"/>
              </a:rPr>
              <a:t>employee</a:t>
            </a:r>
            <a:r>
              <a:rPr lang="zh-CN" altLang="zh-CN" sz="1600" dirty="0">
                <a:solidFill>
                  <a:srgbClr val="595959"/>
                </a:solidFill>
                <a:latin typeface="Microsoft YaHei" panose="020B0503020204020204" pitchFamily="34" charset="-122"/>
                <a:ea typeface="Microsoft YaHei" panose="020B0503020204020204" pitchFamily="34" charset="-122"/>
                <a:cs typeface="+mn-ea"/>
              </a:rPr>
              <a:t>表，并在</a:t>
            </a:r>
            <a:r>
              <a:rPr lang="en-US" altLang="zh-CN" sz="1600" dirty="0">
                <a:solidFill>
                  <a:srgbClr val="595959"/>
                </a:solidFill>
                <a:latin typeface="Microsoft YaHei" panose="020B0503020204020204" pitchFamily="34" charset="-122"/>
                <a:ea typeface="Microsoft YaHei" panose="020B0503020204020204" pitchFamily="34" charset="-122"/>
                <a:cs typeface="+mn-ea"/>
              </a:rPr>
              <a:t>employee</a:t>
            </a:r>
            <a:r>
              <a:rPr lang="zh-CN" altLang="zh-CN" sz="1600" dirty="0">
                <a:solidFill>
                  <a:srgbClr val="595959"/>
                </a:solidFill>
                <a:latin typeface="Microsoft YaHei" panose="020B0503020204020204" pitchFamily="34" charset="-122"/>
                <a:ea typeface="Microsoft YaHei" panose="020B0503020204020204" pitchFamily="34" charset="-122"/>
                <a:cs typeface="+mn-ea"/>
              </a:rPr>
              <a:t>表中插入几条数据</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628901"/>
            <a:ext cx="7332167" cy="3623310"/>
          </a:xfrm>
          <a:prstGeom prst="rect">
            <a:avLst/>
          </a:prstGeom>
        </p:spPr>
      </p:pic>
      <p:sp>
        <p:nvSpPr>
          <p:cNvPr id="4" name="矩形 3"/>
          <p:cNvSpPr/>
          <p:nvPr/>
        </p:nvSpPr>
        <p:spPr>
          <a:xfrm>
            <a:off x="2795019" y="2491658"/>
            <a:ext cx="6876488" cy="3782895"/>
          </a:xfrm>
          <a:prstGeom prst="rect">
            <a:avLst/>
          </a:prstGeom>
        </p:spPr>
        <p:txBody>
          <a:bodyPr wrap="square">
            <a:spAutoFit/>
          </a:bodyPr>
          <a:lstStyle/>
          <a:p>
            <a:pPr indent="22860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use </a:t>
            </a:r>
            <a:r>
              <a:rPr lang="en-US" altLang="zh-CN" dirty="0" err="1">
                <a:solidFill>
                  <a:srgbClr val="1369B2"/>
                </a:solidFill>
                <a:latin typeface="微软雅黑" panose="020B0503020204020204" pitchFamily="34" charset="-122"/>
                <a:ea typeface="微软雅黑" panose="020B0503020204020204" pitchFamily="34" charset="-122"/>
                <a:cs typeface="+mn-ea"/>
              </a:rPr>
              <a:t>mybatis</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indent="22860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create table </a:t>
            </a:r>
            <a:r>
              <a:rPr lang="en-US" altLang="zh-CN" dirty="0">
                <a:solidFill>
                  <a:srgbClr val="1369B2"/>
                </a:solidFill>
                <a:latin typeface="微软雅黑" panose="020B0503020204020204" pitchFamily="34" charset="-122"/>
                <a:ea typeface="微软雅黑" panose="020B0503020204020204" pitchFamily="34" charset="-122"/>
                <a:cs typeface="+mn-ea"/>
              </a:rPr>
              <a:t>employee</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indent="22860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id int primary key </a:t>
            </a:r>
            <a:r>
              <a:rPr lang="en-US" altLang="zh-CN" dirty="0" err="1">
                <a:solidFill>
                  <a:srgbClr val="595959"/>
                </a:solidFill>
                <a:latin typeface="微软雅黑" panose="020B0503020204020204" pitchFamily="34" charset="-122"/>
                <a:ea typeface="微软雅黑" panose="020B0503020204020204" pitchFamily="34" charset="-122"/>
                <a:cs typeface="+mn-ea"/>
              </a:rPr>
              <a:t>auto_increment</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indent="22860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name varchar(20) not null,</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indent="22860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age int not null,</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indent="22860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position varchar(20)</a:t>
            </a:r>
            <a:r>
              <a:rPr lang="zh-CN" altLang="en-US" dirty="0">
                <a:solidFill>
                  <a:srgbClr val="595959"/>
                </a:solidFill>
                <a:latin typeface="微软雅黑" panose="020B0503020204020204" pitchFamily="34" charset="-122"/>
                <a:ea typeface="微软雅黑" panose="020B0503020204020204" pitchFamily="34" charset="-122"/>
                <a:cs typeface="+mn-ea"/>
              </a:rPr>
              <a:t> </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indent="228600">
              <a:lnSpc>
                <a:spcPct val="150000"/>
              </a:lnSpc>
            </a:pPr>
            <a:r>
              <a:rPr lang="en-US" altLang="zh-CN" dirty="0">
                <a:solidFill>
                  <a:srgbClr val="1369B2"/>
                </a:solidFill>
                <a:latin typeface="微软雅黑" panose="020B0503020204020204" pitchFamily="34" charset="-122"/>
                <a:ea typeface="微软雅黑" panose="020B0503020204020204" pitchFamily="34" charset="-122"/>
                <a:cs typeface="+mn-ea"/>
              </a:rPr>
              <a:t>insert into </a:t>
            </a:r>
            <a:r>
              <a:rPr lang="en-US" altLang="zh-CN" dirty="0">
                <a:solidFill>
                  <a:srgbClr val="595959"/>
                </a:solidFill>
                <a:latin typeface="微软雅黑" panose="020B0503020204020204" pitchFamily="34" charset="-122"/>
                <a:ea typeface="微软雅黑" panose="020B0503020204020204" pitchFamily="34" charset="-122"/>
                <a:cs typeface="+mn-ea"/>
              </a:rPr>
              <a:t>employee(</a:t>
            </a:r>
            <a:r>
              <a:rPr lang="en-US" altLang="zh-CN" dirty="0" err="1">
                <a:solidFill>
                  <a:srgbClr val="595959"/>
                </a:solidFill>
                <a:latin typeface="微软雅黑" panose="020B0503020204020204" pitchFamily="34" charset="-122"/>
                <a:ea typeface="微软雅黑" panose="020B0503020204020204" pitchFamily="34" charset="-122"/>
                <a:cs typeface="+mn-ea"/>
              </a:rPr>
              <a:t>id,name,age,position</a:t>
            </a:r>
            <a:r>
              <a:rPr lang="en-US" altLang="zh-CN" dirty="0">
                <a:solidFill>
                  <a:srgbClr val="595959"/>
                </a:solidFill>
                <a:latin typeface="微软雅黑" panose="020B0503020204020204" pitchFamily="34" charset="-122"/>
                <a:ea typeface="微软雅黑" panose="020B0503020204020204" pitchFamily="34" charset="-122"/>
                <a:cs typeface="+mn-ea"/>
              </a:rPr>
              <a:t>) values(null,'</a:t>
            </a:r>
            <a:r>
              <a:rPr lang="zh-CN" altLang="zh-CN" dirty="0">
                <a:solidFill>
                  <a:srgbClr val="595959"/>
                </a:solidFill>
                <a:latin typeface="微软雅黑" panose="020B0503020204020204" pitchFamily="34" charset="-122"/>
                <a:ea typeface="微软雅黑" panose="020B0503020204020204" pitchFamily="34" charset="-122"/>
                <a:cs typeface="+mn-ea"/>
              </a:rPr>
              <a:t>张三</a:t>
            </a:r>
            <a:r>
              <a:rPr lang="en-US" altLang="zh-CN" dirty="0">
                <a:solidFill>
                  <a:srgbClr val="595959"/>
                </a:solidFill>
                <a:latin typeface="微软雅黑" panose="020B0503020204020204" pitchFamily="34" charset="-122"/>
                <a:ea typeface="微软雅黑" panose="020B0503020204020204" pitchFamily="34" charset="-122"/>
                <a:cs typeface="+mn-ea"/>
              </a:rPr>
              <a:t>',20,'</a:t>
            </a:r>
            <a:r>
              <a:rPr lang="zh-CN" altLang="zh-CN" dirty="0">
                <a:solidFill>
                  <a:srgbClr val="595959"/>
                </a:solidFill>
                <a:latin typeface="微软雅黑" panose="020B0503020204020204" pitchFamily="34" charset="-122"/>
                <a:ea typeface="微软雅黑" panose="020B0503020204020204" pitchFamily="34" charset="-122"/>
                <a:cs typeface="+mn-ea"/>
              </a:rPr>
              <a:t>员工</a:t>
            </a:r>
            <a:r>
              <a:rPr lang="en-US" altLang="zh-CN" dirty="0">
                <a:solidFill>
                  <a:srgbClr val="595959"/>
                </a:solidFill>
                <a:latin typeface="微软雅黑" panose="020B0503020204020204" pitchFamily="34" charset="-122"/>
                <a:ea typeface="微软雅黑" panose="020B0503020204020204" pitchFamily="34" charset="-122"/>
                <a:cs typeface="+mn-ea"/>
              </a:rPr>
              <a:t>‘),</a:t>
            </a:r>
          </a:p>
          <a:p>
            <a:pPr indent="22860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(null,'</a:t>
            </a:r>
            <a:r>
              <a:rPr lang="zh-CN" altLang="zh-CN" dirty="0">
                <a:solidFill>
                  <a:srgbClr val="595959"/>
                </a:solidFill>
                <a:latin typeface="微软雅黑" panose="020B0503020204020204" pitchFamily="34" charset="-122"/>
                <a:ea typeface="微软雅黑" panose="020B0503020204020204" pitchFamily="34" charset="-122"/>
                <a:cs typeface="+mn-ea"/>
              </a:rPr>
              <a:t>李四</a:t>
            </a:r>
            <a:r>
              <a:rPr lang="en-US" altLang="zh-CN" dirty="0">
                <a:solidFill>
                  <a:srgbClr val="595959"/>
                </a:solidFill>
                <a:latin typeface="微软雅黑" panose="020B0503020204020204" pitchFamily="34" charset="-122"/>
                <a:ea typeface="微软雅黑" panose="020B0503020204020204" pitchFamily="34" charset="-122"/>
                <a:cs typeface="+mn-ea"/>
              </a:rPr>
              <a:t>',18, '</a:t>
            </a:r>
            <a:r>
              <a:rPr lang="zh-CN" altLang="zh-CN" dirty="0">
                <a:solidFill>
                  <a:srgbClr val="595959"/>
                </a:solidFill>
                <a:latin typeface="微软雅黑" panose="020B0503020204020204" pitchFamily="34" charset="-122"/>
                <a:ea typeface="微软雅黑" panose="020B0503020204020204" pitchFamily="34" charset="-122"/>
                <a:cs typeface="+mn-ea"/>
              </a:rPr>
              <a:t>员工</a:t>
            </a:r>
            <a:r>
              <a:rPr lang="en-US" altLang="zh-CN" dirty="0">
                <a:solidFill>
                  <a:srgbClr val="595959"/>
                </a:solidFill>
                <a:latin typeface="微软雅黑" panose="020B0503020204020204" pitchFamily="34" charset="-122"/>
                <a:ea typeface="微软雅黑" panose="020B0503020204020204" pitchFamily="34" charset="-122"/>
                <a:cs typeface="+mn-ea"/>
              </a:rPr>
              <a:t>'),(null,'</a:t>
            </a:r>
            <a:r>
              <a:rPr lang="zh-CN" altLang="zh-CN" dirty="0">
                <a:solidFill>
                  <a:srgbClr val="595959"/>
                </a:solidFill>
                <a:latin typeface="微软雅黑" panose="020B0503020204020204" pitchFamily="34" charset="-122"/>
                <a:ea typeface="微软雅黑" panose="020B0503020204020204" pitchFamily="34" charset="-122"/>
                <a:cs typeface="+mn-ea"/>
              </a:rPr>
              <a:t>王五</a:t>
            </a:r>
            <a:r>
              <a:rPr lang="en-US" altLang="zh-CN" dirty="0">
                <a:solidFill>
                  <a:srgbClr val="595959"/>
                </a:solidFill>
                <a:latin typeface="微软雅黑" panose="020B0503020204020204" pitchFamily="34" charset="-122"/>
                <a:ea typeface="微软雅黑" panose="020B0503020204020204" pitchFamily="34" charset="-122"/>
                <a:cs typeface="+mn-ea"/>
              </a:rPr>
              <a:t>',35,'</a:t>
            </a:r>
            <a:r>
              <a:rPr lang="zh-CN" altLang="zh-CN" dirty="0">
                <a:solidFill>
                  <a:srgbClr val="595959"/>
                </a:solidFill>
                <a:latin typeface="微软雅黑" panose="020B0503020204020204" pitchFamily="34" charset="-122"/>
                <a:ea typeface="微软雅黑" panose="020B0503020204020204" pitchFamily="34" charset="-122"/>
                <a:cs typeface="+mn-ea"/>
              </a:rPr>
              <a:t>经理</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931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案例：员工管理系统</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4132677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r>
              <a:rPr lang="en-US" altLang="zh-CN" dirty="0"/>
              <a:t> </a:t>
            </a:r>
            <a:r>
              <a:rPr lang="zh-CN" altLang="zh-CN" sz="2800" dirty="0">
                <a:solidFill>
                  <a:schemeClr val="bg1"/>
                </a:solidFill>
                <a:latin typeface="Impact" panose="020B0806030902050204" charset="0"/>
                <a:ea typeface="微软雅黑" panose="020B0503020204020204" charset="-122"/>
              </a:rPr>
              <a:t> </a:t>
            </a:r>
            <a:endParaRPr lang="en-US" altLang="zh-CN" sz="2800" dirty="0">
              <a:solidFill>
                <a:schemeClr val="bg1"/>
              </a:solidFill>
              <a:latin typeface="Impact" panose="020B0806030902050204" charset="0"/>
              <a:ea typeface="微软雅黑" panose="020B0503020204020204" charset="-122"/>
              <a:sym typeface="Arial" panose="020B0604020202020204" pitchFamily="34" charset="0"/>
            </a:endParaRP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1002934"/>
            <a:ext cx="8485746" cy="1202958"/>
          </a:xfrm>
          <a:prstGeom prst="rect">
            <a:avLst/>
          </a:prstGeom>
          <a:noFill/>
          <a:ln>
            <a:noFill/>
          </a:ln>
        </p:spPr>
        <p:txBody>
          <a:bodyPr wrap="square" rtlCol="0">
            <a:spAutoFit/>
          </a:bodyPr>
          <a:lstStyle/>
          <a:p>
            <a:pPr>
              <a:lnSpc>
                <a:spcPct val="150000"/>
              </a:lnSpc>
            </a:pPr>
            <a:r>
              <a:rPr lang="en-US" altLang="zh-CN" b="1" dirty="0">
                <a:solidFill>
                  <a:srgbClr val="595959"/>
                </a:solidFill>
                <a:latin typeface="Microsoft YaHei" panose="020B0503020204020204" pitchFamily="34" charset="-122"/>
                <a:ea typeface="Microsoft YaHei" panose="020B0503020204020204" pitchFamily="34" charset="-122"/>
                <a:cs typeface="+mn-ea"/>
              </a:rPr>
              <a:t>POJO</a:t>
            </a:r>
            <a:r>
              <a:rPr lang="zh-CN" altLang="zh-CN" b="1" dirty="0">
                <a:solidFill>
                  <a:srgbClr val="595959"/>
                </a:solidFill>
                <a:latin typeface="Microsoft YaHei" panose="020B0503020204020204" pitchFamily="34" charset="-122"/>
                <a:ea typeface="Microsoft YaHei" panose="020B0503020204020204" pitchFamily="34" charset="-122"/>
                <a:cs typeface="+mn-ea"/>
              </a:rPr>
              <a:t>类准备</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在项目</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src</a:t>
            </a:r>
            <a:r>
              <a:rPr lang="en-US" altLang="zh-CN" sz="1600" dirty="0">
                <a:solidFill>
                  <a:srgbClr val="595959"/>
                </a:solidFill>
                <a:latin typeface="Microsoft YaHei" panose="020B0503020204020204" pitchFamily="34" charset="-122"/>
                <a:ea typeface="Microsoft YaHei" panose="020B0503020204020204" pitchFamily="34" charset="-122"/>
                <a:cs typeface="+mn-ea"/>
              </a:rPr>
              <a:t>/main/java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目录下创建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com.itheima.pojo</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包，在</a:t>
            </a:r>
            <a:r>
              <a:rPr lang="zh-CN" altLang="en-US" sz="1600" dirty="0">
                <a:solidFill>
                  <a:srgbClr val="595959"/>
                </a:solidFill>
                <a:latin typeface="Microsoft YaHei" panose="020B0503020204020204" pitchFamily="34" charset="-122"/>
                <a:ea typeface="Microsoft YaHei" panose="020B0503020204020204" pitchFamily="34" charset="-122"/>
                <a:cs typeface="+mn-ea"/>
              </a:rPr>
              <a:t>该</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包下创建持久化类</a:t>
            </a:r>
            <a:r>
              <a:rPr lang="en-US" altLang="zh-CN" sz="1600" dirty="0">
                <a:solidFill>
                  <a:srgbClr val="595959"/>
                </a:solidFill>
                <a:latin typeface="Microsoft YaHei" panose="020B0503020204020204" pitchFamily="34" charset="-122"/>
                <a:ea typeface="Microsoft YaHei" panose="020B0503020204020204" pitchFamily="34" charset="-122"/>
                <a:cs typeface="+mn-ea"/>
              </a:rPr>
              <a:t>Employee</a:t>
            </a:r>
            <a:r>
              <a:rPr lang="zh-CN" altLang="zh-CN" sz="1600" dirty="0">
                <a:solidFill>
                  <a:srgbClr val="595959"/>
                </a:solidFill>
                <a:latin typeface="Microsoft YaHei" panose="020B0503020204020204" pitchFamily="34" charset="-122"/>
                <a:ea typeface="Microsoft YaHei" panose="020B0503020204020204" pitchFamily="34" charset="-122"/>
                <a:cs typeface="+mn-ea"/>
              </a:rPr>
              <a:t>，并在类中声明</a:t>
            </a:r>
            <a:r>
              <a:rPr lang="en-US" altLang="zh-CN" sz="1600" dirty="0">
                <a:solidFill>
                  <a:srgbClr val="595959"/>
                </a:solidFill>
                <a:latin typeface="Microsoft YaHei" panose="020B0503020204020204" pitchFamily="34" charset="-122"/>
                <a:ea typeface="Microsoft YaHei" panose="020B0503020204020204" pitchFamily="34" charset="-122"/>
                <a:cs typeface="+mn-ea"/>
              </a:rPr>
              <a:t>id</a:t>
            </a:r>
            <a:r>
              <a:rPr lang="zh-CN" altLang="zh-CN" sz="1600" dirty="0">
                <a:solidFill>
                  <a:srgbClr val="595959"/>
                </a:solidFill>
                <a:latin typeface="Microsoft YaHei" panose="020B0503020204020204" pitchFamily="34" charset="-122"/>
                <a:ea typeface="Microsoft YaHei" panose="020B0503020204020204" pitchFamily="34" charset="-122"/>
                <a:cs typeface="+mn-ea"/>
              </a:rPr>
              <a:t>（编号）、</a:t>
            </a:r>
            <a:r>
              <a:rPr lang="en-US" altLang="zh-CN" sz="1600" dirty="0">
                <a:solidFill>
                  <a:srgbClr val="595959"/>
                </a:solidFill>
                <a:latin typeface="Microsoft YaHei" panose="020B0503020204020204" pitchFamily="34" charset="-122"/>
                <a:ea typeface="Microsoft YaHei" panose="020B0503020204020204" pitchFamily="34" charset="-122"/>
                <a:cs typeface="+mn-ea"/>
              </a:rPr>
              <a:t>name</a:t>
            </a:r>
            <a:r>
              <a:rPr lang="zh-CN" altLang="zh-CN" sz="1600" dirty="0">
                <a:solidFill>
                  <a:srgbClr val="595959"/>
                </a:solidFill>
                <a:latin typeface="Microsoft YaHei" panose="020B0503020204020204" pitchFamily="34" charset="-122"/>
                <a:ea typeface="Microsoft YaHei" panose="020B0503020204020204" pitchFamily="34" charset="-122"/>
                <a:cs typeface="+mn-ea"/>
              </a:rPr>
              <a:t>（姓名）、</a:t>
            </a:r>
            <a:r>
              <a:rPr lang="en-US" altLang="zh-CN" sz="1600" dirty="0">
                <a:solidFill>
                  <a:srgbClr val="595959"/>
                </a:solidFill>
                <a:latin typeface="Microsoft YaHei" panose="020B0503020204020204" pitchFamily="34" charset="-122"/>
                <a:ea typeface="Microsoft YaHei" panose="020B0503020204020204" pitchFamily="34" charset="-122"/>
                <a:cs typeface="+mn-ea"/>
              </a:rPr>
              <a:t>age</a:t>
            </a:r>
            <a:r>
              <a:rPr lang="zh-CN" altLang="zh-CN" sz="1600" dirty="0">
                <a:solidFill>
                  <a:srgbClr val="595959"/>
                </a:solidFill>
                <a:latin typeface="Microsoft YaHei" panose="020B0503020204020204" pitchFamily="34" charset="-122"/>
                <a:ea typeface="Microsoft YaHei" panose="020B0503020204020204" pitchFamily="34" charset="-122"/>
                <a:cs typeface="+mn-ea"/>
              </a:rPr>
              <a:t>（年龄）和</a:t>
            </a:r>
            <a:r>
              <a:rPr lang="en-US" altLang="zh-CN" sz="1600" dirty="0">
                <a:solidFill>
                  <a:srgbClr val="595959"/>
                </a:solidFill>
                <a:latin typeface="Microsoft YaHei" panose="020B0503020204020204" pitchFamily="34" charset="-122"/>
                <a:ea typeface="Microsoft YaHei" panose="020B0503020204020204" pitchFamily="34" charset="-122"/>
                <a:cs typeface="+mn-ea"/>
              </a:rPr>
              <a:t>position</a:t>
            </a:r>
            <a:r>
              <a:rPr lang="zh-CN" altLang="zh-CN" sz="1600" dirty="0">
                <a:solidFill>
                  <a:srgbClr val="595959"/>
                </a:solidFill>
                <a:latin typeface="Microsoft YaHei" panose="020B0503020204020204" pitchFamily="34" charset="-122"/>
                <a:ea typeface="Microsoft YaHei" panose="020B0503020204020204" pitchFamily="34" charset="-122"/>
                <a:cs typeface="+mn-ea"/>
              </a:rPr>
              <a:t>（职位）属性，以及属性对应的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getter/setter</a:t>
            </a:r>
            <a:r>
              <a:rPr lang="zh-CN" altLang="zh-CN" sz="1600" dirty="0">
                <a:solidFill>
                  <a:srgbClr val="595959"/>
                </a:solidFill>
                <a:latin typeface="Microsoft YaHei" panose="020B0503020204020204" pitchFamily="34" charset="-122"/>
                <a:ea typeface="Microsoft YaHei" panose="020B0503020204020204" pitchFamily="34" charset="-122"/>
                <a:cs typeface="+mn-ea"/>
              </a:rPr>
              <a:t>方法</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628901"/>
            <a:ext cx="7332167" cy="3623310"/>
          </a:xfrm>
          <a:prstGeom prst="rect">
            <a:avLst/>
          </a:prstGeom>
        </p:spPr>
      </p:pic>
      <p:sp>
        <p:nvSpPr>
          <p:cNvPr id="4" name="矩形 3"/>
          <p:cNvSpPr/>
          <p:nvPr/>
        </p:nvSpPr>
        <p:spPr>
          <a:xfrm>
            <a:off x="2795019" y="2548808"/>
            <a:ext cx="6876488" cy="37421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Employee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Integer id;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name;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Integer age;      	</a:t>
            </a: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String position;  	</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省略</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en-US" sz="1600" dirty="0">
                <a:solidFill>
                  <a:srgbClr val="595959"/>
                </a:solidFill>
                <a:latin typeface="微软雅黑" panose="020B0503020204020204" pitchFamily="34" charset="-122"/>
                <a:ea typeface="微软雅黑" panose="020B0503020204020204" pitchFamily="34" charset="-122"/>
                <a:cs typeface="+mn-ea"/>
              </a:rPr>
              <a:t>方法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@Override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toString</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"Employee{" + "id=" + id + ", name=" + name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age=" + age + ", position=" + position +'}’;</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en-US"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931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案例：员工管理系统</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3868452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r>
              <a:rPr lang="en-US" altLang="zh-CN" dirty="0"/>
              <a:t> </a:t>
            </a:r>
            <a:r>
              <a:rPr lang="zh-CN" altLang="zh-CN" sz="2800" dirty="0">
                <a:solidFill>
                  <a:schemeClr val="bg1"/>
                </a:solidFill>
                <a:latin typeface="Impact" panose="020B0806030902050204" charset="0"/>
                <a:ea typeface="微软雅黑" panose="020B0503020204020204" charset="-122"/>
              </a:rPr>
              <a:t> </a:t>
            </a:r>
            <a:endParaRPr lang="en-US" altLang="zh-CN" sz="2800" dirty="0">
              <a:solidFill>
                <a:schemeClr val="bg1"/>
              </a:solidFill>
              <a:latin typeface="Impact" panose="020B0806030902050204" charset="0"/>
              <a:ea typeface="微软雅黑" panose="020B0503020204020204" charset="-122"/>
              <a:sym typeface="Arial" panose="020B0604020202020204" pitchFamily="34" charset="0"/>
            </a:endParaRP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1002934"/>
            <a:ext cx="8485746" cy="1202958"/>
          </a:xfrm>
          <a:prstGeom prst="rect">
            <a:avLst/>
          </a:prstGeom>
          <a:noFill/>
          <a:ln>
            <a:noFill/>
          </a:ln>
        </p:spPr>
        <p:txBody>
          <a:bodyPr wrap="square" rtlCol="0">
            <a:spAutoFit/>
          </a:bodyPr>
          <a:lstStyle/>
          <a:p>
            <a:pPr>
              <a:lnSpc>
                <a:spcPct val="150000"/>
              </a:lnSpc>
            </a:pPr>
            <a:r>
              <a:rPr lang="zh-CN" altLang="zh-CN" b="1" dirty="0">
                <a:solidFill>
                  <a:srgbClr val="595959"/>
                </a:solidFill>
                <a:latin typeface="Microsoft YaHei" panose="020B0503020204020204" pitchFamily="34" charset="-122"/>
                <a:ea typeface="Microsoft YaHei" panose="020B0503020204020204" pitchFamily="34" charset="-122"/>
                <a:cs typeface="+mn-ea"/>
              </a:rPr>
              <a:t>编写映射文件</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在项目</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src</a:t>
            </a:r>
            <a:r>
              <a:rPr lang="en-US" altLang="zh-CN" sz="1600" dirty="0">
                <a:solidFill>
                  <a:srgbClr val="595959"/>
                </a:solidFill>
                <a:latin typeface="Microsoft YaHei" panose="020B0503020204020204" pitchFamily="34" charset="-122"/>
                <a:ea typeface="Microsoft YaHei" panose="020B0503020204020204" pitchFamily="34" charset="-122"/>
                <a:cs typeface="+mn-ea"/>
              </a:rPr>
              <a:t>/main/java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目录下创建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com.itheima.mapper</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com.itheima.mapper</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包下创建映射文件</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EmployeeMapper.xml</a:t>
            </a:r>
            <a:r>
              <a:rPr lang="zh-CN" altLang="zh-CN" sz="1600" dirty="0">
                <a:solidFill>
                  <a:srgbClr val="595959"/>
                </a:solidFill>
                <a:latin typeface="Microsoft YaHei" panose="020B0503020204020204" pitchFamily="34" charset="-122"/>
                <a:ea typeface="Microsoft YaHei" panose="020B0503020204020204" pitchFamily="34" charset="-122"/>
                <a:cs typeface="+mn-ea"/>
              </a:rPr>
              <a:t>，该文件主要用于实现</a:t>
            </a:r>
            <a:r>
              <a:rPr lang="en-US" altLang="zh-CN" sz="1600" dirty="0">
                <a:solidFill>
                  <a:srgbClr val="595959"/>
                </a:solidFill>
                <a:latin typeface="Microsoft YaHei" panose="020B0503020204020204" pitchFamily="34" charset="-122"/>
                <a:ea typeface="Microsoft YaHei" panose="020B0503020204020204" pitchFamily="34" charset="-122"/>
                <a:cs typeface="+mn-ea"/>
              </a:rPr>
              <a:t>SQL</a:t>
            </a:r>
            <a:r>
              <a:rPr lang="zh-CN" altLang="zh-CN" sz="1600" dirty="0">
                <a:solidFill>
                  <a:srgbClr val="595959"/>
                </a:solidFill>
                <a:latin typeface="Microsoft YaHei" panose="020B0503020204020204" pitchFamily="34" charset="-122"/>
                <a:ea typeface="Microsoft YaHei" panose="020B0503020204020204" pitchFamily="34" charset="-122"/>
                <a:cs typeface="+mn-ea"/>
              </a:rPr>
              <a:t>语句和</a:t>
            </a:r>
            <a:r>
              <a:rPr lang="en-US" altLang="zh-CN" sz="1600" dirty="0">
                <a:solidFill>
                  <a:srgbClr val="595959"/>
                </a:solidFill>
                <a:latin typeface="Microsoft YaHei" panose="020B0503020204020204" pitchFamily="34" charset="-122"/>
                <a:ea typeface="Microsoft YaHei" panose="020B0503020204020204" pitchFamily="34" charset="-122"/>
                <a:cs typeface="+mn-ea"/>
              </a:rPr>
              <a:t>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对象之间的映射</a:t>
            </a:r>
            <a:r>
              <a:rPr lang="zh-CN" altLang="en-US" sz="1600" dirty="0">
                <a:solidFill>
                  <a:srgbClr val="595959"/>
                </a:solidFill>
                <a:latin typeface="Microsoft YaHei" panose="020B0503020204020204" pitchFamily="34" charset="-122"/>
                <a:ea typeface="Microsoft YaHei" panose="020B0503020204020204" pitchFamily="34" charset="-122"/>
                <a:cs typeface="+mn-ea"/>
              </a:rPr>
              <a:t>，部分文件内容如下。</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628901"/>
            <a:ext cx="7332167" cy="3623310"/>
          </a:xfrm>
          <a:prstGeom prst="rect">
            <a:avLst/>
          </a:prstGeom>
        </p:spPr>
      </p:pic>
      <p:sp>
        <p:nvSpPr>
          <p:cNvPr id="4" name="矩形 3"/>
          <p:cNvSpPr/>
          <p:nvPr/>
        </p:nvSpPr>
        <p:spPr>
          <a:xfrm>
            <a:off x="2795019" y="2548808"/>
            <a:ext cx="6876488" cy="37421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&lt;mapper namespace="</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com.itheima.mapper.EmployeeMapper</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&lt;select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findById"parameterType</a:t>
            </a:r>
            <a:r>
              <a:rPr lang="en-US" altLang="zh-CN" sz="1600" dirty="0">
                <a:solidFill>
                  <a:srgbClr val="595959"/>
                </a:solidFill>
                <a:latin typeface="微软雅黑" panose="020B0503020204020204" pitchFamily="34" charset="-122"/>
                <a:ea typeface="微软雅黑" panose="020B0503020204020204" pitchFamily="34" charset="-122"/>
                <a:cs typeface="+mn-ea"/>
              </a:rPr>
              <a:t>="Integer”</a:t>
            </a: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resultType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com.itheima.pojo.Employee</a:t>
            </a:r>
            <a:r>
              <a:rPr lang="en-US" altLang="zh-CN" sz="1600" dirty="0">
                <a:solidFill>
                  <a:srgbClr val="595959"/>
                </a:solidFill>
                <a:latin typeface="微软雅黑" panose="020B0503020204020204" pitchFamily="34" charset="-122"/>
                <a:ea typeface="微软雅黑" panose="020B0503020204020204" pitchFamily="34" charset="-122"/>
                <a:cs typeface="+mn-ea"/>
              </a:rPr>
              <a:t>"&gt; select * from employee where id = #{id}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&lt;/select&gt;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&lt;insert </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en-US" altLang="zh-CN" sz="1600" dirty="0" err="1">
                <a:solidFill>
                  <a:srgbClr val="595959"/>
                </a:solidFill>
                <a:latin typeface="微软雅黑" panose="020B0503020204020204" pitchFamily="34" charset="-122"/>
                <a:ea typeface="微软雅黑" panose="020B0503020204020204" pitchFamily="34" charset="-122"/>
                <a:cs typeface="+mn-ea"/>
              </a:rPr>
              <a:t>addEmployee</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parameterType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com.itheima.pojo.Employee</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insert into employee(</a:t>
            </a:r>
            <a:r>
              <a:rPr lang="en-US" altLang="zh-CN" sz="1600" dirty="0" err="1">
                <a:solidFill>
                  <a:srgbClr val="595959"/>
                </a:solidFill>
                <a:latin typeface="微软雅黑" panose="020B0503020204020204" pitchFamily="34" charset="-122"/>
                <a:ea typeface="微软雅黑" panose="020B0503020204020204" pitchFamily="34" charset="-122"/>
                <a:cs typeface="+mn-ea"/>
              </a:rPr>
              <a:t>id,name,age,position</a:t>
            </a:r>
            <a:r>
              <a:rPr lang="en-US" altLang="zh-CN" sz="1600" dirty="0">
                <a:solidFill>
                  <a:srgbClr val="595959"/>
                </a:solidFill>
                <a:latin typeface="微软雅黑" panose="020B0503020204020204" pitchFamily="34" charset="-122"/>
                <a:ea typeface="微软雅黑" panose="020B0503020204020204" pitchFamily="34" charset="-122"/>
                <a:cs typeface="+mn-ea"/>
              </a:rPr>
              <a:t>)values</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(#{id},#{name},#{age},#{position})</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&lt;/insert&gt;</a:t>
            </a:r>
            <a:r>
              <a:rPr lang="zh-CN" altLang="en-US" sz="1600" dirty="0">
                <a:solidFill>
                  <a:srgbClr val="1369B2"/>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&lt;/mapper&gt;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en-US"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931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案例：员工管理系统</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7475901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05</a:t>
            </a:r>
            <a:r>
              <a:rPr lang="en-US" altLang="zh-CN" dirty="0"/>
              <a:t> </a:t>
            </a:r>
            <a:r>
              <a:rPr lang="zh-CN" altLang="zh-CN" sz="2800" dirty="0">
                <a:solidFill>
                  <a:schemeClr val="bg1"/>
                </a:solidFill>
                <a:latin typeface="Impact" panose="020B0806030902050204" charset="0"/>
                <a:ea typeface="微软雅黑" panose="020B0503020204020204" charset="-122"/>
              </a:rPr>
              <a:t> </a:t>
            </a:r>
            <a:endParaRPr lang="en-US" altLang="zh-CN" sz="2800" dirty="0">
              <a:solidFill>
                <a:schemeClr val="bg1"/>
              </a:solidFill>
              <a:latin typeface="Impact" panose="020B0806030902050204" charset="0"/>
              <a:ea typeface="微软雅黑" panose="020B0503020204020204" charset="-122"/>
              <a:sym typeface="Arial" panose="020B0604020202020204" pitchFamily="34" charset="0"/>
            </a:endParaRP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1002934"/>
            <a:ext cx="8485746" cy="1202958"/>
          </a:xfrm>
          <a:prstGeom prst="rect">
            <a:avLst/>
          </a:prstGeom>
          <a:noFill/>
          <a:ln>
            <a:noFill/>
          </a:ln>
        </p:spPr>
        <p:txBody>
          <a:bodyPr wrap="square" rtlCol="0">
            <a:spAutoFit/>
          </a:bodyPr>
          <a:lstStyle/>
          <a:p>
            <a:pPr>
              <a:lnSpc>
                <a:spcPct val="150000"/>
              </a:lnSpc>
            </a:pPr>
            <a:r>
              <a:rPr lang="zh-CN" altLang="zh-CN" b="1" dirty="0">
                <a:solidFill>
                  <a:srgbClr val="595959"/>
                </a:solidFill>
                <a:latin typeface="Microsoft YaHei" panose="020B0503020204020204" pitchFamily="34" charset="-122"/>
                <a:ea typeface="Microsoft YaHei" panose="020B0503020204020204" pitchFamily="34" charset="-122"/>
                <a:cs typeface="+mn-ea"/>
              </a:rPr>
              <a:t>修改</a:t>
            </a:r>
            <a:r>
              <a:rPr lang="en-US" altLang="zh-CN" b="1" dirty="0" err="1">
                <a:solidFill>
                  <a:srgbClr val="595959"/>
                </a:solidFill>
                <a:latin typeface="Microsoft YaHei" panose="020B0503020204020204" pitchFamily="34" charset="-122"/>
                <a:ea typeface="Microsoft YaHei" panose="020B0503020204020204" pitchFamily="34" charset="-122"/>
                <a:cs typeface="+mn-ea"/>
              </a:rPr>
              <a:t>mybatis-config.xml</a:t>
            </a:r>
            <a:r>
              <a:rPr lang="zh-CN" altLang="zh-CN" b="1" dirty="0">
                <a:solidFill>
                  <a:srgbClr val="595959"/>
                </a:solidFill>
                <a:latin typeface="Microsoft YaHei" panose="020B0503020204020204" pitchFamily="34" charset="-122"/>
                <a:ea typeface="Microsoft YaHei" panose="020B0503020204020204" pitchFamily="34" charset="-122"/>
                <a:cs typeface="+mn-ea"/>
              </a:rPr>
              <a:t>核心配置文件</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mybatis-config.xml</a:t>
            </a:r>
            <a:r>
              <a:rPr lang="zh-CN" altLang="zh-CN" sz="1600" dirty="0">
                <a:solidFill>
                  <a:srgbClr val="595959"/>
                </a:solidFill>
                <a:latin typeface="Microsoft YaHei" panose="020B0503020204020204" pitchFamily="34" charset="-122"/>
                <a:ea typeface="Microsoft YaHei" panose="020B0503020204020204" pitchFamily="34" charset="-122"/>
                <a:cs typeface="+mn-ea"/>
              </a:rPr>
              <a:t>映射文件的</a:t>
            </a:r>
            <a:r>
              <a:rPr lang="en-US" altLang="zh-CN" sz="1600" dirty="0">
                <a:solidFill>
                  <a:srgbClr val="595959"/>
                </a:solidFill>
                <a:latin typeface="Microsoft YaHei" panose="020B0503020204020204" pitchFamily="34" charset="-122"/>
                <a:ea typeface="Microsoft YaHei" panose="020B0503020204020204" pitchFamily="34" charset="-122"/>
                <a:cs typeface="+mn-ea"/>
              </a:rPr>
              <a:t>&lt;mappers&gt;</a:t>
            </a:r>
            <a:r>
              <a:rPr lang="zh-CN" altLang="zh-CN" sz="1600" dirty="0">
                <a:solidFill>
                  <a:srgbClr val="595959"/>
                </a:solidFill>
                <a:latin typeface="Microsoft YaHei" panose="020B0503020204020204" pitchFamily="34" charset="-122"/>
                <a:ea typeface="Microsoft YaHei" panose="020B0503020204020204" pitchFamily="34" charset="-122"/>
                <a:cs typeface="+mn-ea"/>
              </a:rPr>
              <a:t>元素下添加</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EmployeeMapper.xml</a:t>
            </a:r>
            <a:r>
              <a:rPr lang="zh-CN" altLang="zh-CN" sz="1600" dirty="0">
                <a:solidFill>
                  <a:srgbClr val="595959"/>
                </a:solidFill>
                <a:latin typeface="Microsoft YaHei" panose="020B0503020204020204" pitchFamily="34" charset="-122"/>
                <a:ea typeface="Microsoft YaHei" panose="020B0503020204020204" pitchFamily="34" charset="-122"/>
                <a:cs typeface="+mn-ea"/>
              </a:rPr>
              <a:t>映射文件路径的配置，用于将</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EmployeeMapper.xml</a:t>
            </a:r>
            <a:r>
              <a:rPr lang="zh-CN" altLang="zh-CN" sz="1600" dirty="0">
                <a:solidFill>
                  <a:srgbClr val="595959"/>
                </a:solidFill>
                <a:latin typeface="Microsoft YaHei" panose="020B0503020204020204" pitchFamily="34" charset="-122"/>
                <a:ea typeface="Microsoft YaHei" panose="020B0503020204020204" pitchFamily="34" charset="-122"/>
                <a:cs typeface="+mn-ea"/>
              </a:rPr>
              <a:t>映射文件加载到程序中</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3223261"/>
            <a:ext cx="7332167" cy="1594150"/>
          </a:xfrm>
          <a:prstGeom prst="rect">
            <a:avLst/>
          </a:prstGeom>
        </p:spPr>
      </p:pic>
      <p:sp>
        <p:nvSpPr>
          <p:cNvPr id="4" name="矩形 3"/>
          <p:cNvSpPr/>
          <p:nvPr/>
        </p:nvSpPr>
        <p:spPr>
          <a:xfrm>
            <a:off x="2795019" y="3314618"/>
            <a:ext cx="6876488" cy="1289905"/>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&lt;mapper </a:t>
            </a: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resource="com/</a:t>
            </a:r>
            <a:r>
              <a:rPr lang="en-US" altLang="zh-CN" dirty="0" err="1">
                <a:solidFill>
                  <a:srgbClr val="595959"/>
                </a:solidFill>
                <a:latin typeface="微软雅黑" panose="020B0503020204020204" pitchFamily="34" charset="-122"/>
                <a:ea typeface="微软雅黑" panose="020B0503020204020204" pitchFamily="34" charset="-122"/>
                <a:cs typeface="+mn-ea"/>
              </a:rPr>
              <a:t>itheima</a:t>
            </a:r>
            <a:r>
              <a:rPr lang="en-US" altLang="zh-CN" dirty="0">
                <a:solidFill>
                  <a:srgbClr val="595959"/>
                </a:solidFill>
                <a:latin typeface="微软雅黑" panose="020B0503020204020204" pitchFamily="34" charset="-122"/>
                <a:ea typeface="微软雅黑" panose="020B0503020204020204" pitchFamily="34" charset="-122"/>
                <a:cs typeface="+mn-ea"/>
              </a:rPr>
              <a:t>/mapper/</a:t>
            </a:r>
            <a:r>
              <a:rPr lang="en-US" altLang="zh-CN" dirty="0" err="1">
                <a:solidFill>
                  <a:srgbClr val="595959"/>
                </a:solidFill>
                <a:latin typeface="微软雅黑" panose="020B0503020204020204" pitchFamily="34" charset="-122"/>
                <a:ea typeface="微软雅黑" panose="020B0503020204020204" pitchFamily="34" charset="-122"/>
                <a:cs typeface="+mn-ea"/>
              </a:rPr>
              <a:t>EmployeeMapper.xml</a:t>
            </a:r>
            <a:r>
              <a:rPr lang="en-US" altLang="zh-CN" dirty="0">
                <a:solidFill>
                  <a:srgbClr val="595959"/>
                </a:solidFill>
                <a:latin typeface="微软雅黑" panose="020B0503020204020204" pitchFamily="34" charset="-122"/>
                <a:ea typeface="微软雅黑" panose="020B0503020204020204" pitchFamily="34" charset="-122"/>
                <a:cs typeface="+mn-ea"/>
              </a:rPr>
              <a:t>"&gt;</a:t>
            </a: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&lt;/mapper&gt;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931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案例：员工管理系统</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471098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06</a:t>
            </a:r>
            <a:r>
              <a:rPr lang="en-US" altLang="zh-CN" dirty="0"/>
              <a:t> </a:t>
            </a:r>
            <a:r>
              <a:rPr lang="zh-CN" altLang="zh-CN" sz="2800" dirty="0">
                <a:solidFill>
                  <a:schemeClr val="bg1"/>
                </a:solidFill>
                <a:latin typeface="Impact" panose="020B0806030902050204" charset="0"/>
                <a:ea typeface="微软雅黑" panose="020B0503020204020204" charset="-122"/>
              </a:rPr>
              <a:t> </a:t>
            </a:r>
            <a:endParaRPr lang="en-US" altLang="zh-CN" sz="2800" dirty="0">
              <a:solidFill>
                <a:schemeClr val="bg1"/>
              </a:solidFill>
              <a:latin typeface="Impact" panose="020B0806030902050204" charset="0"/>
              <a:ea typeface="微软雅黑" panose="020B0503020204020204" charset="-122"/>
              <a:sym typeface="Arial" panose="020B0604020202020204" pitchFamily="34" charset="0"/>
            </a:endParaRP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1002934"/>
            <a:ext cx="8485746" cy="833626"/>
          </a:xfrm>
          <a:prstGeom prst="rect">
            <a:avLst/>
          </a:prstGeom>
          <a:noFill/>
          <a:ln>
            <a:noFill/>
          </a:ln>
        </p:spPr>
        <p:txBody>
          <a:bodyPr wrap="square" rtlCol="0">
            <a:spAutoFit/>
          </a:bodyPr>
          <a:lstStyle/>
          <a:p>
            <a:pPr>
              <a:lnSpc>
                <a:spcPct val="150000"/>
              </a:lnSpc>
            </a:pPr>
            <a:r>
              <a:rPr lang="zh-CN" altLang="en-US" b="1" dirty="0">
                <a:solidFill>
                  <a:srgbClr val="595959"/>
                </a:solidFill>
                <a:latin typeface="Microsoft YaHei" panose="020B0503020204020204" pitchFamily="34" charset="-122"/>
                <a:ea typeface="Microsoft YaHei" panose="020B0503020204020204" pitchFamily="34" charset="-122"/>
                <a:cs typeface="+mn-ea"/>
              </a:rPr>
              <a:t>编写</a:t>
            </a:r>
            <a:r>
              <a:rPr lang="en-US" altLang="zh-CN" b="1" dirty="0" err="1">
                <a:solidFill>
                  <a:srgbClr val="595959"/>
                </a:solidFill>
                <a:latin typeface="Microsoft YaHei" panose="020B0503020204020204" pitchFamily="34" charset="-122"/>
                <a:ea typeface="Microsoft YaHei" panose="020B0503020204020204" pitchFamily="34" charset="-122"/>
                <a:cs typeface="+mn-ea"/>
              </a:rPr>
              <a:t>MyBatisUtils</a:t>
            </a:r>
            <a:r>
              <a:rPr lang="zh-CN" altLang="zh-CN" b="1" dirty="0">
                <a:solidFill>
                  <a:srgbClr val="595959"/>
                </a:solidFill>
                <a:latin typeface="Microsoft YaHei" panose="020B0503020204020204" pitchFamily="34" charset="-122"/>
                <a:ea typeface="Microsoft YaHei" panose="020B0503020204020204" pitchFamily="34" charset="-122"/>
                <a:cs typeface="+mn-ea"/>
              </a:rPr>
              <a:t>工具类 </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r>
              <a:rPr lang="zh-CN" altLang="zh-CN" sz="1600" dirty="0">
                <a:solidFill>
                  <a:srgbClr val="595959"/>
                </a:solidFill>
                <a:latin typeface="Microsoft YaHei" panose="020B0503020204020204" pitchFamily="34" charset="-122"/>
                <a:ea typeface="Microsoft YaHei" panose="020B0503020204020204" pitchFamily="34" charset="-122"/>
                <a:cs typeface="+mn-ea"/>
              </a:rPr>
              <a:t>在项目</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src</a:t>
            </a:r>
            <a:r>
              <a:rPr lang="en-US" altLang="zh-CN" sz="1600" dirty="0">
                <a:solidFill>
                  <a:srgbClr val="595959"/>
                </a:solidFill>
                <a:latin typeface="Microsoft YaHei" panose="020B0503020204020204" pitchFamily="34" charset="-122"/>
                <a:ea typeface="Microsoft YaHei" panose="020B0503020204020204" pitchFamily="34" charset="-122"/>
                <a:cs typeface="+mn-ea"/>
              </a:rPr>
              <a:t>/main/java</a:t>
            </a:r>
            <a:r>
              <a:rPr lang="zh-CN" altLang="zh-CN" sz="1600" dirty="0">
                <a:solidFill>
                  <a:srgbClr val="595959"/>
                </a:solidFill>
                <a:latin typeface="Microsoft YaHei" panose="020B0503020204020204" pitchFamily="34" charset="-122"/>
                <a:ea typeface="Microsoft YaHei" panose="020B0503020204020204" pitchFamily="34" charset="-122"/>
                <a:cs typeface="+mn-ea"/>
              </a:rPr>
              <a:t>目录下创建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com.itheima.utils</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包，在</a:t>
            </a:r>
            <a:r>
              <a:rPr lang="zh-CN" altLang="en-US" sz="1600" dirty="0">
                <a:solidFill>
                  <a:srgbClr val="595959"/>
                </a:solidFill>
                <a:latin typeface="Microsoft YaHei" panose="020B0503020204020204" pitchFamily="34" charset="-122"/>
                <a:ea typeface="Microsoft YaHei" panose="020B0503020204020204" pitchFamily="34" charset="-122"/>
                <a:cs typeface="+mn-ea"/>
              </a:rPr>
              <a:t>该</a:t>
            </a:r>
            <a:r>
              <a:rPr lang="zh-CN" altLang="zh-CN" sz="1600" dirty="0">
                <a:solidFill>
                  <a:srgbClr val="595959"/>
                </a:solidFill>
                <a:latin typeface="Microsoft YaHei" panose="020B0503020204020204" pitchFamily="34" charset="-122"/>
                <a:ea typeface="Microsoft YaHei" panose="020B0503020204020204" pitchFamily="34" charset="-122"/>
                <a:cs typeface="+mn-ea"/>
              </a:rPr>
              <a:t>包下创建</a:t>
            </a:r>
            <a:r>
              <a:rPr lang="en-US" altLang="zh-CN" sz="1600" dirty="0" err="1">
                <a:solidFill>
                  <a:srgbClr val="595959"/>
                </a:solidFill>
                <a:latin typeface="Microsoft YaHei" panose="020B0503020204020204" pitchFamily="34" charset="-122"/>
                <a:ea typeface="Microsoft YaHei" panose="020B0503020204020204" pitchFamily="34" charset="-122"/>
                <a:cs typeface="+mn-ea"/>
              </a:rPr>
              <a:t>MyBatisUtils</a:t>
            </a:r>
            <a:r>
              <a:rPr lang="zh-CN" altLang="zh-CN" sz="1600" dirty="0">
                <a:solidFill>
                  <a:srgbClr val="595959"/>
                </a:solidFill>
                <a:latin typeface="Microsoft YaHei" panose="020B0503020204020204" pitchFamily="34" charset="-122"/>
                <a:ea typeface="Microsoft YaHei" panose="020B0503020204020204" pitchFamily="34" charset="-122"/>
                <a:cs typeface="+mn-ea"/>
              </a:rPr>
              <a:t>工具类，该类用于封装读取配置文件信息的代码</a:t>
            </a:r>
            <a:r>
              <a:rPr lang="zh-CN" altLang="en-US" sz="1600" dirty="0">
                <a:solidFill>
                  <a:srgbClr val="595959"/>
                </a:solidFill>
                <a:latin typeface="Microsoft YaHei" panose="020B0503020204020204" pitchFamily="34" charset="-122"/>
                <a:ea typeface="Microsoft YaHei" panose="020B0503020204020204" pitchFamily="34" charset="-122"/>
                <a:cs typeface="+mn-ea"/>
              </a:rPr>
              <a:t>。</a:t>
            </a:r>
            <a:endParaRPr lang="zh-CN" altLang="zh-CN" sz="1600" dirty="0">
              <a:solidFill>
                <a:srgbClr val="595959"/>
              </a:solidFill>
              <a:latin typeface="Microsoft YaHei" panose="020B0503020204020204" pitchFamily="34" charset="-122"/>
              <a:ea typeface="Microsoft YaHei" panose="020B0503020204020204" pitchFamily="34" charset="-122"/>
              <a:cs typeface="+mn-ea"/>
            </a:endParaRPr>
          </a:p>
        </p:txBody>
      </p:sp>
      <p:pic>
        <p:nvPicPr>
          <p:cNvPr id="12" name="图片 11">
            <a:extLst>
              <a:ext uri="{FF2B5EF4-FFF2-40B4-BE49-F238E27FC236}">
                <a16:creationId xmlns:a16="http://schemas.microsoft.com/office/drawing/2014/main" id="{0B52363E-76A3-1749-9FB8-B461362DC4DA}"/>
              </a:ext>
            </a:extLst>
          </p:cNvPr>
          <p:cNvPicPr>
            <a:picLocks noChangeAspect="1"/>
          </p:cNvPicPr>
          <p:nvPr/>
        </p:nvPicPr>
        <p:blipFill>
          <a:blip r:embed="rId4"/>
          <a:stretch>
            <a:fillRect/>
          </a:stretch>
        </p:blipFill>
        <p:spPr>
          <a:xfrm>
            <a:off x="2486203" y="2096623"/>
            <a:ext cx="7332167" cy="4480778"/>
          </a:xfrm>
          <a:prstGeom prst="rect">
            <a:avLst/>
          </a:prstGeom>
        </p:spPr>
      </p:pic>
      <p:sp>
        <p:nvSpPr>
          <p:cNvPr id="4" name="矩形 3"/>
          <p:cNvSpPr/>
          <p:nvPr/>
        </p:nvSpPr>
        <p:spPr>
          <a:xfrm>
            <a:off x="2406398" y="2068748"/>
            <a:ext cx="7640571" cy="4480778"/>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MyBatisUtils</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static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SqlSessionFactory</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sqlSessionFactory</a:t>
            </a:r>
            <a:r>
              <a:rPr lang="en-US" altLang="zh-CN" sz="1600" dirty="0">
                <a:solidFill>
                  <a:srgbClr val="595959"/>
                </a:solidFill>
                <a:latin typeface="微软雅黑" panose="020B0503020204020204" pitchFamily="34" charset="-122"/>
                <a:ea typeface="微软雅黑" panose="020B0503020204020204" pitchFamily="34" charset="-122"/>
                <a:cs typeface="+mn-ea"/>
              </a:rPr>
              <a:t> = null;</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static {	try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使用</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提供的</a:t>
            </a:r>
            <a:r>
              <a:rPr lang="en-US" altLang="zh-CN" sz="1600" dirty="0">
                <a:solidFill>
                  <a:srgbClr val="595959"/>
                </a:solidFill>
                <a:latin typeface="微软雅黑" panose="020B0503020204020204" pitchFamily="34" charset="-122"/>
                <a:ea typeface="微软雅黑" panose="020B0503020204020204" pitchFamily="34" charset="-122"/>
                <a:cs typeface="+mn-ea"/>
              </a:rPr>
              <a:t>Resources</a:t>
            </a:r>
            <a:r>
              <a:rPr lang="zh-CN" altLang="zh-CN" sz="1600" dirty="0">
                <a:solidFill>
                  <a:srgbClr val="595959"/>
                </a:solidFill>
                <a:latin typeface="微软雅黑" panose="020B0503020204020204" pitchFamily="34" charset="-122"/>
                <a:ea typeface="微软雅黑" panose="020B0503020204020204" pitchFamily="34" charset="-122"/>
                <a:cs typeface="+mn-ea"/>
              </a:rPr>
              <a:t>类加载</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的配置文件</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Reader reader =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Resources.getResourceAsReader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mybatis-config.xml</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构建</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SqlSessionFactory</a:t>
            </a:r>
            <a:r>
              <a:rPr lang="zh-CN" altLang="zh-CN" sz="1600" dirty="0">
                <a:solidFill>
                  <a:srgbClr val="595959"/>
                </a:solidFill>
                <a:latin typeface="微软雅黑" panose="020B0503020204020204" pitchFamily="34" charset="-122"/>
                <a:ea typeface="微软雅黑" panose="020B0503020204020204" pitchFamily="34" charset="-122"/>
                <a:cs typeface="+mn-ea"/>
              </a:rPr>
              <a:t>工厂</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sqlSessionFactory</a:t>
            </a:r>
            <a:r>
              <a:rPr lang="en-US" altLang="zh-CN" sz="1600" dirty="0">
                <a:solidFill>
                  <a:srgbClr val="595959"/>
                </a:solidFill>
                <a:latin typeface="微软雅黑" panose="020B0503020204020204" pitchFamily="34" charset="-122"/>
                <a:ea typeface="微软雅黑" panose="020B0503020204020204" pitchFamily="34" charset="-122"/>
                <a:cs typeface="+mn-ea"/>
              </a:rPr>
              <a:t> = new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SqlSessionFactoryBuilder</a:t>
            </a:r>
            <a:r>
              <a:rPr lang="en-US" altLang="zh-CN" sz="1600" dirty="0">
                <a:solidFill>
                  <a:srgbClr val="595959"/>
                </a:solidFill>
                <a:latin typeface="微软雅黑" panose="020B0503020204020204" pitchFamily="34" charset="-122"/>
                <a:ea typeface="微软雅黑" panose="020B0503020204020204" pitchFamily="34" charset="-122"/>
                <a:cs typeface="+mn-ea"/>
              </a:rPr>
              <a:t>().build(reader);</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catch (Exception e)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e.printStackTrace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public static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getSession</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获取</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sz="1600" dirty="0">
                <a:solidFill>
                  <a:srgbClr val="595959"/>
                </a:solidFill>
                <a:latin typeface="微软雅黑" panose="020B0503020204020204" pitchFamily="34" charset="-122"/>
                <a:ea typeface="微软雅黑" panose="020B0503020204020204" pitchFamily="34" charset="-122"/>
                <a:cs typeface="+mn-ea"/>
              </a:rPr>
              <a:t>对象的静态方法</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sqlSessionFactory.openSession</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sp>
        <p:nvSpPr>
          <p:cNvPr id="13" name="Title 1"/>
          <p:cNvSpPr txBox="1"/>
          <p:nvPr/>
        </p:nvSpPr>
        <p:spPr>
          <a:xfrm>
            <a:off x="1143838" y="266933"/>
            <a:ext cx="3931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案例：员工管理系统</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578196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a:extLst>
              <a:ext uri="{FF2B5EF4-FFF2-40B4-BE49-F238E27FC236}">
                <a16:creationId xmlns:a16="http://schemas.microsoft.com/office/drawing/2014/main" id="{4977A9EE-CCB8-E04F-9A2A-321C6C7617C3}"/>
              </a:ext>
            </a:extLst>
          </p:cNvPr>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a:extLst>
              <a:ext uri="{FF2B5EF4-FFF2-40B4-BE49-F238E27FC236}">
                <a16:creationId xmlns:a16="http://schemas.microsoft.com/office/drawing/2014/main" id="{30F93C9C-E844-214A-90AC-76ADC702D516}"/>
              </a:ext>
            </a:extLst>
          </p:cNvPr>
          <p:cNvSpPr txBox="1"/>
          <p:nvPr/>
        </p:nvSpPr>
        <p:spPr>
          <a:xfrm flipH="1">
            <a:off x="1050639" y="1269676"/>
            <a:ext cx="1625177"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07</a:t>
            </a:r>
            <a:r>
              <a:rPr lang="en-US" altLang="zh-CN" dirty="0"/>
              <a:t> </a:t>
            </a:r>
            <a:r>
              <a:rPr lang="zh-CN" altLang="zh-CN" sz="2800" dirty="0">
                <a:solidFill>
                  <a:schemeClr val="bg1"/>
                </a:solidFill>
                <a:latin typeface="Impact" panose="020B0806030902050204" charset="0"/>
                <a:ea typeface="微软雅黑" panose="020B0503020204020204" charset="-122"/>
              </a:rPr>
              <a:t> </a:t>
            </a:r>
            <a:endParaRPr lang="en-US" altLang="zh-CN" sz="2800" dirty="0">
              <a:solidFill>
                <a:schemeClr val="bg1"/>
              </a:solidFill>
              <a:latin typeface="Impact" panose="020B0806030902050204" charset="0"/>
              <a:ea typeface="微软雅黑" panose="020B0503020204020204" charset="-122"/>
              <a:sym typeface="Arial" panose="020B0604020202020204" pitchFamily="34" charset="0"/>
            </a:endParaRPr>
          </a:p>
        </p:txBody>
      </p:sp>
      <p:sp>
        <p:nvSpPr>
          <p:cNvPr id="11" name="1">
            <a:extLst>
              <a:ext uri="{FF2B5EF4-FFF2-40B4-BE49-F238E27FC236}">
                <a16:creationId xmlns:a16="http://schemas.microsoft.com/office/drawing/2014/main" id="{BEAF0FBF-8370-1548-A5DC-85DA9EE176CA}"/>
              </a:ext>
            </a:extLst>
          </p:cNvPr>
          <p:cNvSpPr txBox="1"/>
          <p:nvPr>
            <p:custDataLst>
              <p:tags r:id="rId1"/>
            </p:custDataLst>
          </p:nvPr>
        </p:nvSpPr>
        <p:spPr>
          <a:xfrm>
            <a:off x="2863572" y="1002934"/>
            <a:ext cx="8485746" cy="458908"/>
          </a:xfrm>
          <a:prstGeom prst="rect">
            <a:avLst/>
          </a:prstGeom>
          <a:noFill/>
          <a:ln>
            <a:noFill/>
          </a:ln>
        </p:spPr>
        <p:txBody>
          <a:bodyPr wrap="square" rtlCol="0">
            <a:spAutoFit/>
          </a:bodyPr>
          <a:lstStyle/>
          <a:p>
            <a:pPr>
              <a:lnSpc>
                <a:spcPct val="150000"/>
              </a:lnSpc>
            </a:pPr>
            <a:r>
              <a:rPr lang="zh-CN" altLang="en-US" b="1" dirty="0">
                <a:solidFill>
                  <a:srgbClr val="595959"/>
                </a:solidFill>
                <a:latin typeface="Microsoft YaHei" panose="020B0503020204020204" pitchFamily="34" charset="-122"/>
                <a:ea typeface="Microsoft YaHei" panose="020B0503020204020204" pitchFamily="34" charset="-122"/>
                <a:cs typeface="+mn-ea"/>
              </a:rPr>
              <a:t>编写测试类</a:t>
            </a:r>
            <a:endParaRPr lang="zh-CN" altLang="zh-CN" b="1" dirty="0">
              <a:solidFill>
                <a:srgbClr val="595959"/>
              </a:solidFill>
              <a:latin typeface="Microsoft YaHei" panose="020B0503020204020204" pitchFamily="34" charset="-122"/>
              <a:ea typeface="Microsoft YaHei" panose="020B0503020204020204" pitchFamily="34" charset="-122"/>
              <a:cs typeface="+mn-ea"/>
            </a:endParaRPr>
          </a:p>
        </p:txBody>
      </p:sp>
      <p:sp>
        <p:nvSpPr>
          <p:cNvPr id="13" name="Title 1"/>
          <p:cNvSpPr txBox="1"/>
          <p:nvPr/>
        </p:nvSpPr>
        <p:spPr>
          <a:xfrm>
            <a:off x="1143838" y="266933"/>
            <a:ext cx="3931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案例：员工管理系统</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a:extLst>
              <a:ext uri="{FF2B5EF4-FFF2-40B4-BE49-F238E27FC236}">
                <a16:creationId xmlns:a16="http://schemas.microsoft.com/office/drawing/2014/main" id="{400972CA-783E-2947-9BBC-400DB4895D9A}"/>
              </a:ext>
            </a:extLst>
          </p:cNvPr>
          <p:cNvSpPr txBox="1"/>
          <p:nvPr>
            <p:custDataLst>
              <p:tags r:id="rId2"/>
            </p:custDataLst>
          </p:nvPr>
        </p:nvSpPr>
        <p:spPr>
          <a:xfrm>
            <a:off x="1604700" y="3120389"/>
            <a:ext cx="9390960" cy="214992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1</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在项目</a:t>
            </a:r>
            <a:r>
              <a:rPr lang="en-US" altLang="zh-CN" dirty="0" err="1">
                <a:solidFill>
                  <a:srgbClr val="595959"/>
                </a:solidFill>
                <a:latin typeface="微软雅黑" panose="020B0503020204020204" pitchFamily="34" charset="-122"/>
              </a:rPr>
              <a:t>src</a:t>
            </a:r>
            <a:r>
              <a:rPr lang="en-US" altLang="zh-CN" dirty="0">
                <a:solidFill>
                  <a:srgbClr val="595959"/>
                </a:solidFill>
                <a:latin typeface="微软雅黑" panose="020B0503020204020204" pitchFamily="34" charset="-122"/>
              </a:rPr>
              <a:t>/test/java</a:t>
            </a:r>
            <a:r>
              <a:rPr lang="zh-CN" altLang="zh-CN" dirty="0">
                <a:solidFill>
                  <a:srgbClr val="595959"/>
                </a:solidFill>
                <a:latin typeface="微软雅黑" panose="020B0503020204020204" pitchFamily="34" charset="-122"/>
              </a:rPr>
              <a:t>目录下创建</a:t>
            </a:r>
            <a:r>
              <a:rPr lang="en-US" altLang="zh-CN" dirty="0">
                <a:solidFill>
                  <a:srgbClr val="595959"/>
                </a:solidFill>
                <a:latin typeface="微软雅黑" panose="020B0503020204020204" pitchFamily="34" charset="-122"/>
              </a:rPr>
              <a:t>Test</a:t>
            </a:r>
            <a:r>
              <a:rPr lang="zh-CN" altLang="zh-CN" dirty="0">
                <a:solidFill>
                  <a:srgbClr val="595959"/>
                </a:solidFill>
                <a:latin typeface="微软雅黑" panose="020B0503020204020204" pitchFamily="34" charset="-122"/>
              </a:rPr>
              <a:t>包，在</a:t>
            </a:r>
            <a:r>
              <a:rPr lang="en-US" altLang="zh-CN" dirty="0">
                <a:solidFill>
                  <a:srgbClr val="595959"/>
                </a:solidFill>
                <a:latin typeface="微软雅黑" panose="020B0503020204020204" pitchFamily="34" charset="-122"/>
              </a:rPr>
              <a:t>Test</a:t>
            </a:r>
            <a:r>
              <a:rPr lang="zh-CN" altLang="zh-CN" dirty="0">
                <a:solidFill>
                  <a:srgbClr val="595959"/>
                </a:solidFill>
                <a:latin typeface="微软雅黑" panose="020B0503020204020204" pitchFamily="34" charset="-122"/>
              </a:rPr>
              <a:t>包下创建</a:t>
            </a:r>
            <a:r>
              <a:rPr lang="en-US" altLang="zh-CN" dirty="0" err="1">
                <a:solidFill>
                  <a:srgbClr val="595959"/>
                </a:solidFill>
                <a:latin typeface="微软雅黑" panose="020B0503020204020204" pitchFamily="34" charset="-122"/>
              </a:rPr>
              <a:t>MyBatisTest</a:t>
            </a:r>
            <a:r>
              <a:rPr lang="zh-CN" altLang="zh-CN" dirty="0">
                <a:solidFill>
                  <a:srgbClr val="595959"/>
                </a:solidFill>
                <a:latin typeface="微软雅黑" panose="020B0503020204020204" pitchFamily="34" charset="-122"/>
              </a:rPr>
              <a:t>测试类，用于程序测试。在</a:t>
            </a:r>
            <a:r>
              <a:rPr lang="en-US" altLang="zh-CN" dirty="0" err="1">
                <a:solidFill>
                  <a:srgbClr val="595959"/>
                </a:solidFill>
                <a:latin typeface="微软雅黑" panose="020B0503020204020204" pitchFamily="34" charset="-122"/>
              </a:rPr>
              <a:t>MyBatisTest</a:t>
            </a:r>
            <a:r>
              <a:rPr lang="zh-CN" altLang="zh-CN" dirty="0">
                <a:solidFill>
                  <a:srgbClr val="595959"/>
                </a:solidFill>
                <a:latin typeface="微软雅黑" panose="020B0503020204020204" pitchFamily="34" charset="-122"/>
              </a:rPr>
              <a:t>测试类中添加</a:t>
            </a:r>
            <a:r>
              <a:rPr lang="en-US" altLang="zh-CN" dirty="0" err="1">
                <a:solidFill>
                  <a:srgbClr val="595959"/>
                </a:solidFill>
                <a:latin typeface="微软雅黑" panose="020B0503020204020204" pitchFamily="34" charset="-122"/>
              </a:rPr>
              <a:t>findByIdTest</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a:t>
            </a:r>
            <a:r>
              <a:rPr lang="zh-CN" altLang="en-US" dirty="0">
                <a:solidFill>
                  <a:srgbClr val="595959"/>
                </a:solidFill>
                <a:latin typeface="微软雅黑" panose="020B0503020204020204" pitchFamily="34" charset="-122"/>
              </a:rPr>
              <a:t>用于</a:t>
            </a:r>
            <a:r>
              <a:rPr lang="zh-CN" altLang="zh-CN" dirty="0">
                <a:solidFill>
                  <a:srgbClr val="595959"/>
                </a:solidFill>
                <a:latin typeface="微软雅黑" panose="020B0503020204020204" pitchFamily="34" charset="-122"/>
              </a:rPr>
              <a:t>根据</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查询员工信息</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2</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在</a:t>
            </a:r>
            <a:r>
              <a:rPr lang="en-US" altLang="zh-CN" dirty="0" err="1">
                <a:solidFill>
                  <a:srgbClr val="595959"/>
                </a:solidFill>
                <a:latin typeface="微软雅黑" panose="020B0503020204020204" pitchFamily="34" charset="-122"/>
              </a:rPr>
              <a:t>MyBatisTest</a:t>
            </a:r>
            <a:r>
              <a:rPr lang="zh-CN" altLang="zh-CN" dirty="0">
                <a:solidFill>
                  <a:srgbClr val="595959"/>
                </a:solidFill>
                <a:latin typeface="微软雅黑" panose="020B0503020204020204" pitchFamily="34" charset="-122"/>
              </a:rPr>
              <a:t>测试类中添加</a:t>
            </a:r>
            <a:r>
              <a:rPr lang="en-US" altLang="zh-CN" dirty="0" err="1">
                <a:solidFill>
                  <a:srgbClr val="595959"/>
                </a:solidFill>
                <a:latin typeface="微软雅黑" panose="020B0503020204020204" pitchFamily="34" charset="-122"/>
              </a:rPr>
              <a:t>insertEmployeeTest</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方法，用于插入员工信息</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3</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在</a:t>
            </a:r>
            <a:r>
              <a:rPr lang="en-US" altLang="zh-CN" dirty="0" err="1">
                <a:solidFill>
                  <a:srgbClr val="595959"/>
                </a:solidFill>
                <a:latin typeface="微软雅黑" panose="020B0503020204020204" pitchFamily="34" charset="-122"/>
              </a:rPr>
              <a:t>MyBatisTest</a:t>
            </a:r>
            <a:r>
              <a:rPr lang="zh-CN" altLang="zh-CN" dirty="0">
                <a:solidFill>
                  <a:srgbClr val="595959"/>
                </a:solidFill>
                <a:latin typeface="微软雅黑" panose="020B0503020204020204" pitchFamily="34" charset="-122"/>
              </a:rPr>
              <a:t>测试类中添加</a:t>
            </a:r>
            <a:r>
              <a:rPr lang="en-US" altLang="zh-CN" dirty="0" err="1">
                <a:solidFill>
                  <a:srgbClr val="595959"/>
                </a:solidFill>
                <a:latin typeface="微软雅黑" panose="020B0503020204020204" pitchFamily="34" charset="-122"/>
              </a:rPr>
              <a:t>updateEmployeeTest</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方法，用于更新员工信息</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4</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在</a:t>
            </a:r>
            <a:r>
              <a:rPr lang="en-US" altLang="zh-CN" dirty="0" err="1">
                <a:solidFill>
                  <a:srgbClr val="595959"/>
                </a:solidFill>
                <a:latin typeface="微软雅黑" panose="020B0503020204020204" pitchFamily="34" charset="-122"/>
              </a:rPr>
              <a:t>MyBatisTest</a:t>
            </a:r>
            <a:r>
              <a:rPr lang="zh-CN" altLang="zh-CN" dirty="0">
                <a:solidFill>
                  <a:srgbClr val="595959"/>
                </a:solidFill>
                <a:latin typeface="微软雅黑" panose="020B0503020204020204" pitchFamily="34" charset="-122"/>
              </a:rPr>
              <a:t>测试类中添加</a:t>
            </a:r>
            <a:r>
              <a:rPr lang="en-US" altLang="zh-CN" dirty="0" err="1">
                <a:solidFill>
                  <a:srgbClr val="595959"/>
                </a:solidFill>
                <a:latin typeface="微软雅黑" panose="020B0503020204020204" pitchFamily="34" charset="-122"/>
              </a:rPr>
              <a:t>deleteEmployeeTest</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方法，用于删除员工信息</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14" name="圆角矩形 13">
            <a:extLst>
              <a:ext uri="{FF2B5EF4-FFF2-40B4-BE49-F238E27FC236}">
                <a16:creationId xmlns:a16="http://schemas.microsoft.com/office/drawing/2014/main" id="{E8CEF5EC-E891-D143-ABFF-0B7D3ADD8868}"/>
              </a:ext>
            </a:extLst>
          </p:cNvPr>
          <p:cNvSpPr/>
          <p:nvPr/>
        </p:nvSpPr>
        <p:spPr>
          <a:xfrm>
            <a:off x="1360244" y="2743200"/>
            <a:ext cx="9865885" cy="284512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a:extLst>
              <a:ext uri="{FF2B5EF4-FFF2-40B4-BE49-F238E27FC236}">
                <a16:creationId xmlns:a16="http://schemas.microsoft.com/office/drawing/2014/main" id="{71E2E0A7-85D0-4946-BAF0-BE9A995D79DB}"/>
              </a:ext>
            </a:extLst>
          </p:cNvPr>
          <p:cNvSpPr/>
          <p:nvPr/>
        </p:nvSpPr>
        <p:spPr>
          <a:xfrm>
            <a:off x="1310020" y="26642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a:extLst>
              <a:ext uri="{FF2B5EF4-FFF2-40B4-BE49-F238E27FC236}">
                <a16:creationId xmlns:a16="http://schemas.microsoft.com/office/drawing/2014/main" id="{7A4C441C-6E7A-3344-BFCB-E9B83B210357}"/>
              </a:ext>
            </a:extLst>
          </p:cNvPr>
          <p:cNvSpPr/>
          <p:nvPr/>
        </p:nvSpPr>
        <p:spPr>
          <a:xfrm rot="10800000">
            <a:off x="10897891" y="52588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extLst>
      <p:ext uri="{BB962C8B-B14F-4D97-AF65-F5344CB8AC3E}">
        <p14:creationId xmlns:p14="http://schemas.microsoft.com/office/powerpoint/2010/main" val="3480038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632" y="266933"/>
            <a:ext cx="3894634"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GB" sz="2400" b="1">
                <a:solidFill>
                  <a:srgbClr val="595959"/>
                </a:solidFill>
                <a:latin typeface="微软雅黑" panose="020B0503020204020204" pitchFamily="34" charset="-122"/>
                <a:ea typeface="微软雅黑" panose="020B0503020204020204" pitchFamily="34" charset="-122"/>
                <a:cs typeface="+mn-ea"/>
                <a:sym typeface="+mn-lt"/>
              </a:rPr>
              <a:t>本章小结</a:t>
            </a:r>
          </a:p>
        </p:txBody>
      </p:sp>
      <p:sp>
        <p:nvSpPr>
          <p:cNvPr id="27" name="圆角矩形 26"/>
          <p:cNvSpPr/>
          <p:nvPr/>
        </p:nvSpPr>
        <p:spPr>
          <a:xfrm>
            <a:off x="1303056" y="1891410"/>
            <a:ext cx="9794240" cy="3652866"/>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3" name="椭圆 2"/>
          <p:cNvSpPr/>
          <p:nvPr/>
        </p:nvSpPr>
        <p:spPr>
          <a:xfrm>
            <a:off x="452441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本</a:t>
            </a:r>
          </a:p>
        </p:txBody>
      </p:sp>
      <p:sp>
        <p:nvSpPr>
          <p:cNvPr id="9" name="椭圆 8"/>
          <p:cNvSpPr/>
          <p:nvPr/>
        </p:nvSpPr>
        <p:spPr>
          <a:xfrm>
            <a:off x="524323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章</a:t>
            </a:r>
          </a:p>
        </p:txBody>
      </p:sp>
      <p:sp>
        <p:nvSpPr>
          <p:cNvPr id="10" name="椭圆 9"/>
          <p:cNvSpPr/>
          <p:nvPr/>
        </p:nvSpPr>
        <p:spPr>
          <a:xfrm>
            <a:off x="596205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小</a:t>
            </a:r>
          </a:p>
        </p:txBody>
      </p:sp>
      <p:sp>
        <p:nvSpPr>
          <p:cNvPr id="11" name="椭圆 10"/>
          <p:cNvSpPr/>
          <p:nvPr/>
        </p:nvSpPr>
        <p:spPr>
          <a:xfrm>
            <a:off x="668087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a:sym typeface="+mn-ea"/>
              </a:rPr>
              <a:t>结</a:t>
            </a:r>
          </a:p>
        </p:txBody>
      </p:sp>
      <p:sp>
        <p:nvSpPr>
          <p:cNvPr id="12" name="TextBox 35"/>
          <p:cNvSpPr txBox="1">
            <a:spLocks noChangeArrowheads="1"/>
          </p:cNvSpPr>
          <p:nvPr/>
        </p:nvSpPr>
        <p:spPr bwMode="auto">
          <a:xfrm>
            <a:off x="1521042" y="2223470"/>
            <a:ext cx="9504297" cy="2153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702030404030204" pitchFamily="34" charset="0"/>
                <a:ea typeface="宋体" pitchFamily="2" charset="-122"/>
              </a:defRPr>
            </a:lvl1pPr>
            <a:lvl2pPr marL="742950" indent="-285750">
              <a:defRPr>
                <a:solidFill>
                  <a:schemeClr val="tx1"/>
                </a:solidFill>
                <a:latin typeface="Calibri" panose="020F0702030404030204" pitchFamily="34" charset="0"/>
                <a:ea typeface="宋体" pitchFamily="2" charset="-122"/>
              </a:defRPr>
            </a:lvl2pPr>
            <a:lvl3pPr marL="1143000" indent="-228600">
              <a:defRPr>
                <a:solidFill>
                  <a:schemeClr val="tx1"/>
                </a:solidFill>
                <a:latin typeface="Calibri" panose="020F0702030404030204" pitchFamily="34" charset="0"/>
                <a:ea typeface="宋体" pitchFamily="2" charset="-122"/>
              </a:defRPr>
            </a:lvl3pPr>
            <a:lvl4pPr marL="1600200" indent="-228600">
              <a:defRPr>
                <a:solidFill>
                  <a:schemeClr val="tx1"/>
                </a:solidFill>
                <a:latin typeface="Calibri" panose="020F0702030404030204" pitchFamily="34" charset="0"/>
                <a:ea typeface="宋体" pitchFamily="2" charset="-122"/>
              </a:defRPr>
            </a:lvl4pPr>
            <a:lvl5pPr marL="2057400" indent="-228600">
              <a:defRPr>
                <a:solidFill>
                  <a:schemeClr val="tx1"/>
                </a:solidFill>
                <a:latin typeface="Calibri" panose="020F07020304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9p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本章主要对</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的核心配置进行了详细讲解。首先讲解了</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中的三个重要核心对象</a:t>
            </a:r>
            <a:r>
              <a:rPr lang="en-US" altLang="zh-CN" dirty="0" err="1">
                <a:solidFill>
                  <a:srgbClr val="595959"/>
                </a:solidFill>
                <a:latin typeface="微软雅黑" panose="020B0503020204020204" pitchFamily="34" charset="-122"/>
                <a:ea typeface="微软雅黑" panose="020B0503020204020204" pitchFamily="34" charset="-122"/>
              </a:rPr>
              <a:t>SqlSessionFactoryBuilder</a:t>
            </a:r>
            <a:r>
              <a:rPr lang="zh-CN" altLang="zh-CN" dirty="0">
                <a:solidFill>
                  <a:srgbClr val="595959"/>
                </a:solidFill>
                <a:latin typeface="微软雅黑" panose="020B0503020204020204" pitchFamily="34" charset="-122"/>
                <a:ea typeface="微软雅黑" panose="020B0503020204020204" pitchFamily="34" charset="-122"/>
              </a:rPr>
              <a:t>、</a:t>
            </a:r>
            <a:r>
              <a:rPr lang="en-US" altLang="zh-CN" dirty="0" err="1">
                <a:solidFill>
                  <a:srgbClr val="595959"/>
                </a:solidFill>
                <a:latin typeface="微软雅黑" panose="020B0503020204020204" pitchFamily="34" charset="-122"/>
                <a:ea typeface="微软雅黑" panose="020B0503020204020204" pitchFamily="34" charset="-122"/>
              </a:rPr>
              <a:t>SqlSessionFactory</a:t>
            </a:r>
            <a:r>
              <a:rPr lang="zh-CN" altLang="zh-CN" dirty="0">
                <a:solidFill>
                  <a:srgbClr val="595959"/>
                </a:solidFill>
                <a:latin typeface="微软雅黑" panose="020B0503020204020204" pitchFamily="34" charset="-122"/>
                <a:ea typeface="微软雅黑" panose="020B0503020204020204" pitchFamily="34" charset="-122"/>
              </a:rPr>
              <a:t>和</a:t>
            </a:r>
            <a:r>
              <a:rPr lang="en-US" altLang="zh-CN" dirty="0" err="1">
                <a:solidFill>
                  <a:srgbClr val="595959"/>
                </a:solidFill>
                <a:latin typeface="微软雅黑" panose="020B0503020204020204" pitchFamily="34" charset="-122"/>
                <a:ea typeface="微软雅黑" panose="020B0503020204020204" pitchFamily="34" charset="-122"/>
              </a:rPr>
              <a:t>SqlSession</a:t>
            </a:r>
            <a:r>
              <a:rPr lang="zh-CN" altLang="zh-CN" dirty="0">
                <a:solidFill>
                  <a:srgbClr val="595959"/>
                </a:solidFill>
                <a:latin typeface="微软雅黑" panose="020B0503020204020204" pitchFamily="34" charset="-122"/>
                <a:ea typeface="微软雅黑" panose="020B0503020204020204" pitchFamily="34" charset="-122"/>
              </a:rPr>
              <a:t>；然后介绍了核心配置文件中的元素及其使用；最后对映射文件中的几个主要元素进行了详细讲解。通过本章的学习，读者将能够了解</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中三个核心对象的作用，熟悉核心配置文件中常用元素的使用，并掌握映射文件中常用元素的使用</a:t>
            </a:r>
            <a:r>
              <a:rPr lang="zh-CN" altLang="en-US" dirty="0">
                <a:solidFill>
                  <a:srgbClr val="595959"/>
                </a:solidFill>
                <a:latin typeface="微软雅黑" panose="020B0503020204020204" pitchFamily="34" charset="-122"/>
                <a:ea typeface="微软雅黑" panose="020B0503020204020204" pitchFamily="34" charset="-122"/>
              </a:rPr>
              <a:t>。</a:t>
            </a:r>
            <a:r>
              <a:rPr lang="zh-CN" altLang="zh-CN" dirty="0">
                <a:solidFill>
                  <a:srgbClr val="595959"/>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02120976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8389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a94153ef6312bc9afc5f4be1f2e717ea832bbed"/>
</p:tagLst>
</file>

<file path=ppt/tags/tag1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3435</TotalTime>
  <Words>7658</Words>
  <Application>Microsoft Macintosh PowerPoint</Application>
  <PresentationFormat>宽屏</PresentationFormat>
  <Paragraphs>754</Paragraphs>
  <Slides>97</Slides>
  <Notes>96</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97</vt:i4>
      </vt:variant>
    </vt:vector>
  </HeadingPairs>
  <TitlesOfParts>
    <vt:vector size="107" baseType="lpstr">
      <vt:lpstr>等线</vt:lpstr>
      <vt:lpstr>等线 Light</vt:lpstr>
      <vt:lpstr>微软雅黑</vt:lpstr>
      <vt:lpstr>微软雅黑</vt:lpstr>
      <vt:lpstr>Source Han Sans K Bold</vt:lpstr>
      <vt:lpstr>Arial</vt:lpstr>
      <vt:lpstr>Calibri</vt:lpstr>
      <vt:lpstr>Impact</vt:lpstr>
      <vt:lpstr>Office 主题​​</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Lv0593</dc:creator>
  <cp:lastModifiedBy>Microsoft Office User</cp:lastModifiedBy>
  <cp:revision>1009</cp:revision>
  <dcterms:created xsi:type="dcterms:W3CDTF">2020-11-25T06:00:05Z</dcterms:created>
  <dcterms:modified xsi:type="dcterms:W3CDTF">2021-06-04T08:56:18Z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2052-2.3.1.3761</vt:lpwstr>
  </property>
</Properties>
</file>