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2.xml" ContentType="application/vnd.openxmlformats-officedocument.presentationml.notesSlide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ppt/tags/tag32.xml" ContentType="application/vnd.openxmlformats-officedocument.presentationml.tags+xml"/>
  <Override PartName="/ppt/notesSlides/notesSlide34.xml" ContentType="application/vnd.openxmlformats-officedocument.presentationml.notesSlide+xml"/>
  <Override PartName="/ppt/tags/tag33.xml" ContentType="application/vnd.openxmlformats-officedocument.presentationml.tags+xml"/>
  <Override PartName="/ppt/notesSlides/notesSlide35.xml" ContentType="application/vnd.openxmlformats-officedocument.presentationml.notesSlide+xml"/>
  <Override PartName="/ppt/tags/tag34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35.xml" ContentType="application/vnd.openxmlformats-officedocument.presentationml.tags+xml"/>
  <Override PartName="/ppt/notesSlides/notesSlide3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ppt/tags/tag47.xml" ContentType="application/vnd.openxmlformats-officedocument.presentationml.tags+xml"/>
  <Override PartName="/ppt/notesSlides/notesSlide47.xml" ContentType="application/vnd.openxmlformats-officedocument.presentationml.notesSlide+xml"/>
  <Override PartName="/ppt/tags/tag48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52.xml" ContentType="application/vnd.openxmlformats-officedocument.presentationml.tags+xml"/>
  <Override PartName="/ppt/notesSlides/notesSlide54.xml" ContentType="application/vnd.openxmlformats-officedocument.presentationml.notesSlide+xml"/>
  <Override PartName="/ppt/tags/tag53.xml" ContentType="application/vnd.openxmlformats-officedocument.presentationml.tags+xml"/>
  <Override PartName="/ppt/notesSlides/notesSlide55.xml" ContentType="application/vnd.openxmlformats-officedocument.presentationml.notesSlide+xml"/>
  <Override PartName="/ppt/tags/tag54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6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62.xml" ContentType="application/vnd.openxmlformats-officedocument.presentationml.notesSlide+xml"/>
  <Override PartName="/ppt/tags/tag63.xml" ContentType="application/vnd.openxmlformats-officedocument.presentationml.tags+xml"/>
  <Override PartName="/ppt/notesSlides/notesSlide63.xml" ContentType="application/vnd.openxmlformats-officedocument.presentationml.notesSlide+xml"/>
  <Override PartName="/ppt/tags/tag64.xml" ContentType="application/vnd.openxmlformats-officedocument.presentationml.tags+xml"/>
  <Override PartName="/ppt/notesSlides/notesSlide64.xml" ContentType="application/vnd.openxmlformats-officedocument.presentationml.notesSlide+xml"/>
  <Override PartName="/ppt/tags/tag65.xml" ContentType="application/vnd.openxmlformats-officedocument.presentationml.tags+xml"/>
  <Override PartName="/ppt/notesSlides/notesSlide65.xml" ContentType="application/vnd.openxmlformats-officedocument.presentationml.notesSlide+xml"/>
  <Override PartName="/ppt/tags/tag66.xml" ContentType="application/vnd.openxmlformats-officedocument.presentationml.tags+xml"/>
  <Override PartName="/ppt/notesSlides/notesSlide66.xml" ContentType="application/vnd.openxmlformats-officedocument.presentationml.notesSlide+xml"/>
  <Override PartName="/ppt/tags/tag67.xml" ContentType="application/vnd.openxmlformats-officedocument.presentationml.tags+xml"/>
  <Override PartName="/ppt/notesSlides/notesSlide67.xml" ContentType="application/vnd.openxmlformats-officedocument.presentationml.notesSlide+xml"/>
  <Override PartName="/ppt/tags/tag68.xml" ContentType="application/vnd.openxmlformats-officedocument.presentationml.tags+xml"/>
  <Override PartName="/ppt/notesSlides/notesSlide68.xml" ContentType="application/vnd.openxmlformats-officedocument.presentationml.notesSlide+xml"/>
  <Override PartName="/ppt/tags/tag69.xml" ContentType="application/vnd.openxmlformats-officedocument.presentationml.tags+xml"/>
  <Override PartName="/ppt/notesSlides/notesSlide69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70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71.xml" ContentType="application/vnd.openxmlformats-officedocument.presentationml.notesSlide+xml"/>
  <Override PartName="/ppt/tags/tag74.xml" ContentType="application/vnd.openxmlformats-officedocument.presentationml.tags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6"/>
  </p:notesMasterIdLst>
  <p:sldIdLst>
    <p:sldId id="459" r:id="rId2"/>
    <p:sldId id="460" r:id="rId3"/>
    <p:sldId id="462" r:id="rId4"/>
    <p:sldId id="463" r:id="rId5"/>
    <p:sldId id="693" r:id="rId6"/>
    <p:sldId id="464" r:id="rId7"/>
    <p:sldId id="465" r:id="rId8"/>
    <p:sldId id="781" r:id="rId9"/>
    <p:sldId id="780" r:id="rId10"/>
    <p:sldId id="670" r:id="rId11"/>
    <p:sldId id="654" r:id="rId12"/>
    <p:sldId id="782" r:id="rId13"/>
    <p:sldId id="553" r:id="rId14"/>
    <p:sldId id="695" r:id="rId15"/>
    <p:sldId id="696" r:id="rId16"/>
    <p:sldId id="697" r:id="rId17"/>
    <p:sldId id="698" r:id="rId18"/>
    <p:sldId id="699" r:id="rId19"/>
    <p:sldId id="469" r:id="rId20"/>
    <p:sldId id="783" r:id="rId21"/>
    <p:sldId id="700" r:id="rId22"/>
    <p:sldId id="701" r:id="rId23"/>
    <p:sldId id="663" r:id="rId24"/>
    <p:sldId id="784" r:id="rId25"/>
    <p:sldId id="610" r:id="rId26"/>
    <p:sldId id="785" r:id="rId27"/>
    <p:sldId id="666" r:id="rId28"/>
    <p:sldId id="667" r:id="rId29"/>
    <p:sldId id="786" r:id="rId30"/>
    <p:sldId id="671" r:id="rId31"/>
    <p:sldId id="615" r:id="rId32"/>
    <p:sldId id="787" r:id="rId33"/>
    <p:sldId id="702" r:id="rId34"/>
    <p:sldId id="703" r:id="rId35"/>
    <p:sldId id="674" r:id="rId36"/>
    <p:sldId id="675" r:id="rId37"/>
    <p:sldId id="616" r:id="rId38"/>
    <p:sldId id="617" r:id="rId39"/>
    <p:sldId id="788" r:id="rId40"/>
    <p:sldId id="542" r:id="rId41"/>
    <p:sldId id="704" r:id="rId42"/>
    <p:sldId id="705" r:id="rId43"/>
    <p:sldId id="706" r:id="rId44"/>
    <p:sldId id="789" r:id="rId45"/>
    <p:sldId id="707" r:id="rId46"/>
    <p:sldId id="708" r:id="rId47"/>
    <p:sldId id="709" r:id="rId48"/>
    <p:sldId id="790" r:id="rId49"/>
    <p:sldId id="619" r:id="rId50"/>
    <p:sldId id="710" r:id="rId51"/>
    <p:sldId id="711" r:id="rId52"/>
    <p:sldId id="791" r:id="rId53"/>
    <p:sldId id="681" r:id="rId54"/>
    <p:sldId id="712" r:id="rId55"/>
    <p:sldId id="713" r:id="rId56"/>
    <p:sldId id="792" r:id="rId57"/>
    <p:sldId id="715" r:id="rId58"/>
    <p:sldId id="623" r:id="rId59"/>
    <p:sldId id="714" r:id="rId60"/>
    <p:sldId id="716" r:id="rId61"/>
    <p:sldId id="717" r:id="rId62"/>
    <p:sldId id="718" r:id="rId63"/>
    <p:sldId id="719" r:id="rId64"/>
    <p:sldId id="720" r:id="rId65"/>
    <p:sldId id="721" r:id="rId66"/>
    <p:sldId id="722" r:id="rId67"/>
    <p:sldId id="723" r:id="rId68"/>
    <p:sldId id="724" r:id="rId69"/>
    <p:sldId id="793" r:id="rId70"/>
    <p:sldId id="794" r:id="rId71"/>
    <p:sldId id="725" r:id="rId72"/>
    <p:sldId id="726" r:id="rId73"/>
    <p:sldId id="531" r:id="rId74"/>
    <p:sldId id="532" r:id="rId75"/>
  </p:sldIdLst>
  <p:sldSz cx="12192000" cy="6858000"/>
  <p:notesSz cx="6858000" cy="9144000"/>
  <p:custDataLst>
    <p:tags r:id="rId7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9" autoAdjust="0"/>
    <p:restoredTop sz="94857"/>
  </p:normalViewPr>
  <p:slideViewPr>
    <p:cSldViewPr snapToGrid="0" snapToObjects="1">
      <p:cViewPr varScale="1">
        <p:scale>
          <a:sx n="112" d="100"/>
          <a:sy n="112" d="100"/>
        </p:scale>
        <p:origin x="3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3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60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9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1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44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16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2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66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67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68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81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95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15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75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95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82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51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3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95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37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02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25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88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89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80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38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385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78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590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996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43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438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788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969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281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513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105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2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83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690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689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282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674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519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041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027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317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834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9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762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848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461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464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11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495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440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118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982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49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745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596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918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6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8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5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0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4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3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4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3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7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8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4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841480" y="2515710"/>
            <a:ext cx="482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3</a:t>
            </a:r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章  动态</a:t>
            </a:r>
            <a:r>
              <a:rPr lang="en-US" altLang="zh-CN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SQL</a:t>
            </a:r>
            <a:endParaRPr lang="zh-CN" altLang="en-US" sz="4800" dirty="0">
              <a:solidFill>
                <a:srgbClr val="1369B2"/>
              </a:solidFill>
              <a:latin typeface="微软雅黑" charset="0"/>
              <a:ea typeface="微软雅黑" charset="0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4663440" y="3860695"/>
            <a:ext cx="539476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企业级应用开发教程（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8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448756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条件查询操作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25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210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，能够熟练使用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判断元素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8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3163918"/>
            <a:ext cx="9116267" cy="2126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元素是最常用的判断元素，它类似于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主要用于实现某些简单的条件判断。在实际应用中，我们可能会通过某个条件查询某个数据。例如，要查找某个客户的信息，可以通过姓名或者年龄来查找客户，也可以不填写年龄直接通过姓名来查找客户，还可以都不填写而查询出所有客户，此时姓名和年龄就是非必须条件。类似于这种情况，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中就可以通过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元素来实现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77469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27367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5902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元素的应用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4960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98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通过一个具体的案例演示单条件判断下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&lt;if&gt;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元素的使用，案例具体实现步骤如下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的数据库中，创建一个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表，并插入几条测试数据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737428"/>
            <a:ext cx="8386932" cy="32290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654056"/>
            <a:ext cx="754828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int(32)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username varchar(50),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jobs varchar(50),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phone varchar(16));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('1', 'joy', 'teacher', '13733333333');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('2', 'jack', 'teacher', '13522222222');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('3', 'tom', 'worker', '15111111111');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POJO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包下创建持久化类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，在类中声明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jobs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phone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属性，及属性对应的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871568"/>
            <a:ext cx="8386932" cy="33267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825506"/>
            <a:ext cx="754828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private Integer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主键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客户名称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phone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职业、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电话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return "Customer [id=" + id + ", username=" + username + ", jobs=" + jobs + ", phone=" + phone + "]"; 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创建映射文件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包下创建映射文件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，在映射文件中，根据客户姓名和年龄组合条件查询客户信息，使用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&lt;if&gt;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元素编写该组合条件的动态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3097530"/>
            <a:ext cx="8386932" cy="25405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3031246"/>
            <a:ext cx="7548283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&lt;!–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文件中只列出了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--&gt;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&lt;if test="username !=null and username !=‘’“&gt;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 username like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'%’)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&lt;if test="jobs !=null and jobs !=‘’“&gt;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 jobs= #{jobs}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2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修改核心配置文件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映射文件加载到程序中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3486150"/>
            <a:ext cx="8386932" cy="132661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3454156"/>
            <a:ext cx="754828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resource="com/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/mapper/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&lt;/mapper&gt;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6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714529"/>
            <a:ext cx="5209370" cy="1941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创建获取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对象的工具类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本案例使用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2.3.7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节的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类作为获取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对象的工具类。首先在项目的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/main/java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包，然后将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2.3.7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节的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类复制到该包下即可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0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，该方法用于根据客户姓名和职业组合条件查询客户信息列表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727098"/>
            <a:ext cx="8386932" cy="371479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98145" y="2711206"/>
            <a:ext cx="946045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r>
              <a:rPr lang="zh-CN" altLang="en-US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@Test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findCustomerByNameAndJobsTest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(){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session = 	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();Customer customer = new Customer();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customer.setUsername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(“jack");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customer.setJobs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("teacher");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   + ".CustomerMapper.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findCustomerByNameAndJobs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",customer);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for (Customer customer2 : customers) {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(customer2); 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59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720006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862090"/>
            <a:ext cx="5176459" cy="13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元素，能够熟练将这三个元素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31944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中动态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SQL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元素的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18952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的条件查询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05749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的更新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D9CF2FC-7EE3-AA4E-B139-ADA1975CD4BE}"/>
              </a:ext>
            </a:extLst>
          </p:cNvPr>
          <p:cNvGrpSpPr/>
          <p:nvPr/>
        </p:nvGrpSpPr>
        <p:grpSpPr>
          <a:xfrm>
            <a:off x="2570958" y="4918553"/>
            <a:ext cx="7249419" cy="687918"/>
            <a:chOff x="978872" y="3338787"/>
            <a:chExt cx="5437064" cy="515938"/>
          </a:xfrm>
        </p:grpSpPr>
        <p:sp>
          <p:nvSpPr>
            <p:cNvPr id="18" name="Pentagon 6">
              <a:extLst>
                <a:ext uri="{FF2B5EF4-FFF2-40B4-BE49-F238E27FC236}">
                  <a16:creationId xmlns:a16="http://schemas.microsoft.com/office/drawing/2014/main" id="{C26DED11-4EBC-2F4A-9886-3DF70619C9AF}"/>
                </a:ext>
              </a:extLst>
            </p:cNvPr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复杂查询操作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MH_Others_1">
              <a:extLst>
                <a:ext uri="{FF2B5EF4-FFF2-40B4-BE49-F238E27FC236}">
                  <a16:creationId xmlns:a16="http://schemas.microsoft.com/office/drawing/2014/main" id="{E40F28C7-0254-DE47-B265-0E67387CDB51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3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2683858"/>
            <a:ext cx="9116267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元素时，只要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属性中的表达式为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，就会执行元素中的条件语句，但是在实际应用中，有时只需要从多个选项中选择一个去执行。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下面的场景：“当客户名称不为空，则只根据客户名称进行客户筛选；当客户名称为空，而客户职业不为空，则只根据客户职业进行客户筛选。当客户名称和客户职业都为空，则要求查询出所有电话不为空的客户信息。”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针对上面情况，使用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元素进行处理是不合适的。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元素进行处理，这三个元素往往组合在一起使用，作用相当于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if…else if…else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503169"/>
            <a:ext cx="9865885" cy="37195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4484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90232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536775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91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&lt;choose&gt;&lt;when&gt;otherwise&gt;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31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321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161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&lt;otherwise&gt;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元素组合去实现上面场景出现的情况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&lt;otherwise&gt;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元素执行上述情况的动态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200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668847"/>
            <a:ext cx="8386932" cy="36587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86765" y="2608336"/>
            <a:ext cx="754828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只展示三个组合元素的部分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--&gt;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test="username !=null and username !=''"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&lt;/when&gt;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&lt;when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test="jobs !=null and jobs !=''"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&lt;/when&gt;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&lt;otherwise&gt;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 phone is not null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&lt;/otherwise&gt;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&lt;/choose&gt;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71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792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，该方法用于根据客户姓名或职业查询客户信息列表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200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539824"/>
            <a:ext cx="8386932" cy="37009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505466"/>
            <a:ext cx="754828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 customer=new Customer();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("tom");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("teacher");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List&lt;Customer&gt; customers=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".CustomerMapper.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",customer);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(Customer customer2 : customers)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(customer2);}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16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70301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1924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元素，能够熟练使用“拼接”元素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7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2843878"/>
            <a:ext cx="9116267" cy="2957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后面加入了“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1=1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”的条件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，既保证了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后面的条件成立，又避免了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后面第一个词是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之类的关键字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例如下面这条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拼接出的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语句是不正确的。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后直接跟的是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，这在运行时会报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语法错误，针对这种情况，可以使用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元素进行处理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503169"/>
            <a:ext cx="9865885" cy="37195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4484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90232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7561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22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7997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FAB2C2-2219-E64F-A6FD-F19316664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10" y="4103370"/>
            <a:ext cx="7875270" cy="8744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57CEEF-DE1A-0A4C-BEFC-38A8A2CCD4C6}"/>
              </a:ext>
            </a:extLst>
          </p:cNvPr>
          <p:cNvSpPr txBox="1"/>
          <p:nvPr/>
        </p:nvSpPr>
        <p:spPr>
          <a:xfrm>
            <a:off x="2503170" y="4046220"/>
            <a:ext cx="706374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and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('%',?, '%') and jobs = #{jobs}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1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3502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240280"/>
            <a:ext cx="9414276" cy="372618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9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364A88-5DBD-A448-9933-3CFBB0F80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10" y="2337667"/>
            <a:ext cx="7875270" cy="407814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93D469-BB6F-6548-952C-A968E719BEC6}"/>
              </a:ext>
            </a:extLst>
          </p:cNvPr>
          <p:cNvSpPr txBox="1"/>
          <p:nvPr/>
        </p:nvSpPr>
        <p:spPr>
          <a:xfrm>
            <a:off x="2274570" y="2240280"/>
            <a:ext cx="7566660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&lt;where&gt;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&lt;/where&gt;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947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3502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9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>
            <a:extLst>
              <a:ext uri="{FF2B5EF4-FFF2-40B4-BE49-F238E27FC236}">
                <a16:creationId xmlns:a16="http://schemas.microsoft.com/office/drawing/2014/main" id="{A87BE767-B53D-A941-A342-1AB9A066BE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67169" y="3152488"/>
            <a:ext cx="9116267" cy="1710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上述代码配置中，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元素会自动判断由组合条件拼装的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语句，只有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元素内的某一个或多个条件成立时，才会在拼接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中加入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关键字，否则将不会添加；即使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之后的内容有多余的“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元素也会自动将他们去除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49AF856-89A6-6641-BE5A-234DFEC479A3}"/>
              </a:ext>
            </a:extLst>
          </p:cNvPr>
          <p:cNvSpPr/>
          <p:nvPr/>
        </p:nvSpPr>
        <p:spPr>
          <a:xfrm>
            <a:off x="1306456" y="2811779"/>
            <a:ext cx="9865885" cy="240941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49C50A36-04CE-704C-9ADA-7BBF1A1910BC}"/>
              </a:ext>
            </a:extLst>
          </p:cNvPr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>
            <a:extLst>
              <a:ext uri="{FF2B5EF4-FFF2-40B4-BE49-F238E27FC236}">
                <a16:creationId xmlns:a16="http://schemas.microsoft.com/office/drawing/2014/main" id="{22BE4E9A-3F96-304F-A72D-A0EB27D20CF8}"/>
              </a:ext>
            </a:extLst>
          </p:cNvPr>
          <p:cNvSpPr/>
          <p:nvPr/>
        </p:nvSpPr>
        <p:spPr>
          <a:xfrm rot="10800000">
            <a:off x="10855533" y="48964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279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0759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263140"/>
            <a:ext cx="9414276" cy="31982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删除多余的关键字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，它可以直接实现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元素的功能。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元素包含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68680B0-DE77-F442-BFF5-567ABB20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505179"/>
              </p:ext>
            </p:extLst>
          </p:nvPr>
        </p:nvGraphicFramePr>
        <p:xfrm>
          <a:off x="2640330" y="3357057"/>
          <a:ext cx="6789420" cy="2418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0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8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70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8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prefix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    指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定给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SQL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语句增加的前缀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prefixOverrides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    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指定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SQL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语句中要去掉的前缀字符串 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suffix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    指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定给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SQL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语句增加的后缀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kern="1200" dirty="0" err="1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suffixOverrides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指定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SQL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语句中要去掉的后缀字符串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07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0759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168702"/>
            <a:ext cx="9414276" cy="42892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909612-C8A5-8A4B-8BA6-5790BC85E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210" y="2168702"/>
            <a:ext cx="8823960" cy="40492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865527E-CA78-464D-AFBC-61FAF4DD9E5A}"/>
              </a:ext>
            </a:extLst>
          </p:cNvPr>
          <p:cNvSpPr/>
          <p:nvPr/>
        </p:nvSpPr>
        <p:spPr>
          <a:xfrm>
            <a:off x="2423160" y="2047884"/>
            <a:ext cx="7440930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endParaRPr lang="en-US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&lt;trim prefix="where"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prefixOverrides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="and"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#{jobs}&lt;/if&gt;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&lt;/trim&gt;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352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3502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>
            <a:extLst>
              <a:ext uri="{FF2B5EF4-FFF2-40B4-BE49-F238E27FC236}">
                <a16:creationId xmlns:a16="http://schemas.microsoft.com/office/drawing/2014/main" id="{A87BE767-B53D-A941-A342-1AB9A066BE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67169" y="3289648"/>
            <a:ext cx="911626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上述配置代码中，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元素的作用是去除一些多余的前缀字符串，它的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属性代表的是语句的前缀（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prefixOverrides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属性代表的是需要去除的前缀字符串（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49AF856-89A6-6641-BE5A-234DFEC479A3}"/>
              </a:ext>
            </a:extLst>
          </p:cNvPr>
          <p:cNvSpPr/>
          <p:nvPr/>
        </p:nvSpPr>
        <p:spPr>
          <a:xfrm>
            <a:off x="1306456" y="2926079"/>
            <a:ext cx="9865885" cy="208470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49C50A36-04CE-704C-9ADA-7BBF1A1910BC}"/>
              </a:ext>
            </a:extLst>
          </p:cNvPr>
          <p:cNvSpPr/>
          <p:nvPr/>
        </p:nvSpPr>
        <p:spPr>
          <a:xfrm>
            <a:off x="1256232" y="28713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>
            <a:extLst>
              <a:ext uri="{FF2B5EF4-FFF2-40B4-BE49-F238E27FC236}">
                <a16:creationId xmlns:a16="http://schemas.microsoft.com/office/drawing/2014/main" id="{22BE4E9A-3F96-304F-A72D-A0EB27D20CF8}"/>
              </a:ext>
            </a:extLst>
          </p:cNvPr>
          <p:cNvSpPr/>
          <p:nvPr/>
        </p:nvSpPr>
        <p:spPr>
          <a:xfrm rot="10800000">
            <a:off x="10855533" y="46793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27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23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在实际项目的开发中，开发人员在使用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或其他持久层框架进行开发时，经常需要根据不同的条件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，拼接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语句时还要确保不能遗漏必要的空格、标点符号等，这种编程方式给开发人员带来了非常大的不便，而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动态组装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功能，恰能很好的解决这一问题。本章将对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45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337885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676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31945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210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，能够在代码中进行熟练使用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进行更新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2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2165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30474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元素使用场景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>
            <a:extLst>
              <a:ext uri="{FF2B5EF4-FFF2-40B4-BE49-F238E27FC236}">
                <a16:creationId xmlns:a16="http://schemas.microsoft.com/office/drawing/2014/main" id="{A87BE767-B53D-A941-A342-1AB9A066BE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67169" y="3106768"/>
            <a:ext cx="9116267" cy="2541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如果想要更新某一个对象，就需要发送所有的字段给持久化对象，然而在实际应用中，大多数情况下都是更新某一个或几个字段。如果更新的每一条数据都要将其所有的属性都更新一遍，那么执行效率是非常差的。为了解决更新数据的效率问题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元素主要用于更新操作，它可以在动态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语句前输出一个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关键字，并将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语句中最后一个多余的逗号去除。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元素结合可以只更新需要更新的字段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49AF856-89A6-6641-BE5A-234DFEC479A3}"/>
              </a:ext>
            </a:extLst>
          </p:cNvPr>
          <p:cNvSpPr/>
          <p:nvPr/>
        </p:nvSpPr>
        <p:spPr>
          <a:xfrm>
            <a:off x="1306456" y="2823209"/>
            <a:ext cx="9865885" cy="310896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49C50A36-04CE-704C-9ADA-7BBF1A1910BC}"/>
              </a:ext>
            </a:extLst>
          </p:cNvPr>
          <p:cNvSpPr/>
          <p:nvPr/>
        </p:nvSpPr>
        <p:spPr>
          <a:xfrm>
            <a:off x="1256232" y="2768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>
            <a:extLst>
              <a:ext uri="{FF2B5EF4-FFF2-40B4-BE49-F238E27FC236}">
                <a16:creationId xmlns:a16="http://schemas.microsoft.com/office/drawing/2014/main" id="{22BE4E9A-3F96-304F-A72D-A0EB27D20CF8}"/>
              </a:ext>
            </a:extLst>
          </p:cNvPr>
          <p:cNvSpPr/>
          <p:nvPr/>
        </p:nvSpPr>
        <p:spPr>
          <a:xfrm rot="10800000">
            <a:off x="10855533" y="55937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35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通过一个案例演示如何使用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元素更新数据库的信息，案例具体步骤如下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元素执行更新操作的动态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0337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737428"/>
            <a:ext cx="8386932" cy="32290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654056"/>
            <a:ext cx="754828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&lt;update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"&gt;update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&lt;set&gt;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username=#{username},&lt;/if&gt;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jobs=#{jobs},&lt;/if&gt;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test="phone !=null and phone !=''"&gt;phone=#{phone},&lt;/if&gt;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&lt;/set&gt;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&lt;/update&gt;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7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0337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654056"/>
            <a:ext cx="8386932" cy="35295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505466"/>
            <a:ext cx="792883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1600" dirty="0"/>
              <a:t>		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 customer = new Customer();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(3);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customer.setPhone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("13311111234");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rows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sqlSession.update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CustomerMapper.updateCustomerBySet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customer);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if(rows &gt; 0)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您成功修改了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"+rows+"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执行修改操作失败！！！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95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19765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>
            <a:extLst>
              <a:ext uri="{FF2B5EF4-FFF2-40B4-BE49-F238E27FC236}">
                <a16:creationId xmlns:a16="http://schemas.microsoft.com/office/drawing/2014/main" id="{3E690F46-0F81-DF46-8ADA-2A3C2E49B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F17F3FD-94AF-2B4A-9E1F-B833AB3E5B86}"/>
              </a:ext>
            </a:extLst>
          </p:cNvPr>
          <p:cNvSpPr/>
          <p:nvPr/>
        </p:nvSpPr>
        <p:spPr>
          <a:xfrm>
            <a:off x="1813597" y="1112004"/>
            <a:ext cx="3164802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>
            <a:extLst>
              <a:ext uri="{FF2B5EF4-FFF2-40B4-BE49-F238E27FC236}">
                <a16:creationId xmlns:a16="http://schemas.microsoft.com/office/drawing/2014/main" id="{5F4243C4-CA97-894A-B527-6F7A04CC304A}"/>
              </a:ext>
            </a:extLst>
          </p:cNvPr>
          <p:cNvSpPr txBox="1"/>
          <p:nvPr/>
        </p:nvSpPr>
        <p:spPr>
          <a:xfrm>
            <a:off x="1868140" y="1211041"/>
            <a:ext cx="305483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&lt;set&gt;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元素字段非空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C3D85D-0E27-FC43-AEC5-EFB5ED00FBB9}"/>
              </a:ext>
            </a:extLst>
          </p:cNvPr>
          <p:cNvSpPr/>
          <p:nvPr/>
        </p:nvSpPr>
        <p:spPr>
          <a:xfrm>
            <a:off x="50419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C677D5-2832-FF45-972E-A66CEAE11A0E}"/>
              </a:ext>
            </a:extLst>
          </p:cNvPr>
          <p:cNvSpPr/>
          <p:nvPr/>
        </p:nvSpPr>
        <p:spPr>
          <a:xfrm>
            <a:off x="52297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2994411"/>
            <a:ext cx="9142101" cy="116321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在映射文件中使用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元素组合进行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update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组装时，如果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元素内包含的内容都为空，则会出现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语法错误。因此，在使用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元素进行字段信息更新时，要确保传入的更新字段不能都为空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794247"/>
            <a:ext cx="9794240" cy="1653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73482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1119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3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19765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>
            <a:extLst>
              <a:ext uri="{FF2B5EF4-FFF2-40B4-BE49-F238E27FC236}">
                <a16:creationId xmlns:a16="http://schemas.microsoft.com/office/drawing/2014/main" id="{3E690F46-0F81-DF46-8ADA-2A3C2E49B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F17F3FD-94AF-2B4A-9E1F-B833AB3E5B86}"/>
              </a:ext>
            </a:extLst>
          </p:cNvPr>
          <p:cNvSpPr/>
          <p:nvPr/>
        </p:nvSpPr>
        <p:spPr>
          <a:xfrm>
            <a:off x="1813597" y="1112004"/>
            <a:ext cx="3164802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>
            <a:extLst>
              <a:ext uri="{FF2B5EF4-FFF2-40B4-BE49-F238E27FC236}">
                <a16:creationId xmlns:a16="http://schemas.microsoft.com/office/drawing/2014/main" id="{5F4243C4-CA97-894A-B527-6F7A04CC304A}"/>
              </a:ext>
            </a:extLst>
          </p:cNvPr>
          <p:cNvSpPr txBox="1"/>
          <p:nvPr/>
        </p:nvSpPr>
        <p:spPr>
          <a:xfrm>
            <a:off x="1868140" y="1211041"/>
            <a:ext cx="305483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&lt;trim&gt;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元素更新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C3D85D-0E27-FC43-AEC5-EFB5ED00FBB9}"/>
              </a:ext>
            </a:extLst>
          </p:cNvPr>
          <p:cNvSpPr/>
          <p:nvPr/>
        </p:nvSpPr>
        <p:spPr>
          <a:xfrm>
            <a:off x="50419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C677D5-2832-FF45-972E-A66CEAE11A0E}"/>
              </a:ext>
            </a:extLst>
          </p:cNvPr>
          <p:cNvSpPr/>
          <p:nvPr/>
        </p:nvSpPr>
        <p:spPr>
          <a:xfrm>
            <a:off x="52297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2960121"/>
            <a:ext cx="9142101" cy="116321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元素外，还可以通过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元素来实现更新操作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。其中，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prefix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属性指定要添加的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元素所包含内容的前缀为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suffixOverrides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属性指定去除的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元素所包含内容的后缀为逗号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759957"/>
            <a:ext cx="9794240" cy="1653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70053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08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486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399607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复杂查询操作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7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5368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301068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，能够熟练使用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元素以及它的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7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32532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2843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元素的属性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68680B0-DE77-F442-BFF5-567ABB20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04420"/>
              </p:ext>
            </p:extLst>
          </p:nvPr>
        </p:nvGraphicFramePr>
        <p:xfrm>
          <a:off x="2766060" y="2305497"/>
          <a:ext cx="6789420" cy="3893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70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8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item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表示集合中每一个元素进行迭代时的别名。该属性为必选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index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在</a:t>
                      </a:r>
                      <a:r>
                        <a:rPr 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List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和数组中，</a:t>
                      </a:r>
                      <a:r>
                        <a:rPr 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index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是元素的序号，在</a:t>
                      </a:r>
                      <a:r>
                        <a:rPr 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Map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中，</a:t>
                      </a:r>
                      <a:r>
                        <a:rPr 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index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是元素的</a:t>
                      </a:r>
                      <a:r>
                        <a:rPr 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key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。该属性可选。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open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表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示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foreach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语句代码的开始符号，一般和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close=“)”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合用。常用在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in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条件语句中。该属性可选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separator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表示元素之间的分隔符，例如，在条件语句中，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separator=“,”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会自动在元素中间用“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,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”隔开，避免手动输入逗号导致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SQL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错误，错误示例如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in(1,2,)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。该属性可选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。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close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表示</a:t>
                      </a:r>
                      <a:r>
                        <a:rPr 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foreach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语句代码的关闭符号，一般和</a:t>
                      </a:r>
                      <a:r>
                        <a:rPr 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open="("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合用。常用在</a:t>
                      </a:r>
                      <a:r>
                        <a:rPr 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in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条件语句中。该属性可选。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190760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collection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用于指定遍历参数的类型。注意，该属性必须指定，不同情况下，该属性的值是不一样的</a:t>
                      </a:r>
                      <a:r>
                        <a:rPr lang="zh-CN" altLang="en-US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。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580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9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动态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SQL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中的元素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条件查询操作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更新操作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3243928"/>
            <a:ext cx="9116267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在遍历参数时，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&lt;collection&gt;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属性的值是必须指定的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不同情况下，该属性的取值也是不一样的，主要有以下三种情况。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18359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249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6418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03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&lt;collection&gt;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66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3701128"/>
            <a:ext cx="9116267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若入参为单参数且参数类型是一个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243928"/>
            <a:ext cx="9865885" cy="140378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1913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249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174444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612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3701128"/>
            <a:ext cx="9116267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若入参为单参数且参数类型是一个数组，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243928"/>
            <a:ext cx="9865885" cy="140378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1913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249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174444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29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3369658"/>
            <a:ext cx="911626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若传入参数为多参数，就需要把参数封装为一个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若传入参数为多参数，就需要把参数封装为一个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960369"/>
            <a:ext cx="9865885" cy="210013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941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7250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174444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67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5368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301068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，能够在代码中熟练使用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元素对数组的迭代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2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3392518"/>
            <a:ext cx="911626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例如，要从数据表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中查询出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的客户信息，就可以利用数组作为参数，存储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的属性值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元素迭代数组完成客户信息的批量查询操作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1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50705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foeeach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实现入参为数组类型的遍历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67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元素迭代数组的实现具体如下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元素迭代数组执行批量查询操作的动态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3015388"/>
            <a:ext cx="8386932" cy="26341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985526"/>
            <a:ext cx="7928835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java.util.Arrays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 item="id" index="index" collection="array" 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open="(" separator="," close=")"&gt;	#{id}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&lt;/foreach&gt;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12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方法，实现客户信息的批量查询。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788920"/>
            <a:ext cx="8386932" cy="31661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654056"/>
            <a:ext cx="7928835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Integer[]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roleIds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{2,3};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创建数组，封装查询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的查询方法，返回结果集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CustomerMapper.findByArray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roleIds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for (Customer customer : customers)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68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03B26C-5DBC-824D-8581-37DC4561649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36047" y="2802890"/>
            <a:ext cx="4319905" cy="2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9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3079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413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，能够在代码中熟练使用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的迭代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70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87133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79151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84915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复杂查询操作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77469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案例：学生信息查询系统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33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在上一节中，使用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元素完成了客户信息的批量查询操作，方法参数为一个数组，现在我们更改参数类型，传入一个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类型的参数来实现同样的需求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的实现步骤具体如下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集合执行批量查询操作的动态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974164"/>
            <a:ext cx="8386932" cy="30034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939806"/>
            <a:ext cx="7928835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 item="id" index="index" collection="list" 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open="(" separator="," close=")"&gt;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#{id}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&lt;/foreach&gt;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0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，用于批量查询客户信息。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779854"/>
            <a:ext cx="8386932" cy="33155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722636"/>
            <a:ext cx="7928835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findByListTest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List&lt;Integer&gt; ids=new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&lt;Integer&gt;();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CustomerMapper.findByList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ids);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(Customer customer : customers)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(customer);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43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CF50AB-7C8A-B74D-B4C4-E4AD2AED4B4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36047" y="2817177"/>
            <a:ext cx="4319905" cy="20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4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51401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3.4.4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5556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，能够在代码中熟练使用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的迭代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1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集合，实现多参数入参查询操作，案例具体实现步骤如下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集合执行批量查询操作的动态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3120391"/>
            <a:ext cx="8386932" cy="24948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3031246"/>
            <a:ext cx="7928835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jobs=#{jobs} and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 item="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roleMap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index="index" collection="id" open="(" 	separator="," close=")"&gt; #{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roleMap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369B2"/>
                </a:solidFill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&lt;/foreach&gt;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49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findByMapTest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，用于批量查询客户信息。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362703"/>
            <a:ext cx="8386932" cy="39883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265436"/>
            <a:ext cx="7928835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findByMapTest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List&lt;Integer&gt; ids=new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&lt;Integer&gt;();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Map&lt;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String,Object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HashMap&lt;String, Object&gt;();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conditionMap.put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id",ids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conditionMap.put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jobs","teacher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CustomerMapper.findByMap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(Customer customer : customers)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(customer);}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0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findByMapTest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AFA2F0-5767-4243-A113-855ECDA8F3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36047" y="2743200"/>
            <a:ext cx="4319905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708217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02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4911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818400"/>
            <a:ext cx="5176459" cy="132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完成一个学生信息查询系统，能够实现如下功能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查询查询出所有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值小于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的学生的信息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7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3392518"/>
            <a:ext cx="911626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章对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进行了详细讲解，包括使用动态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进行条件查询、更新以及复杂查询操作。本案例要求利用本章所学知识完成一个学生信息查询系统，该系统要求实现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个以下功能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1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53895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学生信息查询系统的功能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54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23269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3392518"/>
            <a:ext cx="9116267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当用户输入的学生姓名不为空，则只根据学生姓名进行学生信息的查询；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当用户输入的学生姓名为空，而学生专业不为空，则只根据学生专业进行学生的查询；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1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多条件查询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98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3563968"/>
            <a:ext cx="9116267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值小于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06456" y="3141058"/>
            <a:ext cx="9865885" cy="128235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8848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1078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单条件查询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99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20786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22143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206885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项目搭建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创建一个名称为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mybatis-demo03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的项目，项目的具体搭建过程请参考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7AFA7F43-B549-FA42-AD22-FC523E5F223A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91C7FB9B-9F0E-4C44-8E72-608A825C5D88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8" name="Chevron 3">
            <a:extLst>
              <a:ext uri="{FF2B5EF4-FFF2-40B4-BE49-F238E27FC236}">
                <a16:creationId xmlns:a16="http://schemas.microsoft.com/office/drawing/2014/main" id="{5E1177F6-96BC-C94F-86B7-7DC1414F569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01762525-D5AF-F348-BA3E-45A54B66C573}"/>
              </a:ext>
            </a:extLst>
          </p:cNvPr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多条件查询</a:t>
            </a:r>
          </a:p>
        </p:txBody>
      </p:sp>
    </p:spTree>
    <p:extLst>
      <p:ext uri="{BB962C8B-B14F-4D97-AF65-F5344CB8AC3E}">
        <p14:creationId xmlns:p14="http://schemas.microsoft.com/office/powerpoint/2010/main" val="146019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数据准备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的数据库中，创建一个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dm_student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表，并插入几条测试数据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663190"/>
            <a:ext cx="8386932" cy="35090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38225" y="2722636"/>
            <a:ext cx="7928835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int(32) PRIMARY KEY AUTO_INCREMENT,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name varchar(50),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major varchar(50),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varchar(16)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，其他省略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('1', 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数学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'10001');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4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POJO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/main/java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com.itheima.pojo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包，在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包下创建持久化类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，在类中声明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major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属性，以及属性对应的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894086"/>
            <a:ext cx="8386932" cy="33924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859796"/>
            <a:ext cx="7928835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Student {//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定义变量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专业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major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学号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Integer id;  private String name;  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major;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“Student{” + “id=” + id + “, name=‘” + name + “,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major=" + major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'}';}}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071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创建映射文件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/main/java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包，在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包下创建映射文件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，编写根据学生姓名和专业组合成的条件查询学生信息的动态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80" y="2670394"/>
            <a:ext cx="9428852" cy="36764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2385" y="2608336"/>
            <a:ext cx="894610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namespace="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com.itheima.mapper.StudentMapper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id=“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findStudentByNameAndMajor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1=1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&lt;when test="name !=null and name !=''"&gt;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and name like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('%',#{name}, '%')&lt;/when&gt;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&lt;when test="major !=null and major !=''"&gt; and major= #{major}&lt;/when&gt;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&lt;otherwise&gt; and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is not null&lt;/otherwise&gt;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&lt;/choose&gt;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&lt;/mapper&gt;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066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映射文件的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元素下添加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映射文件路径的配置，用于将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映射文件加载到程序中。具体配置代码如下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3794759"/>
            <a:ext cx="8386932" cy="6356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3854206"/>
            <a:ext cx="792883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 resource="com/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/mapper/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StudentMapper.xml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83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</a:t>
            </a:r>
            <a:r>
              <a:rPr lang="en-US" altLang="zh-CN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MyBatisUtils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/main/java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com.itheima.utils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包，在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com.itheima.utils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MyBatisUtils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工具类，该类用于封装读取配置文件信息的代码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514600"/>
            <a:ext cx="8386932" cy="37421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15265" y="2494036"/>
            <a:ext cx="862606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MyBatisUtils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private static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= null;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static {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	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	try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Reader reader =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Resources.getResourceAsReader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(“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mybatis-config.xml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”);	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= new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SqlSessionFactoryBuilder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().build(reader);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	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 catch (Exception e) {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e.printStackTrace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();}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static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return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sqlSessionFactory.openSession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262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findStudentByNameOrMajorTest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，该方法用于根据学生姓名或专业查询学生信息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571750"/>
            <a:ext cx="8386932" cy="37792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83895" y="2551186"/>
            <a:ext cx="862606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findStudentByNameOrMajorTest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 student=new Student();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student.setMajor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英语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List&lt;Student&gt; students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".StudentMapper.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findStudentByNameAndMajor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",student);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for (Student student2 : students)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(student2);}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537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08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查看运行结果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findStudentByNameOrMajorTest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E4B6E6-EC02-6646-828F-73AEF1FE67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36047" y="2957512"/>
            <a:ext cx="4319905" cy="19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6942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中的常用元素，能够说出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的常用元素有哪些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4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3072478"/>
            <a:ext cx="9116267" cy="2541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由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输出结果分析可知，在查询学生信息时，虽然同时传入了姓名和专业两个查询条件，但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所生成的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只是动态组装了学生姓名条件进行查询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student.setName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删除或者注释掉，使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只按专业进行查询。再次执行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findStudentByNameOrMajorTest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组装学生职业进行条件查询，同样查询出了学生信息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学生姓名和专业都为空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片段进行条件查询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06456" y="2821018"/>
            <a:ext cx="9865885" cy="303114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68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5479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5618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多条件查询案例结果分析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345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9643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21000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977419"/>
            <a:ext cx="8485746" cy="8797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修改映射文件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&lt;mapper&gt;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元素下，编写查询所有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值小于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的学生信息的动态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928" y="3339856"/>
            <a:ext cx="8386932" cy="2946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15265" y="3305566"/>
            <a:ext cx="8626065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java.util.List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		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item="id" index="index" collection="list"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open="(" separator="," close=")"&gt;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#{id}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&lt;/foreach&gt;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文本框 10">
            <a:extLst>
              <a:ext uri="{FF2B5EF4-FFF2-40B4-BE49-F238E27FC236}">
                <a16:creationId xmlns:a16="http://schemas.microsoft.com/office/drawing/2014/main" id="{7DE15886-A163-3F40-B922-2128325E0204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8" name="文本框 10">
            <a:extLst>
              <a:ext uri="{FF2B5EF4-FFF2-40B4-BE49-F238E27FC236}">
                <a16:creationId xmlns:a16="http://schemas.microsoft.com/office/drawing/2014/main" id="{47E2A7EC-1755-F74B-9658-BA78F93FBE60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9" name="Chevron 3">
            <a:extLst>
              <a:ext uri="{FF2B5EF4-FFF2-40B4-BE49-F238E27FC236}">
                <a16:creationId xmlns:a16="http://schemas.microsoft.com/office/drawing/2014/main" id="{33BA7DFF-ECE6-7A4B-9A57-87017F6A835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>
            <a:extLst>
              <a:ext uri="{FF2B5EF4-FFF2-40B4-BE49-F238E27FC236}">
                <a16:creationId xmlns:a16="http://schemas.microsoft.com/office/drawing/2014/main" id="{77B24833-82EE-644C-BBFA-29405DE6B6E9}"/>
              </a:ext>
            </a:extLst>
          </p:cNvPr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单条件查询</a:t>
            </a:r>
          </a:p>
        </p:txBody>
      </p:sp>
    </p:spTree>
    <p:extLst>
      <p:ext uri="{BB962C8B-B14F-4D97-AF65-F5344CB8AC3E}">
        <p14:creationId xmlns:p14="http://schemas.microsoft.com/office/powerpoint/2010/main" val="4079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编写测试方法 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503170"/>
            <a:ext cx="8386932" cy="37409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09625" y="2482606"/>
            <a:ext cx="862606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List&lt;Integer&gt; ids=new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&lt;Integer&gt;();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for(int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=1;i&lt;5;i++){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List&lt;Student&gt; students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StudentMapper.findByList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ids);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for (Student student : students)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(student);}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0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1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相关知识。首先讲解了动态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中的元素；其次讲解了条件查询操作，包括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元素的使用；然后讲解了更新操作；最后讲解了复杂查询操作。通过本章的学习，读者可以了解常用动态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元素的主要作用，并能够掌握这些元素在实际开发中的应用。在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框架中，这些动态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元素十分重要，熟练的掌握它们能够极大地提高开发效率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2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67169" y="3163918"/>
            <a:ext cx="9116267" cy="1710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的强大特性之一，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采用了功能强大的基于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Graph Navigation Language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）的表达式来完成动态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的映射文件中，开发人员可通过动态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元素灵活组装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语句，这在很大程度上避免了单一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语句的反复堆砌，提高了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语句的复用性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4003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964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9560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使用动态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的好处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33672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881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3252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28908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常用元素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07672"/>
              </p:ext>
            </p:extLst>
          </p:nvPr>
        </p:nvGraphicFramePr>
        <p:xfrm>
          <a:off x="1543050" y="2648397"/>
          <a:ext cx="9098280" cy="2971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07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&lt;if&gt;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   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判断语句，用于单条件判断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&lt;choose&gt;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（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&lt;when&gt;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&lt;otherwise&gt;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）</a:t>
                      </a:r>
                      <a:endParaRPr lang="zh-CN" alt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   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相当于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Java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中的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switch...case...default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语句，用于多条件判断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&lt;where&gt;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   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简化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SQL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语句中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where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的条件判断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&lt;trim&gt;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可以灵活地去除多余的关键字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&lt;set&gt;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用于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SQL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语句的动态更新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5862445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&lt;foreach&gt;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循环语句，常用于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in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语句等列举条件中 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8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5887</TotalTime>
  <Words>6141</Words>
  <Application>Microsoft Macintosh PowerPoint</Application>
  <PresentationFormat>宽屏</PresentationFormat>
  <Paragraphs>599</Paragraphs>
  <Slides>74</Slides>
  <Notes>73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2" baseType="lpstr">
      <vt:lpstr>等线</vt:lpstr>
      <vt:lpstr>等线 Light</vt:lpstr>
      <vt:lpstr>微软雅黑</vt:lpstr>
      <vt:lpstr>微软雅黑</vt:lpstr>
      <vt:lpstr>Source Han Sans K Bold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Microsoft Office User</cp:lastModifiedBy>
  <cp:revision>1173</cp:revision>
  <dcterms:created xsi:type="dcterms:W3CDTF">2020-11-25T06:00:05Z</dcterms:created>
  <dcterms:modified xsi:type="dcterms:W3CDTF">2021-06-04T01:57:27Z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