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9.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10.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11.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12.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13.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21.xml" ContentType="application/vnd.openxmlformats-officedocument.presentationml.notesSlide+xml"/>
  <Override PartName="/ppt/tags/tag24.xml" ContentType="application/vnd.openxmlformats-officedocument.presentationml.tags+xml"/>
  <Override PartName="/ppt/notesSlides/notesSlide22.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23.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24.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25.xml" ContentType="application/vnd.openxmlformats-officedocument.presentationml.notesSlide+xml"/>
  <Override PartName="/ppt/tags/tag31.xml" ContentType="application/vnd.openxmlformats-officedocument.presentationml.tags+xml"/>
  <Override PartName="/ppt/notesSlides/notesSlide26.xml" ContentType="application/vnd.openxmlformats-officedocument.presentationml.notesSlide+xml"/>
  <Override PartName="/ppt/tags/tag32.xml" ContentType="application/vnd.openxmlformats-officedocument.presentationml.tags+xml"/>
  <Override PartName="/ppt/notesSlides/notesSlide27.xml" ContentType="application/vnd.openxmlformats-officedocument.presentationml.notesSlide+xml"/>
  <Override PartName="/ppt/tags/tag33.xml" ContentType="application/vnd.openxmlformats-officedocument.presentationml.tags+xml"/>
  <Override PartName="/ppt/notesSlides/notesSlide28.xml" ContentType="application/vnd.openxmlformats-officedocument.presentationml.notesSlide+xml"/>
  <Override PartName="/ppt/tags/tag34.xml" ContentType="application/vnd.openxmlformats-officedocument.presentationml.tags+xml"/>
  <Override PartName="/ppt/notesSlides/notesSlide29.xml" ContentType="application/vnd.openxmlformats-officedocument.presentationml.notesSlide+xml"/>
  <Override PartName="/ppt/tags/tag35.xml" ContentType="application/vnd.openxmlformats-officedocument.presentationml.tags+xml"/>
  <Override PartName="/ppt/notesSlides/notesSlide30.xml" ContentType="application/vnd.openxmlformats-officedocument.presentationml.notesSlide+xml"/>
  <Override PartName="/ppt/tags/tag36.xml" ContentType="application/vnd.openxmlformats-officedocument.presentationml.tags+xml"/>
  <Override PartName="/ppt/notesSlides/notesSlide31.xml" ContentType="application/vnd.openxmlformats-officedocument.presentationml.notesSlide+xml"/>
  <Override PartName="/ppt/tags/tag37.xml" ContentType="application/vnd.openxmlformats-officedocument.presentationml.tags+xml"/>
  <Override PartName="/ppt/notesSlides/notesSlide32.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notesSlides/notesSlide36.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notesSlides/notesSlide37.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notesSlides/notesSlide38.xml" ContentType="application/vnd.openxmlformats-officedocument.presentationml.notesSlide+xml"/>
  <Override PartName="/ppt/tags/tag46.xml" ContentType="application/vnd.openxmlformats-officedocument.presentationml.tags+xml"/>
  <Override PartName="/ppt/notesSlides/notesSlide39.xml" ContentType="application/vnd.openxmlformats-officedocument.presentationml.notesSlide+xml"/>
  <Override PartName="/ppt/tags/tag47.xml" ContentType="application/vnd.openxmlformats-officedocument.presentationml.tags+xml"/>
  <Override PartName="/ppt/notesSlides/notesSlide40.xml" ContentType="application/vnd.openxmlformats-officedocument.presentationml.notesSlide+xml"/>
  <Override PartName="/ppt/tags/tag48.xml" ContentType="application/vnd.openxmlformats-officedocument.presentationml.tags+xml"/>
  <Override PartName="/ppt/notesSlides/notesSlide41.xml" ContentType="application/vnd.openxmlformats-officedocument.presentationml.notesSlide+xml"/>
  <Override PartName="/ppt/tags/tag49.xml" ContentType="application/vnd.openxmlformats-officedocument.presentationml.tags+xml"/>
  <Override PartName="/ppt/notesSlides/notesSlide42.xml" ContentType="application/vnd.openxmlformats-officedocument.presentationml.notesSlide+xml"/>
  <Override PartName="/ppt/tags/tag50.xml" ContentType="application/vnd.openxmlformats-officedocument.presentationml.tags+xml"/>
  <Override PartName="/ppt/notesSlides/notesSlide43.xml" ContentType="application/vnd.openxmlformats-officedocument.presentationml.notesSlide+xml"/>
  <Override PartName="/ppt/tags/tag51.xml" ContentType="application/vnd.openxmlformats-officedocument.presentationml.tags+xml"/>
  <Override PartName="/ppt/notesSlides/notesSlide44.xml" ContentType="application/vnd.openxmlformats-officedocument.presentationml.notesSlide+xml"/>
  <Override PartName="/ppt/tags/tag52.xml" ContentType="application/vnd.openxmlformats-officedocument.presentationml.tags+xml"/>
  <Override PartName="/ppt/notesSlides/notesSlide45.xml" ContentType="application/vnd.openxmlformats-officedocument.presentationml.notesSlide+xml"/>
  <Override PartName="/ppt/tags/tag53.xml" ContentType="application/vnd.openxmlformats-officedocument.presentationml.tags+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notesSlides/notesSlide49.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notesSlides/notesSlide50.xml" ContentType="application/vnd.openxmlformats-officedocument.presentationml.notesSlide+xml"/>
  <Override PartName="/ppt/tags/tag58.xml" ContentType="application/vnd.openxmlformats-officedocument.presentationml.tags+xml"/>
  <Override PartName="/ppt/notesSlides/notesSlide51.xml" ContentType="application/vnd.openxmlformats-officedocument.presentationml.notesSlide+xml"/>
  <Override PartName="/ppt/tags/tag59.xml" ContentType="application/vnd.openxmlformats-officedocument.presentationml.tags+xml"/>
  <Override PartName="/ppt/notesSlides/notesSlide52.xml" ContentType="application/vnd.openxmlformats-officedocument.presentationml.notesSlide+xml"/>
  <Override PartName="/ppt/tags/tag60.xml" ContentType="application/vnd.openxmlformats-officedocument.presentationml.tags+xml"/>
  <Override PartName="/ppt/notesSlides/notesSlide53.xml" ContentType="application/vnd.openxmlformats-officedocument.presentationml.notesSlide+xml"/>
  <Override PartName="/ppt/tags/tag61.xml" ContentType="application/vnd.openxmlformats-officedocument.presentationml.tags+xml"/>
  <Override PartName="/ppt/notesSlides/notesSlide54.xml" ContentType="application/vnd.openxmlformats-officedocument.presentationml.notesSlide+xml"/>
  <Override PartName="/ppt/tags/tag62.xml" ContentType="application/vnd.openxmlformats-officedocument.presentationml.tags+xml"/>
  <Override PartName="/ppt/notesSlides/notesSlide55.xml" ContentType="application/vnd.openxmlformats-officedocument.presentationml.notesSlide+xml"/>
  <Override PartName="/ppt/tags/tag63.xml" ContentType="application/vnd.openxmlformats-officedocument.presentationml.tags+xml"/>
  <Override PartName="/ppt/notesSlides/notesSlide56.xml" ContentType="application/vnd.openxmlformats-officedocument.presentationml.notesSlide+xml"/>
  <Override PartName="/ppt/tags/tag64.xml" ContentType="application/vnd.openxmlformats-officedocument.presentationml.tags+xml"/>
  <Override PartName="/ppt/notesSlides/notesSlide57.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notesSlides/notesSlide61.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notesSlides/notesSlide62.xml" ContentType="application/vnd.openxmlformats-officedocument.presentationml.notesSlide+xml"/>
  <Override PartName="/ppt/tags/tag71.xml" ContentType="application/vnd.openxmlformats-officedocument.presentationml.tags+xml"/>
  <Override PartName="/ppt/notesSlides/notesSlide63.xml" ContentType="application/vnd.openxmlformats-officedocument.presentationml.notesSlide+xml"/>
  <Override PartName="/ppt/tags/tag72.xml" ContentType="application/vnd.openxmlformats-officedocument.presentationml.tags+xml"/>
  <Override PartName="/ppt/notesSlides/notesSlide64.xml" ContentType="application/vnd.openxmlformats-officedocument.presentationml.notesSlide+xml"/>
  <Override PartName="/ppt/tags/tag73.xml" ContentType="application/vnd.openxmlformats-officedocument.presentationml.tags+xml"/>
  <Override PartName="/ppt/notesSlides/notesSlide65.xml" ContentType="application/vnd.openxmlformats-officedocument.presentationml.notesSlide+xml"/>
  <Override PartName="/ppt/tags/tag74.xml" ContentType="application/vnd.openxmlformats-officedocument.presentationml.tags+xml"/>
  <Override PartName="/ppt/notesSlides/notesSlide66.xml" ContentType="application/vnd.openxmlformats-officedocument.presentationml.notesSlide+xml"/>
  <Override PartName="/ppt/tags/tag75.xml" ContentType="application/vnd.openxmlformats-officedocument.presentationml.tags+xml"/>
  <Override PartName="/ppt/notesSlides/notesSlide67.xml" ContentType="application/vnd.openxmlformats-officedocument.presentationml.notesSlide+xml"/>
  <Override PartName="/ppt/tags/tag76.xml" ContentType="application/vnd.openxmlformats-officedocument.presentationml.tags+xml"/>
  <Override PartName="/ppt/notesSlides/notesSlide68.xml" ContentType="application/vnd.openxmlformats-officedocument.presentationml.notesSlide+xml"/>
  <Override PartName="/ppt/tags/tag77.xml" ContentType="application/vnd.openxmlformats-officedocument.presentationml.tags+xml"/>
  <Override PartName="/ppt/notesSlides/notesSlide69.xml" ContentType="application/vnd.openxmlformats-officedocument.presentationml.notesSlide+xml"/>
  <Override PartName="/ppt/tags/tag78.xml" ContentType="application/vnd.openxmlformats-officedocument.presentationml.tags+xml"/>
  <Override PartName="/ppt/notesSlides/notesSlide70.xml" ContentType="application/vnd.openxmlformats-officedocument.presentationml.notesSlide+xml"/>
  <Override PartName="/ppt/tags/tag79.xml" ContentType="application/vnd.openxmlformats-officedocument.presentationml.tags+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tags/tag80.xml" ContentType="application/vnd.openxmlformats-officedocument.presentationml.tags+xml"/>
  <Override PartName="/ppt/tags/tag81.xml" ContentType="application/vnd.openxmlformats-officedocument.presentationml.tags+xml"/>
  <Override PartName="/ppt/notesSlides/notesSlide73.xml" ContentType="application/vnd.openxmlformats-officedocument.presentationml.notesSlide+xml"/>
  <Override PartName="/ppt/tags/tag82.xml" ContentType="application/vnd.openxmlformats-officedocument.presentationml.tags+xml"/>
  <Override PartName="/ppt/tags/tag83.xml" ContentType="application/vnd.openxmlformats-officedocument.presentationml.tags+xml"/>
  <Override PartName="/ppt/notesSlides/notesSlide74.xml" ContentType="application/vnd.openxmlformats-officedocument.presentationml.notesSlide+xml"/>
  <Override PartName="/ppt/tags/tag84.xml" ContentType="application/vnd.openxmlformats-officedocument.presentationml.tags+xml"/>
  <Override PartName="/ppt/notesSlides/notesSlide75.xml" ContentType="application/vnd.openxmlformats-officedocument.presentationml.notesSlide+xml"/>
  <Override PartName="/ppt/tags/tag85.xml" ContentType="application/vnd.openxmlformats-officedocument.presentationml.tags+xml"/>
  <Override PartName="/ppt/tags/tag86.xml" ContentType="application/vnd.openxmlformats-officedocument.presentationml.tags+xml"/>
  <Override PartName="/ppt/notesSlides/notesSlide76.xml" ContentType="application/vnd.openxmlformats-officedocument.presentationml.notesSlide+xml"/>
  <Override PartName="/ppt/tags/tag87.xml" ContentType="application/vnd.openxmlformats-officedocument.presentationml.tags+xml"/>
  <Override PartName="/ppt/tags/tag88.xml" ContentType="application/vnd.openxmlformats-officedocument.presentationml.tags+xml"/>
  <Override PartName="/ppt/notesSlides/notesSlide77.xml" ContentType="application/vnd.openxmlformats-officedocument.presentationml.notesSlide+xml"/>
  <Override PartName="/ppt/tags/tag89.xml" ContentType="application/vnd.openxmlformats-officedocument.presentationml.tags+xml"/>
  <Override PartName="/ppt/tags/tag90.xml" ContentType="application/vnd.openxmlformats-officedocument.presentationml.tags+xml"/>
  <Override PartName="/ppt/notesSlides/notesSlide78.xml" ContentType="application/vnd.openxmlformats-officedocument.presentationml.notesSlide+xml"/>
  <Override PartName="/ppt/tags/tag91.xml" ContentType="application/vnd.openxmlformats-officedocument.presentationml.tags+xml"/>
  <Override PartName="/ppt/tags/tag92.xml" ContentType="application/vnd.openxmlformats-officedocument.presentationml.tags+xml"/>
  <Override PartName="/ppt/notesSlides/notesSlide79.xml" ContentType="application/vnd.openxmlformats-officedocument.presentationml.notesSlide+xml"/>
  <Override PartName="/ppt/tags/tag93.xml" ContentType="application/vnd.openxmlformats-officedocument.presentationml.tags+xml"/>
  <Override PartName="/ppt/notesSlides/notesSlide80.xml" ContentType="application/vnd.openxmlformats-officedocument.presentationml.notesSlide+xml"/>
  <Override PartName="/ppt/tags/tag94.xml" ContentType="application/vnd.openxmlformats-officedocument.presentationml.tags+xml"/>
  <Override PartName="/ppt/notesSlides/notesSlide81.xml" ContentType="application/vnd.openxmlformats-officedocument.presentationml.notesSlide+xml"/>
  <Override PartName="/ppt/tags/tag95.xml" ContentType="application/vnd.openxmlformats-officedocument.presentationml.tags+xml"/>
  <Override PartName="/ppt/notesSlides/notesSlide82.xml" ContentType="application/vnd.openxmlformats-officedocument.presentationml.notesSlide+xml"/>
  <Override PartName="/ppt/tags/tag96.xml" ContentType="application/vnd.openxmlformats-officedocument.presentationml.tags+xml"/>
  <Override PartName="/ppt/notesSlides/notesSlide83.xml" ContentType="application/vnd.openxmlformats-officedocument.presentationml.notesSlide+xml"/>
  <Override PartName="/ppt/tags/tag97.xml" ContentType="application/vnd.openxmlformats-officedocument.presentationml.tags+xml"/>
  <Override PartName="/ppt/tags/tag98.xml" ContentType="application/vnd.openxmlformats-officedocument.presentationml.tags+xml"/>
  <Override PartName="/ppt/notesSlides/notesSlide84.xml" ContentType="application/vnd.openxmlformats-officedocument.presentationml.notesSlide+xml"/>
  <Override PartName="/ppt/tags/tag99.xml" ContentType="application/vnd.openxmlformats-officedocument.presentationml.tags+xml"/>
  <Override PartName="/ppt/tags/tag100.xml" ContentType="application/vnd.openxmlformats-officedocument.presentationml.tags+xml"/>
  <Override PartName="/ppt/notesSlides/notesSlide85.xml" ContentType="application/vnd.openxmlformats-officedocument.presentationml.notesSlide+xml"/>
  <Override PartName="/ppt/tags/tag101.xml" ContentType="application/vnd.openxmlformats-officedocument.presentationml.tags+xml"/>
  <Override PartName="/ppt/tags/tag102.xml" ContentType="application/vnd.openxmlformats-officedocument.presentationml.tags+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tags/tag103.xml" ContentType="application/vnd.openxmlformats-officedocument.presentationml.tags+xml"/>
  <Override PartName="/ppt/notesSlides/notesSlide89.xml" ContentType="application/vnd.openxmlformats-officedocument.presentationml.notesSlide+xml"/>
  <Override PartName="/ppt/tags/tag104.xml" ContentType="application/vnd.openxmlformats-officedocument.presentationml.tags+xml"/>
  <Override PartName="/ppt/tags/tag105.xml" ContentType="application/vnd.openxmlformats-officedocument.presentationml.tags+xml"/>
  <Override PartName="/ppt/notesSlides/notesSlide90.xml" ContentType="application/vnd.openxmlformats-officedocument.presentationml.notesSlide+xml"/>
  <Override PartName="/ppt/tags/tag106.xml" ContentType="application/vnd.openxmlformats-officedocument.presentationml.tags+xml"/>
  <Override PartName="/ppt/notesSlides/notesSlide91.xml" ContentType="application/vnd.openxmlformats-officedocument.presentationml.notesSlide+xml"/>
  <Override PartName="/ppt/tags/tag107.xml" ContentType="application/vnd.openxmlformats-officedocument.presentationml.tags+xml"/>
  <Override PartName="/ppt/notesSlides/notesSlide92.xml" ContentType="application/vnd.openxmlformats-officedocument.presentationml.notesSlide+xml"/>
  <Override PartName="/ppt/tags/tag108.xml" ContentType="application/vnd.openxmlformats-officedocument.presentationml.tags+xml"/>
  <Override PartName="/ppt/notesSlides/notesSlide93.xml" ContentType="application/vnd.openxmlformats-officedocument.presentationml.notesSlide+xml"/>
  <Override PartName="/ppt/tags/tag109.xml" ContentType="application/vnd.openxmlformats-officedocument.presentationml.tags+xml"/>
  <Override PartName="/ppt/notesSlides/notesSlide94.xml" ContentType="application/vnd.openxmlformats-officedocument.presentationml.notesSlide+xml"/>
  <Override PartName="/ppt/tags/tag110.xml" ContentType="application/vnd.openxmlformats-officedocument.presentationml.tags+xml"/>
  <Override PartName="/ppt/notesSlides/notesSlide95.xml" ContentType="application/vnd.openxmlformats-officedocument.presentationml.notesSlide+xml"/>
  <Override PartName="/ppt/tags/tag111.xml" ContentType="application/vnd.openxmlformats-officedocument.presentationml.tags+xml"/>
  <Override PartName="/ppt/notesSlides/notesSlide96.xml" ContentType="application/vnd.openxmlformats-officedocument.presentationml.notesSlide+xml"/>
  <Override PartName="/ppt/tags/tag112.xml" ContentType="application/vnd.openxmlformats-officedocument.presentationml.tags+xml"/>
  <Override PartName="/ppt/notesSlides/notesSlide97.xml" ContentType="application/vnd.openxmlformats-officedocument.presentationml.notesSlide+xml"/>
  <Override PartName="/ppt/tags/tag113.xml" ContentType="application/vnd.openxmlformats-officedocument.presentationml.tags+xml"/>
  <Override PartName="/ppt/notesSlides/notesSlide98.xml" ContentType="application/vnd.openxmlformats-officedocument.presentationml.notesSlide+xml"/>
  <Override PartName="/ppt/notesSlides/notesSlide9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2"/>
  </p:notesMasterIdLst>
  <p:sldIdLst>
    <p:sldId id="459" r:id="rId2"/>
    <p:sldId id="460" r:id="rId3"/>
    <p:sldId id="694" r:id="rId4"/>
    <p:sldId id="462" r:id="rId5"/>
    <p:sldId id="463" r:id="rId6"/>
    <p:sldId id="695" r:id="rId7"/>
    <p:sldId id="464" r:id="rId8"/>
    <p:sldId id="465" r:id="rId9"/>
    <p:sldId id="772" r:id="rId10"/>
    <p:sldId id="773" r:id="rId11"/>
    <p:sldId id="774" r:id="rId12"/>
    <p:sldId id="775" r:id="rId13"/>
    <p:sldId id="783" r:id="rId14"/>
    <p:sldId id="776" r:id="rId15"/>
    <p:sldId id="777" r:id="rId16"/>
    <p:sldId id="778" r:id="rId17"/>
    <p:sldId id="779" r:id="rId18"/>
    <p:sldId id="725" r:id="rId19"/>
    <p:sldId id="710" r:id="rId20"/>
    <p:sldId id="784" r:id="rId21"/>
    <p:sldId id="545" r:id="rId22"/>
    <p:sldId id="662" r:id="rId23"/>
    <p:sldId id="753" r:id="rId24"/>
    <p:sldId id="754" r:id="rId25"/>
    <p:sldId id="755" r:id="rId26"/>
    <p:sldId id="785" r:id="rId27"/>
    <p:sldId id="786" r:id="rId28"/>
    <p:sldId id="787" r:id="rId29"/>
    <p:sldId id="788" r:id="rId30"/>
    <p:sldId id="789" r:id="rId31"/>
    <p:sldId id="790" r:id="rId32"/>
    <p:sldId id="791" r:id="rId33"/>
    <p:sldId id="792" r:id="rId34"/>
    <p:sldId id="726" r:id="rId35"/>
    <p:sldId id="654" r:id="rId36"/>
    <p:sldId id="793" r:id="rId37"/>
    <p:sldId id="756" r:id="rId38"/>
    <p:sldId id="758" r:id="rId39"/>
    <p:sldId id="759" r:id="rId40"/>
    <p:sldId id="760" r:id="rId41"/>
    <p:sldId id="794" r:id="rId42"/>
    <p:sldId id="795" r:id="rId43"/>
    <p:sldId id="796" r:id="rId44"/>
    <p:sldId id="797" r:id="rId45"/>
    <p:sldId id="798" r:id="rId46"/>
    <p:sldId id="799" r:id="rId47"/>
    <p:sldId id="727" r:id="rId48"/>
    <p:sldId id="469" r:id="rId49"/>
    <p:sldId id="800" r:id="rId50"/>
    <p:sldId id="801" r:id="rId51"/>
    <p:sldId id="583" r:id="rId52"/>
    <p:sldId id="761" r:id="rId53"/>
    <p:sldId id="762" r:id="rId54"/>
    <p:sldId id="763" r:id="rId55"/>
    <p:sldId id="764" r:id="rId56"/>
    <p:sldId id="765" r:id="rId57"/>
    <p:sldId id="766" r:id="rId58"/>
    <p:sldId id="767" r:id="rId59"/>
    <p:sldId id="728" r:id="rId60"/>
    <p:sldId id="663" r:id="rId61"/>
    <p:sldId id="802" r:id="rId62"/>
    <p:sldId id="803" r:id="rId63"/>
    <p:sldId id="804" r:id="rId64"/>
    <p:sldId id="805" r:id="rId65"/>
    <p:sldId id="806" r:id="rId66"/>
    <p:sldId id="807" r:id="rId67"/>
    <p:sldId id="808" r:id="rId68"/>
    <p:sldId id="809" r:id="rId69"/>
    <p:sldId id="810" r:id="rId70"/>
    <p:sldId id="811" r:id="rId71"/>
    <p:sldId id="544" r:id="rId72"/>
    <p:sldId id="615" r:id="rId73"/>
    <p:sldId id="812" r:id="rId74"/>
    <p:sldId id="813" r:id="rId75"/>
    <p:sldId id="814" r:id="rId76"/>
    <p:sldId id="769" r:id="rId77"/>
    <p:sldId id="770" r:id="rId78"/>
    <p:sldId id="771" r:id="rId79"/>
    <p:sldId id="815" r:id="rId80"/>
    <p:sldId id="780" r:id="rId81"/>
    <p:sldId id="816" r:id="rId82"/>
    <p:sldId id="817" r:id="rId83"/>
    <p:sldId id="818" r:id="rId84"/>
    <p:sldId id="819" r:id="rId85"/>
    <p:sldId id="781" r:id="rId86"/>
    <p:sldId id="820" r:id="rId87"/>
    <p:sldId id="745" r:id="rId88"/>
    <p:sldId id="619" r:id="rId89"/>
    <p:sldId id="782" r:id="rId90"/>
    <p:sldId id="821" r:id="rId91"/>
    <p:sldId id="822" r:id="rId92"/>
    <p:sldId id="823" r:id="rId93"/>
    <p:sldId id="824" r:id="rId94"/>
    <p:sldId id="825" r:id="rId95"/>
    <p:sldId id="826" r:id="rId96"/>
    <p:sldId id="827" r:id="rId97"/>
    <p:sldId id="828" r:id="rId98"/>
    <p:sldId id="829" r:id="rId99"/>
    <p:sldId id="531" r:id="rId100"/>
    <p:sldId id="532" r:id="rId101"/>
  </p:sldIdLst>
  <p:sldSz cx="12192000" cy="6858000"/>
  <p:notesSz cx="6858000" cy="9144000"/>
  <p:custDataLst>
    <p:tags r:id="rId10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69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06799F8-075E-4A3A-A7F6-7FBC6576F1A4}" styleName="主题样式 2 - 强调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895" autoAdjust="0"/>
    <p:restoredTop sz="94857"/>
  </p:normalViewPr>
  <p:slideViewPr>
    <p:cSldViewPr snapToGrid="0" snapToObjects="1">
      <p:cViewPr varScale="1">
        <p:scale>
          <a:sx n="112" d="100"/>
          <a:sy n="112" d="100"/>
        </p:scale>
        <p:origin x="328" y="19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0E150F-0196-F444-8870-EA447953DA30}" type="datetimeFigureOut">
              <a:rPr kumimoji="1" lang="zh-CN" altLang="en-US" smtClean="0"/>
              <a:t>2021/6/3</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C2EF1E-9A17-3443-B981-F6B06733D919}" type="slidenum">
              <a:rPr kumimoji="1" lang="zh-CN" altLang="en-US" smtClean="0"/>
              <a:t>‹#›</a:t>
            </a:fld>
            <a:endParaRPr kumimoji="1" lang="zh-CN" altLang="en-US"/>
          </a:p>
        </p:txBody>
      </p:sp>
    </p:spTree>
    <p:extLst>
      <p:ext uri="{BB962C8B-B14F-4D97-AF65-F5344CB8AC3E}">
        <p14:creationId xmlns:p14="http://schemas.microsoft.com/office/powerpoint/2010/main" val="2361359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a:t>
            </a:fld>
            <a:endParaRPr lang="zh-CN" altLang="en-US"/>
          </a:p>
        </p:txBody>
      </p:sp>
    </p:spTree>
    <p:extLst>
      <p:ext uri="{BB962C8B-B14F-4D97-AF65-F5344CB8AC3E}">
        <p14:creationId xmlns:p14="http://schemas.microsoft.com/office/powerpoint/2010/main" val="23650063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a:t>
            </a:fld>
            <a:endParaRPr lang="zh-CN" altLang="en-US"/>
          </a:p>
        </p:txBody>
      </p:sp>
    </p:spTree>
    <p:extLst>
      <p:ext uri="{BB962C8B-B14F-4D97-AF65-F5344CB8AC3E}">
        <p14:creationId xmlns:p14="http://schemas.microsoft.com/office/powerpoint/2010/main" val="22969195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a:t>
            </a:fld>
            <a:endParaRPr lang="zh-CN" altLang="en-US"/>
          </a:p>
        </p:txBody>
      </p:sp>
    </p:spTree>
    <p:extLst>
      <p:ext uri="{BB962C8B-B14F-4D97-AF65-F5344CB8AC3E}">
        <p14:creationId xmlns:p14="http://schemas.microsoft.com/office/powerpoint/2010/main" val="21776074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a:t>
            </a:fld>
            <a:endParaRPr lang="zh-CN" altLang="en-US"/>
          </a:p>
        </p:txBody>
      </p:sp>
    </p:spTree>
    <p:extLst>
      <p:ext uri="{BB962C8B-B14F-4D97-AF65-F5344CB8AC3E}">
        <p14:creationId xmlns:p14="http://schemas.microsoft.com/office/powerpoint/2010/main" val="10273258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a:t>
            </a:fld>
            <a:endParaRPr lang="zh-CN" altLang="en-US"/>
          </a:p>
        </p:txBody>
      </p:sp>
    </p:spTree>
    <p:extLst>
      <p:ext uri="{BB962C8B-B14F-4D97-AF65-F5344CB8AC3E}">
        <p14:creationId xmlns:p14="http://schemas.microsoft.com/office/powerpoint/2010/main" val="3706938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a:t>
            </a:fld>
            <a:endParaRPr lang="zh-CN" altLang="en-US"/>
          </a:p>
        </p:txBody>
      </p:sp>
    </p:spTree>
    <p:extLst>
      <p:ext uri="{BB962C8B-B14F-4D97-AF65-F5344CB8AC3E}">
        <p14:creationId xmlns:p14="http://schemas.microsoft.com/office/powerpoint/2010/main" val="27852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a:t>
            </a:fld>
            <a:endParaRPr lang="zh-CN" altLang="en-US"/>
          </a:p>
        </p:txBody>
      </p:sp>
    </p:spTree>
    <p:extLst>
      <p:ext uri="{BB962C8B-B14F-4D97-AF65-F5344CB8AC3E}">
        <p14:creationId xmlns:p14="http://schemas.microsoft.com/office/powerpoint/2010/main" val="3494075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a:t>
            </a:fld>
            <a:endParaRPr lang="zh-CN" altLang="en-US"/>
          </a:p>
        </p:txBody>
      </p:sp>
    </p:spTree>
    <p:extLst>
      <p:ext uri="{BB962C8B-B14F-4D97-AF65-F5344CB8AC3E}">
        <p14:creationId xmlns:p14="http://schemas.microsoft.com/office/powerpoint/2010/main" val="10691439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a:t>
            </a:fld>
            <a:endParaRPr lang="zh-CN" altLang="en-US"/>
          </a:p>
        </p:txBody>
      </p:sp>
    </p:spTree>
    <p:extLst>
      <p:ext uri="{BB962C8B-B14F-4D97-AF65-F5344CB8AC3E}">
        <p14:creationId xmlns:p14="http://schemas.microsoft.com/office/powerpoint/2010/main" val="15600533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a:t>
            </a:fld>
            <a:endParaRPr lang="zh-CN" altLang="en-US"/>
          </a:p>
        </p:txBody>
      </p:sp>
    </p:spTree>
    <p:extLst>
      <p:ext uri="{BB962C8B-B14F-4D97-AF65-F5344CB8AC3E}">
        <p14:creationId xmlns:p14="http://schemas.microsoft.com/office/powerpoint/2010/main" val="19573920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19</a:t>
            </a:fld>
            <a:endParaRPr lang="zh-CN" altLang="en-US"/>
          </a:p>
        </p:txBody>
      </p:sp>
    </p:spTree>
    <p:extLst>
      <p:ext uri="{BB962C8B-B14F-4D97-AF65-F5344CB8AC3E}">
        <p14:creationId xmlns:p14="http://schemas.microsoft.com/office/powerpoint/2010/main" val="3340502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a:t>
            </a:fld>
            <a:endParaRPr lang="zh-CN" altLang="en-US"/>
          </a:p>
        </p:txBody>
      </p:sp>
    </p:spTree>
    <p:extLst>
      <p:ext uri="{BB962C8B-B14F-4D97-AF65-F5344CB8AC3E}">
        <p14:creationId xmlns:p14="http://schemas.microsoft.com/office/powerpoint/2010/main" val="3411696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20</a:t>
            </a:fld>
            <a:endParaRPr lang="zh-CN" altLang="en-US"/>
          </a:p>
        </p:txBody>
      </p:sp>
    </p:spTree>
    <p:extLst>
      <p:ext uri="{BB962C8B-B14F-4D97-AF65-F5344CB8AC3E}">
        <p14:creationId xmlns:p14="http://schemas.microsoft.com/office/powerpoint/2010/main" val="40491029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21</a:t>
            </a:fld>
            <a:endParaRPr lang="zh-CN" altLang="en-US"/>
          </a:p>
        </p:txBody>
      </p:sp>
    </p:spTree>
    <p:extLst>
      <p:ext uri="{BB962C8B-B14F-4D97-AF65-F5344CB8AC3E}">
        <p14:creationId xmlns:p14="http://schemas.microsoft.com/office/powerpoint/2010/main" val="30308659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22</a:t>
            </a:fld>
            <a:endParaRPr lang="zh-CN" altLang="en-US"/>
          </a:p>
        </p:txBody>
      </p:sp>
    </p:spTree>
    <p:extLst>
      <p:ext uri="{BB962C8B-B14F-4D97-AF65-F5344CB8AC3E}">
        <p14:creationId xmlns:p14="http://schemas.microsoft.com/office/powerpoint/2010/main" val="37306949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23</a:t>
            </a:fld>
            <a:endParaRPr lang="zh-CN" altLang="en-US"/>
          </a:p>
        </p:txBody>
      </p:sp>
    </p:spTree>
    <p:extLst>
      <p:ext uri="{BB962C8B-B14F-4D97-AF65-F5344CB8AC3E}">
        <p14:creationId xmlns:p14="http://schemas.microsoft.com/office/powerpoint/2010/main" val="1374623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24</a:t>
            </a:fld>
            <a:endParaRPr lang="zh-CN" altLang="en-US"/>
          </a:p>
        </p:txBody>
      </p:sp>
    </p:spTree>
    <p:extLst>
      <p:ext uri="{BB962C8B-B14F-4D97-AF65-F5344CB8AC3E}">
        <p14:creationId xmlns:p14="http://schemas.microsoft.com/office/powerpoint/2010/main" val="15526246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25</a:t>
            </a:fld>
            <a:endParaRPr lang="zh-CN" altLang="en-US"/>
          </a:p>
        </p:txBody>
      </p:sp>
    </p:spTree>
    <p:extLst>
      <p:ext uri="{BB962C8B-B14F-4D97-AF65-F5344CB8AC3E}">
        <p14:creationId xmlns:p14="http://schemas.microsoft.com/office/powerpoint/2010/main" val="9083157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26</a:t>
            </a:fld>
            <a:endParaRPr lang="zh-CN" altLang="en-US"/>
          </a:p>
        </p:txBody>
      </p:sp>
    </p:spTree>
    <p:extLst>
      <p:ext uri="{BB962C8B-B14F-4D97-AF65-F5344CB8AC3E}">
        <p14:creationId xmlns:p14="http://schemas.microsoft.com/office/powerpoint/2010/main" val="37828141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27</a:t>
            </a:fld>
            <a:endParaRPr lang="zh-CN" altLang="en-US"/>
          </a:p>
        </p:txBody>
      </p:sp>
    </p:spTree>
    <p:extLst>
      <p:ext uri="{BB962C8B-B14F-4D97-AF65-F5344CB8AC3E}">
        <p14:creationId xmlns:p14="http://schemas.microsoft.com/office/powerpoint/2010/main" val="21635724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28</a:t>
            </a:fld>
            <a:endParaRPr lang="zh-CN" altLang="en-US"/>
          </a:p>
        </p:txBody>
      </p:sp>
    </p:spTree>
    <p:extLst>
      <p:ext uri="{BB962C8B-B14F-4D97-AF65-F5344CB8AC3E}">
        <p14:creationId xmlns:p14="http://schemas.microsoft.com/office/powerpoint/2010/main" val="42805036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29</a:t>
            </a:fld>
            <a:endParaRPr lang="zh-CN" altLang="en-US"/>
          </a:p>
        </p:txBody>
      </p:sp>
    </p:spTree>
    <p:extLst>
      <p:ext uri="{BB962C8B-B14F-4D97-AF65-F5344CB8AC3E}">
        <p14:creationId xmlns:p14="http://schemas.microsoft.com/office/powerpoint/2010/main" val="34623808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a:t>
            </a:fld>
            <a:endParaRPr lang="zh-CN" altLang="en-US"/>
          </a:p>
        </p:txBody>
      </p:sp>
    </p:spTree>
    <p:extLst>
      <p:ext uri="{BB962C8B-B14F-4D97-AF65-F5344CB8AC3E}">
        <p14:creationId xmlns:p14="http://schemas.microsoft.com/office/powerpoint/2010/main" val="37330391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30</a:t>
            </a:fld>
            <a:endParaRPr lang="zh-CN" altLang="en-US"/>
          </a:p>
        </p:txBody>
      </p:sp>
    </p:spTree>
    <p:extLst>
      <p:ext uri="{BB962C8B-B14F-4D97-AF65-F5344CB8AC3E}">
        <p14:creationId xmlns:p14="http://schemas.microsoft.com/office/powerpoint/2010/main" val="8933972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31</a:t>
            </a:fld>
            <a:endParaRPr lang="zh-CN" altLang="en-US"/>
          </a:p>
        </p:txBody>
      </p:sp>
    </p:spTree>
    <p:extLst>
      <p:ext uri="{BB962C8B-B14F-4D97-AF65-F5344CB8AC3E}">
        <p14:creationId xmlns:p14="http://schemas.microsoft.com/office/powerpoint/2010/main" val="31854589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32</a:t>
            </a:fld>
            <a:endParaRPr lang="zh-CN" altLang="en-US"/>
          </a:p>
        </p:txBody>
      </p:sp>
    </p:spTree>
    <p:extLst>
      <p:ext uri="{BB962C8B-B14F-4D97-AF65-F5344CB8AC3E}">
        <p14:creationId xmlns:p14="http://schemas.microsoft.com/office/powerpoint/2010/main" val="14224485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33</a:t>
            </a:fld>
            <a:endParaRPr lang="zh-CN" altLang="en-US"/>
          </a:p>
        </p:txBody>
      </p:sp>
    </p:spTree>
    <p:extLst>
      <p:ext uri="{BB962C8B-B14F-4D97-AF65-F5344CB8AC3E}">
        <p14:creationId xmlns:p14="http://schemas.microsoft.com/office/powerpoint/2010/main" val="28564933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34</a:t>
            </a:fld>
            <a:endParaRPr lang="zh-CN" altLang="en-US"/>
          </a:p>
        </p:txBody>
      </p:sp>
    </p:spTree>
    <p:extLst>
      <p:ext uri="{BB962C8B-B14F-4D97-AF65-F5344CB8AC3E}">
        <p14:creationId xmlns:p14="http://schemas.microsoft.com/office/powerpoint/2010/main" val="42893043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35</a:t>
            </a:fld>
            <a:endParaRPr lang="zh-CN" altLang="en-US"/>
          </a:p>
        </p:txBody>
      </p:sp>
    </p:spTree>
    <p:extLst>
      <p:ext uri="{BB962C8B-B14F-4D97-AF65-F5344CB8AC3E}">
        <p14:creationId xmlns:p14="http://schemas.microsoft.com/office/powerpoint/2010/main" val="28395155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36</a:t>
            </a:fld>
            <a:endParaRPr lang="zh-CN" altLang="en-US"/>
          </a:p>
        </p:txBody>
      </p:sp>
    </p:spTree>
    <p:extLst>
      <p:ext uri="{BB962C8B-B14F-4D97-AF65-F5344CB8AC3E}">
        <p14:creationId xmlns:p14="http://schemas.microsoft.com/office/powerpoint/2010/main" val="266496548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37</a:t>
            </a:fld>
            <a:endParaRPr lang="zh-CN" altLang="en-US"/>
          </a:p>
        </p:txBody>
      </p:sp>
    </p:spTree>
    <p:extLst>
      <p:ext uri="{BB962C8B-B14F-4D97-AF65-F5344CB8AC3E}">
        <p14:creationId xmlns:p14="http://schemas.microsoft.com/office/powerpoint/2010/main" val="31478242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38</a:t>
            </a:fld>
            <a:endParaRPr lang="zh-CN" altLang="en-US"/>
          </a:p>
        </p:txBody>
      </p:sp>
    </p:spTree>
    <p:extLst>
      <p:ext uri="{BB962C8B-B14F-4D97-AF65-F5344CB8AC3E}">
        <p14:creationId xmlns:p14="http://schemas.microsoft.com/office/powerpoint/2010/main" val="330885107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39</a:t>
            </a:fld>
            <a:endParaRPr lang="zh-CN" altLang="en-US"/>
          </a:p>
        </p:txBody>
      </p:sp>
    </p:spTree>
    <p:extLst>
      <p:ext uri="{BB962C8B-B14F-4D97-AF65-F5344CB8AC3E}">
        <p14:creationId xmlns:p14="http://schemas.microsoft.com/office/powerpoint/2010/main" val="77234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a:t>
            </a:fld>
            <a:endParaRPr lang="zh-CN" altLang="en-US"/>
          </a:p>
        </p:txBody>
      </p:sp>
    </p:spTree>
    <p:extLst>
      <p:ext uri="{BB962C8B-B14F-4D97-AF65-F5344CB8AC3E}">
        <p14:creationId xmlns:p14="http://schemas.microsoft.com/office/powerpoint/2010/main" val="149229902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40</a:t>
            </a:fld>
            <a:endParaRPr lang="zh-CN" altLang="en-US"/>
          </a:p>
        </p:txBody>
      </p:sp>
    </p:spTree>
    <p:extLst>
      <p:ext uri="{BB962C8B-B14F-4D97-AF65-F5344CB8AC3E}">
        <p14:creationId xmlns:p14="http://schemas.microsoft.com/office/powerpoint/2010/main" val="31387055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41</a:t>
            </a:fld>
            <a:endParaRPr lang="zh-CN" altLang="en-US"/>
          </a:p>
        </p:txBody>
      </p:sp>
    </p:spTree>
    <p:extLst>
      <p:ext uri="{BB962C8B-B14F-4D97-AF65-F5344CB8AC3E}">
        <p14:creationId xmlns:p14="http://schemas.microsoft.com/office/powerpoint/2010/main" val="34011238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42</a:t>
            </a:fld>
            <a:endParaRPr lang="zh-CN" altLang="en-US"/>
          </a:p>
        </p:txBody>
      </p:sp>
    </p:spTree>
    <p:extLst>
      <p:ext uri="{BB962C8B-B14F-4D97-AF65-F5344CB8AC3E}">
        <p14:creationId xmlns:p14="http://schemas.microsoft.com/office/powerpoint/2010/main" val="315117019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43</a:t>
            </a:fld>
            <a:endParaRPr lang="zh-CN" altLang="en-US"/>
          </a:p>
        </p:txBody>
      </p:sp>
    </p:spTree>
    <p:extLst>
      <p:ext uri="{BB962C8B-B14F-4D97-AF65-F5344CB8AC3E}">
        <p14:creationId xmlns:p14="http://schemas.microsoft.com/office/powerpoint/2010/main" val="189567269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44</a:t>
            </a:fld>
            <a:endParaRPr lang="zh-CN" altLang="en-US"/>
          </a:p>
        </p:txBody>
      </p:sp>
    </p:spTree>
    <p:extLst>
      <p:ext uri="{BB962C8B-B14F-4D97-AF65-F5344CB8AC3E}">
        <p14:creationId xmlns:p14="http://schemas.microsoft.com/office/powerpoint/2010/main" val="415651590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45</a:t>
            </a:fld>
            <a:endParaRPr lang="zh-CN" altLang="en-US"/>
          </a:p>
        </p:txBody>
      </p:sp>
    </p:spTree>
    <p:extLst>
      <p:ext uri="{BB962C8B-B14F-4D97-AF65-F5344CB8AC3E}">
        <p14:creationId xmlns:p14="http://schemas.microsoft.com/office/powerpoint/2010/main" val="368310492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46</a:t>
            </a:fld>
            <a:endParaRPr lang="zh-CN" altLang="en-US"/>
          </a:p>
        </p:txBody>
      </p:sp>
    </p:spTree>
    <p:extLst>
      <p:ext uri="{BB962C8B-B14F-4D97-AF65-F5344CB8AC3E}">
        <p14:creationId xmlns:p14="http://schemas.microsoft.com/office/powerpoint/2010/main" val="32514879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47</a:t>
            </a:fld>
            <a:endParaRPr lang="zh-CN" altLang="en-US"/>
          </a:p>
        </p:txBody>
      </p:sp>
    </p:spTree>
    <p:extLst>
      <p:ext uri="{BB962C8B-B14F-4D97-AF65-F5344CB8AC3E}">
        <p14:creationId xmlns:p14="http://schemas.microsoft.com/office/powerpoint/2010/main" val="49811412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48</a:t>
            </a:fld>
            <a:endParaRPr lang="zh-CN" altLang="en-US"/>
          </a:p>
        </p:txBody>
      </p:sp>
    </p:spTree>
    <p:extLst>
      <p:ext uri="{BB962C8B-B14F-4D97-AF65-F5344CB8AC3E}">
        <p14:creationId xmlns:p14="http://schemas.microsoft.com/office/powerpoint/2010/main" val="383621790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49</a:t>
            </a:fld>
            <a:endParaRPr lang="zh-CN" altLang="en-US"/>
          </a:p>
        </p:txBody>
      </p:sp>
    </p:spTree>
    <p:extLst>
      <p:ext uri="{BB962C8B-B14F-4D97-AF65-F5344CB8AC3E}">
        <p14:creationId xmlns:p14="http://schemas.microsoft.com/office/powerpoint/2010/main" val="1562076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a:t>
            </a:fld>
            <a:endParaRPr lang="zh-CN" altLang="en-US"/>
          </a:p>
        </p:txBody>
      </p:sp>
    </p:spTree>
    <p:extLst>
      <p:ext uri="{BB962C8B-B14F-4D97-AF65-F5344CB8AC3E}">
        <p14:creationId xmlns:p14="http://schemas.microsoft.com/office/powerpoint/2010/main" val="2940909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50</a:t>
            </a:fld>
            <a:endParaRPr lang="zh-CN" altLang="en-US"/>
          </a:p>
        </p:txBody>
      </p:sp>
    </p:spTree>
    <p:extLst>
      <p:ext uri="{BB962C8B-B14F-4D97-AF65-F5344CB8AC3E}">
        <p14:creationId xmlns:p14="http://schemas.microsoft.com/office/powerpoint/2010/main" val="377961681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51</a:t>
            </a:fld>
            <a:endParaRPr lang="zh-CN" altLang="en-US"/>
          </a:p>
        </p:txBody>
      </p:sp>
    </p:spTree>
    <p:extLst>
      <p:ext uri="{BB962C8B-B14F-4D97-AF65-F5344CB8AC3E}">
        <p14:creationId xmlns:p14="http://schemas.microsoft.com/office/powerpoint/2010/main" val="308209319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52</a:t>
            </a:fld>
            <a:endParaRPr lang="zh-CN" altLang="en-US"/>
          </a:p>
        </p:txBody>
      </p:sp>
    </p:spTree>
    <p:extLst>
      <p:ext uri="{BB962C8B-B14F-4D97-AF65-F5344CB8AC3E}">
        <p14:creationId xmlns:p14="http://schemas.microsoft.com/office/powerpoint/2010/main" val="279002667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53</a:t>
            </a:fld>
            <a:endParaRPr lang="zh-CN" altLang="en-US"/>
          </a:p>
        </p:txBody>
      </p:sp>
    </p:spTree>
    <p:extLst>
      <p:ext uri="{BB962C8B-B14F-4D97-AF65-F5344CB8AC3E}">
        <p14:creationId xmlns:p14="http://schemas.microsoft.com/office/powerpoint/2010/main" val="72161837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54</a:t>
            </a:fld>
            <a:endParaRPr lang="zh-CN" altLang="en-US"/>
          </a:p>
        </p:txBody>
      </p:sp>
    </p:spTree>
    <p:extLst>
      <p:ext uri="{BB962C8B-B14F-4D97-AF65-F5344CB8AC3E}">
        <p14:creationId xmlns:p14="http://schemas.microsoft.com/office/powerpoint/2010/main" val="417828198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55</a:t>
            </a:fld>
            <a:endParaRPr lang="zh-CN" altLang="en-US"/>
          </a:p>
        </p:txBody>
      </p:sp>
    </p:spTree>
    <p:extLst>
      <p:ext uri="{BB962C8B-B14F-4D97-AF65-F5344CB8AC3E}">
        <p14:creationId xmlns:p14="http://schemas.microsoft.com/office/powerpoint/2010/main" val="13505417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56</a:t>
            </a:fld>
            <a:endParaRPr lang="zh-CN" altLang="en-US"/>
          </a:p>
        </p:txBody>
      </p:sp>
    </p:spTree>
    <p:extLst>
      <p:ext uri="{BB962C8B-B14F-4D97-AF65-F5344CB8AC3E}">
        <p14:creationId xmlns:p14="http://schemas.microsoft.com/office/powerpoint/2010/main" val="253998635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57</a:t>
            </a:fld>
            <a:endParaRPr lang="zh-CN" altLang="en-US"/>
          </a:p>
        </p:txBody>
      </p:sp>
    </p:spTree>
    <p:extLst>
      <p:ext uri="{BB962C8B-B14F-4D97-AF65-F5344CB8AC3E}">
        <p14:creationId xmlns:p14="http://schemas.microsoft.com/office/powerpoint/2010/main" val="175957643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58</a:t>
            </a:fld>
            <a:endParaRPr lang="zh-CN" altLang="en-US"/>
          </a:p>
        </p:txBody>
      </p:sp>
    </p:spTree>
    <p:extLst>
      <p:ext uri="{BB962C8B-B14F-4D97-AF65-F5344CB8AC3E}">
        <p14:creationId xmlns:p14="http://schemas.microsoft.com/office/powerpoint/2010/main" val="149329556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59</a:t>
            </a:fld>
            <a:endParaRPr lang="zh-CN" altLang="en-US"/>
          </a:p>
        </p:txBody>
      </p:sp>
    </p:spTree>
    <p:extLst>
      <p:ext uri="{BB962C8B-B14F-4D97-AF65-F5344CB8AC3E}">
        <p14:creationId xmlns:p14="http://schemas.microsoft.com/office/powerpoint/2010/main" val="28119235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a:t>
            </a:fld>
            <a:endParaRPr lang="zh-CN" altLang="en-US"/>
          </a:p>
        </p:txBody>
      </p:sp>
    </p:spTree>
    <p:extLst>
      <p:ext uri="{BB962C8B-B14F-4D97-AF65-F5344CB8AC3E}">
        <p14:creationId xmlns:p14="http://schemas.microsoft.com/office/powerpoint/2010/main" val="85817290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60</a:t>
            </a:fld>
            <a:endParaRPr lang="zh-CN" altLang="en-US"/>
          </a:p>
        </p:txBody>
      </p:sp>
    </p:spTree>
    <p:extLst>
      <p:ext uri="{BB962C8B-B14F-4D97-AF65-F5344CB8AC3E}">
        <p14:creationId xmlns:p14="http://schemas.microsoft.com/office/powerpoint/2010/main" val="422548401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61</a:t>
            </a:fld>
            <a:endParaRPr lang="zh-CN" altLang="en-US"/>
          </a:p>
        </p:txBody>
      </p:sp>
    </p:spTree>
    <p:extLst>
      <p:ext uri="{BB962C8B-B14F-4D97-AF65-F5344CB8AC3E}">
        <p14:creationId xmlns:p14="http://schemas.microsoft.com/office/powerpoint/2010/main" val="330122510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62</a:t>
            </a:fld>
            <a:endParaRPr lang="zh-CN" altLang="en-US"/>
          </a:p>
        </p:txBody>
      </p:sp>
    </p:spTree>
    <p:extLst>
      <p:ext uri="{BB962C8B-B14F-4D97-AF65-F5344CB8AC3E}">
        <p14:creationId xmlns:p14="http://schemas.microsoft.com/office/powerpoint/2010/main" val="391678478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63</a:t>
            </a:fld>
            <a:endParaRPr lang="zh-CN" altLang="en-US"/>
          </a:p>
        </p:txBody>
      </p:sp>
    </p:spTree>
    <p:extLst>
      <p:ext uri="{BB962C8B-B14F-4D97-AF65-F5344CB8AC3E}">
        <p14:creationId xmlns:p14="http://schemas.microsoft.com/office/powerpoint/2010/main" val="786952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64</a:t>
            </a:fld>
            <a:endParaRPr lang="zh-CN" altLang="en-US"/>
          </a:p>
        </p:txBody>
      </p:sp>
    </p:spTree>
    <p:extLst>
      <p:ext uri="{BB962C8B-B14F-4D97-AF65-F5344CB8AC3E}">
        <p14:creationId xmlns:p14="http://schemas.microsoft.com/office/powerpoint/2010/main" val="79366988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65</a:t>
            </a:fld>
            <a:endParaRPr lang="zh-CN" altLang="en-US"/>
          </a:p>
        </p:txBody>
      </p:sp>
    </p:spTree>
    <p:extLst>
      <p:ext uri="{BB962C8B-B14F-4D97-AF65-F5344CB8AC3E}">
        <p14:creationId xmlns:p14="http://schemas.microsoft.com/office/powerpoint/2010/main" val="14537464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66</a:t>
            </a:fld>
            <a:endParaRPr lang="zh-CN" altLang="en-US"/>
          </a:p>
        </p:txBody>
      </p:sp>
    </p:spTree>
    <p:extLst>
      <p:ext uri="{BB962C8B-B14F-4D97-AF65-F5344CB8AC3E}">
        <p14:creationId xmlns:p14="http://schemas.microsoft.com/office/powerpoint/2010/main" val="78944536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67</a:t>
            </a:fld>
            <a:endParaRPr lang="zh-CN" altLang="en-US"/>
          </a:p>
        </p:txBody>
      </p:sp>
    </p:spTree>
    <p:extLst>
      <p:ext uri="{BB962C8B-B14F-4D97-AF65-F5344CB8AC3E}">
        <p14:creationId xmlns:p14="http://schemas.microsoft.com/office/powerpoint/2010/main" val="398673063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68</a:t>
            </a:fld>
            <a:endParaRPr lang="zh-CN" altLang="en-US"/>
          </a:p>
        </p:txBody>
      </p:sp>
    </p:spTree>
    <p:extLst>
      <p:ext uri="{BB962C8B-B14F-4D97-AF65-F5344CB8AC3E}">
        <p14:creationId xmlns:p14="http://schemas.microsoft.com/office/powerpoint/2010/main" val="253103665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69</a:t>
            </a:fld>
            <a:endParaRPr lang="zh-CN" altLang="en-US"/>
          </a:p>
        </p:txBody>
      </p:sp>
    </p:spTree>
    <p:extLst>
      <p:ext uri="{BB962C8B-B14F-4D97-AF65-F5344CB8AC3E}">
        <p14:creationId xmlns:p14="http://schemas.microsoft.com/office/powerpoint/2010/main" val="17425369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a:t>
            </a:fld>
            <a:endParaRPr lang="zh-CN" altLang="en-US"/>
          </a:p>
        </p:txBody>
      </p:sp>
    </p:spTree>
    <p:extLst>
      <p:ext uri="{BB962C8B-B14F-4D97-AF65-F5344CB8AC3E}">
        <p14:creationId xmlns:p14="http://schemas.microsoft.com/office/powerpoint/2010/main" val="333738659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70</a:t>
            </a:fld>
            <a:endParaRPr lang="zh-CN" altLang="en-US"/>
          </a:p>
        </p:txBody>
      </p:sp>
    </p:spTree>
    <p:extLst>
      <p:ext uri="{BB962C8B-B14F-4D97-AF65-F5344CB8AC3E}">
        <p14:creationId xmlns:p14="http://schemas.microsoft.com/office/powerpoint/2010/main" val="5836807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71</a:t>
            </a:fld>
            <a:endParaRPr lang="zh-CN" altLang="en-US"/>
          </a:p>
        </p:txBody>
      </p:sp>
    </p:spTree>
    <p:extLst>
      <p:ext uri="{BB962C8B-B14F-4D97-AF65-F5344CB8AC3E}">
        <p14:creationId xmlns:p14="http://schemas.microsoft.com/office/powerpoint/2010/main" val="274223260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72</a:t>
            </a:fld>
            <a:endParaRPr lang="zh-CN" altLang="en-US"/>
          </a:p>
        </p:txBody>
      </p:sp>
    </p:spTree>
    <p:extLst>
      <p:ext uri="{BB962C8B-B14F-4D97-AF65-F5344CB8AC3E}">
        <p14:creationId xmlns:p14="http://schemas.microsoft.com/office/powerpoint/2010/main" val="170668465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73</a:t>
            </a:fld>
            <a:endParaRPr lang="zh-CN" altLang="en-US"/>
          </a:p>
        </p:txBody>
      </p:sp>
    </p:spTree>
    <p:extLst>
      <p:ext uri="{BB962C8B-B14F-4D97-AF65-F5344CB8AC3E}">
        <p14:creationId xmlns:p14="http://schemas.microsoft.com/office/powerpoint/2010/main" val="359305178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74</a:t>
            </a:fld>
            <a:endParaRPr lang="zh-CN" altLang="en-US"/>
          </a:p>
        </p:txBody>
      </p:sp>
    </p:spTree>
    <p:extLst>
      <p:ext uri="{BB962C8B-B14F-4D97-AF65-F5344CB8AC3E}">
        <p14:creationId xmlns:p14="http://schemas.microsoft.com/office/powerpoint/2010/main" val="146301660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75</a:t>
            </a:fld>
            <a:endParaRPr lang="zh-CN" altLang="en-US"/>
          </a:p>
        </p:txBody>
      </p:sp>
    </p:spTree>
    <p:extLst>
      <p:ext uri="{BB962C8B-B14F-4D97-AF65-F5344CB8AC3E}">
        <p14:creationId xmlns:p14="http://schemas.microsoft.com/office/powerpoint/2010/main" val="361811482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76</a:t>
            </a:fld>
            <a:endParaRPr lang="zh-CN" altLang="en-US"/>
          </a:p>
        </p:txBody>
      </p:sp>
    </p:spTree>
    <p:extLst>
      <p:ext uri="{BB962C8B-B14F-4D97-AF65-F5344CB8AC3E}">
        <p14:creationId xmlns:p14="http://schemas.microsoft.com/office/powerpoint/2010/main" val="49366477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77</a:t>
            </a:fld>
            <a:endParaRPr lang="zh-CN" altLang="en-US"/>
          </a:p>
        </p:txBody>
      </p:sp>
    </p:spTree>
    <p:extLst>
      <p:ext uri="{BB962C8B-B14F-4D97-AF65-F5344CB8AC3E}">
        <p14:creationId xmlns:p14="http://schemas.microsoft.com/office/powerpoint/2010/main" val="282070158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78</a:t>
            </a:fld>
            <a:endParaRPr lang="zh-CN" altLang="en-US"/>
          </a:p>
        </p:txBody>
      </p:sp>
    </p:spTree>
    <p:extLst>
      <p:ext uri="{BB962C8B-B14F-4D97-AF65-F5344CB8AC3E}">
        <p14:creationId xmlns:p14="http://schemas.microsoft.com/office/powerpoint/2010/main" val="250281019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79</a:t>
            </a:fld>
            <a:endParaRPr lang="zh-CN" altLang="en-US"/>
          </a:p>
        </p:txBody>
      </p:sp>
    </p:spTree>
    <p:extLst>
      <p:ext uri="{BB962C8B-B14F-4D97-AF65-F5344CB8AC3E}">
        <p14:creationId xmlns:p14="http://schemas.microsoft.com/office/powerpoint/2010/main" val="25922202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a:t>
            </a:fld>
            <a:endParaRPr lang="zh-CN" altLang="en-US"/>
          </a:p>
        </p:txBody>
      </p:sp>
    </p:spTree>
    <p:extLst>
      <p:ext uri="{BB962C8B-B14F-4D97-AF65-F5344CB8AC3E}">
        <p14:creationId xmlns:p14="http://schemas.microsoft.com/office/powerpoint/2010/main" val="4102649672"/>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80</a:t>
            </a:fld>
            <a:endParaRPr lang="zh-CN" altLang="en-US"/>
          </a:p>
        </p:txBody>
      </p:sp>
    </p:spTree>
    <p:extLst>
      <p:ext uri="{BB962C8B-B14F-4D97-AF65-F5344CB8AC3E}">
        <p14:creationId xmlns:p14="http://schemas.microsoft.com/office/powerpoint/2010/main" val="361536591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81</a:t>
            </a:fld>
            <a:endParaRPr lang="zh-CN" altLang="en-US"/>
          </a:p>
        </p:txBody>
      </p:sp>
    </p:spTree>
    <p:extLst>
      <p:ext uri="{BB962C8B-B14F-4D97-AF65-F5344CB8AC3E}">
        <p14:creationId xmlns:p14="http://schemas.microsoft.com/office/powerpoint/2010/main" val="406438792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82</a:t>
            </a:fld>
            <a:endParaRPr lang="zh-CN" altLang="en-US"/>
          </a:p>
        </p:txBody>
      </p:sp>
    </p:spTree>
    <p:extLst>
      <p:ext uri="{BB962C8B-B14F-4D97-AF65-F5344CB8AC3E}">
        <p14:creationId xmlns:p14="http://schemas.microsoft.com/office/powerpoint/2010/main" val="264827613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83</a:t>
            </a:fld>
            <a:endParaRPr lang="zh-CN" altLang="en-US"/>
          </a:p>
        </p:txBody>
      </p:sp>
    </p:spTree>
    <p:extLst>
      <p:ext uri="{BB962C8B-B14F-4D97-AF65-F5344CB8AC3E}">
        <p14:creationId xmlns:p14="http://schemas.microsoft.com/office/powerpoint/2010/main" val="74634674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84</a:t>
            </a:fld>
            <a:endParaRPr lang="zh-CN" altLang="en-US"/>
          </a:p>
        </p:txBody>
      </p:sp>
    </p:spTree>
    <p:extLst>
      <p:ext uri="{BB962C8B-B14F-4D97-AF65-F5344CB8AC3E}">
        <p14:creationId xmlns:p14="http://schemas.microsoft.com/office/powerpoint/2010/main" val="587559572"/>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85</a:t>
            </a:fld>
            <a:endParaRPr lang="zh-CN" altLang="en-US"/>
          </a:p>
        </p:txBody>
      </p:sp>
    </p:spTree>
    <p:extLst>
      <p:ext uri="{BB962C8B-B14F-4D97-AF65-F5344CB8AC3E}">
        <p14:creationId xmlns:p14="http://schemas.microsoft.com/office/powerpoint/2010/main" val="31409399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86</a:t>
            </a:fld>
            <a:endParaRPr lang="zh-CN" altLang="en-US"/>
          </a:p>
        </p:txBody>
      </p:sp>
    </p:spTree>
    <p:extLst>
      <p:ext uri="{BB962C8B-B14F-4D97-AF65-F5344CB8AC3E}">
        <p14:creationId xmlns:p14="http://schemas.microsoft.com/office/powerpoint/2010/main" val="402308893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87</a:t>
            </a:fld>
            <a:endParaRPr lang="zh-CN" altLang="en-US"/>
          </a:p>
        </p:txBody>
      </p:sp>
    </p:spTree>
    <p:extLst>
      <p:ext uri="{BB962C8B-B14F-4D97-AF65-F5344CB8AC3E}">
        <p14:creationId xmlns:p14="http://schemas.microsoft.com/office/powerpoint/2010/main" val="156177702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88</a:t>
            </a:fld>
            <a:endParaRPr lang="zh-CN" altLang="en-US"/>
          </a:p>
        </p:txBody>
      </p:sp>
    </p:spTree>
    <p:extLst>
      <p:ext uri="{BB962C8B-B14F-4D97-AF65-F5344CB8AC3E}">
        <p14:creationId xmlns:p14="http://schemas.microsoft.com/office/powerpoint/2010/main" val="231787610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89</a:t>
            </a:fld>
            <a:endParaRPr lang="zh-CN" altLang="en-US"/>
          </a:p>
        </p:txBody>
      </p:sp>
    </p:spTree>
    <p:extLst>
      <p:ext uri="{BB962C8B-B14F-4D97-AF65-F5344CB8AC3E}">
        <p14:creationId xmlns:p14="http://schemas.microsoft.com/office/powerpoint/2010/main" val="38716855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a:t>
            </a:fld>
            <a:endParaRPr lang="zh-CN" altLang="en-US"/>
          </a:p>
        </p:txBody>
      </p:sp>
    </p:spTree>
    <p:extLst>
      <p:ext uri="{BB962C8B-B14F-4D97-AF65-F5344CB8AC3E}">
        <p14:creationId xmlns:p14="http://schemas.microsoft.com/office/powerpoint/2010/main" val="2358542273"/>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90</a:t>
            </a:fld>
            <a:endParaRPr lang="zh-CN" altLang="en-US"/>
          </a:p>
        </p:txBody>
      </p:sp>
    </p:spTree>
    <p:extLst>
      <p:ext uri="{BB962C8B-B14F-4D97-AF65-F5344CB8AC3E}">
        <p14:creationId xmlns:p14="http://schemas.microsoft.com/office/powerpoint/2010/main" val="4289653150"/>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91</a:t>
            </a:fld>
            <a:endParaRPr lang="zh-CN" altLang="en-US"/>
          </a:p>
        </p:txBody>
      </p:sp>
    </p:spTree>
    <p:extLst>
      <p:ext uri="{BB962C8B-B14F-4D97-AF65-F5344CB8AC3E}">
        <p14:creationId xmlns:p14="http://schemas.microsoft.com/office/powerpoint/2010/main" val="4246586440"/>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92</a:t>
            </a:fld>
            <a:endParaRPr lang="zh-CN" altLang="en-US"/>
          </a:p>
        </p:txBody>
      </p:sp>
    </p:spTree>
    <p:extLst>
      <p:ext uri="{BB962C8B-B14F-4D97-AF65-F5344CB8AC3E}">
        <p14:creationId xmlns:p14="http://schemas.microsoft.com/office/powerpoint/2010/main" val="3327092289"/>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93</a:t>
            </a:fld>
            <a:endParaRPr lang="zh-CN" altLang="en-US"/>
          </a:p>
        </p:txBody>
      </p:sp>
    </p:spTree>
    <p:extLst>
      <p:ext uri="{BB962C8B-B14F-4D97-AF65-F5344CB8AC3E}">
        <p14:creationId xmlns:p14="http://schemas.microsoft.com/office/powerpoint/2010/main" val="167810331"/>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94</a:t>
            </a:fld>
            <a:endParaRPr lang="zh-CN" altLang="en-US"/>
          </a:p>
        </p:txBody>
      </p:sp>
    </p:spTree>
    <p:extLst>
      <p:ext uri="{BB962C8B-B14F-4D97-AF65-F5344CB8AC3E}">
        <p14:creationId xmlns:p14="http://schemas.microsoft.com/office/powerpoint/2010/main" val="862931403"/>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95</a:t>
            </a:fld>
            <a:endParaRPr lang="zh-CN" altLang="en-US"/>
          </a:p>
        </p:txBody>
      </p:sp>
    </p:spTree>
    <p:extLst>
      <p:ext uri="{BB962C8B-B14F-4D97-AF65-F5344CB8AC3E}">
        <p14:creationId xmlns:p14="http://schemas.microsoft.com/office/powerpoint/2010/main" val="2661836877"/>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96</a:t>
            </a:fld>
            <a:endParaRPr lang="zh-CN" altLang="en-US"/>
          </a:p>
        </p:txBody>
      </p:sp>
    </p:spTree>
    <p:extLst>
      <p:ext uri="{BB962C8B-B14F-4D97-AF65-F5344CB8AC3E}">
        <p14:creationId xmlns:p14="http://schemas.microsoft.com/office/powerpoint/2010/main" val="1203568368"/>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97</a:t>
            </a:fld>
            <a:endParaRPr lang="zh-CN" altLang="en-US"/>
          </a:p>
        </p:txBody>
      </p:sp>
    </p:spTree>
    <p:extLst>
      <p:ext uri="{BB962C8B-B14F-4D97-AF65-F5344CB8AC3E}">
        <p14:creationId xmlns:p14="http://schemas.microsoft.com/office/powerpoint/2010/main" val="3021368322"/>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98</a:t>
            </a:fld>
            <a:endParaRPr lang="zh-CN" altLang="en-US"/>
          </a:p>
        </p:txBody>
      </p:sp>
    </p:spTree>
    <p:extLst>
      <p:ext uri="{BB962C8B-B14F-4D97-AF65-F5344CB8AC3E}">
        <p14:creationId xmlns:p14="http://schemas.microsoft.com/office/powerpoint/2010/main" val="2526698887"/>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100</a:t>
            </a:fld>
            <a:endParaRPr lang="zh-CN" altLang="en-US"/>
          </a:p>
        </p:txBody>
      </p:sp>
    </p:spTree>
    <p:extLst>
      <p:ext uri="{BB962C8B-B14F-4D97-AF65-F5344CB8AC3E}">
        <p14:creationId xmlns:p14="http://schemas.microsoft.com/office/powerpoint/2010/main" val="19963904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2021/6/3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字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2021/6/3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2021/6/3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内容与标题">
    <p:spTree>
      <p:nvGrpSpPr>
        <p:cNvPr id="1" name=""/>
        <p:cNvGrpSpPr/>
        <p:nvPr/>
      </p:nvGrpSpPr>
      <p:grpSpPr>
        <a:xfrm>
          <a:off x="0" y="0"/>
          <a:ext cx="0" cy="0"/>
          <a:chOff x="0" y="0"/>
          <a:chExt cx="0" cy="0"/>
        </a:xfrm>
      </p:grpSpPr>
      <p:sp>
        <p:nvSpPr>
          <p:cNvPr id="8" name="等腰三角形 7"/>
          <p:cNvSpPr/>
          <p:nvPr userDrawn="1"/>
        </p:nvSpPr>
        <p:spPr>
          <a:xfrm flipH="1" flipV="1">
            <a:off x="-767129" y="-29119"/>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flipH="1" flipV="1">
            <a:off x="1413723" y="0"/>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userDrawn="1"/>
        </p:nvSpPr>
        <p:spPr>
          <a:xfrm>
            <a:off x="6086230" y="4297499"/>
            <a:ext cx="5427472" cy="255891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userDrawn="1"/>
        </p:nvSpPr>
        <p:spPr>
          <a:xfrm>
            <a:off x="7742551" y="3608890"/>
            <a:ext cx="6888016" cy="3247523"/>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9074" y="3692815"/>
            <a:ext cx="7552021" cy="105473"/>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椭圆 1"/>
          <p:cNvSpPr/>
          <p:nvPr userDrawn="1"/>
        </p:nvSpPr>
        <p:spPr>
          <a:xfrm>
            <a:off x="9999925" y="3692815"/>
            <a:ext cx="105511" cy="105473"/>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18890" y="5045086"/>
            <a:ext cx="3952633" cy="616956"/>
          </a:xfrm>
          <a:prstGeom prst="rect">
            <a:avLst/>
          </a:prstGeom>
        </p:spPr>
      </p:pic>
    </p:spTree>
    <p:extLst>
      <p:ext uri="{BB962C8B-B14F-4D97-AF65-F5344CB8AC3E}">
        <p14:creationId xmlns:p14="http://schemas.microsoft.com/office/powerpoint/2010/main" val="1671802499"/>
      </p:ext>
    </p:extLst>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cSld name="1_标题和竖排文字">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t>2021/6/3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40" name="等腰三角形 39"/>
          <p:cNvSpPr/>
          <p:nvPr userDrawn="1"/>
        </p:nvSpPr>
        <p:spPr>
          <a:xfrm>
            <a:off x="7742551" y="3608890"/>
            <a:ext cx="6888016" cy="3247523"/>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userDrawn="1"/>
        </p:nvSpPr>
        <p:spPr>
          <a:xfrm flipH="1" flipV="1">
            <a:off x="-766494" y="-28484"/>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userDrawn="1"/>
        </p:nvSpPr>
        <p:spPr>
          <a:xfrm flipH="1" flipV="1">
            <a:off x="1414358" y="635"/>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a:off x="6086866" y="4298133"/>
            <a:ext cx="5427472" cy="255891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9074" y="3436550"/>
            <a:ext cx="7552021" cy="105473"/>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椭圆 9"/>
          <p:cNvSpPr/>
          <p:nvPr userDrawn="1"/>
        </p:nvSpPr>
        <p:spPr>
          <a:xfrm>
            <a:off x="10013262" y="3436550"/>
            <a:ext cx="105511" cy="105473"/>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descr="寄语(1)"/>
          <p:cNvPicPr>
            <a:picLocks noChangeAspect="1"/>
          </p:cNvPicPr>
          <p:nvPr userDrawn="1"/>
        </p:nvPicPr>
        <p:blipFill>
          <a:blip r:embed="rId2"/>
          <a:srcRect l="114" t="60287" r="-114" b="572"/>
          <a:stretch>
            <a:fillRect/>
          </a:stretch>
        </p:blipFill>
        <p:spPr>
          <a:xfrm>
            <a:off x="2480633" y="2507670"/>
            <a:ext cx="7533351" cy="1657601"/>
          </a:xfrm>
          <a:prstGeom prst="rect">
            <a:avLst/>
          </a:prstGeom>
        </p:spPr>
      </p:pic>
      <p:pic>
        <p:nvPicPr>
          <p:cNvPr id="16" name="图片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118890" y="5045086"/>
            <a:ext cx="3952633" cy="616956"/>
          </a:xfrm>
          <a:prstGeom prst="rect">
            <a:avLst/>
          </a:prstGeom>
        </p:spPr>
      </p:pic>
    </p:spTree>
    <p:extLst>
      <p:ext uri="{BB962C8B-B14F-4D97-AF65-F5344CB8AC3E}">
        <p14:creationId xmlns:p14="http://schemas.microsoft.com/office/powerpoint/2010/main" val="1808402011"/>
      </p:ext>
    </p:extLst>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图片与标题">
    <p:spTree>
      <p:nvGrpSpPr>
        <p:cNvPr id="1" name=""/>
        <p:cNvGrpSpPr/>
        <p:nvPr/>
      </p:nvGrpSpPr>
      <p:grpSpPr>
        <a:xfrm>
          <a:off x="0" y="0"/>
          <a:ext cx="0" cy="0"/>
          <a:chOff x="0" y="0"/>
          <a:chExt cx="0" cy="0"/>
        </a:xfrm>
      </p:grpSpPr>
      <p:cxnSp>
        <p:nvCxnSpPr>
          <p:cNvPr id="8" name="直接连接符 7"/>
          <p:cNvCxnSpPr/>
          <p:nvPr userDrawn="1"/>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8501" y="654444"/>
            <a:ext cx="576064" cy="577112"/>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80309" y="654969"/>
            <a:ext cx="576064" cy="576064"/>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4405" y="654444"/>
            <a:ext cx="577111" cy="577112"/>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2118" y="654444"/>
            <a:ext cx="577111" cy="577112"/>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6214" y="654444"/>
            <a:ext cx="577111" cy="577112"/>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extLst>
      <p:ext uri="{BB962C8B-B14F-4D97-AF65-F5344CB8AC3E}">
        <p14:creationId xmlns:p14="http://schemas.microsoft.com/office/powerpoint/2010/main" val="1953742484"/>
      </p:ext>
    </p:extLst>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grpSp>
        <p:nvGrpSpPr>
          <p:cNvPr id="42" name="组合 41"/>
          <p:cNvGrpSpPr/>
          <p:nvPr userDrawn="1"/>
        </p:nvGrpSpPr>
        <p:grpSpPr>
          <a:xfrm>
            <a:off x="1" y="2202441"/>
            <a:ext cx="12192000" cy="2419703"/>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6" name="矩形 45"/>
            <p:cNvSpPr/>
            <p:nvPr/>
          </p:nvSpPr>
          <p:spPr>
            <a:xfrm>
              <a:off x="170694" y="261768"/>
              <a:ext cx="3936004" cy="6119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7" name="平行四边形 46"/>
            <p:cNvSpPr/>
            <p:nvPr/>
          </p:nvSpPr>
          <p:spPr>
            <a:xfrm>
              <a:off x="376965" y="178257"/>
              <a:ext cx="1036076" cy="779005"/>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8" name="文本框 6"/>
            <p:cNvSpPr txBox="1"/>
            <p:nvPr/>
          </p:nvSpPr>
          <p:spPr>
            <a:xfrm>
              <a:off x="619911" y="284178"/>
              <a:ext cx="650908" cy="553578"/>
            </a:xfrm>
            <a:prstGeom prst="rect">
              <a:avLst/>
            </a:prstGeom>
            <a:noFill/>
          </p:spPr>
          <p:txBody>
            <a:bodyPr wrap="square" lIns="68580" tIns="34290" rIns="68580" bIns="34290" rtlCol="0">
              <a:spAutoFit/>
            </a:bodyPr>
            <a:lstStyle/>
            <a:p>
              <a:endParaRPr lang="zh-CN" altLang="en-US" sz="10700" dirty="0">
                <a:solidFill>
                  <a:schemeClr val="bg1">
                    <a:lumMod val="9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7" name="组合 6"/>
          <p:cNvGrpSpPr/>
          <p:nvPr userDrawn="1"/>
        </p:nvGrpSpPr>
        <p:grpSpPr>
          <a:xfrm>
            <a:off x="7920203" y="1699760"/>
            <a:ext cx="576064" cy="577112"/>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8" name="组合 7"/>
          <p:cNvGrpSpPr/>
          <p:nvPr userDrawn="1"/>
        </p:nvGrpSpPr>
        <p:grpSpPr>
          <a:xfrm>
            <a:off x="6192011" y="1700285"/>
            <a:ext cx="576064" cy="576064"/>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9" name="组合 8"/>
          <p:cNvGrpSpPr/>
          <p:nvPr userDrawn="1"/>
        </p:nvGrpSpPr>
        <p:grpSpPr>
          <a:xfrm>
            <a:off x="7056108" y="1699760"/>
            <a:ext cx="577111" cy="577112"/>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0" name="组合 9"/>
          <p:cNvGrpSpPr/>
          <p:nvPr userDrawn="1"/>
        </p:nvGrpSpPr>
        <p:grpSpPr>
          <a:xfrm>
            <a:off x="4463819" y="1699760"/>
            <a:ext cx="577111" cy="577112"/>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5327916" y="1699760"/>
            <a:ext cx="577111" cy="577112"/>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extLst>
      <p:ext uri="{BB962C8B-B14F-4D97-AF65-F5344CB8AC3E}">
        <p14:creationId xmlns:p14="http://schemas.microsoft.com/office/powerpoint/2010/main" val="2948435128"/>
      </p:ext>
    </p:extLst>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1007435" y="833864"/>
            <a:ext cx="1046516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71" y="390528"/>
            <a:ext cx="520496" cy="274638"/>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5" name="TextBox 4"/>
          <p:cNvSpPr txBox="1"/>
          <p:nvPr userDrawn="1"/>
        </p:nvSpPr>
        <p:spPr>
          <a:xfrm>
            <a:off x="305771" y="6524628"/>
            <a:ext cx="2909534" cy="276935"/>
          </a:xfrm>
          <a:prstGeom prst="rect">
            <a:avLst/>
          </a:prstGeom>
          <a:noFill/>
        </p:spPr>
        <p:txBody>
          <a:bodyPr wrap="square" rtlCol="0">
            <a:spAutoFit/>
          </a:bodyPr>
          <a:lstStyle/>
          <a:p>
            <a:r>
              <a:rPr lang="en-US" altLang="zh-CN" sz="1200" b="0" dirty="0" err="1">
                <a:solidFill>
                  <a:srgbClr val="595959"/>
                </a:solidFill>
                <a:latin typeface="微软雅黑" panose="020B0503020204020204" pitchFamily="34" charset="-122"/>
                <a:ea typeface="微软雅黑" panose="020B0503020204020204" pitchFamily="34" charset="-122"/>
              </a:rPr>
              <a:t>yx.ityxb.com</a:t>
            </a:r>
            <a:endParaRPr lang="zh-CN" altLang="en-US" sz="1200" b="0" dirty="0">
              <a:solidFill>
                <a:srgbClr val="595959"/>
              </a:solidFill>
              <a:latin typeface="微软雅黑" panose="020B0503020204020204" pitchFamily="34" charset="-122"/>
              <a:ea typeface="微软雅黑" panose="020B0503020204020204" pitchFamily="34" charset="-122"/>
            </a:endParaRPr>
          </a:p>
        </p:txBody>
      </p:sp>
      <p:sp>
        <p:nvSpPr>
          <p:cNvPr id="6" name="矩形 5"/>
          <p:cNvSpPr/>
          <p:nvPr userDrawn="1"/>
        </p:nvSpPr>
        <p:spPr>
          <a:xfrm>
            <a:off x="0" y="6792875"/>
            <a:ext cx="10633094" cy="84619"/>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10705111" y="6792874"/>
            <a:ext cx="1486889" cy="846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03518" y="294845"/>
            <a:ext cx="2595061" cy="405057"/>
          </a:xfrm>
          <a:prstGeom prst="rect">
            <a:avLst/>
          </a:prstGeom>
        </p:spPr>
      </p:pic>
    </p:spTree>
    <p:extLst>
      <p:ext uri="{BB962C8B-B14F-4D97-AF65-F5344CB8AC3E}">
        <p14:creationId xmlns:p14="http://schemas.microsoft.com/office/powerpoint/2010/main" val="871553918"/>
      </p:ext>
    </p:extLst>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2021/6/3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2021/6/3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E9E9AA9A-B51B-0C44-B12C-1AC238BD9F7C}" type="datetimeFigureOut">
              <a:rPr kumimoji="1" lang="zh-CN" altLang="en-US" smtClean="0"/>
              <a:t>2021/6/3</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E9E9AA9A-B51B-0C44-B12C-1AC238BD9F7C}" type="datetimeFigureOut">
              <a:rPr kumimoji="1" lang="zh-CN" altLang="en-US" smtClean="0"/>
              <a:t>2021/6/3</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E9E9AA9A-B51B-0C44-B12C-1AC238BD9F7C}" type="datetimeFigureOut">
              <a:rPr kumimoji="1" lang="zh-CN" altLang="en-US" smtClean="0"/>
              <a:t>2021/6/3</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9E9AA9A-B51B-0C44-B12C-1AC238BD9F7C}" type="datetimeFigureOut">
              <a:rPr kumimoji="1" lang="zh-CN" altLang="en-US" smtClean="0"/>
              <a:t>2021/6/3</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E9E9AA9A-B51B-0C44-B12C-1AC238BD9F7C}" type="datetimeFigureOut">
              <a:rPr kumimoji="1" lang="zh-CN" altLang="en-US" smtClean="0"/>
              <a:t>2021/6/3</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E9E9AA9A-B51B-0C44-B12C-1AC238BD9F7C}" type="datetimeFigureOut">
              <a:rPr kumimoji="1" lang="zh-CN" altLang="en-US" smtClean="0"/>
              <a:t>2021/6/3</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E9AA9A-B51B-0C44-B12C-1AC238BD9F7C}" type="datetimeFigureOut">
              <a:rPr kumimoji="1" lang="zh-CN" altLang="en-US" smtClean="0"/>
              <a:t>2021/6/3</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4C147B-1F4C-304A-A31F-A6046C35EF56}"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5" r:id="rId12"/>
    <p:sldLayoutId id="2147483676" r:id="rId13"/>
    <p:sldLayoutId id="2147483677" r:id="rId14"/>
    <p:sldLayoutId id="2147483678" r:id="rId15"/>
    <p:sldLayoutId id="2147483679"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4.png"/><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tags" Target="../tags/tag13.xml"/><Relationship Id="rId1" Type="http://schemas.openxmlformats.org/officeDocument/2006/relationships/tags" Target="../tags/tag12.xml"/><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tags" Target="../tags/tag15.xml"/><Relationship Id="rId1" Type="http://schemas.openxmlformats.org/officeDocument/2006/relationships/tags" Target="../tags/tag14.xml"/><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tags" Target="../tags/tag17.xml"/><Relationship Id="rId1" Type="http://schemas.openxmlformats.org/officeDocument/2006/relationships/tags" Target="../tags/tag16.xml"/><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tags" Target="../tags/tag19.xml"/><Relationship Id="rId1" Type="http://schemas.openxmlformats.org/officeDocument/2006/relationships/tags" Target="../tags/tag18.xml"/><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tags" Target="../tags/tag21.xml"/><Relationship Id="rId1" Type="http://schemas.openxmlformats.org/officeDocument/2006/relationships/tags" Target="../tags/tag20.xml"/><Relationship Id="rId5" Type="http://schemas.openxmlformats.org/officeDocument/2006/relationships/image" Target="../media/image5.emf"/><Relationship Id="rId4"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tags" Target="../tags/tag23.xml"/><Relationship Id="rId1" Type="http://schemas.openxmlformats.org/officeDocument/2006/relationships/tags" Target="../tags/tag22.xml"/><Relationship Id="rId4"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6.xml"/><Relationship Id="rId1" Type="http://schemas.openxmlformats.org/officeDocument/2006/relationships/tags" Target="../tags/tag24.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tags" Target="../tags/tag26.xml"/><Relationship Id="rId1" Type="http://schemas.openxmlformats.org/officeDocument/2006/relationships/tags" Target="../tags/tag25.xml"/><Relationship Id="rId4"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tags" Target="../tags/tag28.xml"/><Relationship Id="rId1" Type="http://schemas.openxmlformats.org/officeDocument/2006/relationships/tags" Target="../tags/tag27.xml"/><Relationship Id="rId5" Type="http://schemas.openxmlformats.org/officeDocument/2006/relationships/image" Target="../media/image6.png"/><Relationship Id="rId4"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tags" Target="../tags/tag30.xml"/><Relationship Id="rId1" Type="http://schemas.openxmlformats.org/officeDocument/2006/relationships/tags" Target="../tags/tag29.xml"/><Relationship Id="rId5" Type="http://schemas.openxmlformats.org/officeDocument/2006/relationships/image" Target="../media/image6.png"/><Relationship Id="rId4"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6.xml"/><Relationship Id="rId1" Type="http://schemas.openxmlformats.org/officeDocument/2006/relationships/tags" Target="../tags/tag31.xml"/><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6.xml"/><Relationship Id="rId1" Type="http://schemas.openxmlformats.org/officeDocument/2006/relationships/tags" Target="../tags/tag32.xml"/><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6.xml"/><Relationship Id="rId1" Type="http://schemas.openxmlformats.org/officeDocument/2006/relationships/tags" Target="../tags/tag33.xml"/><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6.xml"/><Relationship Id="rId1" Type="http://schemas.openxmlformats.org/officeDocument/2006/relationships/tags" Target="../tags/tag34.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6.xml"/><Relationship Id="rId1" Type="http://schemas.openxmlformats.org/officeDocument/2006/relationships/tags" Target="../tags/tag35.xml"/><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6.xml"/><Relationship Id="rId1" Type="http://schemas.openxmlformats.org/officeDocument/2006/relationships/tags" Target="../tags/tag36.xml"/><Relationship Id="rId4" Type="http://schemas.openxmlformats.org/officeDocument/2006/relationships/image" Target="../media/image6.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6.xml"/><Relationship Id="rId1" Type="http://schemas.openxmlformats.org/officeDocument/2006/relationships/tags" Target="../tags/tag37.xml"/><Relationship Id="rId4" Type="http://schemas.openxmlformats.org/officeDocument/2006/relationships/image" Target="../media/image6.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tags" Target="../tags/tag39.xml"/><Relationship Id="rId1" Type="http://schemas.openxmlformats.org/officeDocument/2006/relationships/tags" Target="../tags/tag38.xml"/><Relationship Id="rId5" Type="http://schemas.openxmlformats.org/officeDocument/2006/relationships/image" Target="../media/image6.png"/><Relationship Id="rId4"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tags" Target="../tags/tag41.xml"/><Relationship Id="rId1" Type="http://schemas.openxmlformats.org/officeDocument/2006/relationships/tags" Target="../tags/tag40.xml"/><Relationship Id="rId5" Type="http://schemas.openxmlformats.org/officeDocument/2006/relationships/image" Target="../media/image7.emf"/><Relationship Id="rId4"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tags" Target="../tags/tag43.xml"/><Relationship Id="rId1" Type="http://schemas.openxmlformats.org/officeDocument/2006/relationships/tags" Target="../tags/tag42.xml"/><Relationship Id="rId4"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tags" Target="../tags/tag45.xml"/><Relationship Id="rId1" Type="http://schemas.openxmlformats.org/officeDocument/2006/relationships/tags" Target="../tags/tag44.xml"/><Relationship Id="rId4"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6.xml"/><Relationship Id="rId1" Type="http://schemas.openxmlformats.org/officeDocument/2006/relationships/tags" Target="../tags/tag46.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6.xml"/><Relationship Id="rId1" Type="http://schemas.openxmlformats.org/officeDocument/2006/relationships/tags" Target="../tags/tag47.xml"/><Relationship Id="rId4" Type="http://schemas.openxmlformats.org/officeDocument/2006/relationships/image" Target="../media/image6.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6.xml"/><Relationship Id="rId1" Type="http://schemas.openxmlformats.org/officeDocument/2006/relationships/tags" Target="../tags/tag48.xml"/><Relationship Id="rId4" Type="http://schemas.openxmlformats.org/officeDocument/2006/relationships/image" Target="../media/image6.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6.xml"/><Relationship Id="rId1" Type="http://schemas.openxmlformats.org/officeDocument/2006/relationships/tags" Target="../tags/tag49.xml"/><Relationship Id="rId4" Type="http://schemas.openxmlformats.org/officeDocument/2006/relationships/image" Target="../media/image6.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6.xml"/><Relationship Id="rId1" Type="http://schemas.openxmlformats.org/officeDocument/2006/relationships/tags" Target="../tags/tag50.xml"/><Relationship Id="rId4" Type="http://schemas.openxmlformats.org/officeDocument/2006/relationships/image" Target="../media/image6.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6.xml"/><Relationship Id="rId1" Type="http://schemas.openxmlformats.org/officeDocument/2006/relationships/tags" Target="../tags/tag51.xml"/><Relationship Id="rId4" Type="http://schemas.openxmlformats.org/officeDocument/2006/relationships/image" Target="../media/image6.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6.xml"/><Relationship Id="rId1" Type="http://schemas.openxmlformats.org/officeDocument/2006/relationships/tags" Target="../tags/tag52.xml"/><Relationship Id="rId4" Type="http://schemas.openxmlformats.org/officeDocument/2006/relationships/image" Target="../media/image6.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6.xml"/><Relationship Id="rId1" Type="http://schemas.openxmlformats.org/officeDocument/2006/relationships/tags" Target="../tags/tag53.xml"/><Relationship Id="rId4" Type="http://schemas.openxmlformats.org/officeDocument/2006/relationships/image" Target="../media/image6.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8.xml"/><Relationship Id="rId1" Type="http://schemas.openxmlformats.org/officeDocument/2006/relationships/slideLayout" Target="../slideLayouts/slideLayout16.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image" Target="../media/image8.png"/><Relationship Id="rId4"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tags" Target="../tags/tag57.xml"/><Relationship Id="rId1" Type="http://schemas.openxmlformats.org/officeDocument/2006/relationships/tags" Target="../tags/tag56.xml"/><Relationship Id="rId5" Type="http://schemas.openxmlformats.org/officeDocument/2006/relationships/image" Target="../media/image9.png"/><Relationship Id="rId4"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6.xml"/><Relationship Id="rId1" Type="http://schemas.openxmlformats.org/officeDocument/2006/relationships/tags" Target="../tags/tag58.xml"/><Relationship Id="rId4" Type="http://schemas.openxmlformats.org/officeDocument/2006/relationships/image" Target="../media/image6.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6.xml"/><Relationship Id="rId1" Type="http://schemas.openxmlformats.org/officeDocument/2006/relationships/tags" Target="../tags/tag59.xml"/><Relationship Id="rId4" Type="http://schemas.openxmlformats.org/officeDocument/2006/relationships/image" Target="../media/image6.pn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16.xml"/><Relationship Id="rId1" Type="http://schemas.openxmlformats.org/officeDocument/2006/relationships/tags" Target="../tags/tag60.xml"/><Relationship Id="rId4" Type="http://schemas.openxmlformats.org/officeDocument/2006/relationships/image" Target="../media/image6.pn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16.xml"/><Relationship Id="rId1" Type="http://schemas.openxmlformats.org/officeDocument/2006/relationships/tags" Target="../tags/tag61.xml"/><Relationship Id="rId4" Type="http://schemas.openxmlformats.org/officeDocument/2006/relationships/image" Target="../media/image6.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16.xml"/><Relationship Id="rId1" Type="http://schemas.openxmlformats.org/officeDocument/2006/relationships/tags" Target="../tags/tag62.xml"/><Relationship Id="rId4" Type="http://schemas.openxmlformats.org/officeDocument/2006/relationships/image" Target="../media/image6.pn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16.xml"/><Relationship Id="rId1" Type="http://schemas.openxmlformats.org/officeDocument/2006/relationships/tags" Target="../tags/tag63.xml"/><Relationship Id="rId4" Type="http://schemas.openxmlformats.org/officeDocument/2006/relationships/image" Target="../media/image6.png"/></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16.xml"/><Relationship Id="rId1" Type="http://schemas.openxmlformats.org/officeDocument/2006/relationships/tags" Target="../tags/tag64.xml"/><Relationship Id="rId4" Type="http://schemas.openxmlformats.org/officeDocument/2006/relationships/image" Target="../media/image6.png"/></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tags" Target="../tags/tag66.xml"/><Relationship Id="rId1" Type="http://schemas.openxmlformats.org/officeDocument/2006/relationships/tags" Target="../tags/tag65.xml"/><Relationship Id="rId4"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0.xml"/><Relationship Id="rId1" Type="http://schemas.openxmlformats.org/officeDocument/2006/relationships/slideLayout" Target="../slideLayouts/slideLayout16.xml"/></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tags" Target="../tags/tag68.xml"/><Relationship Id="rId1" Type="http://schemas.openxmlformats.org/officeDocument/2006/relationships/tags" Target="../tags/tag67.xml"/><Relationship Id="rId4"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tags" Target="../tags/tag70.xml"/><Relationship Id="rId1" Type="http://schemas.openxmlformats.org/officeDocument/2006/relationships/tags" Target="../tags/tag69.xml"/><Relationship Id="rId4"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16.xml"/><Relationship Id="rId1" Type="http://schemas.openxmlformats.org/officeDocument/2006/relationships/tags" Target="../tags/tag71.xml"/><Relationship Id="rId4" Type="http://schemas.openxmlformats.org/officeDocument/2006/relationships/image" Target="../media/image10.png"/></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16.xml"/><Relationship Id="rId1" Type="http://schemas.openxmlformats.org/officeDocument/2006/relationships/tags" Target="../tags/tag72.xml"/><Relationship Id="rId4" Type="http://schemas.openxmlformats.org/officeDocument/2006/relationships/image" Target="../media/image6.png"/></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16.xml"/><Relationship Id="rId1" Type="http://schemas.openxmlformats.org/officeDocument/2006/relationships/tags" Target="../tags/tag73.xml"/><Relationship Id="rId4" Type="http://schemas.openxmlformats.org/officeDocument/2006/relationships/image" Target="../media/image6.png"/></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16.xml"/><Relationship Id="rId1" Type="http://schemas.openxmlformats.org/officeDocument/2006/relationships/tags" Target="../tags/tag74.xml"/><Relationship Id="rId4" Type="http://schemas.openxmlformats.org/officeDocument/2006/relationships/image" Target="../media/image6.png"/></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16.xml"/><Relationship Id="rId1" Type="http://schemas.openxmlformats.org/officeDocument/2006/relationships/tags" Target="../tags/tag75.xml"/><Relationship Id="rId4" Type="http://schemas.openxmlformats.org/officeDocument/2006/relationships/image" Target="../media/image6.png"/></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16.xml"/><Relationship Id="rId1" Type="http://schemas.openxmlformats.org/officeDocument/2006/relationships/tags" Target="../tags/tag76.xml"/><Relationship Id="rId4" Type="http://schemas.openxmlformats.org/officeDocument/2006/relationships/image" Target="../media/image6.png"/></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16.xml"/><Relationship Id="rId1" Type="http://schemas.openxmlformats.org/officeDocument/2006/relationships/tags" Target="../tags/tag7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16.xml"/><Relationship Id="rId1" Type="http://schemas.openxmlformats.org/officeDocument/2006/relationships/tags" Target="../tags/tag78.xml"/><Relationship Id="rId4" Type="http://schemas.openxmlformats.org/officeDocument/2006/relationships/image" Target="../media/image6.png"/></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16.xml"/><Relationship Id="rId1" Type="http://schemas.openxmlformats.org/officeDocument/2006/relationships/tags" Target="../tags/tag79.xml"/><Relationship Id="rId5" Type="http://schemas.openxmlformats.org/officeDocument/2006/relationships/image" Target="../media/image12.svg"/><Relationship Id="rId4" Type="http://schemas.openxmlformats.org/officeDocument/2006/relationships/image" Target="../media/image11.png"/></Relationships>
</file>

<file path=ppt/slides/_rels/slide7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2.xml"/><Relationship Id="rId1" Type="http://schemas.openxmlformats.org/officeDocument/2006/relationships/slideLayout" Target="../slideLayouts/slideLayout16.xml"/></Relationships>
</file>

<file path=ppt/slides/_rels/slide73.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tags" Target="../tags/tag81.xml"/><Relationship Id="rId1" Type="http://schemas.openxmlformats.org/officeDocument/2006/relationships/tags" Target="../tags/tag80.xml"/><Relationship Id="rId4"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tags" Target="../tags/tag83.xml"/><Relationship Id="rId1" Type="http://schemas.openxmlformats.org/officeDocument/2006/relationships/tags" Target="../tags/tag82.xml"/><Relationship Id="rId4"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16.xml"/><Relationship Id="rId1" Type="http://schemas.openxmlformats.org/officeDocument/2006/relationships/tags" Target="../tags/tag84.xml"/><Relationship Id="rId4" Type="http://schemas.openxmlformats.org/officeDocument/2006/relationships/image" Target="../media/image13.png"/></Relationships>
</file>

<file path=ppt/slides/_rels/slide76.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tags" Target="../tags/tag86.xml"/><Relationship Id="rId1" Type="http://schemas.openxmlformats.org/officeDocument/2006/relationships/tags" Target="../tags/tag85.xml"/><Relationship Id="rId4"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tags" Target="../tags/tag88.xml"/><Relationship Id="rId1" Type="http://schemas.openxmlformats.org/officeDocument/2006/relationships/tags" Target="../tags/tag87.xml"/><Relationship Id="rId5" Type="http://schemas.openxmlformats.org/officeDocument/2006/relationships/image" Target="../media/image6.png"/><Relationship Id="rId4"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tags" Target="../tags/tag90.xml"/><Relationship Id="rId1" Type="http://schemas.openxmlformats.org/officeDocument/2006/relationships/tags" Target="../tags/tag89.xml"/><Relationship Id="rId5" Type="http://schemas.openxmlformats.org/officeDocument/2006/relationships/image" Target="../media/image6.png"/><Relationship Id="rId4"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tags" Target="../tags/tag92.xml"/><Relationship Id="rId1" Type="http://schemas.openxmlformats.org/officeDocument/2006/relationships/tags" Target="../tags/tag91.xml"/><Relationship Id="rId4"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16.xml"/><Relationship Id="rId1" Type="http://schemas.openxmlformats.org/officeDocument/2006/relationships/tags" Target="../tags/tag93.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16.xml"/><Relationship Id="rId1" Type="http://schemas.openxmlformats.org/officeDocument/2006/relationships/tags" Target="../tags/tag94.xml"/><Relationship Id="rId4" Type="http://schemas.openxmlformats.org/officeDocument/2006/relationships/image" Target="../media/image6.png"/></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16.xml"/><Relationship Id="rId1" Type="http://schemas.openxmlformats.org/officeDocument/2006/relationships/tags" Target="../tags/tag95.xml"/><Relationship Id="rId4" Type="http://schemas.openxmlformats.org/officeDocument/2006/relationships/image" Target="../media/image6.png"/></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16.xml"/><Relationship Id="rId1" Type="http://schemas.openxmlformats.org/officeDocument/2006/relationships/tags" Target="../tags/tag96.xml"/><Relationship Id="rId4" Type="http://schemas.openxmlformats.org/officeDocument/2006/relationships/image" Target="../media/image14.png"/></Relationships>
</file>

<file path=ppt/slides/_rels/slide84.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tags" Target="../tags/tag98.xml"/><Relationship Id="rId1" Type="http://schemas.openxmlformats.org/officeDocument/2006/relationships/tags" Target="../tags/tag97.xml"/><Relationship Id="rId4"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tags" Target="../tags/tag100.xml"/><Relationship Id="rId1" Type="http://schemas.openxmlformats.org/officeDocument/2006/relationships/tags" Target="../tags/tag99.xml"/><Relationship Id="rId4"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tags" Target="../tags/tag102.xml"/><Relationship Id="rId1" Type="http://schemas.openxmlformats.org/officeDocument/2006/relationships/tags" Target="../tags/tag101.xml"/><Relationship Id="rId4"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5.xml"/></Relationships>
</file>

<file path=ppt/slides/_rels/slide8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8.xml"/><Relationship Id="rId1" Type="http://schemas.openxmlformats.org/officeDocument/2006/relationships/slideLayout" Target="../slideLayouts/slideLayout16.xml"/></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16.xml"/><Relationship Id="rId1" Type="http://schemas.openxmlformats.org/officeDocument/2006/relationships/tags" Target="../tags/tag103.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tags" Target="../tags/tag105.xml"/><Relationship Id="rId1" Type="http://schemas.openxmlformats.org/officeDocument/2006/relationships/tags" Target="../tags/tag104.xml"/><Relationship Id="rId4"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91.xml"/><Relationship Id="rId2" Type="http://schemas.openxmlformats.org/officeDocument/2006/relationships/slideLayout" Target="../slideLayouts/slideLayout16.xml"/><Relationship Id="rId1" Type="http://schemas.openxmlformats.org/officeDocument/2006/relationships/tags" Target="../tags/tag106.xml"/><Relationship Id="rId4" Type="http://schemas.openxmlformats.org/officeDocument/2006/relationships/image" Target="../media/image6.png"/></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92.xml"/><Relationship Id="rId2" Type="http://schemas.openxmlformats.org/officeDocument/2006/relationships/slideLayout" Target="../slideLayouts/slideLayout16.xml"/><Relationship Id="rId1" Type="http://schemas.openxmlformats.org/officeDocument/2006/relationships/tags" Target="../tags/tag107.xml"/><Relationship Id="rId4" Type="http://schemas.openxmlformats.org/officeDocument/2006/relationships/image" Target="../media/image6.png"/></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93.xml"/><Relationship Id="rId2" Type="http://schemas.openxmlformats.org/officeDocument/2006/relationships/slideLayout" Target="../slideLayouts/slideLayout16.xml"/><Relationship Id="rId1" Type="http://schemas.openxmlformats.org/officeDocument/2006/relationships/tags" Target="../tags/tag108.xml"/><Relationship Id="rId4" Type="http://schemas.openxmlformats.org/officeDocument/2006/relationships/image" Target="../media/image6.png"/></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94.xml"/><Relationship Id="rId2" Type="http://schemas.openxmlformats.org/officeDocument/2006/relationships/slideLayout" Target="../slideLayouts/slideLayout16.xml"/><Relationship Id="rId1" Type="http://schemas.openxmlformats.org/officeDocument/2006/relationships/tags" Target="../tags/tag109.xml"/><Relationship Id="rId4" Type="http://schemas.openxmlformats.org/officeDocument/2006/relationships/image" Target="../media/image6.png"/></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95.xml"/><Relationship Id="rId2" Type="http://schemas.openxmlformats.org/officeDocument/2006/relationships/slideLayout" Target="../slideLayouts/slideLayout16.xml"/><Relationship Id="rId1" Type="http://schemas.openxmlformats.org/officeDocument/2006/relationships/tags" Target="../tags/tag110.xml"/><Relationship Id="rId4" Type="http://schemas.openxmlformats.org/officeDocument/2006/relationships/image" Target="../media/image6.png"/></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96.xml"/><Relationship Id="rId2" Type="http://schemas.openxmlformats.org/officeDocument/2006/relationships/slideLayout" Target="../slideLayouts/slideLayout16.xml"/><Relationship Id="rId1" Type="http://schemas.openxmlformats.org/officeDocument/2006/relationships/tags" Target="../tags/tag111.xml"/><Relationship Id="rId4" Type="http://schemas.openxmlformats.org/officeDocument/2006/relationships/image" Target="../media/image6.png"/></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97.xml"/><Relationship Id="rId2" Type="http://schemas.openxmlformats.org/officeDocument/2006/relationships/slideLayout" Target="../slideLayouts/slideLayout16.xml"/><Relationship Id="rId1" Type="http://schemas.openxmlformats.org/officeDocument/2006/relationships/tags" Target="../tags/tag112.xml"/><Relationship Id="rId4" Type="http://schemas.openxmlformats.org/officeDocument/2006/relationships/image" Target="../media/image6.png"/></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98.xml"/><Relationship Id="rId2" Type="http://schemas.openxmlformats.org/officeDocument/2006/relationships/slideLayout" Target="../slideLayouts/slideLayout16.xml"/><Relationship Id="rId1" Type="http://schemas.openxmlformats.org/officeDocument/2006/relationships/tags" Target="../tags/tag113.xml"/><Relationship Id="rId4" Type="http://schemas.openxmlformats.org/officeDocument/2006/relationships/image" Target="../media/image15.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18"/>
          <p:cNvSpPr txBox="1"/>
          <p:nvPr/>
        </p:nvSpPr>
        <p:spPr>
          <a:xfrm>
            <a:off x="2495131" y="2515710"/>
            <a:ext cx="7768271" cy="1323439"/>
          </a:xfrm>
          <a:prstGeom prst="rect">
            <a:avLst/>
          </a:prstGeom>
          <a:noFill/>
        </p:spPr>
        <p:txBody>
          <a:bodyPr wrap="square" rtlCol="0">
            <a:spAutoFit/>
          </a:bodyPr>
          <a:lstStyle/>
          <a:p>
            <a:r>
              <a:rPr lang="zh-CN" altLang="en-US" sz="4000" dirty="0">
                <a:solidFill>
                  <a:srgbClr val="1369B2"/>
                </a:solidFill>
                <a:latin typeface="微软雅黑" charset="0"/>
                <a:ea typeface="微软雅黑" charset="0"/>
                <a:cs typeface="+mn-ea"/>
                <a:sym typeface="思源黑体 CN Medium" panose="020B0600000000000000" pitchFamily="34" charset="-122"/>
              </a:rPr>
              <a:t>第</a:t>
            </a:r>
            <a:r>
              <a:rPr lang="en-US" altLang="zh-CN" sz="4000" dirty="0">
                <a:solidFill>
                  <a:srgbClr val="1369B2"/>
                </a:solidFill>
                <a:latin typeface="微软雅黑" charset="0"/>
                <a:ea typeface="微软雅黑" charset="0"/>
                <a:cs typeface="+mn-ea"/>
                <a:sym typeface="思源黑体 CN Medium" panose="020B0600000000000000" pitchFamily="34" charset="-122"/>
              </a:rPr>
              <a:t>4</a:t>
            </a:r>
            <a:r>
              <a:rPr lang="zh-CN" altLang="en-US" sz="4000" dirty="0">
                <a:solidFill>
                  <a:srgbClr val="1369B2"/>
                </a:solidFill>
                <a:latin typeface="微软雅黑" charset="0"/>
                <a:ea typeface="微软雅黑" charset="0"/>
                <a:cs typeface="+mn-ea"/>
                <a:sym typeface="思源黑体 CN Medium" panose="020B0600000000000000" pitchFamily="34" charset="-122"/>
              </a:rPr>
              <a:t>章  </a:t>
            </a:r>
            <a:r>
              <a:rPr lang="en-US" altLang="zh-CN" sz="4000" dirty="0" err="1">
                <a:solidFill>
                  <a:srgbClr val="1369B2"/>
                </a:solidFill>
                <a:latin typeface="微软雅黑" charset="0"/>
                <a:ea typeface="微软雅黑" charset="0"/>
                <a:cs typeface="+mn-ea"/>
                <a:sym typeface="思源黑体 CN Medium" panose="020B0600000000000000" pitchFamily="34" charset="-122"/>
              </a:rPr>
              <a:t>MyBatis</a:t>
            </a:r>
            <a:r>
              <a:rPr lang="zh-CN" altLang="en-US" sz="4000" dirty="0">
                <a:solidFill>
                  <a:srgbClr val="1369B2"/>
                </a:solidFill>
                <a:latin typeface="微软雅黑" charset="0"/>
                <a:ea typeface="微软雅黑" charset="0"/>
                <a:cs typeface="+mn-ea"/>
                <a:sym typeface="思源黑体 CN Medium" panose="020B0600000000000000" pitchFamily="34" charset="-122"/>
              </a:rPr>
              <a:t>的关联映射和缓存机制</a:t>
            </a:r>
          </a:p>
        </p:txBody>
      </p:sp>
      <p:sp>
        <p:nvSpPr>
          <p:cNvPr id="68" name="Rectangle 4"/>
          <p:cNvSpPr txBox="1">
            <a:spLocks noChangeArrowheads="1"/>
          </p:cNvSpPr>
          <p:nvPr/>
        </p:nvSpPr>
        <p:spPr>
          <a:xfrm>
            <a:off x="4663440" y="3860695"/>
            <a:ext cx="5394767" cy="430212"/>
          </a:xfrm>
          <a:prstGeom prst="rect">
            <a:avLst/>
          </a:prstGeom>
        </p:spPr>
        <p:txBody>
          <a:bodyPr vert="horz" lIns="121917" tIns="60958" rIns="121917" bIns="60958"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sz="1800" dirty="0">
                <a:solidFill>
                  <a:srgbClr val="595959"/>
                </a:solidFill>
                <a:latin typeface="微软雅黑" panose="020B0503020204020204" pitchFamily="34" charset="-122"/>
                <a:ea typeface="微软雅黑" panose="020B0503020204020204" pitchFamily="34" charset="-122"/>
                <a:cs typeface="+mn-ea"/>
                <a:sym typeface="+mn-lt"/>
              </a:rPr>
              <a:t>《Java</a:t>
            </a:r>
            <a:r>
              <a:rPr lang="zh-CN" altLang="en-US" sz="1800" dirty="0">
                <a:solidFill>
                  <a:srgbClr val="595959"/>
                </a:solidFill>
                <a:latin typeface="微软雅黑" panose="020B0503020204020204" pitchFamily="34" charset="-122"/>
                <a:ea typeface="微软雅黑" panose="020B0503020204020204" pitchFamily="34" charset="-122"/>
                <a:cs typeface="+mn-ea"/>
                <a:sym typeface="+mn-lt"/>
              </a:rPr>
              <a:t> </a:t>
            </a:r>
            <a:r>
              <a:rPr lang="en-US" altLang="zh-CN" sz="1800" dirty="0">
                <a:solidFill>
                  <a:srgbClr val="595959"/>
                </a:solidFill>
                <a:latin typeface="微软雅黑" panose="020B0503020204020204" pitchFamily="34" charset="-122"/>
                <a:ea typeface="微软雅黑" panose="020B0503020204020204" pitchFamily="34" charset="-122"/>
                <a:cs typeface="+mn-ea"/>
                <a:sym typeface="+mn-lt"/>
              </a:rPr>
              <a:t>EE</a:t>
            </a:r>
            <a:r>
              <a:rPr lang="zh-CN" altLang="en-US" sz="1800" dirty="0">
                <a:solidFill>
                  <a:srgbClr val="595959"/>
                </a:solidFill>
                <a:latin typeface="微软雅黑" panose="020B0503020204020204" pitchFamily="34" charset="-122"/>
                <a:ea typeface="微软雅黑" panose="020B0503020204020204" pitchFamily="34" charset="-122"/>
                <a:cs typeface="+mn-ea"/>
                <a:sym typeface="+mn-lt"/>
              </a:rPr>
              <a:t>企业级应用开发教程（</a:t>
            </a:r>
            <a:r>
              <a:rPr lang="en-US" altLang="zh-CN" sz="1800" dirty="0">
                <a:solidFill>
                  <a:srgbClr val="595959"/>
                </a:solidFill>
                <a:latin typeface="微软雅黑" panose="020B0503020204020204" pitchFamily="34" charset="-122"/>
                <a:ea typeface="微软雅黑" panose="020B0503020204020204" pitchFamily="34" charset="-122"/>
                <a:cs typeface="+mn-ea"/>
                <a:sym typeface="+mn-lt"/>
              </a:rPr>
              <a:t>SSM</a:t>
            </a:r>
            <a:r>
              <a:rPr lang="zh-CN" altLang="en-US" sz="1800" dirty="0">
                <a:solidFill>
                  <a:srgbClr val="595959"/>
                </a:solidFill>
                <a:latin typeface="微软雅黑" panose="020B0503020204020204" pitchFamily="34" charset="-122"/>
                <a:ea typeface="微软雅黑" panose="020B0503020204020204" pitchFamily="34" charset="-122"/>
                <a:cs typeface="+mn-ea"/>
                <a:sym typeface="+mn-lt"/>
              </a:rPr>
              <a:t>）（第</a:t>
            </a:r>
            <a:r>
              <a:rPr lang="en-US" altLang="zh-CN" sz="1800" dirty="0">
                <a:solidFill>
                  <a:srgbClr val="595959"/>
                </a:solidFill>
                <a:latin typeface="微软雅黑" panose="020B0503020204020204" pitchFamily="34" charset="-122"/>
                <a:ea typeface="微软雅黑" panose="020B0503020204020204" pitchFamily="34" charset="-122"/>
                <a:cs typeface="+mn-ea"/>
                <a:sym typeface="+mn-lt"/>
              </a:rPr>
              <a:t>2</a:t>
            </a:r>
            <a:r>
              <a:rPr lang="zh-CN" altLang="en-US" sz="1800" dirty="0">
                <a:solidFill>
                  <a:srgbClr val="595959"/>
                </a:solidFill>
                <a:latin typeface="微软雅黑" panose="020B0503020204020204" pitchFamily="34" charset="-122"/>
                <a:ea typeface="微软雅黑" panose="020B0503020204020204" pitchFamily="34" charset="-122"/>
                <a:cs typeface="+mn-ea"/>
                <a:sym typeface="+mn-lt"/>
              </a:rPr>
              <a:t>版）</a:t>
            </a:r>
            <a:r>
              <a:rPr lang="en-US" altLang="zh-CN" sz="1800" dirty="0">
                <a:solidFill>
                  <a:srgbClr val="595959"/>
                </a:solidFill>
                <a:latin typeface="微软雅黑" panose="020B0503020204020204" pitchFamily="34" charset="-122"/>
                <a:ea typeface="微软雅黑" panose="020B0503020204020204" pitchFamily="34" charset="-122"/>
                <a:cs typeface="+mn-ea"/>
                <a:sym typeface="+mn-lt"/>
              </a:rPr>
              <a:t>》</a:t>
            </a:r>
            <a:endParaRPr lang="zh-CN" altLang="en-US" sz="1800" dirty="0">
              <a:solidFill>
                <a:srgbClr val="595959"/>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40553113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a:extLst>
              <a:ext uri="{FF2B5EF4-FFF2-40B4-BE49-F238E27FC236}">
                <a16:creationId xmlns:a16="http://schemas.microsoft.com/office/drawing/2014/main" id="{30F93C9C-E844-214A-90AC-76ADC702D516}"/>
              </a:ext>
            </a:extLst>
          </p:cNvPr>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01</a:t>
            </a:r>
          </a:p>
        </p:txBody>
      </p:sp>
      <p:sp>
        <p:nvSpPr>
          <p:cNvPr id="17" name="1">
            <a:extLst>
              <a:ext uri="{FF2B5EF4-FFF2-40B4-BE49-F238E27FC236}">
                <a16:creationId xmlns:a16="http://schemas.microsoft.com/office/drawing/2014/main" id="{BEAF0FBF-8370-1548-A5DC-85DA9EE176CA}"/>
              </a:ext>
            </a:extLst>
          </p:cNvPr>
          <p:cNvSpPr txBox="1"/>
          <p:nvPr>
            <p:custDataLst>
              <p:tags r:id="rId1"/>
            </p:custDataLst>
          </p:nvPr>
        </p:nvSpPr>
        <p:spPr>
          <a:xfrm>
            <a:off x="1882321" y="3275527"/>
            <a:ext cx="8644709" cy="1295098"/>
          </a:xfrm>
          <a:prstGeom prst="rect">
            <a:avLst/>
          </a:prstGeom>
          <a:noFill/>
          <a:ln>
            <a:noFill/>
          </a:ln>
        </p:spPr>
        <p:txBody>
          <a:bodyPr wrap="square" rtlCol="0">
            <a:spAutoFit/>
          </a:bodyPr>
          <a:lstStyle/>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rPr>
              <a:t>        </a:t>
            </a:r>
            <a:r>
              <a:rPr lang="zh-CN" altLang="zh-CN" dirty="0">
                <a:solidFill>
                  <a:srgbClr val="595959"/>
                </a:solidFill>
                <a:latin typeface="微软雅黑" panose="020B0503020204020204" pitchFamily="34" charset="-122"/>
                <a:ea typeface="微软雅黑" panose="020B0503020204020204" pitchFamily="34" charset="-122"/>
              </a:rPr>
              <a:t>一个数据表中的一条记录最多可以和另一个数据表中的一条记录相关。例如，现实生活中学生与校园卡就属于一对一的关系，一个学生只能拥有一张校园卡，一张校园卡只能属于一个学生</a:t>
            </a:r>
            <a:r>
              <a:rPr lang="zh-CN" altLang="en-US" dirty="0">
                <a:solidFill>
                  <a:srgbClr val="595959"/>
                </a:solidFill>
                <a:latin typeface="微软雅黑" panose="020B0503020204020204" pitchFamily="34" charset="-122"/>
                <a:ea typeface="微软雅黑" panose="020B0503020204020204" pitchFamily="34" charset="-122"/>
              </a:rPr>
              <a:t>。</a:t>
            </a:r>
            <a:endParaRPr lang="zh-CN" altLang="zh-CN" dirty="0">
              <a:solidFill>
                <a:srgbClr val="595959"/>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1306456" y="2823877"/>
            <a:ext cx="9865885" cy="223662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256232" y="277046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855533" y="472099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a:extLst>
              <a:ext uri="{FF2B5EF4-FFF2-40B4-BE49-F238E27FC236}">
                <a16:creationId xmlns:a16="http://schemas.microsoft.com/office/drawing/2014/main" id="{30F93C9C-E844-214A-90AC-76ADC702D516}"/>
              </a:ext>
            </a:extLst>
          </p:cNvPr>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03</a:t>
            </a:r>
          </a:p>
        </p:txBody>
      </p:sp>
      <p:sp>
        <p:nvSpPr>
          <p:cNvPr id="16" name="Chevron 3"/>
          <p:cNvSpPr/>
          <p:nvPr>
            <p:custDataLst>
              <p:tags r:id="rId2"/>
            </p:custDataLst>
          </p:nvPr>
        </p:nvSpPr>
        <p:spPr>
          <a:xfrm>
            <a:off x="838731" y="1131537"/>
            <a:ext cx="200733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71522"/>
            <a:ext cx="1467068"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一对一关系</a:t>
            </a:r>
          </a:p>
        </p:txBody>
      </p:sp>
      <p:sp>
        <p:nvSpPr>
          <p:cNvPr id="12" name="Title 1"/>
          <p:cNvSpPr txBox="1"/>
          <p:nvPr/>
        </p:nvSpPr>
        <p:spPr>
          <a:xfrm>
            <a:off x="1143840" y="266933"/>
            <a:ext cx="323385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关联映射的概述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8473485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12861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a:extLst>
              <a:ext uri="{FF2B5EF4-FFF2-40B4-BE49-F238E27FC236}">
                <a16:creationId xmlns:a16="http://schemas.microsoft.com/office/drawing/2014/main" id="{30F93C9C-E844-214A-90AC-76ADC702D516}"/>
              </a:ext>
            </a:extLst>
          </p:cNvPr>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01</a:t>
            </a:r>
          </a:p>
        </p:txBody>
      </p:sp>
      <p:sp>
        <p:nvSpPr>
          <p:cNvPr id="17" name="1">
            <a:extLst>
              <a:ext uri="{FF2B5EF4-FFF2-40B4-BE49-F238E27FC236}">
                <a16:creationId xmlns:a16="http://schemas.microsoft.com/office/drawing/2014/main" id="{BEAF0FBF-8370-1548-A5DC-85DA9EE176CA}"/>
              </a:ext>
            </a:extLst>
          </p:cNvPr>
          <p:cNvSpPr txBox="1"/>
          <p:nvPr>
            <p:custDataLst>
              <p:tags r:id="rId1"/>
            </p:custDataLst>
          </p:nvPr>
        </p:nvSpPr>
        <p:spPr>
          <a:xfrm>
            <a:off x="1882321" y="3275527"/>
            <a:ext cx="8644709" cy="1289905"/>
          </a:xfrm>
          <a:prstGeom prst="rect">
            <a:avLst/>
          </a:prstGeom>
          <a:noFill/>
          <a:ln>
            <a:noFill/>
          </a:ln>
        </p:spPr>
        <p:txBody>
          <a:bodyPr wrap="square" rtlCol="0">
            <a:spAutoFit/>
          </a:bodyPr>
          <a:lstStyle/>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rPr>
              <a:t>        </a:t>
            </a:r>
            <a:r>
              <a:rPr lang="zh-CN" altLang="zh-CN" dirty="0">
                <a:solidFill>
                  <a:srgbClr val="595959"/>
                </a:solidFill>
                <a:latin typeface="微软雅黑" panose="020B0503020204020204" pitchFamily="34" charset="-122"/>
                <a:ea typeface="微软雅黑" panose="020B0503020204020204" pitchFamily="34" charset="-122"/>
              </a:rPr>
              <a:t>主键数据表中的一条记录可以和另外一个数据表的多条记录相关。但另外一个数据表中的记录只能与主键数据表中的某一条记录相关。例如，现实中班级与学生的关系就属于一对多的关系，一个班级可以有很多学生，但一个学生只能属于一个班级</a:t>
            </a:r>
            <a:r>
              <a:rPr lang="zh-CN" altLang="en-US" dirty="0">
                <a:solidFill>
                  <a:srgbClr val="595959"/>
                </a:solidFill>
                <a:latin typeface="微软雅黑" panose="020B0503020204020204" pitchFamily="34" charset="-122"/>
                <a:ea typeface="微软雅黑" panose="020B0503020204020204" pitchFamily="34" charset="-122"/>
              </a:rPr>
              <a:t>。</a:t>
            </a:r>
            <a:endParaRPr lang="zh-CN" altLang="zh-CN" dirty="0">
              <a:solidFill>
                <a:srgbClr val="595959"/>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1306456" y="2823877"/>
            <a:ext cx="9865885" cy="223662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256232" y="277046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855533" y="472099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a:extLst>
              <a:ext uri="{FF2B5EF4-FFF2-40B4-BE49-F238E27FC236}">
                <a16:creationId xmlns:a16="http://schemas.microsoft.com/office/drawing/2014/main" id="{30F93C9C-E844-214A-90AC-76ADC702D516}"/>
              </a:ext>
            </a:extLst>
          </p:cNvPr>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03</a:t>
            </a:r>
          </a:p>
        </p:txBody>
      </p:sp>
      <p:sp>
        <p:nvSpPr>
          <p:cNvPr id="16" name="Chevron 3"/>
          <p:cNvSpPr/>
          <p:nvPr>
            <p:custDataLst>
              <p:tags r:id="rId2"/>
            </p:custDataLst>
          </p:nvPr>
        </p:nvSpPr>
        <p:spPr>
          <a:xfrm>
            <a:off x="838731" y="1131537"/>
            <a:ext cx="200733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71522"/>
            <a:ext cx="1467068"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一对多关系</a:t>
            </a:r>
          </a:p>
        </p:txBody>
      </p:sp>
      <p:sp>
        <p:nvSpPr>
          <p:cNvPr id="12" name="Title 1"/>
          <p:cNvSpPr txBox="1"/>
          <p:nvPr/>
        </p:nvSpPr>
        <p:spPr>
          <a:xfrm>
            <a:off x="1143840" y="266933"/>
            <a:ext cx="323385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关联映射的概述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5753550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a:extLst>
              <a:ext uri="{FF2B5EF4-FFF2-40B4-BE49-F238E27FC236}">
                <a16:creationId xmlns:a16="http://schemas.microsoft.com/office/drawing/2014/main" id="{30F93C9C-E844-214A-90AC-76ADC702D516}"/>
              </a:ext>
            </a:extLst>
          </p:cNvPr>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01</a:t>
            </a:r>
          </a:p>
        </p:txBody>
      </p:sp>
      <p:sp>
        <p:nvSpPr>
          <p:cNvPr id="17" name="1">
            <a:extLst>
              <a:ext uri="{FF2B5EF4-FFF2-40B4-BE49-F238E27FC236}">
                <a16:creationId xmlns:a16="http://schemas.microsoft.com/office/drawing/2014/main" id="{BEAF0FBF-8370-1548-A5DC-85DA9EE176CA}"/>
              </a:ext>
            </a:extLst>
          </p:cNvPr>
          <p:cNvSpPr txBox="1"/>
          <p:nvPr>
            <p:custDataLst>
              <p:tags r:id="rId1"/>
            </p:custDataLst>
          </p:nvPr>
        </p:nvSpPr>
        <p:spPr>
          <a:xfrm>
            <a:off x="1882321" y="3275527"/>
            <a:ext cx="8644709" cy="1710596"/>
          </a:xfrm>
          <a:prstGeom prst="rect">
            <a:avLst/>
          </a:prstGeom>
          <a:noFill/>
          <a:ln>
            <a:noFill/>
          </a:ln>
        </p:spPr>
        <p:txBody>
          <a:bodyPr wrap="square" rtlCol="0">
            <a:spAutoFit/>
          </a:bodyPr>
          <a:lstStyle/>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rPr>
              <a:t>        </a:t>
            </a:r>
            <a:r>
              <a:rPr lang="zh-CN" altLang="zh-CN" dirty="0">
                <a:solidFill>
                  <a:srgbClr val="595959"/>
                </a:solidFill>
                <a:latin typeface="微软雅黑" panose="020B0503020204020204" pitchFamily="34" charset="-122"/>
                <a:ea typeface="微软雅黑" panose="020B0503020204020204" pitchFamily="34" charset="-122"/>
              </a:rPr>
              <a:t>一个数据表中的一条记录可以与另外一个数据表任意数量的记录相关，另外一个数据表中的一条记录也可以与本数据表中任意数量的记录相关。例如，现实中学生与教师属于多对多的关系，一名学生可以由多名教师授课，一名教师可以为多名学生授课</a:t>
            </a:r>
            <a:r>
              <a:rPr lang="zh-CN" altLang="en-US" dirty="0">
                <a:solidFill>
                  <a:srgbClr val="595959"/>
                </a:solidFill>
                <a:latin typeface="微软雅黑" panose="020B0503020204020204" pitchFamily="34" charset="-122"/>
                <a:ea typeface="微软雅黑" panose="020B0503020204020204" pitchFamily="34" charset="-122"/>
              </a:rPr>
              <a:t>。</a:t>
            </a:r>
            <a:endParaRPr lang="zh-CN" altLang="zh-CN" dirty="0">
              <a:solidFill>
                <a:srgbClr val="595959"/>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1306456" y="2823877"/>
            <a:ext cx="9865885" cy="2548223"/>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256232" y="277046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855533" y="505246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a:extLst>
              <a:ext uri="{FF2B5EF4-FFF2-40B4-BE49-F238E27FC236}">
                <a16:creationId xmlns:a16="http://schemas.microsoft.com/office/drawing/2014/main" id="{30F93C9C-E844-214A-90AC-76ADC702D516}"/>
              </a:ext>
            </a:extLst>
          </p:cNvPr>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03</a:t>
            </a:r>
          </a:p>
        </p:txBody>
      </p:sp>
      <p:sp>
        <p:nvSpPr>
          <p:cNvPr id="16" name="Chevron 3"/>
          <p:cNvSpPr/>
          <p:nvPr>
            <p:custDataLst>
              <p:tags r:id="rId2"/>
            </p:custDataLst>
          </p:nvPr>
        </p:nvSpPr>
        <p:spPr>
          <a:xfrm>
            <a:off x="838731" y="1131537"/>
            <a:ext cx="200733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71522"/>
            <a:ext cx="1467068"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多对多关系</a:t>
            </a:r>
          </a:p>
        </p:txBody>
      </p:sp>
      <p:sp>
        <p:nvSpPr>
          <p:cNvPr id="12" name="Title 1"/>
          <p:cNvSpPr txBox="1"/>
          <p:nvPr/>
        </p:nvSpPr>
        <p:spPr>
          <a:xfrm>
            <a:off x="1143840" y="266933"/>
            <a:ext cx="323385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关联映射的概述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7109862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a:extLst>
              <a:ext uri="{FF2B5EF4-FFF2-40B4-BE49-F238E27FC236}">
                <a16:creationId xmlns:a16="http://schemas.microsoft.com/office/drawing/2014/main" id="{30F93C9C-E844-214A-90AC-76ADC702D516}"/>
              </a:ext>
            </a:extLst>
          </p:cNvPr>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01</a:t>
            </a:r>
          </a:p>
        </p:txBody>
      </p:sp>
      <p:sp>
        <p:nvSpPr>
          <p:cNvPr id="17" name="1">
            <a:extLst>
              <a:ext uri="{FF2B5EF4-FFF2-40B4-BE49-F238E27FC236}">
                <a16:creationId xmlns:a16="http://schemas.microsoft.com/office/drawing/2014/main" id="{BEAF0FBF-8370-1548-A5DC-85DA9EE176CA}"/>
              </a:ext>
            </a:extLst>
          </p:cNvPr>
          <p:cNvSpPr txBox="1"/>
          <p:nvPr>
            <p:custDataLst>
              <p:tags r:id="rId1"/>
            </p:custDataLst>
          </p:nvPr>
        </p:nvSpPr>
        <p:spPr>
          <a:xfrm>
            <a:off x="1836601" y="2761177"/>
            <a:ext cx="3684089" cy="2951898"/>
          </a:xfrm>
          <a:prstGeom prst="rect">
            <a:avLst/>
          </a:prstGeom>
          <a:noFill/>
          <a:ln>
            <a:noFill/>
          </a:ln>
        </p:spPr>
        <p:txBody>
          <a:bodyPr wrap="square" rtlCol="0">
            <a:spAutoFit/>
          </a:bodyPr>
          <a:lstStyle/>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rPr>
              <a:t>        </a:t>
            </a:r>
            <a:r>
              <a:rPr lang="zh-CN" altLang="zh-CN" dirty="0">
                <a:solidFill>
                  <a:srgbClr val="595959"/>
                </a:solidFill>
                <a:latin typeface="微软雅黑" panose="020B0503020204020204" pitchFamily="34" charset="-122"/>
                <a:ea typeface="微软雅黑" panose="020B0503020204020204" pitchFamily="34" charset="-122"/>
              </a:rPr>
              <a:t>数据表之间的关系实质上描述的是数据之间的关系，除了数据表，在</a:t>
            </a:r>
            <a:r>
              <a:rPr lang="en-US" altLang="zh-CN" dirty="0">
                <a:solidFill>
                  <a:srgbClr val="595959"/>
                </a:solidFill>
                <a:latin typeface="微软雅黑" panose="020B0503020204020204" pitchFamily="34" charset="-122"/>
                <a:ea typeface="微软雅黑" panose="020B0503020204020204" pitchFamily="34" charset="-122"/>
              </a:rPr>
              <a:t>Java</a:t>
            </a:r>
            <a:r>
              <a:rPr lang="zh-CN" altLang="zh-CN" dirty="0">
                <a:solidFill>
                  <a:srgbClr val="595959"/>
                </a:solidFill>
                <a:latin typeface="微软雅黑" panose="020B0503020204020204" pitchFamily="34" charset="-122"/>
                <a:ea typeface="微软雅黑" panose="020B0503020204020204" pitchFamily="34" charset="-122"/>
              </a:rPr>
              <a:t>中，还可以通过对象</a:t>
            </a:r>
            <a:r>
              <a:rPr lang="zh-CN" altLang="en-US" dirty="0">
                <a:solidFill>
                  <a:srgbClr val="595959"/>
                </a:solidFill>
                <a:latin typeface="微软雅黑" panose="020B0503020204020204" pitchFamily="34" charset="-122"/>
                <a:ea typeface="微软雅黑" panose="020B0503020204020204" pitchFamily="34" charset="-122"/>
              </a:rPr>
              <a:t>来</a:t>
            </a:r>
            <a:r>
              <a:rPr lang="zh-CN" altLang="zh-CN" dirty="0">
                <a:solidFill>
                  <a:srgbClr val="595959"/>
                </a:solidFill>
                <a:latin typeface="微软雅黑" panose="020B0503020204020204" pitchFamily="34" charset="-122"/>
                <a:ea typeface="微软雅黑" panose="020B0503020204020204" pitchFamily="34" charset="-122"/>
              </a:rPr>
              <a:t>描述数据之间的关系。通过</a:t>
            </a:r>
            <a:r>
              <a:rPr lang="en-US" altLang="zh-CN" dirty="0">
                <a:solidFill>
                  <a:srgbClr val="595959"/>
                </a:solidFill>
                <a:latin typeface="微软雅黑" panose="020B0503020204020204" pitchFamily="34" charset="-122"/>
                <a:ea typeface="微软雅黑" panose="020B0503020204020204" pitchFamily="34" charset="-122"/>
              </a:rPr>
              <a:t>Java</a:t>
            </a:r>
            <a:r>
              <a:rPr lang="zh-CN" altLang="zh-CN" dirty="0">
                <a:solidFill>
                  <a:srgbClr val="595959"/>
                </a:solidFill>
                <a:latin typeface="微软雅黑" panose="020B0503020204020204" pitchFamily="34" charset="-122"/>
                <a:ea typeface="微软雅黑" panose="020B0503020204020204" pitchFamily="34" charset="-122"/>
              </a:rPr>
              <a:t>对象描述数据之间的关系，其实就是使</a:t>
            </a:r>
            <a:r>
              <a:rPr lang="zh-CN" altLang="zh-CN" dirty="0">
                <a:solidFill>
                  <a:srgbClr val="1369B2"/>
                </a:solidFill>
                <a:latin typeface="微软雅黑" panose="020B0503020204020204" pitchFamily="34" charset="-122"/>
                <a:ea typeface="微软雅黑" panose="020B0503020204020204" pitchFamily="34" charset="-122"/>
              </a:rPr>
              <a:t>对象的属性与另一个对象的属性相互关联</a:t>
            </a:r>
            <a:r>
              <a:rPr lang="zh-CN" altLang="en-US" dirty="0">
                <a:solidFill>
                  <a:srgbClr val="595959"/>
                </a:solidFill>
                <a:latin typeface="微软雅黑" panose="020B0503020204020204" pitchFamily="34" charset="-122"/>
                <a:ea typeface="微软雅黑" panose="020B0503020204020204" pitchFamily="34" charset="-122"/>
              </a:rPr>
              <a:t>。</a:t>
            </a:r>
            <a:endParaRPr lang="zh-CN" altLang="zh-CN" dirty="0">
              <a:solidFill>
                <a:srgbClr val="595959"/>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1306457" y="2560987"/>
            <a:ext cx="4705724" cy="3382613"/>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256232" y="250757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5677743" y="562396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a:extLst>
              <a:ext uri="{FF2B5EF4-FFF2-40B4-BE49-F238E27FC236}">
                <a16:creationId xmlns:a16="http://schemas.microsoft.com/office/drawing/2014/main" id="{30F93C9C-E844-214A-90AC-76ADC702D516}"/>
              </a:ext>
            </a:extLst>
          </p:cNvPr>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03</a:t>
            </a:r>
          </a:p>
        </p:txBody>
      </p:sp>
      <p:sp>
        <p:nvSpPr>
          <p:cNvPr id="16" name="Chevron 3"/>
          <p:cNvSpPr/>
          <p:nvPr>
            <p:custDataLst>
              <p:tags r:id="rId2"/>
            </p:custDataLst>
          </p:nvPr>
        </p:nvSpPr>
        <p:spPr>
          <a:xfrm>
            <a:off x="838731" y="1131537"/>
            <a:ext cx="445335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71522"/>
            <a:ext cx="4028026"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Java</a:t>
            </a:r>
            <a:r>
              <a:rPr lang="zh-CN" altLang="en-US" sz="2000" dirty="0">
                <a:solidFill>
                  <a:srgbClr val="1369B2"/>
                </a:solidFill>
                <a:latin typeface="微软雅黑" panose="020B0503020204020204" pitchFamily="34" charset="-122"/>
                <a:ea typeface="微软雅黑" panose="020B0503020204020204" pitchFamily="34" charset="-122"/>
              </a:rPr>
              <a:t>对象如何描述事物之间的关系</a:t>
            </a:r>
          </a:p>
        </p:txBody>
      </p:sp>
      <p:sp>
        <p:nvSpPr>
          <p:cNvPr id="12" name="Title 1"/>
          <p:cNvSpPr txBox="1"/>
          <p:nvPr/>
        </p:nvSpPr>
        <p:spPr>
          <a:xfrm>
            <a:off x="1143840" y="266933"/>
            <a:ext cx="323385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关联映射的概述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2" name="图片 1">
            <a:extLst>
              <a:ext uri="{FF2B5EF4-FFF2-40B4-BE49-F238E27FC236}">
                <a16:creationId xmlns:a16="http://schemas.microsoft.com/office/drawing/2014/main" id="{5D86F6EF-6775-C24B-A211-7EC016A9834C}"/>
              </a:ext>
            </a:extLst>
          </p:cNvPr>
          <p:cNvPicPr>
            <a:picLocks noChangeAspect="1"/>
          </p:cNvPicPr>
          <p:nvPr/>
        </p:nvPicPr>
        <p:blipFill>
          <a:blip r:embed="rId5"/>
          <a:stretch>
            <a:fillRect/>
          </a:stretch>
        </p:blipFill>
        <p:spPr>
          <a:xfrm>
            <a:off x="6554470" y="3171190"/>
            <a:ext cx="4318000" cy="2298700"/>
          </a:xfrm>
          <a:prstGeom prst="rect">
            <a:avLst/>
          </a:prstGeom>
        </p:spPr>
      </p:pic>
    </p:spTree>
    <p:extLst>
      <p:ext uri="{BB962C8B-B14F-4D97-AF65-F5344CB8AC3E}">
        <p14:creationId xmlns:p14="http://schemas.microsoft.com/office/powerpoint/2010/main" val="39611450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a:extLst>
              <a:ext uri="{FF2B5EF4-FFF2-40B4-BE49-F238E27FC236}">
                <a16:creationId xmlns:a16="http://schemas.microsoft.com/office/drawing/2014/main" id="{30F93C9C-E844-214A-90AC-76ADC702D516}"/>
              </a:ext>
            </a:extLst>
          </p:cNvPr>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01</a:t>
            </a:r>
          </a:p>
        </p:txBody>
      </p:sp>
      <p:sp>
        <p:nvSpPr>
          <p:cNvPr id="17" name="1">
            <a:extLst>
              <a:ext uri="{FF2B5EF4-FFF2-40B4-BE49-F238E27FC236}">
                <a16:creationId xmlns:a16="http://schemas.microsoft.com/office/drawing/2014/main" id="{BEAF0FBF-8370-1548-A5DC-85DA9EE176CA}"/>
              </a:ext>
            </a:extLst>
          </p:cNvPr>
          <p:cNvSpPr txBox="1"/>
          <p:nvPr>
            <p:custDataLst>
              <p:tags r:id="rId1"/>
            </p:custDataLst>
          </p:nvPr>
        </p:nvSpPr>
        <p:spPr>
          <a:xfrm>
            <a:off x="1882321" y="3275527"/>
            <a:ext cx="8644709" cy="874407"/>
          </a:xfrm>
          <a:prstGeom prst="rect">
            <a:avLst/>
          </a:prstGeom>
          <a:noFill/>
          <a:ln>
            <a:noFill/>
          </a:ln>
        </p:spPr>
        <p:txBody>
          <a:bodyPr wrap="square" rtlCol="0">
            <a:spAutoFit/>
          </a:bodyPr>
          <a:lstStyle/>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rPr>
              <a:t>        </a:t>
            </a:r>
            <a:r>
              <a:rPr lang="en-US" altLang="zh-CN" dirty="0">
                <a:solidFill>
                  <a:srgbClr val="595959"/>
                </a:solidFill>
                <a:latin typeface="微软雅黑" panose="020B0503020204020204" pitchFamily="34" charset="-122"/>
                <a:ea typeface="微软雅黑" panose="020B0503020204020204" pitchFamily="34" charset="-122"/>
              </a:rPr>
              <a:t>Java</a:t>
            </a:r>
            <a:r>
              <a:rPr lang="zh-CN" altLang="en-US" dirty="0">
                <a:solidFill>
                  <a:srgbClr val="595959"/>
                </a:solidFill>
                <a:latin typeface="微软雅黑" panose="020B0503020204020204" pitchFamily="34" charset="-122"/>
                <a:ea typeface="微软雅黑" panose="020B0503020204020204" pitchFamily="34" charset="-122"/>
              </a:rPr>
              <a:t>对象描述数据之间的关联映射关系有三种，分别是一对一、一对多和多对多。</a:t>
            </a:r>
            <a:endParaRPr lang="zh-CN" altLang="zh-CN" dirty="0">
              <a:solidFill>
                <a:srgbClr val="595959"/>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1306456" y="2823878"/>
            <a:ext cx="9865885" cy="1796938"/>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256232" y="277046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855533" y="429808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a:extLst>
              <a:ext uri="{FF2B5EF4-FFF2-40B4-BE49-F238E27FC236}">
                <a16:creationId xmlns:a16="http://schemas.microsoft.com/office/drawing/2014/main" id="{30F93C9C-E844-214A-90AC-76ADC702D516}"/>
              </a:ext>
            </a:extLst>
          </p:cNvPr>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03</a:t>
            </a:r>
          </a:p>
        </p:txBody>
      </p:sp>
      <p:sp>
        <p:nvSpPr>
          <p:cNvPr id="16" name="Chevron 3"/>
          <p:cNvSpPr/>
          <p:nvPr>
            <p:custDataLst>
              <p:tags r:id="rId2"/>
            </p:custDataLst>
          </p:nvPr>
        </p:nvSpPr>
        <p:spPr>
          <a:xfrm>
            <a:off x="838731" y="1131537"/>
            <a:ext cx="323385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71522"/>
            <a:ext cx="2745623"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Java</a:t>
            </a:r>
            <a:r>
              <a:rPr lang="zh-CN" altLang="en-US" sz="2000" dirty="0">
                <a:solidFill>
                  <a:srgbClr val="1369B2"/>
                </a:solidFill>
                <a:latin typeface="微软雅黑" panose="020B0503020204020204" pitchFamily="34" charset="-122"/>
                <a:ea typeface="微软雅黑" panose="020B0503020204020204" pitchFamily="34" charset="-122"/>
              </a:rPr>
              <a:t>对象关联映射关系</a:t>
            </a:r>
          </a:p>
        </p:txBody>
      </p:sp>
      <p:sp>
        <p:nvSpPr>
          <p:cNvPr id="12" name="Title 1"/>
          <p:cNvSpPr txBox="1"/>
          <p:nvPr/>
        </p:nvSpPr>
        <p:spPr>
          <a:xfrm>
            <a:off x="1143840" y="266933"/>
            <a:ext cx="323385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关联映射的概述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2992762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a:extLst>
              <a:ext uri="{FF2B5EF4-FFF2-40B4-BE49-F238E27FC236}">
                <a16:creationId xmlns:a16="http://schemas.microsoft.com/office/drawing/2014/main" id="{30F93C9C-E844-214A-90AC-76ADC702D516}"/>
              </a:ext>
            </a:extLst>
          </p:cNvPr>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01</a:t>
            </a:r>
          </a:p>
        </p:txBody>
      </p:sp>
      <p:sp>
        <p:nvSpPr>
          <p:cNvPr id="17" name="1">
            <a:extLst>
              <a:ext uri="{FF2B5EF4-FFF2-40B4-BE49-F238E27FC236}">
                <a16:creationId xmlns:a16="http://schemas.microsoft.com/office/drawing/2014/main" id="{BEAF0FBF-8370-1548-A5DC-85DA9EE176CA}"/>
              </a:ext>
            </a:extLst>
          </p:cNvPr>
          <p:cNvSpPr txBox="1"/>
          <p:nvPr>
            <p:custDataLst>
              <p:tags r:id="rId1"/>
            </p:custDataLst>
          </p:nvPr>
        </p:nvSpPr>
        <p:spPr>
          <a:xfrm>
            <a:off x="1882321" y="3275527"/>
            <a:ext cx="8644709" cy="874407"/>
          </a:xfrm>
          <a:prstGeom prst="rect">
            <a:avLst/>
          </a:prstGeom>
          <a:noFill/>
          <a:ln>
            <a:noFill/>
          </a:ln>
        </p:spPr>
        <p:txBody>
          <a:bodyPr wrap="square" rtlCol="0">
            <a:spAutoFit/>
          </a:bodyPr>
          <a:lstStyle/>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rPr>
              <a:t>        </a:t>
            </a:r>
            <a:r>
              <a:rPr lang="zh-CN" altLang="zh-CN" dirty="0">
                <a:solidFill>
                  <a:srgbClr val="595959"/>
                </a:solidFill>
                <a:latin typeface="微软雅黑" panose="020B0503020204020204" pitchFamily="34" charset="-122"/>
                <a:ea typeface="微软雅黑" panose="020B0503020204020204" pitchFamily="34" charset="-122"/>
              </a:rPr>
              <a:t>就是在本类中定义与之关联的类的对象作为属性，例如，</a:t>
            </a:r>
            <a:r>
              <a:rPr lang="en-US" altLang="zh-CN" dirty="0">
                <a:solidFill>
                  <a:srgbClr val="595959"/>
                </a:solidFill>
                <a:latin typeface="微软雅黑" panose="020B0503020204020204" pitchFamily="34" charset="-122"/>
                <a:ea typeface="微软雅黑" panose="020B0503020204020204" pitchFamily="34" charset="-122"/>
              </a:rPr>
              <a:t>A</a:t>
            </a:r>
            <a:r>
              <a:rPr lang="zh-CN" altLang="zh-CN" dirty="0">
                <a:solidFill>
                  <a:srgbClr val="595959"/>
                </a:solidFill>
                <a:latin typeface="微软雅黑" panose="020B0503020204020204" pitchFamily="34" charset="-122"/>
                <a:ea typeface="微软雅黑" panose="020B0503020204020204" pitchFamily="34" charset="-122"/>
              </a:rPr>
              <a:t>类中定义</a:t>
            </a:r>
            <a:r>
              <a:rPr lang="en-US" altLang="zh-CN" dirty="0">
                <a:solidFill>
                  <a:srgbClr val="595959"/>
                </a:solidFill>
                <a:latin typeface="微软雅黑" panose="020B0503020204020204" pitchFamily="34" charset="-122"/>
                <a:ea typeface="微软雅黑" panose="020B0503020204020204" pitchFamily="34" charset="-122"/>
              </a:rPr>
              <a:t>B</a:t>
            </a:r>
            <a:r>
              <a:rPr lang="zh-CN" altLang="zh-CN" dirty="0">
                <a:solidFill>
                  <a:srgbClr val="595959"/>
                </a:solidFill>
                <a:latin typeface="微软雅黑" panose="020B0503020204020204" pitchFamily="34" charset="-122"/>
                <a:ea typeface="微软雅黑" panose="020B0503020204020204" pitchFamily="34" charset="-122"/>
              </a:rPr>
              <a:t>类对象</a:t>
            </a:r>
            <a:r>
              <a:rPr lang="en-US" altLang="zh-CN" dirty="0">
                <a:solidFill>
                  <a:srgbClr val="595959"/>
                </a:solidFill>
                <a:latin typeface="微软雅黑" panose="020B0503020204020204" pitchFamily="34" charset="-122"/>
                <a:ea typeface="微软雅黑" panose="020B0503020204020204" pitchFamily="34" charset="-122"/>
              </a:rPr>
              <a:t>b</a:t>
            </a:r>
            <a:r>
              <a:rPr lang="zh-CN" altLang="zh-CN" dirty="0">
                <a:solidFill>
                  <a:srgbClr val="595959"/>
                </a:solidFill>
                <a:latin typeface="微软雅黑" panose="020B0503020204020204" pitchFamily="34" charset="-122"/>
                <a:ea typeface="微软雅黑" panose="020B0503020204020204" pitchFamily="34" charset="-122"/>
              </a:rPr>
              <a:t>作为属性，在</a:t>
            </a:r>
            <a:r>
              <a:rPr lang="en-US" altLang="zh-CN" dirty="0">
                <a:solidFill>
                  <a:srgbClr val="595959"/>
                </a:solidFill>
                <a:latin typeface="微软雅黑" panose="020B0503020204020204" pitchFamily="34" charset="-122"/>
                <a:ea typeface="微软雅黑" panose="020B0503020204020204" pitchFamily="34" charset="-122"/>
              </a:rPr>
              <a:t>B</a:t>
            </a:r>
            <a:r>
              <a:rPr lang="zh-CN" altLang="zh-CN" dirty="0">
                <a:solidFill>
                  <a:srgbClr val="595959"/>
                </a:solidFill>
                <a:latin typeface="微软雅黑" panose="020B0503020204020204" pitchFamily="34" charset="-122"/>
                <a:ea typeface="微软雅黑" panose="020B0503020204020204" pitchFamily="34" charset="-122"/>
              </a:rPr>
              <a:t>类中定义</a:t>
            </a:r>
            <a:r>
              <a:rPr lang="en-US" altLang="zh-CN" dirty="0">
                <a:solidFill>
                  <a:srgbClr val="595959"/>
                </a:solidFill>
                <a:latin typeface="微软雅黑" panose="020B0503020204020204" pitchFamily="34" charset="-122"/>
                <a:ea typeface="微软雅黑" panose="020B0503020204020204" pitchFamily="34" charset="-122"/>
              </a:rPr>
              <a:t>A</a:t>
            </a:r>
            <a:r>
              <a:rPr lang="zh-CN" altLang="zh-CN" dirty="0">
                <a:solidFill>
                  <a:srgbClr val="595959"/>
                </a:solidFill>
                <a:latin typeface="微软雅黑" panose="020B0503020204020204" pitchFamily="34" charset="-122"/>
                <a:ea typeface="微软雅黑" panose="020B0503020204020204" pitchFamily="34" charset="-122"/>
              </a:rPr>
              <a:t>类对象</a:t>
            </a:r>
            <a:r>
              <a:rPr lang="en-US" altLang="zh-CN" dirty="0">
                <a:solidFill>
                  <a:srgbClr val="595959"/>
                </a:solidFill>
                <a:latin typeface="微软雅黑" panose="020B0503020204020204" pitchFamily="34" charset="-122"/>
                <a:ea typeface="微软雅黑" panose="020B0503020204020204" pitchFamily="34" charset="-122"/>
              </a:rPr>
              <a:t>a</a:t>
            </a:r>
            <a:r>
              <a:rPr lang="zh-CN" altLang="zh-CN" dirty="0">
                <a:solidFill>
                  <a:srgbClr val="595959"/>
                </a:solidFill>
                <a:latin typeface="微软雅黑" panose="020B0503020204020204" pitchFamily="34" charset="-122"/>
                <a:ea typeface="微软雅黑" panose="020B0503020204020204" pitchFamily="34" charset="-122"/>
              </a:rPr>
              <a:t>作为属性</a:t>
            </a:r>
            <a:r>
              <a:rPr lang="zh-CN" altLang="en-US" dirty="0">
                <a:solidFill>
                  <a:srgbClr val="595959"/>
                </a:solidFill>
                <a:latin typeface="微软雅黑" panose="020B0503020204020204" pitchFamily="34" charset="-122"/>
                <a:ea typeface="微软雅黑" panose="020B0503020204020204" pitchFamily="34" charset="-122"/>
              </a:rPr>
              <a:t>。</a:t>
            </a:r>
            <a:endParaRPr lang="zh-CN" altLang="zh-CN" dirty="0">
              <a:solidFill>
                <a:srgbClr val="595959"/>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1306456" y="2823878"/>
            <a:ext cx="9865885" cy="1796938"/>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256232" y="277046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855533" y="429808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a:extLst>
              <a:ext uri="{FF2B5EF4-FFF2-40B4-BE49-F238E27FC236}">
                <a16:creationId xmlns:a16="http://schemas.microsoft.com/office/drawing/2014/main" id="{30F93C9C-E844-214A-90AC-76ADC702D516}"/>
              </a:ext>
            </a:extLst>
          </p:cNvPr>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03</a:t>
            </a:r>
          </a:p>
        </p:txBody>
      </p:sp>
      <p:sp>
        <p:nvSpPr>
          <p:cNvPr id="16" name="Chevron 3"/>
          <p:cNvSpPr/>
          <p:nvPr>
            <p:custDataLst>
              <p:tags r:id="rId2"/>
            </p:custDataLst>
          </p:nvPr>
        </p:nvSpPr>
        <p:spPr>
          <a:xfrm>
            <a:off x="838731" y="1131537"/>
            <a:ext cx="153870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71522"/>
            <a:ext cx="954107"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一对一</a:t>
            </a:r>
          </a:p>
        </p:txBody>
      </p:sp>
      <p:sp>
        <p:nvSpPr>
          <p:cNvPr id="12" name="Title 1"/>
          <p:cNvSpPr txBox="1"/>
          <p:nvPr/>
        </p:nvSpPr>
        <p:spPr>
          <a:xfrm>
            <a:off x="1143840" y="266933"/>
            <a:ext cx="323385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关联映射的概述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13625999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a:extLst>
              <a:ext uri="{FF2B5EF4-FFF2-40B4-BE49-F238E27FC236}">
                <a16:creationId xmlns:a16="http://schemas.microsoft.com/office/drawing/2014/main" id="{30F93C9C-E844-214A-90AC-76ADC702D516}"/>
              </a:ext>
            </a:extLst>
          </p:cNvPr>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01</a:t>
            </a:r>
          </a:p>
        </p:txBody>
      </p:sp>
      <p:sp>
        <p:nvSpPr>
          <p:cNvPr id="17" name="1">
            <a:extLst>
              <a:ext uri="{FF2B5EF4-FFF2-40B4-BE49-F238E27FC236}">
                <a16:creationId xmlns:a16="http://schemas.microsoft.com/office/drawing/2014/main" id="{BEAF0FBF-8370-1548-A5DC-85DA9EE176CA}"/>
              </a:ext>
            </a:extLst>
          </p:cNvPr>
          <p:cNvSpPr txBox="1"/>
          <p:nvPr>
            <p:custDataLst>
              <p:tags r:id="rId1"/>
            </p:custDataLst>
          </p:nvPr>
        </p:nvSpPr>
        <p:spPr>
          <a:xfrm>
            <a:off x="1882321" y="3275527"/>
            <a:ext cx="8644709" cy="874407"/>
          </a:xfrm>
          <a:prstGeom prst="rect">
            <a:avLst/>
          </a:prstGeom>
          <a:noFill/>
          <a:ln>
            <a:noFill/>
          </a:ln>
        </p:spPr>
        <p:txBody>
          <a:bodyPr wrap="square" rtlCol="0">
            <a:spAutoFit/>
          </a:bodyPr>
          <a:lstStyle/>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rPr>
              <a:t>        </a:t>
            </a:r>
            <a:r>
              <a:rPr lang="zh-CN" altLang="zh-CN" dirty="0">
                <a:solidFill>
                  <a:srgbClr val="595959"/>
                </a:solidFill>
                <a:latin typeface="微软雅黑" panose="020B0503020204020204" pitchFamily="34" charset="-122"/>
                <a:ea typeface="微软雅黑" panose="020B0503020204020204" pitchFamily="34" charset="-122"/>
              </a:rPr>
              <a:t>就是一个</a:t>
            </a:r>
            <a:r>
              <a:rPr lang="en-US" altLang="zh-CN" dirty="0">
                <a:solidFill>
                  <a:srgbClr val="595959"/>
                </a:solidFill>
                <a:latin typeface="微软雅黑" panose="020B0503020204020204" pitchFamily="34" charset="-122"/>
                <a:ea typeface="微软雅黑" panose="020B0503020204020204" pitchFamily="34" charset="-122"/>
              </a:rPr>
              <a:t>A</a:t>
            </a:r>
            <a:r>
              <a:rPr lang="zh-CN" altLang="zh-CN" dirty="0">
                <a:solidFill>
                  <a:srgbClr val="595959"/>
                </a:solidFill>
                <a:latin typeface="微软雅黑" panose="020B0503020204020204" pitchFamily="34" charset="-122"/>
                <a:ea typeface="微软雅黑" panose="020B0503020204020204" pitchFamily="34" charset="-122"/>
              </a:rPr>
              <a:t>类对象对应多个</a:t>
            </a:r>
            <a:r>
              <a:rPr lang="en-US" altLang="zh-CN" dirty="0">
                <a:solidFill>
                  <a:srgbClr val="595959"/>
                </a:solidFill>
                <a:latin typeface="微软雅黑" panose="020B0503020204020204" pitchFamily="34" charset="-122"/>
                <a:ea typeface="微软雅黑" panose="020B0503020204020204" pitchFamily="34" charset="-122"/>
              </a:rPr>
              <a:t>B</a:t>
            </a:r>
            <a:r>
              <a:rPr lang="zh-CN" altLang="zh-CN" dirty="0">
                <a:solidFill>
                  <a:srgbClr val="595959"/>
                </a:solidFill>
                <a:latin typeface="微软雅黑" panose="020B0503020204020204" pitchFamily="34" charset="-122"/>
                <a:ea typeface="微软雅黑" panose="020B0503020204020204" pitchFamily="34" charset="-122"/>
              </a:rPr>
              <a:t>类对象的情况，例如，定义在</a:t>
            </a:r>
            <a:r>
              <a:rPr lang="en-US" altLang="zh-CN" dirty="0">
                <a:solidFill>
                  <a:srgbClr val="595959"/>
                </a:solidFill>
                <a:latin typeface="微软雅黑" panose="020B0503020204020204" pitchFamily="34" charset="-122"/>
                <a:ea typeface="微软雅黑" panose="020B0503020204020204" pitchFamily="34" charset="-122"/>
              </a:rPr>
              <a:t>A</a:t>
            </a:r>
            <a:r>
              <a:rPr lang="zh-CN" altLang="zh-CN" dirty="0">
                <a:solidFill>
                  <a:srgbClr val="595959"/>
                </a:solidFill>
                <a:latin typeface="微软雅黑" panose="020B0503020204020204" pitchFamily="34" charset="-122"/>
                <a:ea typeface="微软雅黑" panose="020B0503020204020204" pitchFamily="34" charset="-122"/>
              </a:rPr>
              <a:t>类中，定义一个</a:t>
            </a:r>
            <a:r>
              <a:rPr lang="en-US" altLang="zh-CN" dirty="0">
                <a:solidFill>
                  <a:srgbClr val="595959"/>
                </a:solidFill>
                <a:latin typeface="微软雅黑" panose="020B0503020204020204" pitchFamily="34" charset="-122"/>
                <a:ea typeface="微软雅黑" panose="020B0503020204020204" pitchFamily="34" charset="-122"/>
              </a:rPr>
              <a:t>B</a:t>
            </a:r>
            <a:r>
              <a:rPr lang="zh-CN" altLang="zh-CN" dirty="0">
                <a:solidFill>
                  <a:srgbClr val="595959"/>
                </a:solidFill>
                <a:latin typeface="微软雅黑" panose="020B0503020204020204" pitchFamily="34" charset="-122"/>
                <a:ea typeface="微软雅黑" panose="020B0503020204020204" pitchFamily="34" charset="-122"/>
              </a:rPr>
              <a:t>类对象的集合作为</a:t>
            </a:r>
            <a:r>
              <a:rPr lang="en-US" altLang="zh-CN" dirty="0">
                <a:solidFill>
                  <a:srgbClr val="595959"/>
                </a:solidFill>
                <a:latin typeface="微软雅黑" panose="020B0503020204020204" pitchFamily="34" charset="-122"/>
                <a:ea typeface="微软雅黑" panose="020B0503020204020204" pitchFamily="34" charset="-122"/>
              </a:rPr>
              <a:t>A</a:t>
            </a:r>
            <a:r>
              <a:rPr lang="zh-CN" altLang="zh-CN" dirty="0">
                <a:solidFill>
                  <a:srgbClr val="595959"/>
                </a:solidFill>
                <a:latin typeface="微软雅黑" panose="020B0503020204020204" pitchFamily="34" charset="-122"/>
                <a:ea typeface="微软雅黑" panose="020B0503020204020204" pitchFamily="34" charset="-122"/>
              </a:rPr>
              <a:t>类的属性；在</a:t>
            </a:r>
            <a:r>
              <a:rPr lang="en-US" altLang="zh-CN" dirty="0">
                <a:solidFill>
                  <a:srgbClr val="595959"/>
                </a:solidFill>
                <a:latin typeface="微软雅黑" panose="020B0503020204020204" pitchFamily="34" charset="-122"/>
                <a:ea typeface="微软雅黑" panose="020B0503020204020204" pitchFamily="34" charset="-122"/>
              </a:rPr>
              <a:t>B</a:t>
            </a:r>
            <a:r>
              <a:rPr lang="zh-CN" altLang="zh-CN" dirty="0">
                <a:solidFill>
                  <a:srgbClr val="595959"/>
                </a:solidFill>
                <a:latin typeface="微软雅黑" panose="020B0503020204020204" pitchFamily="34" charset="-122"/>
                <a:ea typeface="微软雅黑" panose="020B0503020204020204" pitchFamily="34" charset="-122"/>
              </a:rPr>
              <a:t>类中，定义</a:t>
            </a:r>
            <a:r>
              <a:rPr lang="en-US" altLang="zh-CN" dirty="0">
                <a:solidFill>
                  <a:srgbClr val="595959"/>
                </a:solidFill>
                <a:latin typeface="微软雅黑" panose="020B0503020204020204" pitchFamily="34" charset="-122"/>
                <a:ea typeface="微软雅黑" panose="020B0503020204020204" pitchFamily="34" charset="-122"/>
              </a:rPr>
              <a:t>A</a:t>
            </a:r>
            <a:r>
              <a:rPr lang="zh-CN" altLang="zh-CN" dirty="0">
                <a:solidFill>
                  <a:srgbClr val="595959"/>
                </a:solidFill>
                <a:latin typeface="微软雅黑" panose="020B0503020204020204" pitchFamily="34" charset="-122"/>
                <a:ea typeface="微软雅黑" panose="020B0503020204020204" pitchFamily="34" charset="-122"/>
              </a:rPr>
              <a:t>类对象</a:t>
            </a:r>
            <a:r>
              <a:rPr lang="en-US" altLang="zh-CN" dirty="0">
                <a:solidFill>
                  <a:srgbClr val="595959"/>
                </a:solidFill>
                <a:latin typeface="微软雅黑" panose="020B0503020204020204" pitchFamily="34" charset="-122"/>
                <a:ea typeface="微软雅黑" panose="020B0503020204020204" pitchFamily="34" charset="-122"/>
              </a:rPr>
              <a:t>a</a:t>
            </a:r>
            <a:r>
              <a:rPr lang="zh-CN" altLang="zh-CN" dirty="0">
                <a:solidFill>
                  <a:srgbClr val="595959"/>
                </a:solidFill>
                <a:latin typeface="微软雅黑" panose="020B0503020204020204" pitchFamily="34" charset="-122"/>
                <a:ea typeface="微软雅黑" panose="020B0503020204020204" pitchFamily="34" charset="-122"/>
              </a:rPr>
              <a:t>作为</a:t>
            </a:r>
            <a:r>
              <a:rPr lang="en-US" altLang="zh-CN" dirty="0">
                <a:solidFill>
                  <a:srgbClr val="595959"/>
                </a:solidFill>
                <a:latin typeface="微软雅黑" panose="020B0503020204020204" pitchFamily="34" charset="-122"/>
                <a:ea typeface="微软雅黑" panose="020B0503020204020204" pitchFamily="34" charset="-122"/>
              </a:rPr>
              <a:t>B</a:t>
            </a:r>
            <a:r>
              <a:rPr lang="zh-CN" altLang="zh-CN" dirty="0">
                <a:solidFill>
                  <a:srgbClr val="595959"/>
                </a:solidFill>
                <a:latin typeface="微软雅黑" panose="020B0503020204020204" pitchFamily="34" charset="-122"/>
                <a:ea typeface="微软雅黑" panose="020B0503020204020204" pitchFamily="34" charset="-122"/>
              </a:rPr>
              <a:t>类的属性</a:t>
            </a:r>
            <a:r>
              <a:rPr lang="zh-CN" altLang="en-US" dirty="0">
                <a:solidFill>
                  <a:srgbClr val="595959"/>
                </a:solidFill>
                <a:latin typeface="微软雅黑" panose="020B0503020204020204" pitchFamily="34" charset="-122"/>
                <a:ea typeface="微软雅黑" panose="020B0503020204020204" pitchFamily="34" charset="-122"/>
              </a:rPr>
              <a:t>。</a:t>
            </a:r>
            <a:endParaRPr lang="zh-CN" altLang="zh-CN" dirty="0">
              <a:solidFill>
                <a:srgbClr val="595959"/>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1306456" y="2823878"/>
            <a:ext cx="9865885" cy="1796938"/>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256232" y="277046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855533" y="429808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a:extLst>
              <a:ext uri="{FF2B5EF4-FFF2-40B4-BE49-F238E27FC236}">
                <a16:creationId xmlns:a16="http://schemas.microsoft.com/office/drawing/2014/main" id="{30F93C9C-E844-214A-90AC-76ADC702D516}"/>
              </a:ext>
            </a:extLst>
          </p:cNvPr>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03</a:t>
            </a:r>
          </a:p>
        </p:txBody>
      </p:sp>
      <p:sp>
        <p:nvSpPr>
          <p:cNvPr id="16" name="Chevron 3"/>
          <p:cNvSpPr/>
          <p:nvPr>
            <p:custDataLst>
              <p:tags r:id="rId2"/>
            </p:custDataLst>
          </p:nvPr>
        </p:nvSpPr>
        <p:spPr>
          <a:xfrm>
            <a:off x="838731" y="1131537"/>
            <a:ext cx="153870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71522"/>
            <a:ext cx="954107"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一对多</a:t>
            </a:r>
          </a:p>
        </p:txBody>
      </p:sp>
      <p:sp>
        <p:nvSpPr>
          <p:cNvPr id="12" name="Title 1"/>
          <p:cNvSpPr txBox="1"/>
          <p:nvPr/>
        </p:nvSpPr>
        <p:spPr>
          <a:xfrm>
            <a:off x="1143840" y="266933"/>
            <a:ext cx="323385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关联映射的概述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8190381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a:extLst>
              <a:ext uri="{FF2B5EF4-FFF2-40B4-BE49-F238E27FC236}">
                <a16:creationId xmlns:a16="http://schemas.microsoft.com/office/drawing/2014/main" id="{30F93C9C-E844-214A-90AC-76ADC702D516}"/>
              </a:ext>
            </a:extLst>
          </p:cNvPr>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01</a:t>
            </a:r>
          </a:p>
        </p:txBody>
      </p:sp>
      <p:sp>
        <p:nvSpPr>
          <p:cNvPr id="17" name="1">
            <a:extLst>
              <a:ext uri="{FF2B5EF4-FFF2-40B4-BE49-F238E27FC236}">
                <a16:creationId xmlns:a16="http://schemas.microsoft.com/office/drawing/2014/main" id="{BEAF0FBF-8370-1548-A5DC-85DA9EE176CA}"/>
              </a:ext>
            </a:extLst>
          </p:cNvPr>
          <p:cNvSpPr txBox="1"/>
          <p:nvPr>
            <p:custDataLst>
              <p:tags r:id="rId1"/>
            </p:custDataLst>
          </p:nvPr>
        </p:nvSpPr>
        <p:spPr>
          <a:xfrm>
            <a:off x="1882321" y="3275527"/>
            <a:ext cx="8644709" cy="874407"/>
          </a:xfrm>
          <a:prstGeom prst="rect">
            <a:avLst/>
          </a:prstGeom>
          <a:noFill/>
          <a:ln>
            <a:noFill/>
          </a:ln>
        </p:spPr>
        <p:txBody>
          <a:bodyPr wrap="square" rtlCol="0">
            <a:spAutoFit/>
          </a:bodyPr>
          <a:lstStyle/>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rPr>
              <a:t>        </a:t>
            </a:r>
            <a:r>
              <a:rPr lang="zh-CN" altLang="zh-CN" dirty="0">
                <a:solidFill>
                  <a:srgbClr val="595959"/>
                </a:solidFill>
                <a:latin typeface="微软雅黑" panose="020B0503020204020204" pitchFamily="34" charset="-122"/>
                <a:ea typeface="微软雅黑" panose="020B0503020204020204" pitchFamily="34" charset="-122"/>
              </a:rPr>
              <a:t>在两个相互关联的类中，都可以定义多个与之关联的类的对象。例如，在</a:t>
            </a:r>
            <a:r>
              <a:rPr lang="en-US" altLang="zh-CN" dirty="0">
                <a:solidFill>
                  <a:srgbClr val="595959"/>
                </a:solidFill>
                <a:latin typeface="微软雅黑" panose="020B0503020204020204" pitchFamily="34" charset="-122"/>
                <a:ea typeface="微软雅黑" panose="020B0503020204020204" pitchFamily="34" charset="-122"/>
              </a:rPr>
              <a:t>A</a:t>
            </a:r>
            <a:r>
              <a:rPr lang="zh-CN" altLang="zh-CN" dirty="0">
                <a:solidFill>
                  <a:srgbClr val="595959"/>
                </a:solidFill>
                <a:latin typeface="微软雅黑" panose="020B0503020204020204" pitchFamily="34" charset="-122"/>
                <a:ea typeface="微软雅黑" panose="020B0503020204020204" pitchFamily="34" charset="-122"/>
              </a:rPr>
              <a:t>类中定义</a:t>
            </a:r>
            <a:r>
              <a:rPr lang="en-US" altLang="zh-CN" dirty="0">
                <a:solidFill>
                  <a:srgbClr val="595959"/>
                </a:solidFill>
                <a:latin typeface="微软雅黑" panose="020B0503020204020204" pitchFamily="34" charset="-122"/>
                <a:ea typeface="微软雅黑" panose="020B0503020204020204" pitchFamily="34" charset="-122"/>
              </a:rPr>
              <a:t>B</a:t>
            </a:r>
            <a:r>
              <a:rPr lang="zh-CN" altLang="zh-CN" dirty="0">
                <a:solidFill>
                  <a:srgbClr val="595959"/>
                </a:solidFill>
                <a:latin typeface="微软雅黑" panose="020B0503020204020204" pitchFamily="34" charset="-122"/>
                <a:ea typeface="微软雅黑" panose="020B0503020204020204" pitchFamily="34" charset="-122"/>
              </a:rPr>
              <a:t>类类型的集合作为属性，在</a:t>
            </a:r>
            <a:r>
              <a:rPr lang="en-US" altLang="zh-CN" dirty="0">
                <a:solidFill>
                  <a:srgbClr val="595959"/>
                </a:solidFill>
                <a:latin typeface="微软雅黑" panose="020B0503020204020204" pitchFamily="34" charset="-122"/>
                <a:ea typeface="微软雅黑" panose="020B0503020204020204" pitchFamily="34" charset="-122"/>
              </a:rPr>
              <a:t>B</a:t>
            </a:r>
            <a:r>
              <a:rPr lang="zh-CN" altLang="zh-CN" dirty="0">
                <a:solidFill>
                  <a:srgbClr val="595959"/>
                </a:solidFill>
                <a:latin typeface="微软雅黑" panose="020B0503020204020204" pitchFamily="34" charset="-122"/>
                <a:ea typeface="微软雅黑" panose="020B0503020204020204" pitchFamily="34" charset="-122"/>
              </a:rPr>
              <a:t>类中定义</a:t>
            </a:r>
            <a:r>
              <a:rPr lang="en-US" altLang="zh-CN" dirty="0">
                <a:solidFill>
                  <a:srgbClr val="595959"/>
                </a:solidFill>
                <a:latin typeface="微软雅黑" panose="020B0503020204020204" pitchFamily="34" charset="-122"/>
                <a:ea typeface="微软雅黑" panose="020B0503020204020204" pitchFamily="34" charset="-122"/>
              </a:rPr>
              <a:t>A</a:t>
            </a:r>
            <a:r>
              <a:rPr lang="zh-CN" altLang="zh-CN" dirty="0">
                <a:solidFill>
                  <a:srgbClr val="595959"/>
                </a:solidFill>
                <a:latin typeface="微软雅黑" panose="020B0503020204020204" pitchFamily="34" charset="-122"/>
                <a:ea typeface="微软雅黑" panose="020B0503020204020204" pitchFamily="34" charset="-122"/>
              </a:rPr>
              <a:t>类类型的集合作为属性</a:t>
            </a:r>
            <a:r>
              <a:rPr lang="zh-CN" altLang="en-US" dirty="0">
                <a:solidFill>
                  <a:srgbClr val="595959"/>
                </a:solidFill>
                <a:latin typeface="微软雅黑" panose="020B0503020204020204" pitchFamily="34" charset="-122"/>
                <a:ea typeface="微软雅黑" panose="020B0503020204020204" pitchFamily="34" charset="-122"/>
              </a:rPr>
              <a:t>。</a:t>
            </a:r>
            <a:endParaRPr lang="zh-CN" altLang="zh-CN" dirty="0">
              <a:solidFill>
                <a:srgbClr val="595959"/>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1306456" y="2823878"/>
            <a:ext cx="9865885" cy="1796938"/>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256232" y="277046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855533" y="429808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a:extLst>
              <a:ext uri="{FF2B5EF4-FFF2-40B4-BE49-F238E27FC236}">
                <a16:creationId xmlns:a16="http://schemas.microsoft.com/office/drawing/2014/main" id="{30F93C9C-E844-214A-90AC-76ADC702D516}"/>
              </a:ext>
            </a:extLst>
          </p:cNvPr>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03</a:t>
            </a:r>
          </a:p>
        </p:txBody>
      </p:sp>
      <p:sp>
        <p:nvSpPr>
          <p:cNvPr id="16" name="Chevron 3"/>
          <p:cNvSpPr/>
          <p:nvPr>
            <p:custDataLst>
              <p:tags r:id="rId2"/>
            </p:custDataLst>
          </p:nvPr>
        </p:nvSpPr>
        <p:spPr>
          <a:xfrm>
            <a:off x="838731" y="1131537"/>
            <a:ext cx="153870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71522"/>
            <a:ext cx="954107"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多对多</a:t>
            </a:r>
          </a:p>
        </p:txBody>
      </p:sp>
      <p:sp>
        <p:nvSpPr>
          <p:cNvPr id="12" name="Title 1"/>
          <p:cNvSpPr txBox="1"/>
          <p:nvPr/>
        </p:nvSpPr>
        <p:spPr>
          <a:xfrm>
            <a:off x="1143840" y="266933"/>
            <a:ext cx="323385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关联映射的概述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9425807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5" y="3013559"/>
            <a:ext cx="6733878" cy="830997"/>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一对一查询</a:t>
            </a:r>
            <a:endParaRPr lang="en-GB" altLang="zh-CN"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7082" y="2808590"/>
            <a:ext cx="1735046" cy="1106549"/>
          </a:xfrm>
          <a:prstGeom prst="rect">
            <a:avLst/>
          </a:prstGeom>
          <a:noFill/>
        </p:spPr>
        <p:txBody>
          <a:bodyPr wrap="square" lIns="91443" tIns="45720" rIns="91443" bIns="45720" rtlCol="0">
            <a:spAutoFit/>
          </a:bodyPr>
          <a:lstStyle/>
          <a:p>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4</a:t>
            </a:r>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a:t>
            </a:r>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2</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15694022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39" y="266933"/>
            <a:ext cx="27080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一对一查询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4" name="TextBox 35"/>
          <p:cNvSpPr txBox="1">
            <a:spLocks noChangeArrowheads="1"/>
          </p:cNvSpPr>
          <p:nvPr/>
        </p:nvSpPr>
        <p:spPr bwMode="auto">
          <a:xfrm>
            <a:off x="5846852" y="2942100"/>
            <a:ext cx="5176459" cy="905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掌握</a:t>
            </a:r>
            <a:r>
              <a:rPr lang="zh-CN" altLang="en-US" dirty="0">
                <a:solidFill>
                  <a:srgbClr val="1369B2"/>
                </a:solidFill>
                <a:latin typeface="微软雅黑" panose="020B0503020204020204" pitchFamily="34" charset="-122"/>
                <a:ea typeface="微软雅黑" panose="020B0503020204020204" pitchFamily="34" charset="-122"/>
              </a:rPr>
              <a:t>一对一</a:t>
            </a:r>
            <a:r>
              <a:rPr lang="zh-CN" altLang="en-US" dirty="0">
                <a:solidFill>
                  <a:srgbClr val="595959"/>
                </a:solidFill>
                <a:latin typeface="微软雅黑" panose="020B0503020204020204" pitchFamily="34" charset="-122"/>
                <a:ea typeface="微软雅黑" panose="020B0503020204020204" pitchFamily="34" charset="-122"/>
              </a:rPr>
              <a:t>查询，能够使用</a:t>
            </a:r>
            <a:r>
              <a:rPr lang="en-US" altLang="zh-CN" dirty="0">
                <a:solidFill>
                  <a:srgbClr val="1369B2"/>
                </a:solidFill>
                <a:latin typeface="微软雅黑" panose="020B0503020204020204" pitchFamily="34" charset="-122"/>
                <a:ea typeface="微软雅黑" panose="020B0503020204020204" pitchFamily="34" charset="-122"/>
              </a:rPr>
              <a:t>&lt;association&gt;</a:t>
            </a:r>
            <a:r>
              <a:rPr lang="zh-CN" altLang="en-US" dirty="0">
                <a:solidFill>
                  <a:srgbClr val="595959"/>
                </a:solidFill>
                <a:latin typeface="微软雅黑" panose="020B0503020204020204" pitchFamily="34" charset="-122"/>
                <a:ea typeface="微软雅黑" panose="020B0503020204020204" pitchFamily="34" charset="-122"/>
              </a:rPr>
              <a:t>元素实现一对一关联关系</a:t>
            </a:r>
          </a:p>
        </p:txBody>
      </p:sp>
      <p:grpSp>
        <p:nvGrpSpPr>
          <p:cNvPr id="15" name="组合 14"/>
          <p:cNvGrpSpPr/>
          <p:nvPr/>
        </p:nvGrpSpPr>
        <p:grpSpPr>
          <a:xfrm>
            <a:off x="5410551" y="3193649"/>
            <a:ext cx="405183" cy="405036"/>
            <a:chOff x="8881" y="4685"/>
            <a:chExt cx="638" cy="638"/>
          </a:xfrm>
        </p:grpSpPr>
        <p:sp>
          <p:nvSpPr>
            <p:cNvPr id="16" name="椭圆 15"/>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4167679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15414" y="572625"/>
            <a:ext cx="4776464"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学习目标</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dirty="0">
                <a:solidFill>
                  <a:srgbClr val="1369B2"/>
                </a:solidFill>
                <a:latin typeface="微软雅黑" panose="020B0503020204020204" pitchFamily="34" charset="-122"/>
                <a:ea typeface="微软雅黑" panose="020B0503020204020204" pitchFamily="34" charset="-122"/>
                <a:cs typeface="+mn-ea"/>
                <a:sym typeface="+mn-lt"/>
              </a:rPr>
              <a:t>Target</a:t>
            </a:r>
            <a:endParaRPr lang="en-GB" altLang="zh-CN"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80" name="组合 79"/>
          <p:cNvGrpSpPr/>
          <p:nvPr/>
        </p:nvGrpSpPr>
        <p:grpSpPr>
          <a:xfrm>
            <a:off x="2567148" y="2353738"/>
            <a:ext cx="7294833" cy="687916"/>
            <a:chOff x="978872" y="1800500"/>
            <a:chExt cx="5471124" cy="515937"/>
          </a:xfrm>
        </p:grpSpPr>
        <p:sp>
          <p:nvSpPr>
            <p:cNvPr id="81" name="Pentagon 3"/>
            <p:cNvSpPr/>
            <p:nvPr/>
          </p:nvSpPr>
          <p:spPr bwMode="auto">
            <a:xfrm>
              <a:off x="978872" y="1800500"/>
              <a:ext cx="5471124" cy="515937"/>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了解数据表之间的三种关联</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关系</a:t>
              </a:r>
              <a:endParaRPr 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2" name="MH_Others_1"/>
            <p:cNvSpPr/>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3" name="组合 82"/>
          <p:cNvGrpSpPr/>
          <p:nvPr/>
        </p:nvGrpSpPr>
        <p:grpSpPr>
          <a:xfrm>
            <a:off x="2567148" y="3223819"/>
            <a:ext cx="7249419" cy="685800"/>
            <a:chOff x="978872" y="2570437"/>
            <a:chExt cx="5437064" cy="514350"/>
          </a:xfrm>
        </p:grpSpPr>
        <p:sp>
          <p:nvSpPr>
            <p:cNvPr id="84" name="Pentagon 5"/>
            <p:cNvSpPr/>
            <p:nvPr/>
          </p:nvSpPr>
          <p:spPr bwMode="auto">
            <a:xfrm>
              <a:off x="978872" y="2570437"/>
              <a:ext cx="54370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了解对象之间的三种</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关系</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 </a:t>
              </a:r>
              <a:endParaRPr 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5"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6" name="组合 85"/>
          <p:cNvGrpSpPr/>
          <p:nvPr/>
        </p:nvGrpSpPr>
        <p:grpSpPr>
          <a:xfrm>
            <a:off x="2567148" y="4091783"/>
            <a:ext cx="7249419" cy="687918"/>
            <a:chOff x="978872" y="3338787"/>
            <a:chExt cx="5437064" cy="515938"/>
          </a:xfrm>
        </p:grpSpPr>
        <p:sp>
          <p:nvSpPr>
            <p:cNvPr id="87" name="Pentagon 6"/>
            <p:cNvSpPr/>
            <p:nvPr/>
          </p:nvSpPr>
          <p:spPr bwMode="auto">
            <a:xfrm>
              <a:off x="978872" y="3338787"/>
              <a:ext cx="5437064" cy="515938"/>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熟悉关联关系中的嵌套查询和嵌套</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结果</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 </a:t>
              </a:r>
              <a:endParaRPr 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8" name="MH_Others_1"/>
            <p:cNvSpPr/>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17" name="组合 16">
            <a:extLst>
              <a:ext uri="{FF2B5EF4-FFF2-40B4-BE49-F238E27FC236}">
                <a16:creationId xmlns:a16="http://schemas.microsoft.com/office/drawing/2014/main" id="{9D9CF2FC-7EE3-AA4E-B139-ADA1975CD4BE}"/>
              </a:ext>
            </a:extLst>
          </p:cNvPr>
          <p:cNvGrpSpPr/>
          <p:nvPr/>
        </p:nvGrpSpPr>
        <p:grpSpPr>
          <a:xfrm>
            <a:off x="2570958" y="4952843"/>
            <a:ext cx="7249419" cy="687918"/>
            <a:chOff x="978872" y="3338787"/>
            <a:chExt cx="5437064" cy="515938"/>
          </a:xfrm>
        </p:grpSpPr>
        <p:sp>
          <p:nvSpPr>
            <p:cNvPr id="18" name="Pentagon 6">
              <a:extLst>
                <a:ext uri="{FF2B5EF4-FFF2-40B4-BE49-F238E27FC236}">
                  <a16:creationId xmlns:a16="http://schemas.microsoft.com/office/drawing/2014/main" id="{C26DED11-4EBC-2F4A-9886-3DF70619C9AF}"/>
                </a:ext>
              </a:extLst>
            </p:cNvPr>
            <p:cNvSpPr/>
            <p:nvPr/>
          </p:nvSpPr>
          <p:spPr bwMode="auto">
            <a:xfrm>
              <a:off x="978872" y="3338787"/>
              <a:ext cx="5437064" cy="515938"/>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掌握一对一关联</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映射</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 </a:t>
              </a:r>
              <a:endParaRPr 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19" name="MH_Others_1">
              <a:extLst>
                <a:ext uri="{FF2B5EF4-FFF2-40B4-BE49-F238E27FC236}">
                  <a16:creationId xmlns:a16="http://schemas.microsoft.com/office/drawing/2014/main" id="{E40F28C7-0254-DE47-B265-0E67387CDB51}"/>
                </a:ext>
              </a:extLst>
            </p:cNvPr>
            <p:cNvSpPr/>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spTree>
    <p:extLst>
      <p:ext uri="{BB962C8B-B14F-4D97-AF65-F5344CB8AC3E}">
        <p14:creationId xmlns:p14="http://schemas.microsoft.com/office/powerpoint/2010/main" val="42329283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a:extLst>
              <a:ext uri="{FF2B5EF4-FFF2-40B4-BE49-F238E27FC236}">
                <a16:creationId xmlns:a16="http://schemas.microsoft.com/office/drawing/2014/main" id="{30F93C9C-E844-214A-90AC-76ADC702D516}"/>
              </a:ext>
            </a:extLst>
          </p:cNvPr>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01</a:t>
            </a:r>
          </a:p>
        </p:txBody>
      </p:sp>
      <p:sp>
        <p:nvSpPr>
          <p:cNvPr id="17" name="1">
            <a:extLst>
              <a:ext uri="{FF2B5EF4-FFF2-40B4-BE49-F238E27FC236}">
                <a16:creationId xmlns:a16="http://schemas.microsoft.com/office/drawing/2014/main" id="{BEAF0FBF-8370-1548-A5DC-85DA9EE176CA}"/>
              </a:ext>
            </a:extLst>
          </p:cNvPr>
          <p:cNvSpPr txBox="1"/>
          <p:nvPr>
            <p:custDataLst>
              <p:tags r:id="rId1"/>
            </p:custDataLst>
          </p:nvPr>
        </p:nvSpPr>
        <p:spPr>
          <a:xfrm>
            <a:off x="1882321" y="3138367"/>
            <a:ext cx="8678999" cy="874407"/>
          </a:xfrm>
          <a:prstGeom prst="rect">
            <a:avLst/>
          </a:prstGeom>
          <a:noFill/>
          <a:ln>
            <a:noFill/>
          </a:ln>
        </p:spPr>
        <p:txBody>
          <a:bodyPr wrap="square" rtlCol="0">
            <a:spAutoFit/>
          </a:bodyPr>
          <a:lstStyle/>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rPr>
              <a:t>        </a:t>
            </a:r>
            <a:r>
              <a:rPr lang="zh-CN" altLang="zh-CN" dirty="0">
                <a:solidFill>
                  <a:srgbClr val="595959"/>
                </a:solidFill>
                <a:latin typeface="微软雅黑" panose="020B0503020204020204" pitchFamily="34" charset="-122"/>
                <a:ea typeface="微软雅黑" panose="020B0503020204020204" pitchFamily="34" charset="-122"/>
              </a:rPr>
              <a:t>在现实生活中，一对一关联关系是十分常见的。例如，一个人只能有一个身份证，同时一个身份证也只会对应一个人。人与身份证之间的关联关系如图</a:t>
            </a:r>
            <a:r>
              <a:rPr lang="zh-CN" altLang="en-US" dirty="0">
                <a:solidFill>
                  <a:srgbClr val="595959"/>
                </a:solidFill>
                <a:latin typeface="微软雅黑" panose="020B0503020204020204" pitchFamily="34" charset="-122"/>
                <a:ea typeface="微软雅黑" panose="020B0503020204020204" pitchFamily="34" charset="-122"/>
              </a:rPr>
              <a:t>。</a:t>
            </a:r>
            <a:endParaRPr lang="zh-CN" altLang="zh-CN" dirty="0">
              <a:solidFill>
                <a:srgbClr val="595959"/>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1306456" y="2732438"/>
            <a:ext cx="9865885" cy="1668112"/>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256232" y="266759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855533" y="408091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a:extLst>
              <a:ext uri="{FF2B5EF4-FFF2-40B4-BE49-F238E27FC236}">
                <a16:creationId xmlns:a16="http://schemas.microsoft.com/office/drawing/2014/main" id="{30F93C9C-E844-214A-90AC-76ADC702D516}"/>
              </a:ext>
            </a:extLst>
          </p:cNvPr>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03</a:t>
            </a:r>
          </a:p>
        </p:txBody>
      </p:sp>
      <p:sp>
        <p:nvSpPr>
          <p:cNvPr id="16" name="Chevron 3"/>
          <p:cNvSpPr/>
          <p:nvPr>
            <p:custDataLst>
              <p:tags r:id="rId2"/>
            </p:custDataLst>
          </p:nvPr>
        </p:nvSpPr>
        <p:spPr>
          <a:xfrm>
            <a:off x="838731" y="1131537"/>
            <a:ext cx="301317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71522"/>
            <a:ext cx="2446504"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&lt;</a:t>
            </a:r>
            <a:r>
              <a:rPr lang="en-US" altLang="zh-CN" sz="2000" dirty="0">
                <a:solidFill>
                  <a:srgbClr val="1369B2"/>
                </a:solidFill>
                <a:latin typeface="微软雅黑" panose="020B0503020204020204" pitchFamily="34" charset="-122"/>
              </a:rPr>
              <a:t>association</a:t>
            </a:r>
            <a:r>
              <a:rPr lang="en-US" altLang="zh-CN" sz="2000" dirty="0">
                <a:solidFill>
                  <a:srgbClr val="1369B2"/>
                </a:solidFill>
                <a:latin typeface="微软雅黑" panose="020B0503020204020204" pitchFamily="34" charset="-122"/>
                <a:ea typeface="微软雅黑" panose="020B0503020204020204" pitchFamily="34" charset="-122"/>
              </a:rPr>
              <a:t>&gt;</a:t>
            </a:r>
            <a:r>
              <a:rPr lang="zh-CN" altLang="en-US" sz="2000" dirty="0">
                <a:solidFill>
                  <a:srgbClr val="1369B2"/>
                </a:solidFill>
                <a:latin typeface="微软雅黑" panose="020B0503020204020204" pitchFamily="34" charset="-122"/>
                <a:ea typeface="微软雅黑" panose="020B0503020204020204" pitchFamily="34" charset="-122"/>
              </a:rPr>
              <a:t>元素</a:t>
            </a:r>
          </a:p>
        </p:txBody>
      </p:sp>
      <p:sp>
        <p:nvSpPr>
          <p:cNvPr id="12" name="Title 1"/>
          <p:cNvSpPr txBox="1"/>
          <p:nvPr/>
        </p:nvSpPr>
        <p:spPr>
          <a:xfrm>
            <a:off x="1143840" y="266933"/>
            <a:ext cx="41408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一对一查询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1" name="图片 10">
            <a:extLst>
              <a:ext uri="{FF2B5EF4-FFF2-40B4-BE49-F238E27FC236}">
                <a16:creationId xmlns:a16="http://schemas.microsoft.com/office/drawing/2014/main" id="{5B852DB0-C46B-854F-B63C-F8CA95D7959B}"/>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3348990" y="4789170"/>
            <a:ext cx="5006340" cy="1451609"/>
          </a:xfrm>
          <a:prstGeom prst="rect">
            <a:avLst/>
          </a:prstGeom>
          <a:noFill/>
          <a:ln>
            <a:noFill/>
          </a:ln>
        </p:spPr>
      </p:pic>
    </p:spTree>
    <p:extLst>
      <p:ext uri="{BB962C8B-B14F-4D97-AF65-F5344CB8AC3E}">
        <p14:creationId xmlns:p14="http://schemas.microsoft.com/office/powerpoint/2010/main" val="30798220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a:extLst>
              <a:ext uri="{FF2B5EF4-FFF2-40B4-BE49-F238E27FC236}">
                <a16:creationId xmlns:a16="http://schemas.microsoft.com/office/drawing/2014/main" id="{30F93C9C-E844-214A-90AC-76ADC702D516}"/>
              </a:ext>
            </a:extLst>
          </p:cNvPr>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01</a:t>
            </a:r>
          </a:p>
        </p:txBody>
      </p:sp>
      <p:sp>
        <p:nvSpPr>
          <p:cNvPr id="17" name="1">
            <a:extLst>
              <a:ext uri="{FF2B5EF4-FFF2-40B4-BE49-F238E27FC236}">
                <a16:creationId xmlns:a16="http://schemas.microsoft.com/office/drawing/2014/main" id="{BEAF0FBF-8370-1548-A5DC-85DA9EE176CA}"/>
              </a:ext>
            </a:extLst>
          </p:cNvPr>
          <p:cNvSpPr txBox="1"/>
          <p:nvPr>
            <p:custDataLst>
              <p:tags r:id="rId1"/>
            </p:custDataLst>
          </p:nvPr>
        </p:nvSpPr>
        <p:spPr>
          <a:xfrm>
            <a:off x="1882321" y="3275527"/>
            <a:ext cx="7839903" cy="874407"/>
          </a:xfrm>
          <a:prstGeom prst="rect">
            <a:avLst/>
          </a:prstGeom>
          <a:noFill/>
          <a:ln>
            <a:noFill/>
          </a:ln>
        </p:spPr>
        <p:txBody>
          <a:bodyPr wrap="square" rtlCol="0">
            <a:spAutoFit/>
          </a:bodyPr>
          <a:lstStyle/>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rPr>
              <a:t>        </a:t>
            </a:r>
            <a:r>
              <a:rPr lang="zh-CN" altLang="zh-CN" dirty="0">
                <a:solidFill>
                  <a:srgbClr val="595959"/>
                </a:solidFill>
                <a:latin typeface="微软雅黑" panose="020B0503020204020204" pitchFamily="34" charset="-122"/>
                <a:ea typeface="微软雅黑" panose="020B0503020204020204" pitchFamily="34" charset="-122"/>
              </a:rPr>
              <a:t>在</a:t>
            </a:r>
            <a:r>
              <a:rPr lang="en-US" altLang="zh-CN" dirty="0" err="1">
                <a:solidFill>
                  <a:srgbClr val="595959"/>
                </a:solidFill>
                <a:latin typeface="微软雅黑" panose="020B0503020204020204" pitchFamily="34" charset="-122"/>
                <a:ea typeface="微软雅黑" panose="020B0503020204020204" pitchFamily="34" charset="-122"/>
              </a:rPr>
              <a:t>MyBatis</a:t>
            </a:r>
            <a:r>
              <a:rPr lang="zh-CN" altLang="zh-CN" dirty="0">
                <a:solidFill>
                  <a:srgbClr val="595959"/>
                </a:solidFill>
                <a:latin typeface="微软雅黑" panose="020B0503020204020204" pitchFamily="34" charset="-122"/>
                <a:ea typeface="微软雅黑" panose="020B0503020204020204" pitchFamily="34" charset="-122"/>
              </a:rPr>
              <a:t>中，通过</a:t>
            </a:r>
            <a:r>
              <a:rPr lang="en-US" altLang="zh-CN" dirty="0">
                <a:solidFill>
                  <a:srgbClr val="595959"/>
                </a:solidFill>
                <a:latin typeface="微软雅黑" panose="020B0503020204020204" pitchFamily="34" charset="-122"/>
                <a:ea typeface="微软雅黑" panose="020B0503020204020204" pitchFamily="34" charset="-122"/>
              </a:rPr>
              <a:t>&lt;association&gt;</a:t>
            </a:r>
            <a:r>
              <a:rPr lang="zh-CN" altLang="zh-CN" dirty="0">
                <a:solidFill>
                  <a:srgbClr val="595959"/>
                </a:solidFill>
                <a:latin typeface="微软雅黑" panose="020B0503020204020204" pitchFamily="34" charset="-122"/>
                <a:ea typeface="微软雅黑" panose="020B0503020204020204" pitchFamily="34" charset="-122"/>
              </a:rPr>
              <a:t>元素来处理一对一关联关系。</a:t>
            </a:r>
            <a:r>
              <a:rPr lang="en-US" altLang="zh-CN" dirty="0">
                <a:solidFill>
                  <a:srgbClr val="595959"/>
                </a:solidFill>
                <a:latin typeface="微软雅黑" panose="020B0503020204020204" pitchFamily="34" charset="-122"/>
                <a:ea typeface="微软雅黑" panose="020B0503020204020204" pitchFamily="34" charset="-122"/>
              </a:rPr>
              <a:t>&lt;association&gt;</a:t>
            </a:r>
            <a:r>
              <a:rPr lang="zh-CN" altLang="zh-CN" dirty="0">
                <a:solidFill>
                  <a:srgbClr val="595959"/>
                </a:solidFill>
                <a:latin typeface="微软雅黑" panose="020B0503020204020204" pitchFamily="34" charset="-122"/>
                <a:ea typeface="微软雅黑" panose="020B0503020204020204" pitchFamily="34" charset="-122"/>
              </a:rPr>
              <a:t>元素提供了一系列属性用于维护数据表之间的关系</a:t>
            </a:r>
            <a:r>
              <a:rPr lang="zh-CN" altLang="en-US" dirty="0">
                <a:solidFill>
                  <a:srgbClr val="595959"/>
                </a:solidFill>
                <a:latin typeface="微软雅黑" panose="020B0503020204020204" pitchFamily="34" charset="-122"/>
                <a:ea typeface="微软雅黑" panose="020B0503020204020204" pitchFamily="34" charset="-122"/>
              </a:rPr>
              <a:t>。</a:t>
            </a:r>
            <a:endParaRPr lang="zh-CN" altLang="zh-CN" dirty="0">
              <a:solidFill>
                <a:srgbClr val="595959"/>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1306456" y="2823878"/>
            <a:ext cx="9865885" cy="1796938"/>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256232" y="277046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855533" y="429808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a:extLst>
              <a:ext uri="{FF2B5EF4-FFF2-40B4-BE49-F238E27FC236}">
                <a16:creationId xmlns:a16="http://schemas.microsoft.com/office/drawing/2014/main" id="{30F93C9C-E844-214A-90AC-76ADC702D516}"/>
              </a:ext>
            </a:extLst>
          </p:cNvPr>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03</a:t>
            </a:r>
          </a:p>
        </p:txBody>
      </p:sp>
      <p:sp>
        <p:nvSpPr>
          <p:cNvPr id="16" name="Chevron 3"/>
          <p:cNvSpPr/>
          <p:nvPr>
            <p:custDataLst>
              <p:tags r:id="rId2"/>
            </p:custDataLst>
          </p:nvPr>
        </p:nvSpPr>
        <p:spPr>
          <a:xfrm>
            <a:off x="838731" y="1131537"/>
            <a:ext cx="301317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71522"/>
            <a:ext cx="2446504"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&lt;</a:t>
            </a:r>
            <a:r>
              <a:rPr lang="en-US" altLang="zh-CN" sz="2000" dirty="0">
                <a:solidFill>
                  <a:srgbClr val="1369B2"/>
                </a:solidFill>
                <a:latin typeface="微软雅黑" panose="020B0503020204020204" pitchFamily="34" charset="-122"/>
              </a:rPr>
              <a:t>association</a:t>
            </a:r>
            <a:r>
              <a:rPr lang="en-US" altLang="zh-CN" sz="2000" dirty="0">
                <a:solidFill>
                  <a:srgbClr val="1369B2"/>
                </a:solidFill>
                <a:latin typeface="微软雅黑" panose="020B0503020204020204" pitchFamily="34" charset="-122"/>
                <a:ea typeface="微软雅黑" panose="020B0503020204020204" pitchFamily="34" charset="-122"/>
              </a:rPr>
              <a:t>&gt;</a:t>
            </a:r>
            <a:r>
              <a:rPr lang="zh-CN" altLang="en-US" sz="2000" dirty="0">
                <a:solidFill>
                  <a:srgbClr val="1369B2"/>
                </a:solidFill>
                <a:latin typeface="微软雅黑" panose="020B0503020204020204" pitchFamily="34" charset="-122"/>
                <a:ea typeface="微软雅黑" panose="020B0503020204020204" pitchFamily="34" charset="-122"/>
              </a:rPr>
              <a:t>元素</a:t>
            </a:r>
          </a:p>
        </p:txBody>
      </p:sp>
      <p:sp>
        <p:nvSpPr>
          <p:cNvPr id="12" name="Title 1"/>
          <p:cNvSpPr txBox="1"/>
          <p:nvPr/>
        </p:nvSpPr>
        <p:spPr>
          <a:xfrm>
            <a:off x="1143840" y="266933"/>
            <a:ext cx="41408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一对一查询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2553015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hevron 3"/>
          <p:cNvSpPr/>
          <p:nvPr>
            <p:custDataLst>
              <p:tags r:id="rId1"/>
            </p:custDataLst>
          </p:nvPr>
        </p:nvSpPr>
        <p:spPr>
          <a:xfrm>
            <a:off x="892519" y="1118090"/>
            <a:ext cx="3447987"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4" name="文本框 1"/>
          <p:cNvSpPr txBox="1"/>
          <p:nvPr/>
        </p:nvSpPr>
        <p:spPr>
          <a:xfrm>
            <a:off x="1172537" y="1244628"/>
            <a:ext cx="2959465"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&lt;</a:t>
            </a:r>
            <a:r>
              <a:rPr lang="en-US" altLang="zh-CN" sz="2000" dirty="0">
                <a:solidFill>
                  <a:srgbClr val="1369B2"/>
                </a:solidFill>
                <a:latin typeface="微软雅黑" panose="020B0503020204020204" pitchFamily="34" charset="-122"/>
              </a:rPr>
              <a:t>association</a:t>
            </a:r>
            <a:r>
              <a:rPr lang="en-US" altLang="zh-CN" sz="2000" dirty="0">
                <a:solidFill>
                  <a:srgbClr val="1369B2"/>
                </a:solidFill>
                <a:latin typeface="微软雅黑" panose="020B0503020204020204" pitchFamily="34" charset="-122"/>
                <a:ea typeface="微软雅黑" panose="020B0503020204020204" pitchFamily="34" charset="-122"/>
              </a:rPr>
              <a:t>&gt;</a:t>
            </a:r>
            <a:r>
              <a:rPr lang="zh-CN" altLang="en-US" sz="2000" dirty="0">
                <a:solidFill>
                  <a:srgbClr val="1369B2"/>
                </a:solidFill>
                <a:latin typeface="微软雅黑" panose="020B0503020204020204" pitchFamily="34" charset="-122"/>
                <a:ea typeface="微软雅黑" panose="020B0503020204020204" pitchFamily="34" charset="-122"/>
              </a:rPr>
              <a:t>元素属性</a:t>
            </a:r>
          </a:p>
        </p:txBody>
      </p:sp>
      <p:graphicFrame>
        <p:nvGraphicFramePr>
          <p:cNvPr id="2" name="表格 1"/>
          <p:cNvGraphicFramePr>
            <a:graphicFrameLocks noGrp="1"/>
          </p:cNvGraphicFramePr>
          <p:nvPr>
            <p:extLst>
              <p:ext uri="{D42A27DB-BD31-4B8C-83A1-F6EECF244321}">
                <p14:modId xmlns:p14="http://schemas.microsoft.com/office/powerpoint/2010/main" val="680862414"/>
              </p:ext>
            </p:extLst>
          </p:nvPr>
        </p:nvGraphicFramePr>
        <p:xfrm>
          <a:off x="1977390" y="2318879"/>
          <a:ext cx="8378190" cy="3811035"/>
        </p:xfrm>
        <a:graphic>
          <a:graphicData uri="http://schemas.openxmlformats.org/drawingml/2006/table">
            <a:tbl>
              <a:tblPr>
                <a:tableStyleId>{5C22544A-7EE6-4342-B048-85BDC9FD1C3A}</a:tableStyleId>
              </a:tblPr>
              <a:tblGrid>
                <a:gridCol w="4189095">
                  <a:extLst>
                    <a:ext uri="{9D8B030D-6E8A-4147-A177-3AD203B41FA5}">
                      <a16:colId xmlns:a16="http://schemas.microsoft.com/office/drawing/2014/main" val="20000"/>
                    </a:ext>
                  </a:extLst>
                </a:gridCol>
                <a:gridCol w="4189095">
                  <a:extLst>
                    <a:ext uri="{9D8B030D-6E8A-4147-A177-3AD203B41FA5}">
                      <a16:colId xmlns:a16="http://schemas.microsoft.com/office/drawing/2014/main" val="2934814996"/>
                    </a:ext>
                  </a:extLst>
                </a:gridCol>
              </a:tblGrid>
              <a:tr h="450018">
                <a:tc>
                  <a:txBody>
                    <a:bodyPr/>
                    <a:lstStyle/>
                    <a:p>
                      <a:pPr marL="0" marR="292100" indent="266700" algn="ctr" defTabSz="1219200" rtl="0" eaLnBrk="1" latinLnBrk="0" hangingPunct="1">
                        <a:spcAft>
                          <a:spcPts val="0"/>
                        </a:spcAft>
                        <a:tabLst>
                          <a:tab pos="228600" algn="l"/>
                          <a:tab pos="266700" algn="l"/>
                        </a:tabLst>
                      </a:pPr>
                      <a:r>
                        <a:rPr lang="zh-CN" altLang="en-US" sz="1600" b="1" kern="100" dirty="0">
                          <a:solidFill>
                            <a:srgbClr val="595959"/>
                          </a:solidFill>
                          <a:effectLst/>
                          <a:latin typeface="微软雅黑" panose="020B0503020204020204" pitchFamily="34" charset="-122"/>
                          <a:ea typeface="微软雅黑" panose="020B0503020204020204" pitchFamily="34" charset="-122"/>
                          <a:cs typeface="+mn-cs"/>
                        </a:rPr>
                        <a:t>属性</a:t>
                      </a:r>
                      <a:endParaRPr lang="en-US" altLang="zh-CN" sz="1600" b="1"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marR="292100" indent="266700" algn="ctr" defTabSz="1219200" rtl="0" eaLnBrk="1" latinLnBrk="0" hangingPunct="1">
                        <a:spcAft>
                          <a:spcPts val="0"/>
                        </a:spcAft>
                        <a:tabLst>
                          <a:tab pos="228600" algn="l"/>
                          <a:tab pos="266700" algn="l"/>
                        </a:tabLst>
                      </a:pPr>
                      <a:r>
                        <a:rPr lang="zh-CN" altLang="en-US" sz="1600" b="1" kern="100" dirty="0">
                          <a:solidFill>
                            <a:srgbClr val="595959"/>
                          </a:solidFill>
                          <a:effectLst/>
                          <a:latin typeface="微软雅黑" panose="020B0503020204020204" pitchFamily="34" charset="-122"/>
                          <a:ea typeface="微软雅黑" panose="020B0503020204020204" pitchFamily="34" charset="-122"/>
                          <a:cs typeface="+mn-cs"/>
                        </a:rPr>
                        <a:t>说明</a:t>
                      </a:r>
                      <a:endParaRPr lang="zh-CN" sz="1600" b="1"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10000"/>
                  </a:ext>
                </a:extLst>
              </a:tr>
              <a:tr h="329680">
                <a:tc>
                  <a:txBody>
                    <a:bodyPr/>
                    <a:lstStyle/>
                    <a:p>
                      <a:pPr marL="0" marR="292100" indent="266700" algn="ctr" defTabSz="1219200" rtl="0" eaLnBrk="1" latinLnBrk="0" hangingPunct="1">
                        <a:spcAft>
                          <a:spcPts val="0"/>
                        </a:spcAft>
                        <a:tabLst>
                          <a:tab pos="228600" algn="l"/>
                          <a:tab pos="266700" algn="l"/>
                        </a:tabLst>
                      </a:pPr>
                      <a:r>
                        <a:rPr lang="en-US" altLang="zh-CN" sz="1600" kern="1200" dirty="0">
                          <a:solidFill>
                            <a:srgbClr val="595959"/>
                          </a:solidFill>
                          <a:latin typeface="微软雅黑" panose="020B0503020204020204" pitchFamily="34" charset="-122"/>
                          <a:ea typeface="微软雅黑" panose="020B0503020204020204" pitchFamily="34" charset="-122"/>
                          <a:cs typeface="+mn-ea"/>
                        </a:rPr>
                        <a:t>property</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marR="292100" lvl="0" indent="266700" algn="l" defTabSz="1219200" rtl="0" eaLnBrk="1" fontAlgn="auto" latinLnBrk="0" hangingPunct="1">
                        <a:lnSpc>
                          <a:spcPct val="100000"/>
                        </a:lnSpc>
                        <a:spcBef>
                          <a:spcPts val="0"/>
                        </a:spcBef>
                        <a:spcAft>
                          <a:spcPts val="0"/>
                        </a:spcAft>
                        <a:buClrTx/>
                        <a:buSzTx/>
                        <a:buFontTx/>
                        <a:buNone/>
                        <a:tabLst>
                          <a:tab pos="228600" algn="l"/>
                          <a:tab pos="266700" algn="l"/>
                        </a:tabLst>
                        <a:defRPr/>
                      </a:pPr>
                      <a:r>
                        <a:rPr lang="zh-CN" altLang="zh-CN" sz="1600" kern="1200" dirty="0">
                          <a:solidFill>
                            <a:srgbClr val="595959"/>
                          </a:solidFill>
                          <a:latin typeface="微软雅黑" panose="020B0503020204020204" pitchFamily="34" charset="-122"/>
                          <a:ea typeface="微软雅黑" panose="020B0503020204020204" pitchFamily="34" charset="-122"/>
                          <a:cs typeface="+mn-ea"/>
                        </a:rPr>
                        <a:t>用于指定映射到的实体类对象的属性，与表字段一一对应</a:t>
                      </a:r>
                      <a:endParaRPr lang="zh-CN" altLang="en-US" sz="1600" kern="1200" dirty="0">
                        <a:solidFill>
                          <a:srgbClr val="595959"/>
                        </a:solidFill>
                        <a:latin typeface="微软雅黑" panose="020B0503020204020204" pitchFamily="34" charset="-122"/>
                        <a:ea typeface="微软雅黑" panose="020B0503020204020204" pitchFamily="34" charset="-122"/>
                        <a:cs typeface="+mn-ea"/>
                      </a:endParaRPr>
                    </a:p>
                  </a:txBody>
                  <a:tcPr marL="68580" marR="68580" marT="0" marB="0" anchor="ctr"/>
                </a:tc>
                <a:extLst>
                  <a:ext uri="{0D108BD9-81ED-4DB2-BD59-A6C34878D82A}">
                    <a16:rowId xmlns:a16="http://schemas.microsoft.com/office/drawing/2014/main" val="10001"/>
                  </a:ext>
                </a:extLst>
              </a:tr>
              <a:tr h="331105">
                <a:tc>
                  <a:txBody>
                    <a:bodyPr/>
                    <a:lstStyle/>
                    <a:p>
                      <a:pPr marL="0" marR="292100" indent="266700" algn="ctr" defTabSz="1219200" rtl="0" eaLnBrk="1" latinLnBrk="0" hangingPunct="1">
                        <a:spcAft>
                          <a:spcPts val="0"/>
                        </a:spcAft>
                        <a:tabLst>
                          <a:tab pos="228600" algn="l"/>
                          <a:tab pos="266700" algn="l"/>
                        </a:tabLst>
                      </a:pPr>
                      <a:r>
                        <a:rPr lang="en-US" altLang="zh-CN" sz="1600" kern="1200" dirty="0">
                          <a:solidFill>
                            <a:srgbClr val="595959"/>
                          </a:solidFill>
                          <a:latin typeface="微软雅黑" panose="020B0503020204020204" pitchFamily="34" charset="-122"/>
                          <a:ea typeface="微软雅黑" panose="020B0503020204020204" pitchFamily="34" charset="-122"/>
                          <a:cs typeface="+mn-ea"/>
                        </a:rPr>
                        <a:t>column</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algn="l" defTabSz="914400" rtl="0" eaLnBrk="1" latinLnBrk="0" hangingPunct="1"/>
                      <a:r>
                        <a:rPr lang="zh-CN" altLang="zh-CN" sz="1600" kern="1200" dirty="0">
                          <a:solidFill>
                            <a:srgbClr val="595959"/>
                          </a:solidFill>
                          <a:latin typeface="微软雅黑" panose="020B0503020204020204" pitchFamily="34" charset="-122"/>
                          <a:ea typeface="微软雅黑" panose="020B0503020204020204" pitchFamily="34" charset="-122"/>
                          <a:cs typeface="+mn-ea"/>
                        </a:rPr>
                        <a:t>用于指定表中对应的字段 </a:t>
                      </a:r>
                      <a:endParaRPr lang="zh-CN" altLang="en-US" sz="1600" kern="1200" dirty="0">
                        <a:solidFill>
                          <a:srgbClr val="595959"/>
                        </a:solidFill>
                        <a:latin typeface="微软雅黑" panose="020B0503020204020204" pitchFamily="34" charset="-122"/>
                        <a:ea typeface="微软雅黑" panose="020B0503020204020204" pitchFamily="34" charset="-122"/>
                        <a:cs typeface="+mn-ea"/>
                      </a:endParaRPr>
                    </a:p>
                  </a:txBody>
                  <a:tcPr marL="68580" marR="68580" marT="0" marB="0" anchor="ctr"/>
                </a:tc>
                <a:extLst>
                  <a:ext uri="{0D108BD9-81ED-4DB2-BD59-A6C34878D82A}">
                    <a16:rowId xmlns:a16="http://schemas.microsoft.com/office/drawing/2014/main" val="10002"/>
                  </a:ext>
                </a:extLst>
              </a:tr>
              <a:tr h="375452">
                <a:tc>
                  <a:txBody>
                    <a:bodyPr/>
                    <a:lstStyle/>
                    <a:p>
                      <a:pPr marL="0" marR="292100" indent="266700" algn="ctr" defTabSz="1219200" rtl="0" eaLnBrk="1" latinLnBrk="0" hangingPunct="1">
                        <a:spcAft>
                          <a:spcPts val="0"/>
                        </a:spcAft>
                        <a:tabLst>
                          <a:tab pos="228600" algn="l"/>
                          <a:tab pos="266700" algn="l"/>
                        </a:tabLst>
                      </a:pPr>
                      <a:r>
                        <a:rPr lang="en-US" altLang="zh-CN" sz="1600" kern="1200" dirty="0" err="1">
                          <a:solidFill>
                            <a:srgbClr val="595959"/>
                          </a:solidFill>
                          <a:latin typeface="微软雅黑" panose="020B0503020204020204" pitchFamily="34" charset="-122"/>
                          <a:ea typeface="微软雅黑" panose="020B0503020204020204" pitchFamily="34" charset="-122"/>
                          <a:cs typeface="+mn-ea"/>
                        </a:rPr>
                        <a:t>javaType</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marR="292100" lvl="0" indent="266700" algn="l" defTabSz="914400" rtl="0" eaLnBrk="1" fontAlgn="auto" latinLnBrk="0" hangingPunct="1">
                        <a:lnSpc>
                          <a:spcPct val="100000"/>
                        </a:lnSpc>
                        <a:spcBef>
                          <a:spcPts val="0"/>
                        </a:spcBef>
                        <a:spcAft>
                          <a:spcPts val="0"/>
                        </a:spcAft>
                        <a:buClrTx/>
                        <a:buSzTx/>
                        <a:buFontTx/>
                        <a:buNone/>
                        <a:tabLst>
                          <a:tab pos="228600" algn="l"/>
                          <a:tab pos="266700" algn="l"/>
                        </a:tabLst>
                        <a:defRPr/>
                      </a:pPr>
                      <a:r>
                        <a:rPr lang="zh-CN" altLang="en-US" sz="1600" kern="1200" dirty="0">
                          <a:solidFill>
                            <a:srgbClr val="595959"/>
                          </a:solidFill>
                          <a:latin typeface="微软雅黑" panose="020B0503020204020204" pitchFamily="34" charset="-122"/>
                          <a:ea typeface="微软雅黑" panose="020B0503020204020204" pitchFamily="34" charset="-122"/>
                          <a:cs typeface="+mn-ea"/>
                        </a:rPr>
                        <a:t>用</a:t>
                      </a:r>
                      <a:r>
                        <a:rPr lang="zh-CN" altLang="zh-CN" sz="1600" kern="1200" dirty="0">
                          <a:solidFill>
                            <a:srgbClr val="595959"/>
                          </a:solidFill>
                          <a:latin typeface="微软雅黑" panose="020B0503020204020204" pitchFamily="34" charset="-122"/>
                          <a:ea typeface="微软雅黑" panose="020B0503020204020204" pitchFamily="34" charset="-122"/>
                          <a:cs typeface="+mn-ea"/>
                        </a:rPr>
                        <a:t>于指定映射到实体对象的属性的类型</a:t>
                      </a:r>
                      <a:endParaRPr lang="zh-CN" altLang="en-US" sz="1600" kern="1200" dirty="0">
                        <a:solidFill>
                          <a:srgbClr val="595959"/>
                        </a:solidFill>
                        <a:latin typeface="微软雅黑" panose="020B0503020204020204" pitchFamily="34" charset="-122"/>
                        <a:ea typeface="微软雅黑" panose="020B0503020204020204" pitchFamily="34" charset="-122"/>
                        <a:cs typeface="+mn-ea"/>
                      </a:endParaRPr>
                    </a:p>
                  </a:txBody>
                  <a:tcPr marL="68580" marR="68580" marT="0" marB="0" anchor="ctr"/>
                </a:tc>
                <a:extLst>
                  <a:ext uri="{0D108BD9-81ED-4DB2-BD59-A6C34878D82A}">
                    <a16:rowId xmlns:a16="http://schemas.microsoft.com/office/drawing/2014/main" val="10003"/>
                  </a:ext>
                </a:extLst>
              </a:tr>
              <a:tr h="358815">
                <a:tc>
                  <a:txBody>
                    <a:bodyPr/>
                    <a:lstStyle/>
                    <a:p>
                      <a:pPr marL="0" marR="292100" indent="266700" algn="ctr" defTabSz="1219200" rtl="0" eaLnBrk="1" latinLnBrk="0" hangingPunct="1">
                        <a:spcAft>
                          <a:spcPts val="0"/>
                        </a:spcAft>
                        <a:tabLst>
                          <a:tab pos="228600" algn="l"/>
                          <a:tab pos="266700" algn="l"/>
                        </a:tabLst>
                      </a:pPr>
                      <a:r>
                        <a:rPr lang="en-US" altLang="zh-CN" sz="1600" kern="1200" dirty="0" err="1">
                          <a:solidFill>
                            <a:srgbClr val="595959"/>
                          </a:solidFill>
                          <a:latin typeface="微软雅黑" panose="020B0503020204020204" pitchFamily="34" charset="-122"/>
                          <a:ea typeface="微软雅黑" panose="020B0503020204020204" pitchFamily="34" charset="-122"/>
                          <a:cs typeface="+mn-ea"/>
                        </a:rPr>
                        <a:t>jdbcType</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algn="l" defTabSz="914400" rtl="0" eaLnBrk="1" latinLnBrk="0" hangingPunct="1"/>
                      <a:r>
                        <a:rPr lang="zh-CN" altLang="zh-CN" sz="1600" kern="1200" dirty="0">
                          <a:solidFill>
                            <a:srgbClr val="595959"/>
                          </a:solidFill>
                          <a:latin typeface="微软雅黑" panose="020B0503020204020204" pitchFamily="34" charset="-122"/>
                          <a:ea typeface="微软雅黑" panose="020B0503020204020204" pitchFamily="34" charset="-122"/>
                          <a:cs typeface="+mn-ea"/>
                        </a:rPr>
                        <a:t>用于指定数据表中对应字段的类型</a:t>
                      </a:r>
                      <a:endParaRPr lang="zh-CN" altLang="en-US" sz="1600" kern="1200" dirty="0">
                        <a:solidFill>
                          <a:srgbClr val="595959"/>
                        </a:solidFill>
                        <a:latin typeface="微软雅黑" panose="020B0503020204020204" pitchFamily="34" charset="-122"/>
                        <a:ea typeface="微软雅黑" panose="020B0503020204020204" pitchFamily="34" charset="-122"/>
                        <a:cs typeface="+mn-ea"/>
                      </a:endParaRPr>
                    </a:p>
                  </a:txBody>
                  <a:tcPr marL="68580" marR="68580" marT="0" marB="0" anchor="ctr"/>
                </a:tc>
                <a:extLst>
                  <a:ext uri="{0D108BD9-81ED-4DB2-BD59-A6C34878D82A}">
                    <a16:rowId xmlns:a16="http://schemas.microsoft.com/office/drawing/2014/main" val="10004"/>
                  </a:ext>
                </a:extLst>
              </a:tr>
              <a:tr h="358815">
                <a:tc>
                  <a:txBody>
                    <a:bodyPr/>
                    <a:lstStyle/>
                    <a:p>
                      <a:pPr marL="0" marR="292100" indent="266700" algn="ctr" defTabSz="1219200" rtl="0" eaLnBrk="1" latinLnBrk="0" hangingPunct="1">
                        <a:spcAft>
                          <a:spcPts val="0"/>
                        </a:spcAft>
                        <a:tabLst>
                          <a:tab pos="228600" algn="l"/>
                          <a:tab pos="266700" algn="l"/>
                        </a:tabLst>
                      </a:pPr>
                      <a:r>
                        <a:rPr lang="en-US" altLang="zh-CN" sz="1600" kern="1200" dirty="0" err="1">
                          <a:solidFill>
                            <a:srgbClr val="595959"/>
                          </a:solidFill>
                          <a:latin typeface="微软雅黑" panose="020B0503020204020204" pitchFamily="34" charset="-122"/>
                          <a:ea typeface="微软雅黑" panose="020B0503020204020204" pitchFamily="34" charset="-122"/>
                          <a:cs typeface="+mn-ea"/>
                        </a:rPr>
                        <a:t>fetchType</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marR="292100" lvl="0" indent="266700" algn="l" defTabSz="1219200" rtl="0" eaLnBrk="1" fontAlgn="auto" latinLnBrk="0" hangingPunct="1">
                        <a:lnSpc>
                          <a:spcPct val="100000"/>
                        </a:lnSpc>
                        <a:spcBef>
                          <a:spcPts val="0"/>
                        </a:spcBef>
                        <a:spcAft>
                          <a:spcPts val="0"/>
                        </a:spcAft>
                        <a:buClrTx/>
                        <a:buSzTx/>
                        <a:buFontTx/>
                        <a:buNone/>
                        <a:tabLst>
                          <a:tab pos="228600" algn="l"/>
                          <a:tab pos="266700" algn="l"/>
                        </a:tabLst>
                        <a:defRPr/>
                      </a:pPr>
                      <a:r>
                        <a:rPr lang="zh-CN" altLang="zh-CN" sz="1600" kern="1200" dirty="0">
                          <a:solidFill>
                            <a:srgbClr val="595959"/>
                          </a:solidFill>
                          <a:latin typeface="微软雅黑" panose="020B0503020204020204" pitchFamily="34" charset="-122"/>
                          <a:ea typeface="微软雅黑" panose="020B0503020204020204" pitchFamily="34" charset="-122"/>
                          <a:cs typeface="+mn-ea"/>
                        </a:rPr>
                        <a:t>用于指定在关联查询时是否启用延迟加载。</a:t>
                      </a:r>
                      <a:r>
                        <a:rPr lang="en-US" altLang="zh-CN" sz="1600" kern="1200" dirty="0" err="1">
                          <a:solidFill>
                            <a:srgbClr val="595959"/>
                          </a:solidFill>
                          <a:latin typeface="微软雅黑" panose="020B0503020204020204" pitchFamily="34" charset="-122"/>
                          <a:ea typeface="微软雅黑" panose="020B0503020204020204" pitchFamily="34" charset="-122"/>
                          <a:cs typeface="+mn-ea"/>
                        </a:rPr>
                        <a:t>fetchType</a:t>
                      </a:r>
                      <a:r>
                        <a:rPr lang="zh-CN" altLang="zh-CN" sz="1600" kern="1200" dirty="0">
                          <a:solidFill>
                            <a:srgbClr val="595959"/>
                          </a:solidFill>
                          <a:latin typeface="微软雅黑" panose="020B0503020204020204" pitchFamily="34" charset="-122"/>
                          <a:ea typeface="微软雅黑" panose="020B0503020204020204" pitchFamily="34" charset="-122"/>
                          <a:cs typeface="+mn-ea"/>
                        </a:rPr>
                        <a:t>属性有</a:t>
                      </a:r>
                      <a:r>
                        <a:rPr lang="en-US" altLang="zh-CN" sz="1600" kern="1200" dirty="0">
                          <a:solidFill>
                            <a:srgbClr val="595959"/>
                          </a:solidFill>
                          <a:latin typeface="微软雅黑" panose="020B0503020204020204" pitchFamily="34" charset="-122"/>
                          <a:ea typeface="微软雅黑" panose="020B0503020204020204" pitchFamily="34" charset="-122"/>
                          <a:cs typeface="+mn-ea"/>
                        </a:rPr>
                        <a:t>lazy</a:t>
                      </a:r>
                      <a:r>
                        <a:rPr lang="zh-CN" altLang="zh-CN" sz="1600" kern="1200" dirty="0">
                          <a:solidFill>
                            <a:srgbClr val="595959"/>
                          </a:solidFill>
                          <a:latin typeface="微软雅黑" panose="020B0503020204020204" pitchFamily="34" charset="-122"/>
                          <a:ea typeface="微软雅黑" panose="020B0503020204020204" pitchFamily="34" charset="-122"/>
                          <a:cs typeface="+mn-ea"/>
                        </a:rPr>
                        <a:t>和</a:t>
                      </a:r>
                      <a:r>
                        <a:rPr lang="en-US" altLang="zh-CN" sz="1600" kern="1200" dirty="0">
                          <a:solidFill>
                            <a:srgbClr val="595959"/>
                          </a:solidFill>
                          <a:latin typeface="微软雅黑" panose="020B0503020204020204" pitchFamily="34" charset="-122"/>
                          <a:ea typeface="微软雅黑" panose="020B0503020204020204" pitchFamily="34" charset="-122"/>
                          <a:cs typeface="+mn-ea"/>
                        </a:rPr>
                        <a:t>eager</a:t>
                      </a:r>
                      <a:r>
                        <a:rPr lang="zh-CN" altLang="zh-CN" sz="1600" kern="1200" dirty="0">
                          <a:solidFill>
                            <a:srgbClr val="595959"/>
                          </a:solidFill>
                          <a:latin typeface="微软雅黑" panose="020B0503020204020204" pitchFamily="34" charset="-122"/>
                          <a:ea typeface="微软雅黑" panose="020B0503020204020204" pitchFamily="34" charset="-122"/>
                          <a:cs typeface="+mn-ea"/>
                        </a:rPr>
                        <a:t>两个属性值，默认值为</a:t>
                      </a:r>
                      <a:r>
                        <a:rPr lang="en-US" altLang="zh-CN" sz="1600" kern="1200" dirty="0">
                          <a:solidFill>
                            <a:srgbClr val="595959"/>
                          </a:solidFill>
                          <a:latin typeface="微软雅黑" panose="020B0503020204020204" pitchFamily="34" charset="-122"/>
                          <a:ea typeface="微软雅黑" panose="020B0503020204020204" pitchFamily="34" charset="-122"/>
                          <a:cs typeface="+mn-ea"/>
                        </a:rPr>
                        <a:t>lazy</a:t>
                      </a:r>
                      <a:endParaRPr lang="zh-CN" altLang="en-US" sz="1600" kern="1200" dirty="0">
                        <a:solidFill>
                          <a:srgbClr val="595959"/>
                        </a:solidFill>
                        <a:latin typeface="微软雅黑" panose="020B0503020204020204" pitchFamily="34" charset="-122"/>
                        <a:ea typeface="微软雅黑" panose="020B0503020204020204" pitchFamily="34" charset="-122"/>
                        <a:cs typeface="+mn-ea"/>
                      </a:endParaRPr>
                    </a:p>
                  </a:txBody>
                  <a:tcPr marL="68580" marR="68580" marT="0" marB="0" anchor="ctr"/>
                </a:tc>
                <a:extLst>
                  <a:ext uri="{0D108BD9-81ED-4DB2-BD59-A6C34878D82A}">
                    <a16:rowId xmlns:a16="http://schemas.microsoft.com/office/drawing/2014/main" val="114545483"/>
                  </a:ext>
                </a:extLst>
              </a:tr>
              <a:tr h="358815">
                <a:tc>
                  <a:txBody>
                    <a:bodyPr/>
                    <a:lstStyle/>
                    <a:p>
                      <a:pPr marL="0" marR="292100" indent="266700" algn="ctr" defTabSz="1219200" rtl="0" eaLnBrk="1" latinLnBrk="0" hangingPunct="1">
                        <a:spcAft>
                          <a:spcPts val="0"/>
                        </a:spcAft>
                        <a:tabLst>
                          <a:tab pos="228600" algn="l"/>
                          <a:tab pos="266700" algn="l"/>
                        </a:tabLst>
                      </a:pPr>
                      <a:r>
                        <a:rPr lang="en-US" altLang="zh-CN" sz="1600" kern="1200" dirty="0">
                          <a:solidFill>
                            <a:srgbClr val="595959"/>
                          </a:solidFill>
                          <a:latin typeface="微软雅黑" panose="020B0503020204020204" pitchFamily="34" charset="-122"/>
                          <a:ea typeface="微软雅黑" panose="020B0503020204020204" pitchFamily="34" charset="-122"/>
                          <a:cs typeface="+mn-ea"/>
                        </a:rPr>
                        <a:t>select</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marR="292100" lvl="0" indent="266700" algn="l" defTabSz="1219200" rtl="0" eaLnBrk="1" fontAlgn="auto" latinLnBrk="0" hangingPunct="1">
                        <a:lnSpc>
                          <a:spcPct val="100000"/>
                        </a:lnSpc>
                        <a:spcBef>
                          <a:spcPts val="0"/>
                        </a:spcBef>
                        <a:spcAft>
                          <a:spcPts val="0"/>
                        </a:spcAft>
                        <a:buClrTx/>
                        <a:buSzTx/>
                        <a:buFontTx/>
                        <a:buNone/>
                        <a:tabLst>
                          <a:tab pos="228600" algn="l"/>
                          <a:tab pos="266700" algn="l"/>
                        </a:tabLst>
                        <a:defRPr/>
                      </a:pPr>
                      <a:r>
                        <a:rPr lang="zh-CN" altLang="zh-CN" sz="1600" kern="1200" dirty="0">
                          <a:solidFill>
                            <a:srgbClr val="595959"/>
                          </a:solidFill>
                          <a:latin typeface="微软雅黑" panose="020B0503020204020204" pitchFamily="34" charset="-122"/>
                          <a:ea typeface="微软雅黑" panose="020B0503020204020204" pitchFamily="34" charset="-122"/>
                          <a:cs typeface="+mn-ea"/>
                        </a:rPr>
                        <a:t>用于指定引入嵌套查询的子</a:t>
                      </a:r>
                      <a:r>
                        <a:rPr lang="en-US" altLang="zh-CN" sz="1600" kern="1200" dirty="0">
                          <a:solidFill>
                            <a:srgbClr val="595959"/>
                          </a:solidFill>
                          <a:latin typeface="微软雅黑" panose="020B0503020204020204" pitchFamily="34" charset="-122"/>
                          <a:ea typeface="微软雅黑" panose="020B0503020204020204" pitchFamily="34" charset="-122"/>
                          <a:cs typeface="+mn-ea"/>
                        </a:rPr>
                        <a:t>SQL</a:t>
                      </a:r>
                      <a:r>
                        <a:rPr lang="zh-CN" altLang="zh-CN" sz="1600" kern="1200" dirty="0">
                          <a:solidFill>
                            <a:srgbClr val="595959"/>
                          </a:solidFill>
                          <a:latin typeface="微软雅黑" panose="020B0503020204020204" pitchFamily="34" charset="-122"/>
                          <a:ea typeface="微软雅黑" panose="020B0503020204020204" pitchFamily="34" charset="-122"/>
                          <a:cs typeface="+mn-ea"/>
                        </a:rPr>
                        <a:t>语句</a:t>
                      </a:r>
                      <a:endParaRPr lang="zh-CN" altLang="en-US" sz="1600" kern="1200" dirty="0">
                        <a:solidFill>
                          <a:srgbClr val="595959"/>
                        </a:solidFill>
                        <a:latin typeface="微软雅黑" panose="020B0503020204020204" pitchFamily="34" charset="-122"/>
                        <a:ea typeface="微软雅黑" panose="020B0503020204020204" pitchFamily="34" charset="-122"/>
                        <a:cs typeface="+mn-ea"/>
                      </a:endParaRPr>
                    </a:p>
                  </a:txBody>
                  <a:tcPr marL="68580" marR="68580" marT="0" marB="0" anchor="ctr"/>
                </a:tc>
                <a:extLst>
                  <a:ext uri="{0D108BD9-81ED-4DB2-BD59-A6C34878D82A}">
                    <a16:rowId xmlns:a16="http://schemas.microsoft.com/office/drawing/2014/main" val="2077186793"/>
                  </a:ext>
                </a:extLst>
              </a:tr>
              <a:tr h="358815">
                <a:tc>
                  <a:txBody>
                    <a:bodyPr/>
                    <a:lstStyle/>
                    <a:p>
                      <a:pPr marL="0" marR="292100" indent="266700" algn="ctr" defTabSz="1219200" rtl="0" eaLnBrk="1" latinLnBrk="0" hangingPunct="1">
                        <a:spcAft>
                          <a:spcPts val="0"/>
                        </a:spcAft>
                        <a:tabLst>
                          <a:tab pos="228600" algn="l"/>
                          <a:tab pos="266700" algn="l"/>
                        </a:tabLst>
                      </a:pPr>
                      <a:r>
                        <a:rPr lang="en-US" altLang="zh-CN" sz="1600" kern="1200" dirty="0" err="1">
                          <a:solidFill>
                            <a:srgbClr val="595959"/>
                          </a:solidFill>
                          <a:latin typeface="微软雅黑" panose="020B0503020204020204" pitchFamily="34" charset="-122"/>
                          <a:ea typeface="微软雅黑" panose="020B0503020204020204" pitchFamily="34" charset="-122"/>
                          <a:cs typeface="+mn-ea"/>
                        </a:rPr>
                        <a:t>autoMapping</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marR="292100" lvl="0" indent="266700" algn="l" defTabSz="1219200" rtl="0" eaLnBrk="1" fontAlgn="auto" latinLnBrk="0" hangingPunct="1">
                        <a:lnSpc>
                          <a:spcPct val="100000"/>
                        </a:lnSpc>
                        <a:spcBef>
                          <a:spcPts val="0"/>
                        </a:spcBef>
                        <a:spcAft>
                          <a:spcPts val="0"/>
                        </a:spcAft>
                        <a:buClrTx/>
                        <a:buSzTx/>
                        <a:buFontTx/>
                        <a:buNone/>
                        <a:tabLst>
                          <a:tab pos="228600" algn="l"/>
                          <a:tab pos="266700" algn="l"/>
                        </a:tabLst>
                        <a:defRPr/>
                      </a:pPr>
                      <a:r>
                        <a:rPr lang="zh-CN" altLang="zh-CN" sz="1600" kern="1200" dirty="0">
                          <a:solidFill>
                            <a:srgbClr val="595959"/>
                          </a:solidFill>
                          <a:latin typeface="微软雅黑" panose="020B0503020204020204" pitchFamily="34" charset="-122"/>
                          <a:ea typeface="微软雅黑" panose="020B0503020204020204" pitchFamily="34" charset="-122"/>
                          <a:cs typeface="+mn-ea"/>
                        </a:rPr>
                        <a:t>用于指定是否自动映射 </a:t>
                      </a:r>
                      <a:endParaRPr lang="zh-CN" altLang="en-US" sz="1600" kern="1200" dirty="0">
                        <a:solidFill>
                          <a:srgbClr val="595959"/>
                        </a:solidFill>
                        <a:latin typeface="微软雅黑" panose="020B0503020204020204" pitchFamily="34" charset="-122"/>
                        <a:ea typeface="微软雅黑" panose="020B0503020204020204" pitchFamily="34" charset="-122"/>
                        <a:cs typeface="+mn-ea"/>
                      </a:endParaRPr>
                    </a:p>
                  </a:txBody>
                  <a:tcPr marL="68580" marR="68580" marT="0" marB="0" anchor="ctr"/>
                </a:tc>
                <a:extLst>
                  <a:ext uri="{0D108BD9-81ED-4DB2-BD59-A6C34878D82A}">
                    <a16:rowId xmlns:a16="http://schemas.microsoft.com/office/drawing/2014/main" val="1807947213"/>
                  </a:ext>
                </a:extLst>
              </a:tr>
              <a:tr h="358815">
                <a:tc>
                  <a:txBody>
                    <a:bodyPr/>
                    <a:lstStyle/>
                    <a:p>
                      <a:pPr marL="0" marR="292100" lvl="0" indent="266700" algn="ctr" defTabSz="1219200" rtl="0" eaLnBrk="1" fontAlgn="auto" latinLnBrk="0" hangingPunct="1">
                        <a:lnSpc>
                          <a:spcPct val="100000"/>
                        </a:lnSpc>
                        <a:spcBef>
                          <a:spcPts val="0"/>
                        </a:spcBef>
                        <a:spcAft>
                          <a:spcPts val="0"/>
                        </a:spcAft>
                        <a:buClrTx/>
                        <a:buSzTx/>
                        <a:buFontTx/>
                        <a:buNone/>
                        <a:tabLst>
                          <a:tab pos="228600" algn="l"/>
                          <a:tab pos="266700" algn="l"/>
                        </a:tabLst>
                        <a:defRPr/>
                      </a:pPr>
                      <a:r>
                        <a:rPr lang="en-US" altLang="zh-CN" sz="1600" kern="1200" dirty="0" err="1">
                          <a:solidFill>
                            <a:srgbClr val="595959"/>
                          </a:solidFill>
                          <a:latin typeface="微软雅黑" panose="020B0503020204020204" pitchFamily="34" charset="-122"/>
                          <a:ea typeface="微软雅黑" panose="020B0503020204020204" pitchFamily="34" charset="-122"/>
                          <a:cs typeface="+mn-ea"/>
                        </a:rPr>
                        <a:t>typeHandler</a:t>
                      </a:r>
                      <a:endParaRPr lang="zh-CN" altLang="en-US" sz="1600" kern="1200" dirty="0">
                        <a:solidFill>
                          <a:srgbClr val="595959"/>
                        </a:solidFill>
                        <a:latin typeface="微软雅黑" panose="020B0503020204020204" pitchFamily="34" charset="-122"/>
                        <a:ea typeface="微软雅黑" panose="020B0503020204020204" pitchFamily="34" charset="-122"/>
                        <a:cs typeface="+mn-ea"/>
                      </a:endParaRPr>
                    </a:p>
                  </a:txBody>
                  <a:tcPr marL="68580" marR="68580" marT="0" marB="0" anchor="ctr"/>
                </a:tc>
                <a:tc>
                  <a:txBody>
                    <a:bodyPr/>
                    <a:lstStyle/>
                    <a:p>
                      <a:pPr marL="0" marR="292100" lvl="0" indent="266700" algn="l" defTabSz="1219200" rtl="0" eaLnBrk="1" fontAlgn="auto" latinLnBrk="0" hangingPunct="1">
                        <a:lnSpc>
                          <a:spcPct val="100000"/>
                        </a:lnSpc>
                        <a:spcBef>
                          <a:spcPts val="0"/>
                        </a:spcBef>
                        <a:spcAft>
                          <a:spcPts val="0"/>
                        </a:spcAft>
                        <a:buClrTx/>
                        <a:buSzTx/>
                        <a:buFontTx/>
                        <a:buNone/>
                        <a:tabLst>
                          <a:tab pos="228600" algn="l"/>
                          <a:tab pos="266700" algn="l"/>
                        </a:tabLst>
                        <a:defRPr/>
                      </a:pPr>
                      <a:r>
                        <a:rPr lang="zh-CN" altLang="en-US" sz="1600" kern="1200" dirty="0">
                          <a:solidFill>
                            <a:srgbClr val="595959"/>
                          </a:solidFill>
                          <a:latin typeface="微软雅黑" panose="020B0503020204020204" pitchFamily="34" charset="-122"/>
                          <a:ea typeface="微软雅黑" panose="020B0503020204020204" pitchFamily="34" charset="-122"/>
                          <a:cs typeface="+mn-ea"/>
                        </a:rPr>
                        <a:t>用</a:t>
                      </a:r>
                      <a:r>
                        <a:rPr lang="zh-CN" altLang="zh-CN" sz="1600" kern="1200" dirty="0">
                          <a:solidFill>
                            <a:srgbClr val="595959"/>
                          </a:solidFill>
                          <a:latin typeface="微软雅黑" panose="020B0503020204020204" pitchFamily="34" charset="-122"/>
                          <a:ea typeface="微软雅黑" panose="020B0503020204020204" pitchFamily="34" charset="-122"/>
                          <a:cs typeface="+mn-ea"/>
                        </a:rPr>
                        <a:t>于指定一个类型处理器 </a:t>
                      </a:r>
                      <a:endParaRPr lang="zh-CN" altLang="en-US" sz="1600" kern="1200" dirty="0">
                        <a:solidFill>
                          <a:srgbClr val="595959"/>
                        </a:solidFill>
                        <a:latin typeface="微软雅黑" panose="020B0503020204020204" pitchFamily="34" charset="-122"/>
                        <a:ea typeface="微软雅黑" panose="020B0503020204020204" pitchFamily="34" charset="-122"/>
                        <a:cs typeface="+mn-ea"/>
                      </a:endParaRPr>
                    </a:p>
                  </a:txBody>
                  <a:tcPr marL="68580" marR="68580" marT="0" marB="0" anchor="ctr"/>
                </a:tc>
                <a:extLst>
                  <a:ext uri="{0D108BD9-81ED-4DB2-BD59-A6C34878D82A}">
                    <a16:rowId xmlns:a16="http://schemas.microsoft.com/office/drawing/2014/main" val="3621325446"/>
                  </a:ext>
                </a:extLst>
              </a:tr>
            </a:tbl>
          </a:graphicData>
        </a:graphic>
      </p:graphicFrame>
      <p:sp>
        <p:nvSpPr>
          <p:cNvPr id="7" name="Title 1"/>
          <p:cNvSpPr txBox="1"/>
          <p:nvPr/>
        </p:nvSpPr>
        <p:spPr>
          <a:xfrm>
            <a:off x="1143837" y="266933"/>
            <a:ext cx="242232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一对一查询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627101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a:extLst>
              <a:ext uri="{FF2B5EF4-FFF2-40B4-BE49-F238E27FC236}">
                <a16:creationId xmlns:a16="http://schemas.microsoft.com/office/drawing/2014/main" id="{30F93C9C-E844-214A-90AC-76ADC702D516}"/>
              </a:ext>
            </a:extLst>
          </p:cNvPr>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01</a:t>
            </a:r>
          </a:p>
        </p:txBody>
      </p:sp>
      <p:sp>
        <p:nvSpPr>
          <p:cNvPr id="17" name="1">
            <a:extLst>
              <a:ext uri="{FF2B5EF4-FFF2-40B4-BE49-F238E27FC236}">
                <a16:creationId xmlns:a16="http://schemas.microsoft.com/office/drawing/2014/main" id="{BEAF0FBF-8370-1548-A5DC-85DA9EE176CA}"/>
              </a:ext>
            </a:extLst>
          </p:cNvPr>
          <p:cNvSpPr txBox="1"/>
          <p:nvPr>
            <p:custDataLst>
              <p:tags r:id="rId1"/>
            </p:custDataLst>
          </p:nvPr>
        </p:nvSpPr>
        <p:spPr>
          <a:xfrm>
            <a:off x="1882321" y="3275527"/>
            <a:ext cx="7839903" cy="874407"/>
          </a:xfrm>
          <a:prstGeom prst="rect">
            <a:avLst/>
          </a:prstGeom>
          <a:noFill/>
          <a:ln>
            <a:noFill/>
          </a:ln>
        </p:spPr>
        <p:txBody>
          <a:bodyPr wrap="square" rtlCol="0">
            <a:spAutoFit/>
          </a:bodyPr>
          <a:lstStyle/>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cs typeface="+mn-ea"/>
              </a:rPr>
              <a:t>        </a:t>
            </a:r>
            <a:r>
              <a:rPr lang="en-US" altLang="zh-CN" dirty="0">
                <a:solidFill>
                  <a:srgbClr val="595959"/>
                </a:solidFill>
                <a:latin typeface="微软雅黑" panose="020B0503020204020204" pitchFamily="34" charset="-122"/>
                <a:ea typeface="微软雅黑" panose="020B0503020204020204" pitchFamily="34" charset="-122"/>
                <a:cs typeface="+mn-ea"/>
              </a:rPr>
              <a:t>&lt;association&gt;</a:t>
            </a:r>
            <a:r>
              <a:rPr lang="zh-CN" altLang="zh-CN" dirty="0">
                <a:solidFill>
                  <a:srgbClr val="595959"/>
                </a:solidFill>
                <a:latin typeface="微软雅黑" panose="020B0503020204020204" pitchFamily="34" charset="-122"/>
                <a:ea typeface="微软雅黑" panose="020B0503020204020204" pitchFamily="34" charset="-122"/>
                <a:cs typeface="+mn-ea"/>
              </a:rPr>
              <a:t>元素是</a:t>
            </a:r>
            <a:r>
              <a:rPr lang="en-US" altLang="zh-CN" dirty="0">
                <a:solidFill>
                  <a:srgbClr val="595959"/>
                </a:solidFill>
                <a:latin typeface="微软雅黑" panose="020B0503020204020204" pitchFamily="34" charset="-122"/>
                <a:ea typeface="微软雅黑" panose="020B0503020204020204" pitchFamily="34" charset="-122"/>
                <a:cs typeface="+mn-ea"/>
              </a:rPr>
              <a:t>&lt;</a:t>
            </a:r>
            <a:r>
              <a:rPr lang="en-US" altLang="zh-CN" dirty="0" err="1">
                <a:solidFill>
                  <a:srgbClr val="595959"/>
                </a:solidFill>
                <a:latin typeface="微软雅黑" panose="020B0503020204020204" pitchFamily="34" charset="-122"/>
                <a:ea typeface="微软雅黑" panose="020B0503020204020204" pitchFamily="34" charset="-122"/>
                <a:cs typeface="+mn-ea"/>
              </a:rPr>
              <a:t>resultMap</a:t>
            </a:r>
            <a:r>
              <a:rPr lang="en-US" altLang="zh-CN" dirty="0">
                <a:solidFill>
                  <a:srgbClr val="595959"/>
                </a:solidFill>
                <a:latin typeface="微软雅黑" panose="020B0503020204020204" pitchFamily="34" charset="-122"/>
                <a:ea typeface="微软雅黑" panose="020B0503020204020204" pitchFamily="34" charset="-122"/>
                <a:cs typeface="+mn-ea"/>
              </a:rPr>
              <a:t>&gt;</a:t>
            </a:r>
            <a:r>
              <a:rPr lang="zh-CN" altLang="zh-CN" dirty="0">
                <a:solidFill>
                  <a:srgbClr val="595959"/>
                </a:solidFill>
                <a:latin typeface="微软雅黑" panose="020B0503020204020204" pitchFamily="34" charset="-122"/>
                <a:ea typeface="微软雅黑" panose="020B0503020204020204" pitchFamily="34" charset="-122"/>
                <a:cs typeface="+mn-ea"/>
              </a:rPr>
              <a:t>元素的子元素，它有两种配置方式，嵌套查询</a:t>
            </a:r>
            <a:r>
              <a:rPr lang="zh-CN" altLang="en-US" dirty="0">
                <a:solidFill>
                  <a:srgbClr val="595959"/>
                </a:solidFill>
                <a:latin typeface="微软雅黑" panose="020B0503020204020204" pitchFamily="34" charset="-122"/>
                <a:ea typeface="微软雅黑" panose="020B0503020204020204" pitchFamily="34" charset="-122"/>
                <a:cs typeface="+mn-ea"/>
              </a:rPr>
              <a:t>方式</a:t>
            </a:r>
            <a:r>
              <a:rPr lang="zh-CN" altLang="zh-CN" dirty="0">
                <a:solidFill>
                  <a:srgbClr val="595959"/>
                </a:solidFill>
                <a:latin typeface="微软雅黑" panose="020B0503020204020204" pitchFamily="34" charset="-122"/>
                <a:ea typeface="微软雅黑" panose="020B0503020204020204" pitchFamily="34" charset="-122"/>
                <a:cs typeface="+mn-ea"/>
              </a:rPr>
              <a:t>和嵌套结果</a:t>
            </a:r>
            <a:r>
              <a:rPr lang="zh-CN" altLang="en-US" dirty="0">
                <a:solidFill>
                  <a:srgbClr val="595959"/>
                </a:solidFill>
                <a:latin typeface="微软雅黑" panose="020B0503020204020204" pitchFamily="34" charset="-122"/>
                <a:ea typeface="微软雅黑" panose="020B0503020204020204" pitchFamily="34" charset="-122"/>
                <a:cs typeface="+mn-ea"/>
              </a:rPr>
              <a:t>方式</a:t>
            </a:r>
            <a:r>
              <a:rPr lang="zh-CN" altLang="zh-CN" dirty="0">
                <a:solidFill>
                  <a:srgbClr val="595959"/>
                </a:solidFill>
                <a:latin typeface="微软雅黑" panose="020B0503020204020204" pitchFamily="34" charset="-122"/>
                <a:ea typeface="微软雅黑" panose="020B0503020204020204" pitchFamily="34" charset="-122"/>
                <a:cs typeface="+mn-ea"/>
              </a:rPr>
              <a:t>，下面对这两种配置方式分别进行介绍</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圆角矩形 12"/>
          <p:cNvSpPr/>
          <p:nvPr/>
        </p:nvSpPr>
        <p:spPr>
          <a:xfrm>
            <a:off x="1306456" y="2823878"/>
            <a:ext cx="9865885" cy="1796938"/>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256232" y="277046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855533" y="429808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a:extLst>
              <a:ext uri="{FF2B5EF4-FFF2-40B4-BE49-F238E27FC236}">
                <a16:creationId xmlns:a16="http://schemas.microsoft.com/office/drawing/2014/main" id="{30F93C9C-E844-214A-90AC-76ADC702D516}"/>
              </a:ext>
            </a:extLst>
          </p:cNvPr>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03</a:t>
            </a:r>
          </a:p>
        </p:txBody>
      </p:sp>
      <p:sp>
        <p:nvSpPr>
          <p:cNvPr id="16" name="Chevron 3"/>
          <p:cNvSpPr/>
          <p:nvPr>
            <p:custDataLst>
              <p:tags r:id="rId2"/>
            </p:custDataLst>
          </p:nvPr>
        </p:nvSpPr>
        <p:spPr>
          <a:xfrm>
            <a:off x="838731" y="1131537"/>
            <a:ext cx="427047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71522"/>
            <a:ext cx="3728906"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&lt;</a:t>
            </a:r>
            <a:r>
              <a:rPr lang="en-US" altLang="zh-CN" sz="2000" dirty="0">
                <a:solidFill>
                  <a:srgbClr val="1369B2"/>
                </a:solidFill>
                <a:latin typeface="微软雅黑" panose="020B0503020204020204" pitchFamily="34" charset="-122"/>
              </a:rPr>
              <a:t>association</a:t>
            </a:r>
            <a:r>
              <a:rPr lang="en-US" altLang="zh-CN" sz="2000" dirty="0">
                <a:solidFill>
                  <a:srgbClr val="1369B2"/>
                </a:solidFill>
                <a:latin typeface="微软雅黑" panose="020B0503020204020204" pitchFamily="34" charset="-122"/>
                <a:ea typeface="微软雅黑" panose="020B0503020204020204" pitchFamily="34" charset="-122"/>
              </a:rPr>
              <a:t>&gt;</a:t>
            </a:r>
            <a:r>
              <a:rPr lang="zh-CN" altLang="en-US" sz="2000" dirty="0">
                <a:solidFill>
                  <a:srgbClr val="1369B2"/>
                </a:solidFill>
                <a:latin typeface="微软雅黑" panose="020B0503020204020204" pitchFamily="34" charset="-122"/>
                <a:ea typeface="微软雅黑" panose="020B0503020204020204" pitchFamily="34" charset="-122"/>
              </a:rPr>
              <a:t>元素的配置方式</a:t>
            </a:r>
          </a:p>
        </p:txBody>
      </p:sp>
      <p:sp>
        <p:nvSpPr>
          <p:cNvPr id="12" name="Title 1"/>
          <p:cNvSpPr txBox="1"/>
          <p:nvPr/>
        </p:nvSpPr>
        <p:spPr>
          <a:xfrm>
            <a:off x="1143840" y="266933"/>
            <a:ext cx="41408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一对一查询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1979097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a:extLst>
              <a:ext uri="{FF2B5EF4-FFF2-40B4-BE49-F238E27FC236}">
                <a16:creationId xmlns:a16="http://schemas.microsoft.com/office/drawing/2014/main" id="{30F93C9C-E844-214A-90AC-76ADC702D516}"/>
              </a:ext>
            </a:extLst>
          </p:cNvPr>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01</a:t>
            </a:r>
          </a:p>
        </p:txBody>
      </p:sp>
      <p:sp>
        <p:nvSpPr>
          <p:cNvPr id="17" name="1">
            <a:extLst>
              <a:ext uri="{FF2B5EF4-FFF2-40B4-BE49-F238E27FC236}">
                <a16:creationId xmlns:a16="http://schemas.microsoft.com/office/drawing/2014/main" id="{BEAF0FBF-8370-1548-A5DC-85DA9EE176CA}"/>
              </a:ext>
            </a:extLst>
          </p:cNvPr>
          <p:cNvSpPr txBox="1"/>
          <p:nvPr>
            <p:custDataLst>
              <p:tags r:id="rId1"/>
            </p:custDataLst>
          </p:nvPr>
        </p:nvSpPr>
        <p:spPr>
          <a:xfrm>
            <a:off x="2282371" y="2944057"/>
            <a:ext cx="7839903" cy="874407"/>
          </a:xfrm>
          <a:prstGeom prst="rect">
            <a:avLst/>
          </a:prstGeom>
          <a:noFill/>
          <a:ln>
            <a:noFill/>
          </a:ln>
        </p:spPr>
        <p:txBody>
          <a:bodyPr wrap="square" rtlCol="0">
            <a:spAutoFit/>
          </a:bodyPr>
          <a:lstStyle/>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cs typeface="+mn-ea"/>
              </a:rPr>
              <a:t>        </a:t>
            </a:r>
            <a:r>
              <a:rPr lang="zh-CN" altLang="zh-CN" dirty="0">
                <a:solidFill>
                  <a:srgbClr val="595959"/>
                </a:solidFill>
                <a:latin typeface="微软雅黑" panose="020B0503020204020204" pitchFamily="34" charset="-122"/>
                <a:ea typeface="微软雅黑" panose="020B0503020204020204" pitchFamily="34" charset="-122"/>
                <a:cs typeface="+mn-ea"/>
              </a:rPr>
              <a:t>嵌套查询是指通过执行另外一条</a:t>
            </a:r>
            <a:r>
              <a:rPr lang="en-US" altLang="zh-CN" dirty="0">
                <a:solidFill>
                  <a:srgbClr val="595959"/>
                </a:solidFill>
                <a:latin typeface="微软雅黑" panose="020B0503020204020204" pitchFamily="34" charset="-122"/>
                <a:ea typeface="微软雅黑" panose="020B0503020204020204" pitchFamily="34" charset="-122"/>
                <a:cs typeface="+mn-ea"/>
              </a:rPr>
              <a:t>SQL</a:t>
            </a:r>
            <a:r>
              <a:rPr lang="zh-CN" altLang="zh-CN" dirty="0">
                <a:solidFill>
                  <a:srgbClr val="595959"/>
                </a:solidFill>
                <a:latin typeface="微软雅黑" panose="020B0503020204020204" pitchFamily="34" charset="-122"/>
                <a:ea typeface="微软雅黑" panose="020B0503020204020204" pitchFamily="34" charset="-122"/>
                <a:cs typeface="+mn-ea"/>
              </a:rPr>
              <a:t>映射语句来返回预期的复杂类型</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algn="ctr">
              <a:lnSpc>
                <a:spcPct val="150000"/>
              </a:lnSpc>
            </a:pP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圆角矩形 12"/>
          <p:cNvSpPr/>
          <p:nvPr/>
        </p:nvSpPr>
        <p:spPr>
          <a:xfrm>
            <a:off x="1306456" y="2514600"/>
            <a:ext cx="9865885" cy="290322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256232" y="245042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19" name="矩形 93"/>
          <p:cNvSpPr/>
          <p:nvPr/>
        </p:nvSpPr>
        <p:spPr>
          <a:xfrm rot="10800000">
            <a:off x="10855533" y="506389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a:extLst>
              <a:ext uri="{FF2B5EF4-FFF2-40B4-BE49-F238E27FC236}">
                <a16:creationId xmlns:a16="http://schemas.microsoft.com/office/drawing/2014/main" id="{30F93C9C-E844-214A-90AC-76ADC702D516}"/>
              </a:ext>
            </a:extLst>
          </p:cNvPr>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03</a:t>
            </a:r>
          </a:p>
        </p:txBody>
      </p:sp>
      <p:sp>
        <p:nvSpPr>
          <p:cNvPr id="16" name="Chevron 3"/>
          <p:cNvSpPr/>
          <p:nvPr>
            <p:custDataLst>
              <p:tags r:id="rId2"/>
            </p:custDataLst>
          </p:nvPr>
        </p:nvSpPr>
        <p:spPr>
          <a:xfrm>
            <a:off x="838731" y="1131537"/>
            <a:ext cx="236166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71522"/>
            <a:ext cx="1927131"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a.</a:t>
            </a:r>
            <a:r>
              <a:rPr lang="zh-CN" altLang="en-US" sz="2000" dirty="0">
                <a:solidFill>
                  <a:srgbClr val="1369B2"/>
                </a:solidFill>
                <a:latin typeface="微软雅黑" panose="020B0503020204020204" pitchFamily="34" charset="-122"/>
                <a:ea typeface="微软雅黑" panose="020B0503020204020204" pitchFamily="34" charset="-122"/>
              </a:rPr>
              <a:t>嵌套查询方式</a:t>
            </a:r>
          </a:p>
        </p:txBody>
      </p:sp>
      <p:sp>
        <p:nvSpPr>
          <p:cNvPr id="12" name="Title 1"/>
          <p:cNvSpPr txBox="1"/>
          <p:nvPr/>
        </p:nvSpPr>
        <p:spPr>
          <a:xfrm>
            <a:off x="1143840" y="266933"/>
            <a:ext cx="41408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一对一查询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1" name="图片 10">
            <a:extLst>
              <a:ext uri="{FF2B5EF4-FFF2-40B4-BE49-F238E27FC236}">
                <a16:creationId xmlns:a16="http://schemas.microsoft.com/office/drawing/2014/main" id="{0EB0092B-8C7B-0747-BCD2-E4BF460B75BC}"/>
              </a:ext>
            </a:extLst>
          </p:cNvPr>
          <p:cNvPicPr>
            <a:picLocks noChangeAspect="1"/>
          </p:cNvPicPr>
          <p:nvPr/>
        </p:nvPicPr>
        <p:blipFill>
          <a:blip r:embed="rId5"/>
          <a:stretch>
            <a:fillRect/>
          </a:stretch>
        </p:blipFill>
        <p:spPr>
          <a:xfrm>
            <a:off x="2282371" y="3489960"/>
            <a:ext cx="7878899" cy="1413510"/>
          </a:xfrm>
          <a:prstGeom prst="rect">
            <a:avLst/>
          </a:prstGeom>
        </p:spPr>
      </p:pic>
      <p:sp>
        <p:nvSpPr>
          <p:cNvPr id="2" name="文本框 1">
            <a:extLst>
              <a:ext uri="{FF2B5EF4-FFF2-40B4-BE49-F238E27FC236}">
                <a16:creationId xmlns:a16="http://schemas.microsoft.com/office/drawing/2014/main" id="{39DA844E-0117-6C4E-BCCD-DFB90B89CD3F}"/>
              </a:ext>
            </a:extLst>
          </p:cNvPr>
          <p:cNvSpPr txBox="1"/>
          <p:nvPr/>
        </p:nvSpPr>
        <p:spPr>
          <a:xfrm>
            <a:off x="2675816" y="3509010"/>
            <a:ext cx="7096632" cy="1289905"/>
          </a:xfrm>
          <a:prstGeom prst="rect">
            <a:avLst/>
          </a:prstGeom>
          <a:noFill/>
        </p:spPr>
        <p:txBody>
          <a:bodyPr wrap="square" rtlCol="0">
            <a:spAutoFit/>
          </a:body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&lt;association property="card" column="</a:t>
            </a:r>
            <a:r>
              <a:rPr lang="en-US" altLang="zh-CN" dirty="0" err="1">
                <a:solidFill>
                  <a:srgbClr val="595959"/>
                </a:solidFill>
                <a:latin typeface="微软雅黑" panose="020B0503020204020204" pitchFamily="34" charset="-122"/>
                <a:ea typeface="微软雅黑" panose="020B0503020204020204" pitchFamily="34" charset="-122"/>
                <a:cs typeface="+mn-ea"/>
              </a:rPr>
              <a:t>card_id</a:t>
            </a:r>
            <a:r>
              <a:rPr lang="en-US" altLang="zh-CN" dirty="0">
                <a:solidFill>
                  <a:srgbClr val="595959"/>
                </a:solidFill>
                <a:latin typeface="微软雅黑" panose="020B0503020204020204" pitchFamily="34" charset="-122"/>
                <a:ea typeface="微软雅黑" panose="020B0503020204020204" pitchFamily="34" charset="-122"/>
                <a:cs typeface="+mn-ea"/>
              </a:rPr>
              <a:t>" </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a:t>
            </a:r>
            <a:r>
              <a:rPr lang="en-US" altLang="zh-CN" dirty="0" err="1">
                <a:solidFill>
                  <a:srgbClr val="595959"/>
                </a:solidFill>
                <a:latin typeface="微软雅黑" panose="020B0503020204020204" pitchFamily="34" charset="-122"/>
                <a:ea typeface="微软雅黑" panose="020B0503020204020204" pitchFamily="34" charset="-122"/>
                <a:cs typeface="+mn-ea"/>
              </a:rPr>
              <a:t>javaType</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err="1">
                <a:solidFill>
                  <a:srgbClr val="595959"/>
                </a:solidFill>
                <a:latin typeface="微软雅黑" panose="020B0503020204020204" pitchFamily="34" charset="-122"/>
                <a:ea typeface="微软雅黑" panose="020B0503020204020204" pitchFamily="34" charset="-122"/>
                <a:cs typeface="+mn-ea"/>
              </a:rPr>
              <a:t>com.itheima.pojo.IdCard</a:t>
            </a:r>
            <a:r>
              <a:rPr lang="en-US" altLang="zh-CN" dirty="0">
                <a:solidFill>
                  <a:srgbClr val="595959"/>
                </a:solidFill>
                <a:latin typeface="微软雅黑" panose="020B0503020204020204" pitchFamily="34" charset="-122"/>
                <a:ea typeface="微软雅黑" panose="020B0503020204020204" pitchFamily="34" charset="-122"/>
                <a:cs typeface="+mn-ea"/>
              </a:rPr>
              <a:t>"		 select="</a:t>
            </a:r>
            <a:r>
              <a:rPr lang="en-US" altLang="zh-CN" dirty="0" err="1">
                <a:solidFill>
                  <a:srgbClr val="595959"/>
                </a:solidFill>
                <a:latin typeface="微软雅黑" panose="020B0503020204020204" pitchFamily="34" charset="-122"/>
                <a:ea typeface="微软雅黑" panose="020B0503020204020204" pitchFamily="34" charset="-122"/>
                <a:cs typeface="+mn-ea"/>
              </a:rPr>
              <a:t>com.itheima.mapper.IdCardMapper.findCodeById</a:t>
            </a:r>
            <a:r>
              <a:rPr lang="en-US" altLang="zh-CN" dirty="0">
                <a:solidFill>
                  <a:srgbClr val="595959"/>
                </a:solidFill>
                <a:latin typeface="微软雅黑" panose="020B0503020204020204" pitchFamily="34" charset="-122"/>
                <a:ea typeface="微软雅黑" panose="020B0503020204020204" pitchFamily="34" charset="-122"/>
                <a:cs typeface="+mn-ea"/>
              </a:rPr>
              <a:t>" /&gt;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18258108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a:extLst>
              <a:ext uri="{FF2B5EF4-FFF2-40B4-BE49-F238E27FC236}">
                <a16:creationId xmlns:a16="http://schemas.microsoft.com/office/drawing/2014/main" id="{30F93C9C-E844-214A-90AC-76ADC702D516}"/>
              </a:ext>
            </a:extLst>
          </p:cNvPr>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01</a:t>
            </a:r>
          </a:p>
        </p:txBody>
      </p:sp>
      <p:sp>
        <p:nvSpPr>
          <p:cNvPr id="17" name="1">
            <a:extLst>
              <a:ext uri="{FF2B5EF4-FFF2-40B4-BE49-F238E27FC236}">
                <a16:creationId xmlns:a16="http://schemas.microsoft.com/office/drawing/2014/main" id="{BEAF0FBF-8370-1548-A5DC-85DA9EE176CA}"/>
              </a:ext>
            </a:extLst>
          </p:cNvPr>
          <p:cNvSpPr txBox="1"/>
          <p:nvPr>
            <p:custDataLst>
              <p:tags r:id="rId1"/>
            </p:custDataLst>
          </p:nvPr>
        </p:nvSpPr>
        <p:spPr>
          <a:xfrm>
            <a:off x="2282371" y="2726887"/>
            <a:ext cx="7839903" cy="464101"/>
          </a:xfrm>
          <a:prstGeom prst="rect">
            <a:avLst/>
          </a:prstGeom>
          <a:noFill/>
          <a:ln>
            <a:noFill/>
          </a:ln>
        </p:spPr>
        <p:txBody>
          <a:bodyPr wrap="square" rtlCol="0">
            <a:spAutoFit/>
          </a:body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ea typeface="微软雅黑" panose="020B0503020204020204" pitchFamily="34" charset="-122"/>
                <a:cs typeface="+mn-ea"/>
              </a:rPr>
              <a:t>嵌套结果是使用嵌套结果映射来处理重复的联合结果的子集</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rPr>
              <a:t> </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圆角矩形 12"/>
          <p:cNvSpPr/>
          <p:nvPr/>
        </p:nvSpPr>
        <p:spPr>
          <a:xfrm>
            <a:off x="1306456" y="2354579"/>
            <a:ext cx="9865885" cy="3371883"/>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256232" y="230183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19" name="矩形 93"/>
          <p:cNvSpPr/>
          <p:nvPr/>
        </p:nvSpPr>
        <p:spPr>
          <a:xfrm rot="10800000">
            <a:off x="10855533" y="539536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a:extLst>
              <a:ext uri="{FF2B5EF4-FFF2-40B4-BE49-F238E27FC236}">
                <a16:creationId xmlns:a16="http://schemas.microsoft.com/office/drawing/2014/main" id="{30F93C9C-E844-214A-90AC-76ADC702D516}"/>
              </a:ext>
            </a:extLst>
          </p:cNvPr>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03</a:t>
            </a:r>
          </a:p>
        </p:txBody>
      </p:sp>
      <p:sp>
        <p:nvSpPr>
          <p:cNvPr id="16" name="Chevron 3"/>
          <p:cNvSpPr/>
          <p:nvPr>
            <p:custDataLst>
              <p:tags r:id="rId2"/>
            </p:custDataLst>
          </p:nvPr>
        </p:nvSpPr>
        <p:spPr>
          <a:xfrm>
            <a:off x="838731" y="1131537"/>
            <a:ext cx="236166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71522"/>
            <a:ext cx="1949573"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b.</a:t>
            </a:r>
            <a:r>
              <a:rPr lang="zh-CN" altLang="en-US" sz="2000" dirty="0">
                <a:solidFill>
                  <a:srgbClr val="1369B2"/>
                </a:solidFill>
                <a:latin typeface="微软雅黑" panose="020B0503020204020204" pitchFamily="34" charset="-122"/>
                <a:ea typeface="微软雅黑" panose="020B0503020204020204" pitchFamily="34" charset="-122"/>
              </a:rPr>
              <a:t>嵌套结果方式</a:t>
            </a:r>
          </a:p>
        </p:txBody>
      </p:sp>
      <p:sp>
        <p:nvSpPr>
          <p:cNvPr id="12" name="Title 1"/>
          <p:cNvSpPr txBox="1"/>
          <p:nvPr/>
        </p:nvSpPr>
        <p:spPr>
          <a:xfrm>
            <a:off x="1143840" y="266933"/>
            <a:ext cx="41408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一对一查询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1" name="图片 10">
            <a:extLst>
              <a:ext uri="{FF2B5EF4-FFF2-40B4-BE49-F238E27FC236}">
                <a16:creationId xmlns:a16="http://schemas.microsoft.com/office/drawing/2014/main" id="{0EB0092B-8C7B-0747-BCD2-E4BF460B75BC}"/>
              </a:ext>
            </a:extLst>
          </p:cNvPr>
          <p:cNvPicPr>
            <a:picLocks noChangeAspect="1"/>
          </p:cNvPicPr>
          <p:nvPr/>
        </p:nvPicPr>
        <p:blipFill>
          <a:blip r:embed="rId5"/>
          <a:stretch>
            <a:fillRect/>
          </a:stretch>
        </p:blipFill>
        <p:spPr>
          <a:xfrm>
            <a:off x="2282371" y="3238500"/>
            <a:ext cx="7878899" cy="2092214"/>
          </a:xfrm>
          <a:prstGeom prst="rect">
            <a:avLst/>
          </a:prstGeom>
        </p:spPr>
      </p:pic>
      <p:sp>
        <p:nvSpPr>
          <p:cNvPr id="2" name="文本框 1">
            <a:extLst>
              <a:ext uri="{FF2B5EF4-FFF2-40B4-BE49-F238E27FC236}">
                <a16:creationId xmlns:a16="http://schemas.microsoft.com/office/drawing/2014/main" id="{39DA844E-0117-6C4E-BCCD-DFB90B89CD3F}"/>
              </a:ext>
            </a:extLst>
          </p:cNvPr>
          <p:cNvSpPr txBox="1"/>
          <p:nvPr/>
        </p:nvSpPr>
        <p:spPr>
          <a:xfrm>
            <a:off x="3155876" y="3188970"/>
            <a:ext cx="7096632" cy="2120902"/>
          </a:xfrm>
          <a:prstGeom prst="rect">
            <a:avLst/>
          </a:prstGeom>
          <a:noFill/>
        </p:spPr>
        <p:txBody>
          <a:bodyPr wrap="square" rtlCol="0">
            <a:spAutoFit/>
          </a:body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&lt;association property="card" 	</a:t>
            </a:r>
            <a:r>
              <a:rPr lang="en-US" altLang="zh-CN" dirty="0" err="1">
                <a:solidFill>
                  <a:srgbClr val="595959"/>
                </a:solidFill>
                <a:latin typeface="微软雅黑" panose="020B0503020204020204" pitchFamily="34" charset="-122"/>
                <a:ea typeface="微软雅黑" panose="020B0503020204020204" pitchFamily="34" charset="-122"/>
                <a:cs typeface="+mn-ea"/>
              </a:rPr>
              <a:t>javaType</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err="1">
                <a:solidFill>
                  <a:srgbClr val="595959"/>
                </a:solidFill>
                <a:latin typeface="微软雅黑" panose="020B0503020204020204" pitchFamily="34" charset="-122"/>
                <a:ea typeface="微软雅黑" panose="020B0503020204020204" pitchFamily="34" charset="-122"/>
                <a:cs typeface="+mn-ea"/>
              </a:rPr>
              <a:t>com.itheima.pojo.IdCard</a:t>
            </a:r>
            <a:r>
              <a:rPr lang="en-US" altLang="zh-CN" dirty="0">
                <a:solidFill>
                  <a:srgbClr val="595959"/>
                </a:solidFill>
                <a:latin typeface="微软雅黑" panose="020B0503020204020204" pitchFamily="34" charset="-122"/>
                <a:ea typeface="微软雅黑" panose="020B0503020204020204" pitchFamily="34" charset="-122"/>
                <a:cs typeface="+mn-ea"/>
              </a:rPr>
              <a:t>"&gt;</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&lt;id property="id" column="</a:t>
            </a:r>
            <a:r>
              <a:rPr lang="en-US" altLang="zh-CN" dirty="0" err="1">
                <a:solidFill>
                  <a:srgbClr val="595959"/>
                </a:solidFill>
                <a:latin typeface="微软雅黑" panose="020B0503020204020204" pitchFamily="34" charset="-122"/>
                <a:ea typeface="微软雅黑" panose="020B0503020204020204" pitchFamily="34" charset="-122"/>
                <a:cs typeface="+mn-ea"/>
              </a:rPr>
              <a:t>card_id</a:t>
            </a:r>
            <a:r>
              <a:rPr lang="en-US" altLang="zh-CN" dirty="0">
                <a:solidFill>
                  <a:srgbClr val="595959"/>
                </a:solidFill>
                <a:latin typeface="微软雅黑" panose="020B0503020204020204" pitchFamily="34" charset="-122"/>
                <a:ea typeface="微软雅黑" panose="020B0503020204020204" pitchFamily="34" charset="-122"/>
                <a:cs typeface="+mn-ea"/>
              </a:rPr>
              <a:t>" /&gt;</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&lt;result property="code" column="code" /&gt;</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&lt;/association&gt;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33943406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01</a:t>
            </a:r>
          </a:p>
        </p:txBody>
      </p:sp>
      <p:sp>
        <p:nvSpPr>
          <p:cNvPr id="12" name="Title 1"/>
          <p:cNvSpPr txBox="1"/>
          <p:nvPr/>
        </p:nvSpPr>
        <p:spPr>
          <a:xfrm>
            <a:off x="1143839" y="266933"/>
            <a:ext cx="24794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一对一查询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a:extLst>
              <a:ext uri="{FF2B5EF4-FFF2-40B4-BE49-F238E27FC236}">
                <a16:creationId xmlns:a16="http://schemas.microsoft.com/office/drawing/2014/main" id="{BEAF0FBF-8370-1548-A5DC-85DA9EE176CA}"/>
              </a:ext>
            </a:extLst>
          </p:cNvPr>
          <p:cNvSpPr txBox="1"/>
          <p:nvPr>
            <p:custDataLst>
              <p:tags r:id="rId1"/>
            </p:custDataLst>
          </p:nvPr>
        </p:nvSpPr>
        <p:spPr>
          <a:xfrm>
            <a:off x="2917359" y="1121759"/>
            <a:ext cx="8143641" cy="1572290"/>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接下来就以个人和身份证之间的一对一关联关系为例，对</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a:t>
            </a:r>
            <a:r>
              <a:rPr lang="zh-CN" altLang="zh-CN" sz="1600" dirty="0">
                <a:solidFill>
                  <a:srgbClr val="595959"/>
                </a:solidFill>
                <a:latin typeface="微软雅黑" panose="020B0503020204020204" pitchFamily="34" charset="-122"/>
                <a:ea typeface="微软雅黑" panose="020B0503020204020204" pitchFamily="34" charset="-122"/>
                <a:cs typeface="+mn-ea"/>
              </a:rPr>
              <a:t>中一对一关联关系的处理进行详细讲解。案例具体实现步骤如下</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b="1" dirty="0">
                <a:solidFill>
                  <a:srgbClr val="595959"/>
                </a:solidFill>
                <a:latin typeface="微软雅黑" panose="020B0503020204020204" pitchFamily="34" charset="-122"/>
                <a:ea typeface="微软雅黑" panose="020B0503020204020204" pitchFamily="34" charset="-122"/>
                <a:cs typeface="+mn-ea"/>
              </a:rPr>
              <a:t>创建数据表</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a:t>
            </a:r>
            <a:r>
              <a:rPr lang="zh-CN" altLang="zh-CN" sz="1600" dirty="0">
                <a:solidFill>
                  <a:srgbClr val="595959"/>
                </a:solidFill>
                <a:latin typeface="微软雅黑" panose="020B0503020204020204" pitchFamily="34" charset="-122"/>
                <a:ea typeface="微软雅黑" panose="020B0503020204020204" pitchFamily="34" charset="-122"/>
                <a:cs typeface="+mn-ea"/>
              </a:rPr>
              <a:t>数据库中分别创建名为</a:t>
            </a:r>
            <a:r>
              <a:rPr lang="en-US" altLang="zh-CN" sz="1600" dirty="0" err="1">
                <a:solidFill>
                  <a:srgbClr val="595959"/>
                </a:solidFill>
                <a:latin typeface="微软雅黑" panose="020B0503020204020204" pitchFamily="34" charset="-122"/>
                <a:ea typeface="微软雅黑" panose="020B0503020204020204" pitchFamily="34" charset="-122"/>
                <a:cs typeface="+mn-ea"/>
              </a:rPr>
              <a:t>tb_idcard</a:t>
            </a:r>
            <a:r>
              <a:rPr lang="zh-CN" altLang="zh-CN" sz="1600" dirty="0">
                <a:solidFill>
                  <a:srgbClr val="595959"/>
                </a:solidFill>
                <a:latin typeface="微软雅黑" panose="020B0503020204020204" pitchFamily="34" charset="-122"/>
                <a:ea typeface="微软雅黑" panose="020B0503020204020204" pitchFamily="34" charset="-122"/>
                <a:cs typeface="+mn-ea"/>
              </a:rPr>
              <a:t>的身份证数据表和名称为</a:t>
            </a:r>
            <a:r>
              <a:rPr lang="en-US" altLang="zh-CN" sz="1600" dirty="0" err="1">
                <a:solidFill>
                  <a:srgbClr val="595959"/>
                </a:solidFill>
                <a:latin typeface="微软雅黑" panose="020B0503020204020204" pitchFamily="34" charset="-122"/>
                <a:ea typeface="微软雅黑" panose="020B0503020204020204" pitchFamily="34" charset="-122"/>
                <a:cs typeface="+mn-ea"/>
              </a:rPr>
              <a:t>tb_person</a:t>
            </a:r>
            <a:r>
              <a:rPr lang="zh-CN" altLang="zh-CN" sz="1600" dirty="0">
                <a:solidFill>
                  <a:srgbClr val="595959"/>
                </a:solidFill>
                <a:latin typeface="微软雅黑" panose="020B0503020204020204" pitchFamily="34" charset="-122"/>
                <a:ea typeface="微软雅黑" panose="020B0503020204020204" pitchFamily="34" charset="-122"/>
                <a:cs typeface="+mn-ea"/>
              </a:rPr>
              <a:t>的个人数据表，同时预先插入</a:t>
            </a:r>
            <a:r>
              <a:rPr lang="zh-CN" altLang="en-US" sz="1600" dirty="0">
                <a:solidFill>
                  <a:srgbClr val="595959"/>
                </a:solidFill>
                <a:latin typeface="微软雅黑" panose="020B0503020204020204" pitchFamily="34" charset="-122"/>
                <a:ea typeface="微软雅黑" panose="020B0503020204020204" pitchFamily="34" charset="-122"/>
                <a:cs typeface="+mn-ea"/>
              </a:rPr>
              <a:t>几</a:t>
            </a:r>
            <a:r>
              <a:rPr lang="zh-CN" altLang="zh-CN" sz="1600" dirty="0">
                <a:solidFill>
                  <a:srgbClr val="595959"/>
                </a:solidFill>
                <a:latin typeface="微软雅黑" panose="020B0503020204020204" pitchFamily="34" charset="-122"/>
                <a:ea typeface="微软雅黑" panose="020B0503020204020204" pitchFamily="34" charset="-122"/>
                <a:cs typeface="+mn-ea"/>
              </a:rPr>
              <a:t>条数据</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p>
        </p:txBody>
      </p:sp>
      <p:pic>
        <p:nvPicPr>
          <p:cNvPr id="19" name="图片 18">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651708" y="3065927"/>
            <a:ext cx="6880912" cy="2990004"/>
          </a:xfrm>
          <a:prstGeom prst="rect">
            <a:avLst/>
          </a:prstGeom>
        </p:spPr>
      </p:pic>
      <p:sp>
        <p:nvSpPr>
          <p:cNvPr id="2" name="矩形 1"/>
          <p:cNvSpPr/>
          <p:nvPr/>
        </p:nvSpPr>
        <p:spPr>
          <a:xfrm>
            <a:off x="2735078" y="3041050"/>
            <a:ext cx="7026142" cy="3003451"/>
          </a:xfrm>
          <a:prstGeom prst="rect">
            <a:avLst/>
          </a:prstGeom>
        </p:spPr>
        <p:txBody>
          <a:bodyPr wrap="square">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USE </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创建一个名称为</a:t>
            </a:r>
            <a:r>
              <a:rPr lang="en-US" altLang="zh-CN" sz="1600" dirty="0" err="1">
                <a:solidFill>
                  <a:srgbClr val="595959"/>
                </a:solidFill>
                <a:latin typeface="微软雅黑" panose="020B0503020204020204" pitchFamily="34" charset="-122"/>
                <a:ea typeface="微软雅黑" panose="020B0503020204020204" pitchFamily="34" charset="-122"/>
                <a:cs typeface="+mn-ea"/>
              </a:rPr>
              <a:t>tb_idcard</a:t>
            </a:r>
            <a:r>
              <a:rPr lang="zh-CN" altLang="zh-CN" sz="1600" dirty="0">
                <a:solidFill>
                  <a:srgbClr val="595959"/>
                </a:solidFill>
                <a:latin typeface="微软雅黑" panose="020B0503020204020204" pitchFamily="34" charset="-122"/>
                <a:ea typeface="微软雅黑" panose="020B0503020204020204" pitchFamily="34" charset="-122"/>
                <a:cs typeface="+mn-ea"/>
              </a:rPr>
              <a:t>的表</a:t>
            </a: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CREATE TABLE  </a:t>
            </a:r>
            <a:r>
              <a:rPr lang="en-US" altLang="zh-CN" sz="1600" dirty="0" err="1">
                <a:solidFill>
                  <a:srgbClr val="595959"/>
                </a:solidFill>
                <a:latin typeface="微软雅黑" panose="020B0503020204020204" pitchFamily="34" charset="-122"/>
                <a:ea typeface="微软雅黑" panose="020B0503020204020204" pitchFamily="34" charset="-122"/>
                <a:cs typeface="+mn-ea"/>
              </a:rPr>
              <a:t>tb_idcard</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id INT PRIMARY KEY AUTO_INCREMENT,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CODE VARCHAR(18)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插入</a:t>
            </a:r>
            <a:r>
              <a:rPr lang="en-US" altLang="zh-CN" sz="1600" dirty="0">
                <a:solidFill>
                  <a:srgbClr val="595959"/>
                </a:solidFill>
                <a:latin typeface="微软雅黑" panose="020B0503020204020204" pitchFamily="34" charset="-122"/>
                <a:ea typeface="微软雅黑" panose="020B0503020204020204" pitchFamily="34" charset="-122"/>
                <a:cs typeface="+mn-ea"/>
              </a:rPr>
              <a:t>2</a:t>
            </a:r>
            <a:r>
              <a:rPr lang="zh-CN" altLang="zh-CN" sz="1600" dirty="0">
                <a:solidFill>
                  <a:srgbClr val="595959"/>
                </a:solidFill>
                <a:latin typeface="微软雅黑" panose="020B0503020204020204" pitchFamily="34" charset="-122"/>
                <a:ea typeface="微软雅黑" panose="020B0503020204020204" pitchFamily="34" charset="-122"/>
                <a:cs typeface="+mn-ea"/>
              </a:rPr>
              <a:t>条数据</a:t>
            </a: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INSERT INTO </a:t>
            </a:r>
            <a:r>
              <a:rPr lang="en-US" altLang="zh-CN" sz="1600" dirty="0" err="1">
                <a:solidFill>
                  <a:srgbClr val="595959"/>
                </a:solidFill>
                <a:latin typeface="微软雅黑" panose="020B0503020204020204" pitchFamily="34" charset="-122"/>
                <a:ea typeface="微软雅黑" panose="020B0503020204020204" pitchFamily="34" charset="-122"/>
                <a:cs typeface="+mn-ea"/>
              </a:rPr>
              <a:t>tb_idcard</a:t>
            </a:r>
            <a:r>
              <a:rPr lang="en-US" altLang="zh-CN" sz="1600" dirty="0">
                <a:solidFill>
                  <a:srgbClr val="595959"/>
                </a:solidFill>
                <a:latin typeface="微软雅黑" panose="020B0503020204020204" pitchFamily="34" charset="-122"/>
                <a:ea typeface="微软雅黑" panose="020B0503020204020204" pitchFamily="34" charset="-122"/>
                <a:cs typeface="+mn-ea"/>
              </a:rPr>
              <a:t>(CODE) VALUES('152221198711020624');</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创建一个名称为</a:t>
            </a:r>
            <a:r>
              <a:rPr lang="en-US" altLang="zh-CN" sz="1600" dirty="0" err="1">
                <a:solidFill>
                  <a:srgbClr val="595959"/>
                </a:solidFill>
                <a:latin typeface="微软雅黑" panose="020B0503020204020204" pitchFamily="34" charset="-122"/>
                <a:ea typeface="微软雅黑" panose="020B0503020204020204" pitchFamily="34" charset="-122"/>
                <a:cs typeface="+mn-ea"/>
              </a:rPr>
              <a:t>tb_person</a:t>
            </a:r>
            <a:r>
              <a:rPr lang="zh-CN" altLang="zh-CN" sz="1600" dirty="0">
                <a:solidFill>
                  <a:srgbClr val="595959"/>
                </a:solidFill>
                <a:latin typeface="微软雅黑" panose="020B0503020204020204" pitchFamily="34" charset="-122"/>
                <a:ea typeface="微软雅黑" panose="020B0503020204020204" pitchFamily="34" charset="-122"/>
                <a:cs typeface="+mn-ea"/>
              </a:rPr>
              <a:t>的表</a:t>
            </a:r>
            <a:r>
              <a:rPr lang="zh-CN" altLang="en-US" sz="1600" dirty="0">
                <a:solidFill>
                  <a:srgbClr val="595959"/>
                </a:solidFill>
                <a:latin typeface="微软雅黑" panose="020B0503020204020204" pitchFamily="34" charset="-122"/>
                <a:ea typeface="微软雅黑" panose="020B0503020204020204" pitchFamily="34" charset="-122"/>
                <a:cs typeface="+mn-ea"/>
              </a:rPr>
              <a:t>，同理</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9287339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02</a:t>
            </a:r>
          </a:p>
        </p:txBody>
      </p:sp>
      <p:sp>
        <p:nvSpPr>
          <p:cNvPr id="12" name="Title 1"/>
          <p:cNvSpPr txBox="1"/>
          <p:nvPr/>
        </p:nvSpPr>
        <p:spPr>
          <a:xfrm>
            <a:off x="1143839" y="266933"/>
            <a:ext cx="24794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一对一查询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a:extLst>
              <a:ext uri="{FF2B5EF4-FFF2-40B4-BE49-F238E27FC236}">
                <a16:creationId xmlns:a16="http://schemas.microsoft.com/office/drawing/2014/main" id="{BEAF0FBF-8370-1548-A5DC-85DA9EE176CA}"/>
              </a:ext>
            </a:extLst>
          </p:cNvPr>
          <p:cNvSpPr txBox="1"/>
          <p:nvPr>
            <p:custDataLst>
              <p:tags r:id="rId1"/>
            </p:custDataLst>
          </p:nvPr>
        </p:nvSpPr>
        <p:spPr>
          <a:xfrm>
            <a:off x="2917359" y="1121759"/>
            <a:ext cx="8143641" cy="833626"/>
          </a:xfrm>
          <a:prstGeom prst="rect">
            <a:avLst/>
          </a:prstGeom>
          <a:noFill/>
          <a:ln>
            <a:noFill/>
          </a:ln>
        </p:spPr>
        <p:txBody>
          <a:bodyPr wrap="square" rtlCol="0">
            <a:spAutoFit/>
          </a:bodyPr>
          <a:lstStyle/>
          <a:p>
            <a:pPr>
              <a:lnSpc>
                <a:spcPct val="150000"/>
              </a:lnSpc>
            </a:pPr>
            <a:r>
              <a:rPr lang="zh-CN" altLang="en-US" b="1" dirty="0">
                <a:solidFill>
                  <a:srgbClr val="595959"/>
                </a:solidFill>
                <a:latin typeface="微软雅黑" panose="020B0503020204020204" pitchFamily="34" charset="-122"/>
                <a:ea typeface="微软雅黑" panose="020B0503020204020204" pitchFamily="34" charset="-122"/>
                <a:cs typeface="+mn-ea"/>
              </a:rPr>
              <a:t>持久化类</a:t>
            </a:r>
            <a:r>
              <a:rPr lang="en-US" altLang="zh-CN" b="1" dirty="0" err="1">
                <a:solidFill>
                  <a:srgbClr val="595959"/>
                </a:solidFill>
                <a:latin typeface="微软雅黑" panose="020B0503020204020204" pitchFamily="34" charset="-122"/>
                <a:ea typeface="微软雅黑" panose="020B0503020204020204" pitchFamily="34" charset="-122"/>
                <a:cs typeface="+mn-ea"/>
              </a:rPr>
              <a:t>IDCard</a:t>
            </a:r>
            <a:r>
              <a:rPr lang="zh-CN" altLang="en-US" b="1" dirty="0">
                <a:solidFill>
                  <a:srgbClr val="595959"/>
                </a:solidFill>
                <a:latin typeface="微软雅黑" panose="020B0503020204020204" pitchFamily="34" charset="-122"/>
                <a:ea typeface="微软雅黑" panose="020B0503020204020204" pitchFamily="34" charset="-122"/>
                <a:cs typeface="+mn-ea"/>
              </a:rPr>
              <a:t>类</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在项目的</a:t>
            </a:r>
            <a:r>
              <a:rPr lang="en-US" altLang="zh-CN" sz="1600" dirty="0" err="1">
                <a:solidFill>
                  <a:srgbClr val="595959"/>
                </a:solidFill>
                <a:latin typeface="微软雅黑" panose="020B0503020204020204" pitchFamily="34" charset="-122"/>
                <a:ea typeface="微软雅黑" panose="020B0503020204020204" pitchFamily="34" charset="-122"/>
                <a:cs typeface="+mn-ea"/>
              </a:rPr>
              <a:t>com.itheima.pojo</a:t>
            </a:r>
            <a:r>
              <a:rPr lang="zh-CN" altLang="zh-CN" sz="1600" dirty="0">
                <a:solidFill>
                  <a:srgbClr val="595959"/>
                </a:solidFill>
                <a:latin typeface="微软雅黑" panose="020B0503020204020204" pitchFamily="34" charset="-122"/>
                <a:ea typeface="微软雅黑" panose="020B0503020204020204" pitchFamily="34" charset="-122"/>
                <a:cs typeface="+mn-ea"/>
              </a:rPr>
              <a:t>包下创建持久化类</a:t>
            </a:r>
            <a:r>
              <a:rPr lang="en-US" altLang="zh-CN" sz="1600" dirty="0" err="1">
                <a:solidFill>
                  <a:srgbClr val="595959"/>
                </a:solidFill>
                <a:latin typeface="微软雅黑" panose="020B0503020204020204" pitchFamily="34" charset="-122"/>
                <a:ea typeface="微软雅黑" panose="020B0503020204020204" pitchFamily="34" charset="-122"/>
                <a:cs typeface="+mn-ea"/>
              </a:rPr>
              <a:t>IdCard</a:t>
            </a:r>
            <a:r>
              <a:rPr lang="zh-CN" altLang="zh-CN" sz="1600" dirty="0">
                <a:solidFill>
                  <a:srgbClr val="595959"/>
                </a:solidFill>
                <a:latin typeface="微软雅黑" panose="020B0503020204020204" pitchFamily="34" charset="-122"/>
                <a:ea typeface="微软雅黑" panose="020B0503020204020204" pitchFamily="34" charset="-122"/>
                <a:cs typeface="+mn-ea"/>
              </a:rPr>
              <a:t>，用于封装身份证属性。</a:t>
            </a:r>
          </a:p>
        </p:txBody>
      </p:sp>
      <p:pic>
        <p:nvPicPr>
          <p:cNvPr id="19" name="图片 18">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651708" y="2800350"/>
            <a:ext cx="6880912" cy="3255581"/>
          </a:xfrm>
          <a:prstGeom prst="rect">
            <a:avLst/>
          </a:prstGeom>
        </p:spPr>
      </p:pic>
      <p:sp>
        <p:nvSpPr>
          <p:cNvPr id="2" name="矩形 1"/>
          <p:cNvSpPr/>
          <p:nvPr/>
        </p:nvSpPr>
        <p:spPr>
          <a:xfrm>
            <a:off x="2655068" y="2721010"/>
            <a:ext cx="7026142" cy="3372783"/>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class </a:t>
            </a:r>
            <a:r>
              <a:rPr lang="en-US" altLang="zh-CN" sz="1600" dirty="0" err="1">
                <a:solidFill>
                  <a:srgbClr val="595959"/>
                </a:solidFill>
                <a:latin typeface="微软雅黑" panose="020B0503020204020204" pitchFamily="34" charset="-122"/>
                <a:ea typeface="微软雅黑" panose="020B0503020204020204" pitchFamily="34" charset="-122"/>
                <a:cs typeface="+mn-ea"/>
              </a:rPr>
              <a:t>IdCard</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private Integer id;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主键</a:t>
            </a:r>
            <a:r>
              <a:rPr lang="en-US" altLang="zh-CN" sz="1600" dirty="0">
                <a:solidFill>
                  <a:srgbClr val="595959"/>
                </a:solidFill>
                <a:latin typeface="微软雅黑" panose="020B0503020204020204" pitchFamily="34" charset="-122"/>
                <a:ea typeface="微软雅黑" panose="020B0503020204020204" pitchFamily="34" charset="-122"/>
                <a:cs typeface="+mn-ea"/>
              </a:rPr>
              <a:t>id</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private String code;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身份证号码</a:t>
            </a: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en-US" sz="1600" dirty="0">
                <a:solidFill>
                  <a:srgbClr val="595959"/>
                </a:solidFill>
                <a:latin typeface="微软雅黑" panose="020B0503020204020204" pitchFamily="34" charset="-122"/>
                <a:ea typeface="微软雅黑" panose="020B0503020204020204" pitchFamily="34" charset="-122"/>
                <a:cs typeface="+mn-ea"/>
              </a:rPr>
              <a:t> 省略</a:t>
            </a:r>
            <a:r>
              <a:rPr lang="en-US" altLang="zh-CN" sz="1600" dirty="0">
                <a:solidFill>
                  <a:srgbClr val="595959"/>
                </a:solidFill>
                <a:latin typeface="微软雅黑" panose="020B0503020204020204" pitchFamily="34" charset="-122"/>
                <a:ea typeface="微软雅黑" panose="020B0503020204020204" pitchFamily="34" charset="-122"/>
                <a:cs typeface="+mn-ea"/>
              </a:rPr>
              <a:t>getter/setter</a:t>
            </a:r>
            <a:r>
              <a:rPr lang="zh-CN" altLang="en-US" sz="1600" dirty="0">
                <a:solidFill>
                  <a:srgbClr val="595959"/>
                </a:solidFill>
                <a:latin typeface="微软雅黑" panose="020B0503020204020204" pitchFamily="34" charset="-122"/>
                <a:ea typeface="微软雅黑" panose="020B0503020204020204" pitchFamily="34" charset="-122"/>
                <a:cs typeface="+mn-ea"/>
              </a:rPr>
              <a:t>方法</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@Override</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public String </a:t>
            </a:r>
            <a:r>
              <a:rPr lang="en-US" altLang="zh-CN" sz="1600" dirty="0" err="1">
                <a:solidFill>
                  <a:srgbClr val="595959"/>
                </a:solidFill>
                <a:latin typeface="微软雅黑" panose="020B0503020204020204" pitchFamily="34" charset="-122"/>
                <a:ea typeface="微软雅黑" panose="020B0503020204020204" pitchFamily="34" charset="-122"/>
                <a:cs typeface="+mn-ea"/>
              </a:rPr>
              <a:t>toString</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return "</a:t>
            </a:r>
            <a:r>
              <a:rPr lang="en-US" altLang="zh-CN" sz="1600" dirty="0" err="1">
                <a:solidFill>
                  <a:srgbClr val="595959"/>
                </a:solidFill>
                <a:latin typeface="微软雅黑" panose="020B0503020204020204" pitchFamily="34" charset="-122"/>
                <a:ea typeface="微软雅黑" panose="020B0503020204020204" pitchFamily="34" charset="-122"/>
                <a:cs typeface="+mn-ea"/>
              </a:rPr>
              <a:t>IdCard</a:t>
            </a:r>
            <a:r>
              <a:rPr lang="en-US" altLang="zh-CN" sz="1600" dirty="0">
                <a:solidFill>
                  <a:srgbClr val="595959"/>
                </a:solidFill>
                <a:latin typeface="微软雅黑" panose="020B0503020204020204" pitchFamily="34" charset="-122"/>
                <a:ea typeface="微软雅黑" panose="020B0503020204020204" pitchFamily="34" charset="-122"/>
                <a:cs typeface="+mn-ea"/>
              </a:rPr>
              <a:t> [id=" + id + ", code=" + code +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29031514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03</a:t>
            </a:r>
          </a:p>
        </p:txBody>
      </p:sp>
      <p:sp>
        <p:nvSpPr>
          <p:cNvPr id="12" name="Title 1"/>
          <p:cNvSpPr txBox="1"/>
          <p:nvPr/>
        </p:nvSpPr>
        <p:spPr>
          <a:xfrm>
            <a:off x="1143839" y="266933"/>
            <a:ext cx="24794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一对一查询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a:extLst>
              <a:ext uri="{FF2B5EF4-FFF2-40B4-BE49-F238E27FC236}">
                <a16:creationId xmlns:a16="http://schemas.microsoft.com/office/drawing/2014/main" id="{BEAF0FBF-8370-1548-A5DC-85DA9EE176CA}"/>
              </a:ext>
            </a:extLst>
          </p:cNvPr>
          <p:cNvSpPr txBox="1"/>
          <p:nvPr>
            <p:custDataLst>
              <p:tags r:id="rId1"/>
            </p:custDataLst>
          </p:nvPr>
        </p:nvSpPr>
        <p:spPr>
          <a:xfrm>
            <a:off x="2917359" y="1121759"/>
            <a:ext cx="8143641" cy="833626"/>
          </a:xfrm>
          <a:prstGeom prst="rect">
            <a:avLst/>
          </a:prstGeom>
          <a:noFill/>
          <a:ln>
            <a:noFill/>
          </a:ln>
        </p:spPr>
        <p:txBody>
          <a:bodyPr wrap="square" rtlCol="0">
            <a:spAutoFit/>
          </a:bodyPr>
          <a:lstStyle/>
          <a:p>
            <a:pPr>
              <a:lnSpc>
                <a:spcPct val="150000"/>
              </a:lnSpc>
            </a:pPr>
            <a:r>
              <a:rPr lang="zh-CN" altLang="en-US" b="1" dirty="0">
                <a:solidFill>
                  <a:srgbClr val="595959"/>
                </a:solidFill>
                <a:latin typeface="微软雅黑" panose="020B0503020204020204" pitchFamily="34" charset="-122"/>
                <a:ea typeface="微软雅黑" panose="020B0503020204020204" pitchFamily="34" charset="-122"/>
                <a:cs typeface="+mn-ea"/>
              </a:rPr>
              <a:t>持久化类</a:t>
            </a:r>
            <a:r>
              <a:rPr lang="en-US" altLang="zh-CN" b="1" dirty="0">
                <a:solidFill>
                  <a:srgbClr val="595959"/>
                </a:solidFill>
                <a:latin typeface="微软雅黑" panose="020B0503020204020204" pitchFamily="34" charset="-122"/>
                <a:ea typeface="微软雅黑" panose="020B0503020204020204" pitchFamily="34" charset="-122"/>
                <a:cs typeface="+mn-ea"/>
              </a:rPr>
              <a:t>Person</a:t>
            </a:r>
            <a:r>
              <a:rPr lang="zh-CN" altLang="en-US" b="1" dirty="0">
                <a:solidFill>
                  <a:srgbClr val="595959"/>
                </a:solidFill>
                <a:latin typeface="微软雅黑" panose="020B0503020204020204" pitchFamily="34" charset="-122"/>
                <a:ea typeface="微软雅黑" panose="020B0503020204020204" pitchFamily="34" charset="-122"/>
                <a:cs typeface="+mn-ea"/>
              </a:rPr>
              <a:t>类</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在项目的</a:t>
            </a:r>
            <a:r>
              <a:rPr lang="en-US" altLang="zh-CN" sz="1600" dirty="0" err="1">
                <a:solidFill>
                  <a:srgbClr val="595959"/>
                </a:solidFill>
                <a:latin typeface="微软雅黑" panose="020B0503020204020204" pitchFamily="34" charset="-122"/>
                <a:ea typeface="微软雅黑" panose="020B0503020204020204" pitchFamily="34" charset="-122"/>
                <a:cs typeface="+mn-ea"/>
              </a:rPr>
              <a:t>com.itheima.pojo</a:t>
            </a:r>
            <a:r>
              <a:rPr lang="zh-CN" altLang="zh-CN" sz="1600" dirty="0">
                <a:solidFill>
                  <a:srgbClr val="595959"/>
                </a:solidFill>
                <a:latin typeface="微软雅黑" panose="020B0503020204020204" pitchFamily="34" charset="-122"/>
                <a:ea typeface="微软雅黑" panose="020B0503020204020204" pitchFamily="34" charset="-122"/>
                <a:cs typeface="+mn-ea"/>
              </a:rPr>
              <a:t>包下创建持久化类</a:t>
            </a:r>
            <a:r>
              <a:rPr lang="en-US" altLang="zh-CN" sz="1600" dirty="0">
                <a:solidFill>
                  <a:srgbClr val="595959"/>
                </a:solidFill>
                <a:latin typeface="微软雅黑" panose="020B0503020204020204" pitchFamily="34" charset="-122"/>
                <a:ea typeface="微软雅黑" panose="020B0503020204020204" pitchFamily="34" charset="-122"/>
                <a:cs typeface="+mn-ea"/>
              </a:rPr>
              <a:t>Person</a:t>
            </a:r>
            <a:r>
              <a:rPr lang="zh-CN" altLang="zh-CN" sz="1600" dirty="0">
                <a:solidFill>
                  <a:srgbClr val="595959"/>
                </a:solidFill>
                <a:latin typeface="微软雅黑" panose="020B0503020204020204" pitchFamily="34" charset="-122"/>
                <a:ea typeface="微软雅黑" panose="020B0503020204020204" pitchFamily="34" charset="-122"/>
                <a:cs typeface="+mn-ea"/>
              </a:rPr>
              <a:t>，用于封装个人属性</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9" name="图片 18">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651708" y="2811781"/>
            <a:ext cx="6880912" cy="3097530"/>
          </a:xfrm>
          <a:prstGeom prst="rect">
            <a:avLst/>
          </a:prstGeom>
        </p:spPr>
      </p:pic>
      <p:sp>
        <p:nvSpPr>
          <p:cNvPr id="2" name="矩形 1"/>
          <p:cNvSpPr/>
          <p:nvPr/>
        </p:nvSpPr>
        <p:spPr>
          <a:xfrm>
            <a:off x="2963678" y="2823880"/>
            <a:ext cx="7026142" cy="3003451"/>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class Person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private Integer id;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主键</a:t>
            </a:r>
            <a:r>
              <a:rPr lang="en-US" altLang="zh-CN" sz="1600" dirty="0">
                <a:solidFill>
                  <a:srgbClr val="595959"/>
                </a:solidFill>
                <a:latin typeface="微软雅黑" panose="020B0503020204020204" pitchFamily="34" charset="-122"/>
                <a:ea typeface="微软雅黑" panose="020B0503020204020204" pitchFamily="34" charset="-122"/>
                <a:cs typeface="+mn-ea"/>
              </a:rPr>
              <a:t>id</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private String name;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姓名</a:t>
            </a: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private Integer age;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年龄</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private String sex;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性别</a:t>
            </a: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1369B2"/>
                </a:solidFill>
                <a:latin typeface="微软雅黑" panose="020B0503020204020204" pitchFamily="34" charset="-122"/>
                <a:ea typeface="微软雅黑" panose="020B0503020204020204" pitchFamily="34" charset="-122"/>
                <a:cs typeface="+mn-ea"/>
              </a:rPr>
              <a:t>private </a:t>
            </a:r>
            <a:r>
              <a:rPr lang="en-US" altLang="zh-CN" sz="1600" dirty="0" err="1">
                <a:solidFill>
                  <a:srgbClr val="1369B2"/>
                </a:solidFill>
                <a:latin typeface="微软雅黑" panose="020B0503020204020204" pitchFamily="34" charset="-122"/>
                <a:ea typeface="微软雅黑" panose="020B0503020204020204" pitchFamily="34" charset="-122"/>
                <a:cs typeface="+mn-ea"/>
              </a:rPr>
              <a:t>IdCard</a:t>
            </a:r>
            <a:r>
              <a:rPr lang="en-US" altLang="zh-CN" sz="1600" dirty="0">
                <a:solidFill>
                  <a:srgbClr val="1369B2"/>
                </a:solidFill>
                <a:latin typeface="微软雅黑" panose="020B0503020204020204" pitchFamily="34" charset="-122"/>
                <a:ea typeface="微软雅黑" panose="020B0503020204020204" pitchFamily="34" charset="-122"/>
                <a:cs typeface="+mn-ea"/>
              </a:rPr>
              <a:t> card;  	</a:t>
            </a:r>
            <a:r>
              <a:rPr lang="zh-CN" altLang="en-US" sz="1600" dirty="0">
                <a:solidFill>
                  <a:srgbClr val="1369B2"/>
                </a:solidFill>
                <a:latin typeface="微软雅黑" panose="020B0503020204020204" pitchFamily="34" charset="-122"/>
                <a:ea typeface="微软雅黑" panose="020B0503020204020204" pitchFamily="34" charset="-122"/>
                <a:cs typeface="+mn-ea"/>
              </a:rPr>
              <a:t>   </a:t>
            </a:r>
            <a:r>
              <a:rPr lang="en-US" altLang="zh-CN" sz="1600" dirty="0">
                <a:solidFill>
                  <a:srgbClr val="1369B2"/>
                </a:solidFill>
                <a:latin typeface="微软雅黑" panose="020B0503020204020204" pitchFamily="34" charset="-122"/>
                <a:ea typeface="微软雅黑" panose="020B0503020204020204" pitchFamily="34" charset="-122"/>
                <a:cs typeface="+mn-ea"/>
              </a:rPr>
              <a:t>//</a:t>
            </a:r>
            <a:r>
              <a:rPr lang="zh-CN" altLang="en-US" sz="1600" dirty="0">
                <a:solidFill>
                  <a:srgbClr val="1369B2"/>
                </a:solidFill>
                <a:latin typeface="微软雅黑" panose="020B0503020204020204" pitchFamily="34" charset="-122"/>
                <a:ea typeface="微软雅黑" panose="020B0503020204020204" pitchFamily="34" charset="-122"/>
                <a:cs typeface="+mn-ea"/>
              </a:rPr>
              <a:t> </a:t>
            </a:r>
            <a:r>
              <a:rPr lang="zh-CN" altLang="zh-CN" sz="1600" dirty="0">
                <a:solidFill>
                  <a:srgbClr val="1369B2"/>
                </a:solidFill>
                <a:latin typeface="微软雅黑" panose="020B0503020204020204" pitchFamily="34" charset="-122"/>
                <a:ea typeface="微软雅黑" panose="020B0503020204020204" pitchFamily="34" charset="-122"/>
                <a:cs typeface="+mn-ea"/>
              </a:rPr>
              <a:t>人员关联的证件</a:t>
            </a: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 省略</a:t>
            </a:r>
            <a:r>
              <a:rPr lang="en-US" altLang="zh-CN" sz="1600" dirty="0">
                <a:solidFill>
                  <a:srgbClr val="595959"/>
                </a:solidFill>
                <a:latin typeface="微软雅黑" panose="020B0503020204020204" pitchFamily="34" charset="-122"/>
                <a:ea typeface="微软雅黑" panose="020B0503020204020204" pitchFamily="34" charset="-122"/>
                <a:cs typeface="+mn-ea"/>
              </a:rPr>
              <a:t>getter/setter</a:t>
            </a:r>
            <a:r>
              <a:rPr lang="zh-CN" altLang="en-US" sz="1600" dirty="0">
                <a:solidFill>
                  <a:srgbClr val="595959"/>
                </a:solidFill>
                <a:latin typeface="微软雅黑" panose="020B0503020204020204" pitchFamily="34" charset="-122"/>
                <a:ea typeface="微软雅黑" panose="020B0503020204020204" pitchFamily="34" charset="-122"/>
                <a:cs typeface="+mn-ea"/>
              </a:rPr>
              <a:t>方法，重写的</a:t>
            </a:r>
            <a:r>
              <a:rPr lang="en-US" altLang="zh-CN" sz="1600" dirty="0" err="1">
                <a:solidFill>
                  <a:srgbClr val="595959"/>
                </a:solidFill>
                <a:latin typeface="微软雅黑" panose="020B0503020204020204" pitchFamily="34" charset="-122"/>
                <a:ea typeface="微软雅黑" panose="020B0503020204020204" pitchFamily="34" charset="-122"/>
                <a:cs typeface="+mn-ea"/>
              </a:rPr>
              <a:t>toString</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方法</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20153960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04</a:t>
            </a:r>
          </a:p>
        </p:txBody>
      </p:sp>
      <p:sp>
        <p:nvSpPr>
          <p:cNvPr id="12" name="Title 1"/>
          <p:cNvSpPr txBox="1"/>
          <p:nvPr/>
        </p:nvSpPr>
        <p:spPr>
          <a:xfrm>
            <a:off x="1143839" y="266933"/>
            <a:ext cx="24794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一对一查询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a:extLst>
              <a:ext uri="{FF2B5EF4-FFF2-40B4-BE49-F238E27FC236}">
                <a16:creationId xmlns:a16="http://schemas.microsoft.com/office/drawing/2014/main" id="{BEAF0FBF-8370-1548-A5DC-85DA9EE176CA}"/>
              </a:ext>
            </a:extLst>
          </p:cNvPr>
          <p:cNvSpPr txBox="1"/>
          <p:nvPr>
            <p:custDataLst>
              <p:tags r:id="rId1"/>
            </p:custDataLst>
          </p:nvPr>
        </p:nvSpPr>
        <p:spPr>
          <a:xfrm>
            <a:off x="2917359" y="1121759"/>
            <a:ext cx="8143641" cy="787460"/>
          </a:xfrm>
          <a:prstGeom prst="rect">
            <a:avLst/>
          </a:prstGeom>
          <a:noFill/>
          <a:ln>
            <a:noFill/>
          </a:ln>
        </p:spPr>
        <p:txBody>
          <a:bodyPr wrap="square" rtlCol="0">
            <a:spAutoFit/>
          </a:bodyPr>
          <a:lstStyle/>
          <a:p>
            <a:pPr>
              <a:lnSpc>
                <a:spcPct val="150000"/>
              </a:lnSpc>
            </a:pPr>
            <a:r>
              <a:rPr lang="zh-CN" altLang="en-US" sz="1600" b="1" dirty="0">
                <a:solidFill>
                  <a:srgbClr val="595959"/>
                </a:solidFill>
                <a:latin typeface="微软雅黑" panose="020B0503020204020204" pitchFamily="34" charset="-122"/>
                <a:ea typeface="微软雅黑" panose="020B0503020204020204" pitchFamily="34" charset="-122"/>
                <a:cs typeface="+mn-ea"/>
              </a:rPr>
              <a:t>编写</a:t>
            </a:r>
            <a:r>
              <a:rPr lang="en-US" altLang="zh-CN" sz="1600" b="1" dirty="0" err="1">
                <a:solidFill>
                  <a:srgbClr val="595959"/>
                </a:solidFill>
                <a:latin typeface="微软雅黑" panose="020B0503020204020204" pitchFamily="34" charset="-122"/>
                <a:ea typeface="微软雅黑" panose="020B0503020204020204" pitchFamily="34" charset="-122"/>
                <a:cs typeface="+mn-ea"/>
              </a:rPr>
              <a:t>IdCardMapper.xml</a:t>
            </a:r>
            <a:r>
              <a:rPr lang="zh-CN" altLang="en-US" sz="1600" b="1" dirty="0">
                <a:solidFill>
                  <a:srgbClr val="595959"/>
                </a:solidFill>
                <a:latin typeface="微软雅黑" panose="020B0503020204020204" pitchFamily="34" charset="-122"/>
                <a:ea typeface="微软雅黑" panose="020B0503020204020204" pitchFamily="34" charset="-122"/>
                <a:cs typeface="+mn-ea"/>
              </a:rPr>
              <a:t>文件</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err="1">
                <a:solidFill>
                  <a:srgbClr val="595959"/>
                </a:solidFill>
                <a:latin typeface="微软雅黑" panose="020B0503020204020204" pitchFamily="34" charset="-122"/>
                <a:ea typeface="微软雅黑" panose="020B0503020204020204" pitchFamily="34" charset="-122"/>
                <a:cs typeface="+mn-ea"/>
              </a:rPr>
              <a:t>com.itheima.mapper</a:t>
            </a:r>
            <a:r>
              <a:rPr lang="zh-CN" altLang="zh-CN" sz="1600" dirty="0">
                <a:solidFill>
                  <a:srgbClr val="595959"/>
                </a:solidFill>
                <a:latin typeface="微软雅黑" panose="020B0503020204020204" pitchFamily="34" charset="-122"/>
                <a:ea typeface="微软雅黑" panose="020B0503020204020204" pitchFamily="34" charset="-122"/>
                <a:cs typeface="+mn-ea"/>
              </a:rPr>
              <a:t>包中，创建身份证映射文件</a:t>
            </a:r>
            <a:r>
              <a:rPr lang="en-US" altLang="zh-CN" sz="1600" dirty="0" err="1">
                <a:solidFill>
                  <a:srgbClr val="595959"/>
                </a:solidFill>
                <a:latin typeface="微软雅黑" panose="020B0503020204020204" pitchFamily="34" charset="-122"/>
                <a:ea typeface="微软雅黑" panose="020B0503020204020204" pitchFamily="34" charset="-122"/>
                <a:cs typeface="+mn-ea"/>
              </a:rPr>
              <a:t>IdCardMapper.xml</a:t>
            </a:r>
            <a:r>
              <a:rPr lang="zh-CN" altLang="zh-CN" sz="1600" dirty="0">
                <a:solidFill>
                  <a:srgbClr val="595959"/>
                </a:solidFill>
                <a:latin typeface="微软雅黑" panose="020B0503020204020204" pitchFamily="34" charset="-122"/>
                <a:ea typeface="微软雅黑" panose="020B0503020204020204" pitchFamily="34" charset="-122"/>
                <a:cs typeface="+mn-ea"/>
              </a:rPr>
              <a:t>，并在映射文件中编写一对一关联映射查询的配置信息</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p>
        </p:txBody>
      </p:sp>
      <p:pic>
        <p:nvPicPr>
          <p:cNvPr id="19" name="图片 18">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651708" y="2754631"/>
            <a:ext cx="6880912" cy="3384882"/>
          </a:xfrm>
          <a:prstGeom prst="rect">
            <a:avLst/>
          </a:prstGeom>
        </p:spPr>
      </p:pic>
      <p:sp>
        <p:nvSpPr>
          <p:cNvPr id="2" name="矩形 1"/>
          <p:cNvSpPr/>
          <p:nvPr/>
        </p:nvSpPr>
        <p:spPr>
          <a:xfrm>
            <a:off x="2746508" y="2721010"/>
            <a:ext cx="7026142" cy="3372783"/>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&lt;!DOCTYPE mapper PUBLIC "-//</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mybatis.org</a:t>
            </a:r>
            <a:r>
              <a:rPr lang="en-US" altLang="zh-CN" sz="1600" dirty="0">
                <a:solidFill>
                  <a:srgbClr val="595959"/>
                </a:solidFill>
                <a:latin typeface="微软雅黑" panose="020B0503020204020204" pitchFamily="34" charset="-122"/>
                <a:ea typeface="微软雅黑" panose="020B0503020204020204" pitchFamily="34" charset="-122"/>
                <a:cs typeface="+mn-ea"/>
              </a:rPr>
              <a:t>//DTD Mapper 3.0//EN"</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"http://</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mybatis.org</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dtd</a:t>
            </a:r>
            <a:r>
              <a:rPr lang="en-US" altLang="zh-CN" sz="1600" dirty="0">
                <a:solidFill>
                  <a:srgbClr val="595959"/>
                </a:solidFill>
                <a:latin typeface="微软雅黑" panose="020B0503020204020204" pitchFamily="34" charset="-122"/>
                <a:ea typeface="微软雅黑" panose="020B0503020204020204" pitchFamily="34" charset="-122"/>
                <a:cs typeface="+mn-ea"/>
              </a:rPr>
              <a:t>/mybatis-3-mapper.dtd"&gt;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&lt;mapper namespace="</a:t>
            </a:r>
            <a:r>
              <a:rPr lang="en-US" altLang="zh-CN" sz="1600" dirty="0" err="1">
                <a:solidFill>
                  <a:srgbClr val="595959"/>
                </a:solidFill>
                <a:latin typeface="微软雅黑" panose="020B0503020204020204" pitchFamily="34" charset="-122"/>
                <a:ea typeface="微软雅黑" panose="020B0503020204020204" pitchFamily="34" charset="-122"/>
                <a:cs typeface="+mn-ea"/>
              </a:rPr>
              <a:t>com.itheima.mapper.IdCardMapper</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 </a:t>
            </a:r>
            <a:r>
              <a:rPr lang="zh-CN" altLang="zh-CN" sz="1600" dirty="0">
                <a:solidFill>
                  <a:srgbClr val="595959"/>
                </a:solidFill>
                <a:latin typeface="微软雅黑" panose="020B0503020204020204" pitchFamily="34" charset="-122"/>
                <a:ea typeface="微软雅黑" panose="020B0503020204020204" pitchFamily="34" charset="-122"/>
                <a:cs typeface="+mn-ea"/>
              </a:rPr>
              <a:t>根据</a:t>
            </a:r>
            <a:r>
              <a:rPr lang="en-US" altLang="zh-CN" sz="1600" dirty="0">
                <a:solidFill>
                  <a:srgbClr val="595959"/>
                </a:solidFill>
                <a:latin typeface="微软雅黑" panose="020B0503020204020204" pitchFamily="34" charset="-122"/>
                <a:ea typeface="微软雅黑" panose="020B0503020204020204" pitchFamily="34" charset="-122"/>
                <a:cs typeface="+mn-ea"/>
              </a:rPr>
              <a:t>id</a:t>
            </a:r>
            <a:r>
              <a:rPr lang="zh-CN" altLang="zh-CN" sz="1600" dirty="0">
                <a:solidFill>
                  <a:srgbClr val="595959"/>
                </a:solidFill>
                <a:latin typeface="微软雅黑" panose="020B0503020204020204" pitchFamily="34" charset="-122"/>
                <a:ea typeface="微软雅黑" panose="020B0503020204020204" pitchFamily="34" charset="-122"/>
                <a:cs typeface="+mn-ea"/>
              </a:rPr>
              <a:t>查询证件信息</a:t>
            </a:r>
            <a:r>
              <a:rPr lang="en-US" altLang="zh-CN" sz="1600" dirty="0">
                <a:solidFill>
                  <a:srgbClr val="595959"/>
                </a:solidFill>
                <a:latin typeface="微软雅黑" panose="020B0503020204020204" pitchFamily="34" charset="-122"/>
                <a:ea typeface="微软雅黑" panose="020B0503020204020204" pitchFamily="34" charset="-122"/>
                <a:cs typeface="+mn-ea"/>
              </a:rPr>
              <a:t>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&lt;select id="</a:t>
            </a:r>
            <a:r>
              <a:rPr lang="en-US" altLang="zh-CN" sz="1600" dirty="0" err="1">
                <a:solidFill>
                  <a:srgbClr val="1369B2"/>
                </a:solidFill>
                <a:latin typeface="微软雅黑" panose="020B0503020204020204" pitchFamily="34" charset="-122"/>
                <a:ea typeface="微软雅黑" panose="020B0503020204020204" pitchFamily="34" charset="-122"/>
                <a:cs typeface="+mn-ea"/>
              </a:rPr>
              <a:t>findCodeById</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parameterType</a:t>
            </a:r>
            <a:r>
              <a:rPr lang="en-US" altLang="zh-CN" sz="1600" dirty="0">
                <a:solidFill>
                  <a:srgbClr val="595959"/>
                </a:solidFill>
                <a:latin typeface="微软雅黑" panose="020B0503020204020204" pitchFamily="34" charset="-122"/>
                <a:ea typeface="微软雅黑" panose="020B0503020204020204" pitchFamily="34" charset="-122"/>
                <a:cs typeface="+mn-ea"/>
              </a:rPr>
              <a:t>="Integer" </a:t>
            </a:r>
            <a:r>
              <a:rPr lang="en-US" altLang="zh-CN" sz="1600" dirty="0" err="1">
                <a:solidFill>
                  <a:srgbClr val="595959"/>
                </a:solidFill>
                <a:latin typeface="微软雅黑" panose="020B0503020204020204" pitchFamily="34" charset="-122"/>
                <a:ea typeface="微软雅黑" panose="020B0503020204020204" pitchFamily="34" charset="-122"/>
                <a:cs typeface="+mn-ea"/>
              </a:rPr>
              <a:t>resultType</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IdCard</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1369B2"/>
                </a:solidFill>
                <a:latin typeface="微软雅黑" panose="020B0503020204020204" pitchFamily="34" charset="-122"/>
                <a:ea typeface="微软雅黑" panose="020B0503020204020204" pitchFamily="34" charset="-122"/>
                <a:cs typeface="+mn-ea"/>
              </a:rPr>
              <a:t>SELECT * from </a:t>
            </a:r>
            <a:r>
              <a:rPr lang="en-US" altLang="zh-CN" sz="1600" dirty="0" err="1">
                <a:solidFill>
                  <a:srgbClr val="1369B2"/>
                </a:solidFill>
                <a:latin typeface="微软雅黑" panose="020B0503020204020204" pitchFamily="34" charset="-122"/>
                <a:ea typeface="微软雅黑" panose="020B0503020204020204" pitchFamily="34" charset="-122"/>
                <a:cs typeface="+mn-ea"/>
              </a:rPr>
              <a:t>tb_idcard</a:t>
            </a:r>
            <a:r>
              <a:rPr lang="en-US" altLang="zh-CN" sz="1600" dirty="0">
                <a:solidFill>
                  <a:srgbClr val="1369B2"/>
                </a:solidFill>
                <a:latin typeface="微软雅黑" panose="020B0503020204020204" pitchFamily="34" charset="-122"/>
                <a:ea typeface="微软雅黑" panose="020B0503020204020204" pitchFamily="34" charset="-122"/>
                <a:cs typeface="+mn-ea"/>
              </a:rPr>
              <a:t> where id=#{id}</a:t>
            </a:r>
            <a:endParaRPr lang="zh-CN" altLang="zh-CN" sz="1600" dirty="0">
              <a:solidFill>
                <a:srgbClr val="1369B2"/>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&lt;/select&gt;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&lt;/mapper&gt;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3916406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15414" y="572625"/>
            <a:ext cx="4776464"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学习目标</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dirty="0">
                <a:solidFill>
                  <a:srgbClr val="1369B2"/>
                </a:solidFill>
                <a:latin typeface="微软雅黑" panose="020B0503020204020204" pitchFamily="34" charset="-122"/>
                <a:ea typeface="微软雅黑" panose="020B0503020204020204" pitchFamily="34" charset="-122"/>
                <a:cs typeface="+mn-ea"/>
                <a:sym typeface="+mn-lt"/>
              </a:rPr>
              <a:t>Target</a:t>
            </a:r>
            <a:endParaRPr lang="en-GB" altLang="zh-CN"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80" name="组合 79"/>
          <p:cNvGrpSpPr/>
          <p:nvPr/>
        </p:nvGrpSpPr>
        <p:grpSpPr>
          <a:xfrm>
            <a:off x="2567148" y="2570908"/>
            <a:ext cx="7294833" cy="687916"/>
            <a:chOff x="978872" y="1800500"/>
            <a:chExt cx="5471124" cy="515937"/>
          </a:xfrm>
        </p:grpSpPr>
        <p:sp>
          <p:nvSpPr>
            <p:cNvPr id="81" name="Pentagon 3"/>
            <p:cNvSpPr/>
            <p:nvPr/>
          </p:nvSpPr>
          <p:spPr bwMode="auto">
            <a:xfrm>
              <a:off x="978872" y="1800500"/>
              <a:ext cx="5471124" cy="515937"/>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掌握一对多关联映射</a:t>
              </a:r>
              <a:endParaRPr 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2" name="MH_Others_1"/>
            <p:cNvSpPr/>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3" name="组合 82"/>
          <p:cNvGrpSpPr/>
          <p:nvPr/>
        </p:nvGrpSpPr>
        <p:grpSpPr>
          <a:xfrm>
            <a:off x="2567148" y="3440989"/>
            <a:ext cx="7249419" cy="685800"/>
            <a:chOff x="978872" y="2570437"/>
            <a:chExt cx="5437064" cy="514350"/>
          </a:xfrm>
        </p:grpSpPr>
        <p:sp>
          <p:nvSpPr>
            <p:cNvPr id="84" name="Pentagon 5"/>
            <p:cNvSpPr/>
            <p:nvPr/>
          </p:nvSpPr>
          <p:spPr bwMode="auto">
            <a:xfrm>
              <a:off x="978872" y="2570437"/>
              <a:ext cx="54370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掌握多对多关联映射</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 </a:t>
              </a:r>
              <a:endParaRPr 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5"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6" name="组合 85"/>
          <p:cNvGrpSpPr/>
          <p:nvPr/>
        </p:nvGrpSpPr>
        <p:grpSpPr>
          <a:xfrm>
            <a:off x="2567148" y="4308953"/>
            <a:ext cx="7249419" cy="687918"/>
            <a:chOff x="978872" y="3338787"/>
            <a:chExt cx="5437064" cy="515938"/>
          </a:xfrm>
        </p:grpSpPr>
        <p:sp>
          <p:nvSpPr>
            <p:cNvPr id="87" name="Pentagon 6"/>
            <p:cNvSpPr/>
            <p:nvPr/>
          </p:nvSpPr>
          <p:spPr bwMode="auto">
            <a:xfrm>
              <a:off x="978872" y="3338787"/>
              <a:ext cx="5437064" cy="515938"/>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熟悉</a:t>
              </a:r>
              <a:r>
                <a:rPr lang="en-US" altLang="zh-CN" sz="2000" dirty="0" err="1">
                  <a:solidFill>
                    <a:schemeClr val="tx1">
                      <a:lumMod val="65000"/>
                      <a:lumOff val="35000"/>
                    </a:schemeClr>
                  </a:solidFill>
                  <a:latin typeface="微软雅黑" panose="020B0503020204020204" pitchFamily="34" charset="-122"/>
                  <a:ea typeface="微软雅黑" panose="020B0503020204020204" pitchFamily="34" charset="-122"/>
                  <a:cs typeface="+mn-ea"/>
                </a:rPr>
                <a:t>Mybatis</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的缓存机制</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 </a:t>
              </a:r>
              <a:endParaRPr 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8" name="MH_Others_1"/>
            <p:cNvSpPr/>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spTree>
    <p:extLst>
      <p:ext uri="{BB962C8B-B14F-4D97-AF65-F5344CB8AC3E}">
        <p14:creationId xmlns:p14="http://schemas.microsoft.com/office/powerpoint/2010/main" val="32268233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05</a:t>
            </a:r>
          </a:p>
        </p:txBody>
      </p:sp>
      <p:sp>
        <p:nvSpPr>
          <p:cNvPr id="12" name="Title 1"/>
          <p:cNvSpPr txBox="1"/>
          <p:nvPr/>
        </p:nvSpPr>
        <p:spPr>
          <a:xfrm>
            <a:off x="1143839" y="266933"/>
            <a:ext cx="24794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一对一查询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a:extLst>
              <a:ext uri="{FF2B5EF4-FFF2-40B4-BE49-F238E27FC236}">
                <a16:creationId xmlns:a16="http://schemas.microsoft.com/office/drawing/2014/main" id="{BEAF0FBF-8370-1548-A5DC-85DA9EE176CA}"/>
              </a:ext>
            </a:extLst>
          </p:cNvPr>
          <p:cNvSpPr txBox="1"/>
          <p:nvPr>
            <p:custDataLst>
              <p:tags r:id="rId1"/>
            </p:custDataLst>
          </p:nvPr>
        </p:nvSpPr>
        <p:spPr>
          <a:xfrm>
            <a:off x="2917359" y="1121759"/>
            <a:ext cx="8143641" cy="787460"/>
          </a:xfrm>
          <a:prstGeom prst="rect">
            <a:avLst/>
          </a:prstGeom>
          <a:noFill/>
          <a:ln>
            <a:noFill/>
          </a:ln>
        </p:spPr>
        <p:txBody>
          <a:bodyPr wrap="square" rtlCol="0">
            <a:spAutoFit/>
          </a:bodyPr>
          <a:lstStyle/>
          <a:p>
            <a:pPr>
              <a:lnSpc>
                <a:spcPct val="150000"/>
              </a:lnSpc>
            </a:pPr>
            <a:r>
              <a:rPr lang="zh-CN" altLang="en-US" sz="1600" b="1" dirty="0">
                <a:solidFill>
                  <a:srgbClr val="595959"/>
                </a:solidFill>
                <a:latin typeface="微软雅黑" panose="020B0503020204020204" pitchFamily="34" charset="-122"/>
                <a:ea typeface="微软雅黑" panose="020B0503020204020204" pitchFamily="34" charset="-122"/>
                <a:cs typeface="+mn-ea"/>
              </a:rPr>
              <a:t>编写</a:t>
            </a:r>
            <a:r>
              <a:rPr lang="en-US" altLang="zh-CN" sz="1600" b="1" dirty="0" err="1">
                <a:solidFill>
                  <a:srgbClr val="595959"/>
                </a:solidFill>
                <a:latin typeface="微软雅黑" panose="020B0503020204020204" pitchFamily="34" charset="-122"/>
                <a:ea typeface="微软雅黑" panose="020B0503020204020204" pitchFamily="34" charset="-122"/>
                <a:cs typeface="+mn-ea"/>
              </a:rPr>
              <a:t>PersonMapper.xml</a:t>
            </a:r>
            <a:r>
              <a:rPr lang="zh-CN" altLang="en-US" sz="1600" b="1" dirty="0">
                <a:solidFill>
                  <a:srgbClr val="595959"/>
                </a:solidFill>
                <a:latin typeface="微软雅黑" panose="020B0503020204020204" pitchFamily="34" charset="-122"/>
                <a:ea typeface="微软雅黑" panose="020B0503020204020204" pitchFamily="34" charset="-122"/>
                <a:cs typeface="+mn-ea"/>
              </a:rPr>
              <a:t>文件</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err="1">
                <a:solidFill>
                  <a:srgbClr val="595959"/>
                </a:solidFill>
                <a:latin typeface="微软雅黑" panose="020B0503020204020204" pitchFamily="34" charset="-122"/>
                <a:ea typeface="微软雅黑" panose="020B0503020204020204" pitchFamily="34" charset="-122"/>
                <a:cs typeface="+mn-ea"/>
              </a:rPr>
              <a:t>com.itheima.mapper</a:t>
            </a:r>
            <a:r>
              <a:rPr lang="zh-CN" altLang="zh-CN" sz="1600" dirty="0">
                <a:solidFill>
                  <a:srgbClr val="595959"/>
                </a:solidFill>
                <a:latin typeface="微软雅黑" panose="020B0503020204020204" pitchFamily="34" charset="-122"/>
                <a:ea typeface="微软雅黑" panose="020B0503020204020204" pitchFamily="34" charset="-122"/>
                <a:cs typeface="+mn-ea"/>
              </a:rPr>
              <a:t>包中，创建人员映射文件</a:t>
            </a:r>
            <a:r>
              <a:rPr lang="en-US" altLang="zh-CN" sz="1600" dirty="0" err="1">
                <a:solidFill>
                  <a:srgbClr val="595959"/>
                </a:solidFill>
                <a:latin typeface="微软雅黑" panose="020B0503020204020204" pitchFamily="34" charset="-122"/>
                <a:ea typeface="微软雅黑" panose="020B0503020204020204" pitchFamily="34" charset="-122"/>
                <a:cs typeface="+mn-ea"/>
              </a:rPr>
              <a:t>PersonMapper.xml</a:t>
            </a:r>
            <a:r>
              <a:rPr lang="zh-CN" altLang="zh-CN" sz="1600" dirty="0">
                <a:solidFill>
                  <a:srgbClr val="595959"/>
                </a:solidFill>
                <a:latin typeface="微软雅黑" panose="020B0503020204020204" pitchFamily="34" charset="-122"/>
                <a:ea typeface="微软雅黑" panose="020B0503020204020204" pitchFamily="34" charset="-122"/>
                <a:cs typeface="+mn-ea"/>
              </a:rPr>
              <a:t>，并在映射文件中编写一对一关联映射查询的配置信息</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p>
        </p:txBody>
      </p:sp>
      <p:pic>
        <p:nvPicPr>
          <p:cNvPr id="19" name="图片 18">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651708" y="2326656"/>
            <a:ext cx="6880912" cy="4208621"/>
          </a:xfrm>
          <a:prstGeom prst="rect">
            <a:avLst/>
          </a:prstGeom>
        </p:spPr>
      </p:pic>
      <p:sp>
        <p:nvSpPr>
          <p:cNvPr id="2" name="矩形 1"/>
          <p:cNvSpPr/>
          <p:nvPr/>
        </p:nvSpPr>
        <p:spPr>
          <a:xfrm>
            <a:off x="2746508" y="2355250"/>
            <a:ext cx="7026142" cy="4111447"/>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&lt;select id="</a:t>
            </a:r>
            <a:r>
              <a:rPr lang="en-US" altLang="zh-CN" sz="1600" dirty="0" err="1">
                <a:solidFill>
                  <a:srgbClr val="595959"/>
                </a:solidFill>
                <a:latin typeface="微软雅黑" panose="020B0503020204020204" pitchFamily="34" charset="-122"/>
                <a:ea typeface="微软雅黑" panose="020B0503020204020204" pitchFamily="34" charset="-122"/>
                <a:cs typeface="+mn-ea"/>
              </a:rPr>
              <a:t>findPersonById</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parameterType</a:t>
            </a:r>
            <a:r>
              <a:rPr lang="en-US" altLang="zh-CN" sz="1600" dirty="0">
                <a:solidFill>
                  <a:srgbClr val="595959"/>
                </a:solidFill>
                <a:latin typeface="微软雅黑" panose="020B0503020204020204" pitchFamily="34" charset="-122"/>
                <a:ea typeface="微软雅黑" panose="020B0503020204020204" pitchFamily="34" charset="-122"/>
                <a:cs typeface="+mn-ea"/>
              </a:rPr>
              <a:t>="Integer" 	</a:t>
            </a:r>
            <a:r>
              <a:rPr lang="en-US" altLang="zh-CN" sz="1600" dirty="0" err="1">
                <a:solidFill>
                  <a:srgbClr val="595959"/>
                </a:solidFill>
                <a:latin typeface="微软雅黑" panose="020B0503020204020204" pitchFamily="34" charset="-122"/>
                <a:ea typeface="微软雅黑" panose="020B0503020204020204" pitchFamily="34" charset="-122"/>
                <a:cs typeface="+mn-ea"/>
              </a:rPr>
              <a:t>resultMap</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IdCardWithPersonResult</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SELECT * from </a:t>
            </a:r>
            <a:r>
              <a:rPr lang="en-US" altLang="zh-CN" sz="1600" dirty="0" err="1">
                <a:solidFill>
                  <a:srgbClr val="595959"/>
                </a:solidFill>
                <a:latin typeface="微软雅黑" panose="020B0503020204020204" pitchFamily="34" charset="-122"/>
                <a:ea typeface="微软雅黑" panose="020B0503020204020204" pitchFamily="34" charset="-122"/>
                <a:cs typeface="+mn-ea"/>
              </a:rPr>
              <a:t>tb_person</a:t>
            </a:r>
            <a:r>
              <a:rPr lang="en-US" altLang="zh-CN" sz="1600" dirty="0">
                <a:solidFill>
                  <a:srgbClr val="595959"/>
                </a:solidFill>
                <a:latin typeface="微软雅黑" panose="020B0503020204020204" pitchFamily="34" charset="-122"/>
                <a:ea typeface="微软雅黑" panose="020B0503020204020204" pitchFamily="34" charset="-122"/>
                <a:cs typeface="+mn-ea"/>
              </a:rPr>
              <a:t> where id=#{id}	&lt;/select&gt;</a:t>
            </a: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a:t>
            </a:r>
            <a:r>
              <a:rPr lang="en-US" altLang="zh-CN" sz="1600" dirty="0" err="1">
                <a:solidFill>
                  <a:srgbClr val="595959"/>
                </a:solidFill>
                <a:latin typeface="微软雅黑" panose="020B0503020204020204" pitchFamily="34" charset="-122"/>
                <a:ea typeface="微软雅黑" panose="020B0503020204020204" pitchFamily="34" charset="-122"/>
                <a:cs typeface="+mn-ea"/>
              </a:rPr>
              <a:t>resultMap</a:t>
            </a:r>
            <a:r>
              <a:rPr lang="en-US" altLang="zh-CN" sz="1600" dirty="0">
                <a:solidFill>
                  <a:srgbClr val="595959"/>
                </a:solidFill>
                <a:latin typeface="微软雅黑" panose="020B0503020204020204" pitchFamily="34" charset="-122"/>
                <a:ea typeface="微软雅黑" panose="020B0503020204020204" pitchFamily="34" charset="-122"/>
                <a:cs typeface="+mn-ea"/>
              </a:rPr>
              <a:t> type="Person" id="</a:t>
            </a:r>
            <a:r>
              <a:rPr lang="en-US" altLang="zh-CN" sz="1600" dirty="0" err="1">
                <a:solidFill>
                  <a:srgbClr val="595959"/>
                </a:solidFill>
                <a:latin typeface="微软雅黑" panose="020B0503020204020204" pitchFamily="34" charset="-122"/>
                <a:ea typeface="微软雅黑" panose="020B0503020204020204" pitchFamily="34" charset="-122"/>
                <a:cs typeface="+mn-ea"/>
              </a:rPr>
              <a:t>IdCardWithPersonResult</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&lt;id property="id" column="id"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&lt;result property="name" column="name"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&lt;result property="age" column="age"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&lt;result property="sex" column="sex"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&lt;association property="card" column="</a:t>
            </a:r>
            <a:r>
              <a:rPr lang="en-US" altLang="zh-CN" sz="1600" dirty="0" err="1">
                <a:solidFill>
                  <a:srgbClr val="595959"/>
                </a:solidFill>
                <a:latin typeface="微软雅黑" panose="020B0503020204020204" pitchFamily="34" charset="-122"/>
                <a:ea typeface="微软雅黑" panose="020B0503020204020204" pitchFamily="34" charset="-122"/>
                <a:cs typeface="+mn-ea"/>
              </a:rPr>
              <a:t>card_id</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javaType</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IdCard</a:t>
            </a:r>
            <a:r>
              <a:rPr lang="en-US" altLang="zh-CN" sz="1600" dirty="0">
                <a:solidFill>
                  <a:srgbClr val="595959"/>
                </a:solidFill>
                <a:latin typeface="微软雅黑" panose="020B0503020204020204" pitchFamily="34" charset="-122"/>
                <a:ea typeface="微软雅黑" panose="020B0503020204020204" pitchFamily="34" charset="-122"/>
                <a:cs typeface="+mn-ea"/>
              </a:rPr>
              <a:t>”</a:t>
            </a: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select="</a:t>
            </a:r>
            <a:r>
              <a:rPr lang="en-US" altLang="zh-CN" sz="1600" dirty="0" err="1">
                <a:solidFill>
                  <a:srgbClr val="595959"/>
                </a:solidFill>
                <a:latin typeface="微软雅黑" panose="020B0503020204020204" pitchFamily="34" charset="-122"/>
                <a:ea typeface="微软雅黑" panose="020B0503020204020204" pitchFamily="34" charset="-122"/>
                <a:cs typeface="+mn-ea"/>
              </a:rPr>
              <a:t>com.itheima.mapper.IdCardMapper.findCodeById</a:t>
            </a:r>
            <a:r>
              <a:rPr lang="en-US" altLang="zh-CN" sz="1600" dirty="0">
                <a:solidFill>
                  <a:srgbClr val="595959"/>
                </a:solidFill>
                <a:latin typeface="微软雅黑" panose="020B0503020204020204" pitchFamily="34" charset="-122"/>
                <a:ea typeface="微软雅黑" panose="020B0503020204020204" pitchFamily="34" charset="-122"/>
                <a:cs typeface="+mn-ea"/>
              </a:rPr>
              <a:t>"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a:t>
            </a:r>
            <a:r>
              <a:rPr lang="en-US" altLang="zh-CN" sz="1600" dirty="0" err="1">
                <a:solidFill>
                  <a:srgbClr val="595959"/>
                </a:solidFill>
                <a:latin typeface="微软雅黑" panose="020B0503020204020204" pitchFamily="34" charset="-122"/>
                <a:ea typeface="微软雅黑" panose="020B0503020204020204" pitchFamily="34" charset="-122"/>
                <a:cs typeface="+mn-ea"/>
              </a:rPr>
              <a:t>resultMap</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25412570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06</a:t>
            </a:r>
          </a:p>
        </p:txBody>
      </p:sp>
      <p:sp>
        <p:nvSpPr>
          <p:cNvPr id="12" name="Title 1"/>
          <p:cNvSpPr txBox="1"/>
          <p:nvPr/>
        </p:nvSpPr>
        <p:spPr>
          <a:xfrm>
            <a:off x="1143839" y="266933"/>
            <a:ext cx="24794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一对一查询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a:extLst>
              <a:ext uri="{FF2B5EF4-FFF2-40B4-BE49-F238E27FC236}">
                <a16:creationId xmlns:a16="http://schemas.microsoft.com/office/drawing/2014/main" id="{BEAF0FBF-8370-1548-A5DC-85DA9EE176CA}"/>
              </a:ext>
            </a:extLst>
          </p:cNvPr>
          <p:cNvSpPr txBox="1"/>
          <p:nvPr>
            <p:custDataLst>
              <p:tags r:id="rId1"/>
            </p:custDataLst>
          </p:nvPr>
        </p:nvSpPr>
        <p:spPr>
          <a:xfrm>
            <a:off x="2917359" y="1121759"/>
            <a:ext cx="8143641" cy="787460"/>
          </a:xfrm>
          <a:prstGeom prst="rect">
            <a:avLst/>
          </a:prstGeom>
          <a:noFill/>
          <a:ln>
            <a:noFill/>
          </a:ln>
        </p:spPr>
        <p:txBody>
          <a:bodyPr wrap="square" rtlCol="0">
            <a:spAutoFit/>
          </a:bodyPr>
          <a:lstStyle/>
          <a:p>
            <a:pPr>
              <a:lnSpc>
                <a:spcPct val="150000"/>
              </a:lnSpc>
            </a:pPr>
            <a:r>
              <a:rPr lang="zh-CN" altLang="en-US" sz="1600" b="1" dirty="0">
                <a:solidFill>
                  <a:srgbClr val="595959"/>
                </a:solidFill>
                <a:latin typeface="微软雅黑" panose="020B0503020204020204" pitchFamily="34" charset="-122"/>
                <a:ea typeface="微软雅黑" panose="020B0503020204020204" pitchFamily="34" charset="-122"/>
                <a:cs typeface="+mn-ea"/>
              </a:rPr>
              <a:t>引入映射文件</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在核心配置文件</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mybatis-config.xml</a:t>
            </a:r>
            <a:r>
              <a:rPr lang="zh-CN" altLang="zh-CN" sz="1600" dirty="0">
                <a:solidFill>
                  <a:srgbClr val="595959"/>
                </a:solidFill>
                <a:latin typeface="微软雅黑" panose="020B0503020204020204" pitchFamily="34" charset="-122"/>
                <a:ea typeface="微软雅黑" panose="020B0503020204020204" pitchFamily="34" charset="-122"/>
                <a:cs typeface="+mn-ea"/>
              </a:rPr>
              <a:t>中，引入</a:t>
            </a:r>
            <a:r>
              <a:rPr lang="en-US" altLang="zh-CN" sz="1600" dirty="0" err="1">
                <a:solidFill>
                  <a:srgbClr val="595959"/>
                </a:solidFill>
                <a:latin typeface="微软雅黑" panose="020B0503020204020204" pitchFamily="34" charset="-122"/>
                <a:ea typeface="微软雅黑" panose="020B0503020204020204" pitchFamily="34" charset="-122"/>
                <a:cs typeface="+mn-ea"/>
              </a:rPr>
              <a:t>IdCardMapper.xml</a:t>
            </a:r>
            <a:r>
              <a:rPr lang="zh-CN" altLang="zh-CN" sz="1600" dirty="0">
                <a:solidFill>
                  <a:srgbClr val="595959"/>
                </a:solidFill>
                <a:latin typeface="微软雅黑" panose="020B0503020204020204" pitchFamily="34" charset="-122"/>
                <a:ea typeface="微软雅黑" panose="020B0503020204020204" pitchFamily="34" charset="-122"/>
                <a:cs typeface="+mn-ea"/>
              </a:rPr>
              <a:t>和</a:t>
            </a:r>
            <a:r>
              <a:rPr lang="en-US" altLang="zh-CN" sz="1600" dirty="0" err="1">
                <a:solidFill>
                  <a:srgbClr val="595959"/>
                </a:solidFill>
                <a:latin typeface="微软雅黑" panose="020B0503020204020204" pitchFamily="34" charset="-122"/>
                <a:ea typeface="微软雅黑" panose="020B0503020204020204" pitchFamily="34" charset="-122"/>
                <a:cs typeface="+mn-ea"/>
              </a:rPr>
              <a:t>PersonMapper.xml</a:t>
            </a:r>
            <a:r>
              <a:rPr lang="zh-CN" altLang="zh-CN" sz="1600" dirty="0">
                <a:solidFill>
                  <a:srgbClr val="595959"/>
                </a:solidFill>
                <a:latin typeface="微软雅黑" panose="020B0503020204020204" pitchFamily="34" charset="-122"/>
                <a:ea typeface="微软雅黑" panose="020B0503020204020204" pitchFamily="34" charset="-122"/>
                <a:cs typeface="+mn-ea"/>
              </a:rPr>
              <a:t>映射文件，并为</a:t>
            </a:r>
            <a:r>
              <a:rPr lang="en-US" altLang="zh-CN" sz="1600" dirty="0" err="1">
                <a:solidFill>
                  <a:srgbClr val="595959"/>
                </a:solidFill>
                <a:latin typeface="微软雅黑" panose="020B0503020204020204" pitchFamily="34" charset="-122"/>
                <a:ea typeface="微软雅黑" panose="020B0503020204020204" pitchFamily="34" charset="-122"/>
                <a:cs typeface="+mn-ea"/>
              </a:rPr>
              <a:t>com.itheima.pojo</a:t>
            </a:r>
            <a:r>
              <a:rPr lang="zh-CN" altLang="zh-CN" sz="1600" dirty="0">
                <a:solidFill>
                  <a:srgbClr val="595959"/>
                </a:solidFill>
                <a:latin typeface="微软雅黑" panose="020B0503020204020204" pitchFamily="34" charset="-122"/>
                <a:ea typeface="微软雅黑" panose="020B0503020204020204" pitchFamily="34" charset="-122"/>
                <a:cs typeface="+mn-ea"/>
              </a:rPr>
              <a:t>包下的所有实体类定义别名</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p>
        </p:txBody>
      </p:sp>
      <p:pic>
        <p:nvPicPr>
          <p:cNvPr id="19" name="图片 18">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651708" y="2326656"/>
            <a:ext cx="6880912" cy="4208621"/>
          </a:xfrm>
          <a:prstGeom prst="rect">
            <a:avLst/>
          </a:prstGeom>
        </p:spPr>
      </p:pic>
      <p:sp>
        <p:nvSpPr>
          <p:cNvPr id="2" name="矩形 1"/>
          <p:cNvSpPr/>
          <p:nvPr/>
        </p:nvSpPr>
        <p:spPr>
          <a:xfrm>
            <a:off x="2746508" y="2355250"/>
            <a:ext cx="7026142" cy="4111447"/>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a:t>
            </a:r>
            <a:r>
              <a:rPr lang="zh-CN" altLang="en-US" sz="1600" dirty="0">
                <a:solidFill>
                  <a:srgbClr val="595959"/>
                </a:solidFill>
                <a:latin typeface="微软雅黑" panose="020B0503020204020204" pitchFamily="34" charset="-122"/>
                <a:ea typeface="微软雅黑" panose="020B0503020204020204" pitchFamily="34" charset="-122"/>
                <a:cs typeface="+mn-ea"/>
              </a:rPr>
              <a:t> 只展示了定义别名和</a:t>
            </a:r>
            <a:r>
              <a:rPr lang="en-US" altLang="zh-CN" sz="1600" dirty="0">
                <a:solidFill>
                  <a:srgbClr val="595959"/>
                </a:solidFill>
                <a:latin typeface="微软雅黑" panose="020B0503020204020204" pitchFamily="34" charset="-122"/>
                <a:ea typeface="微软雅黑" panose="020B0503020204020204" pitchFamily="34" charset="-122"/>
                <a:cs typeface="+mn-ea"/>
              </a:rPr>
              <a:t>mapping</a:t>
            </a:r>
            <a:r>
              <a:rPr lang="zh-CN" altLang="en-US" sz="1600" dirty="0">
                <a:solidFill>
                  <a:srgbClr val="595959"/>
                </a:solidFill>
                <a:latin typeface="微软雅黑" panose="020B0503020204020204" pitchFamily="34" charset="-122"/>
                <a:ea typeface="微软雅黑" panose="020B0503020204020204" pitchFamily="34" charset="-122"/>
                <a:cs typeface="+mn-ea"/>
              </a:rPr>
              <a:t>文件中配置新添加的部分</a:t>
            </a:r>
            <a:r>
              <a:rPr lang="en-US" altLang="zh-CN" sz="1600" dirty="0">
                <a:solidFill>
                  <a:srgbClr val="595959"/>
                </a:solidFill>
                <a:latin typeface="微软雅黑" panose="020B0503020204020204" pitchFamily="34" charset="-122"/>
                <a:ea typeface="微软雅黑" panose="020B0503020204020204" pitchFamily="34" charset="-122"/>
                <a:cs typeface="+mn-ea"/>
              </a:rPr>
              <a:t>-- &gt;</a:t>
            </a: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a:t>
            </a:r>
            <a:r>
              <a:rPr lang="zh-CN" altLang="zh-CN" sz="1600" dirty="0">
                <a:solidFill>
                  <a:srgbClr val="595959"/>
                </a:solidFill>
                <a:latin typeface="微软雅黑" panose="020B0503020204020204" pitchFamily="34" charset="-122"/>
                <a:ea typeface="微软雅黑" panose="020B0503020204020204" pitchFamily="34" charset="-122"/>
                <a:cs typeface="+mn-ea"/>
              </a:rPr>
              <a:t>使用扫描包的形式定义别名</a:t>
            </a:r>
            <a:r>
              <a:rPr lang="en-US" altLang="zh-CN" sz="1600" dirty="0">
                <a:solidFill>
                  <a:srgbClr val="595959"/>
                </a:solidFill>
                <a:latin typeface="微软雅黑" panose="020B0503020204020204" pitchFamily="34" charset="-122"/>
                <a:ea typeface="微软雅黑" panose="020B0503020204020204" pitchFamily="34" charset="-122"/>
                <a:cs typeface="+mn-ea"/>
              </a:rPr>
              <a:t>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1369B2"/>
                </a:solidFill>
                <a:latin typeface="微软雅黑" panose="020B0503020204020204" pitchFamily="34" charset="-122"/>
                <a:ea typeface="微软雅黑" panose="020B0503020204020204" pitchFamily="34" charset="-122"/>
                <a:cs typeface="+mn-ea"/>
              </a:rPr>
              <a:t>&lt;</a:t>
            </a:r>
            <a:r>
              <a:rPr lang="en-US" altLang="zh-CN" sz="1600" dirty="0" err="1">
                <a:solidFill>
                  <a:srgbClr val="1369B2"/>
                </a:solidFill>
                <a:latin typeface="微软雅黑" panose="020B0503020204020204" pitchFamily="34" charset="-122"/>
                <a:ea typeface="微软雅黑" panose="020B0503020204020204" pitchFamily="34" charset="-122"/>
                <a:cs typeface="+mn-ea"/>
              </a:rPr>
              <a:t>typeAliases</a:t>
            </a:r>
            <a:r>
              <a:rPr lang="en-US" altLang="zh-CN" sz="1600" dirty="0">
                <a:solidFill>
                  <a:srgbClr val="1369B2"/>
                </a:solidFill>
                <a:latin typeface="微软雅黑" panose="020B0503020204020204" pitchFamily="34" charset="-122"/>
                <a:ea typeface="微软雅黑" panose="020B0503020204020204" pitchFamily="34" charset="-122"/>
                <a:cs typeface="+mn-ea"/>
              </a:rPr>
              <a:t>&gt;</a:t>
            </a:r>
            <a:endParaRPr lang="zh-CN" altLang="zh-CN" sz="1600" dirty="0">
              <a:solidFill>
                <a:srgbClr val="1369B2"/>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1369B2"/>
                </a:solidFill>
                <a:latin typeface="微软雅黑" panose="020B0503020204020204" pitchFamily="34" charset="-122"/>
                <a:ea typeface="微软雅黑" panose="020B0503020204020204" pitchFamily="34" charset="-122"/>
                <a:cs typeface="+mn-ea"/>
              </a:rPr>
              <a:t>	&lt;package name="</a:t>
            </a:r>
            <a:r>
              <a:rPr lang="en-US" altLang="zh-CN" sz="1600" dirty="0" err="1">
                <a:solidFill>
                  <a:srgbClr val="1369B2"/>
                </a:solidFill>
                <a:latin typeface="微软雅黑" panose="020B0503020204020204" pitchFamily="34" charset="-122"/>
                <a:ea typeface="微软雅黑" panose="020B0503020204020204" pitchFamily="34" charset="-122"/>
                <a:cs typeface="+mn-ea"/>
              </a:rPr>
              <a:t>com.itheima.pojo</a:t>
            </a:r>
            <a:r>
              <a:rPr lang="en-US" altLang="zh-CN" sz="1600" dirty="0">
                <a:solidFill>
                  <a:srgbClr val="1369B2"/>
                </a:solidFill>
                <a:latin typeface="微软雅黑" panose="020B0503020204020204" pitchFamily="34" charset="-122"/>
                <a:ea typeface="微软雅黑" panose="020B0503020204020204" pitchFamily="34" charset="-122"/>
                <a:cs typeface="+mn-ea"/>
              </a:rPr>
              <a:t>" /&gt;</a:t>
            </a:r>
            <a:endParaRPr lang="zh-CN" altLang="zh-CN" sz="1600" dirty="0">
              <a:solidFill>
                <a:srgbClr val="1369B2"/>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1369B2"/>
                </a:solidFill>
                <a:latin typeface="微软雅黑" panose="020B0503020204020204" pitchFamily="34" charset="-122"/>
                <a:ea typeface="微软雅黑" panose="020B0503020204020204" pitchFamily="34" charset="-122"/>
                <a:cs typeface="+mn-ea"/>
              </a:rPr>
              <a:t>&lt;/</a:t>
            </a:r>
            <a:r>
              <a:rPr lang="en-US" altLang="zh-CN" sz="1600" dirty="0" err="1">
                <a:solidFill>
                  <a:srgbClr val="1369B2"/>
                </a:solidFill>
                <a:latin typeface="微软雅黑" panose="020B0503020204020204" pitchFamily="34" charset="-122"/>
                <a:ea typeface="微软雅黑" panose="020B0503020204020204" pitchFamily="34" charset="-122"/>
                <a:cs typeface="+mn-ea"/>
              </a:rPr>
              <a:t>typeAliases</a:t>
            </a:r>
            <a:r>
              <a:rPr lang="en-US" altLang="zh-CN" sz="1600" dirty="0">
                <a:solidFill>
                  <a:srgbClr val="1369B2"/>
                </a:solidFill>
                <a:latin typeface="微软雅黑" panose="020B0503020204020204" pitchFamily="34" charset="-122"/>
                <a:ea typeface="微软雅黑" panose="020B0503020204020204" pitchFamily="34" charset="-122"/>
                <a:cs typeface="+mn-ea"/>
              </a:rPr>
              <a:t>&gt;</a:t>
            </a: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&lt;mappers&gt;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1369B2"/>
                </a:solidFill>
                <a:latin typeface="微软雅黑" panose="020B0503020204020204" pitchFamily="34" charset="-122"/>
                <a:ea typeface="微软雅黑" panose="020B0503020204020204" pitchFamily="34" charset="-122"/>
                <a:cs typeface="+mn-ea"/>
              </a:rPr>
              <a:t>	&lt;mapper resource="com/</a:t>
            </a:r>
            <a:r>
              <a:rPr lang="en-US" altLang="zh-CN" sz="1600" dirty="0" err="1">
                <a:solidFill>
                  <a:srgbClr val="1369B2"/>
                </a:solidFill>
                <a:latin typeface="微软雅黑" panose="020B0503020204020204" pitchFamily="34" charset="-122"/>
                <a:ea typeface="微软雅黑" panose="020B0503020204020204" pitchFamily="34" charset="-122"/>
                <a:cs typeface="+mn-ea"/>
              </a:rPr>
              <a:t>itheima</a:t>
            </a:r>
            <a:r>
              <a:rPr lang="en-US" altLang="zh-CN" sz="1600" dirty="0">
                <a:solidFill>
                  <a:srgbClr val="1369B2"/>
                </a:solidFill>
                <a:latin typeface="微软雅黑" panose="020B0503020204020204" pitchFamily="34" charset="-122"/>
                <a:ea typeface="微软雅黑" panose="020B0503020204020204" pitchFamily="34" charset="-122"/>
                <a:cs typeface="+mn-ea"/>
              </a:rPr>
              <a:t>/mapper/</a:t>
            </a:r>
            <a:r>
              <a:rPr lang="en-US" altLang="zh-CN" sz="1600" dirty="0" err="1">
                <a:solidFill>
                  <a:srgbClr val="1369B2"/>
                </a:solidFill>
                <a:latin typeface="微软雅黑" panose="020B0503020204020204" pitchFamily="34" charset="-122"/>
                <a:ea typeface="微软雅黑" panose="020B0503020204020204" pitchFamily="34" charset="-122"/>
                <a:cs typeface="+mn-ea"/>
              </a:rPr>
              <a:t>IdCardMapper.xml</a:t>
            </a:r>
            <a:r>
              <a:rPr lang="en-US" altLang="zh-CN" sz="1600" dirty="0">
                <a:solidFill>
                  <a:srgbClr val="1369B2"/>
                </a:solidFill>
                <a:latin typeface="微软雅黑" panose="020B0503020204020204" pitchFamily="34" charset="-122"/>
                <a:ea typeface="微软雅黑" panose="020B0503020204020204" pitchFamily="34" charset="-122"/>
                <a:cs typeface="+mn-ea"/>
              </a:rPr>
              <a:t>" /&gt;</a:t>
            </a:r>
          </a:p>
          <a:p>
            <a:pPr lvl="0">
              <a:lnSpc>
                <a:spcPct val="150000"/>
              </a:lnSpc>
            </a:pPr>
            <a:r>
              <a:rPr lang="en-US" altLang="zh-CN" sz="1600" dirty="0">
                <a:solidFill>
                  <a:srgbClr val="1369B2"/>
                </a:solidFill>
                <a:latin typeface="微软雅黑" panose="020B0503020204020204" pitchFamily="34" charset="-122"/>
                <a:ea typeface="微软雅黑" panose="020B0503020204020204" pitchFamily="34" charset="-122"/>
                <a:cs typeface="+mn-ea"/>
              </a:rPr>
              <a:t>	&lt;mapper resource="com/</a:t>
            </a:r>
            <a:r>
              <a:rPr lang="en-US" altLang="zh-CN" sz="1600" dirty="0" err="1">
                <a:solidFill>
                  <a:srgbClr val="1369B2"/>
                </a:solidFill>
                <a:latin typeface="微软雅黑" panose="020B0503020204020204" pitchFamily="34" charset="-122"/>
                <a:ea typeface="微软雅黑" panose="020B0503020204020204" pitchFamily="34" charset="-122"/>
                <a:cs typeface="+mn-ea"/>
              </a:rPr>
              <a:t>itheima</a:t>
            </a:r>
            <a:r>
              <a:rPr lang="en-US" altLang="zh-CN" sz="1600" dirty="0">
                <a:solidFill>
                  <a:srgbClr val="1369B2"/>
                </a:solidFill>
                <a:latin typeface="微软雅黑" panose="020B0503020204020204" pitchFamily="34" charset="-122"/>
                <a:ea typeface="微软雅黑" panose="020B0503020204020204" pitchFamily="34" charset="-122"/>
                <a:cs typeface="+mn-ea"/>
              </a:rPr>
              <a:t>/mapper/</a:t>
            </a:r>
            <a:r>
              <a:rPr lang="en-US" altLang="zh-CN" sz="1600" dirty="0" err="1">
                <a:solidFill>
                  <a:srgbClr val="1369B2"/>
                </a:solidFill>
                <a:latin typeface="微软雅黑" panose="020B0503020204020204" pitchFamily="34" charset="-122"/>
                <a:ea typeface="微软雅黑" panose="020B0503020204020204" pitchFamily="34" charset="-122"/>
                <a:cs typeface="+mn-ea"/>
              </a:rPr>
              <a:t>PersonMapper.xml</a:t>
            </a:r>
            <a:r>
              <a:rPr lang="en-US" altLang="zh-CN" sz="1600" dirty="0">
                <a:solidFill>
                  <a:srgbClr val="1369B2"/>
                </a:solidFill>
                <a:latin typeface="微软雅黑" panose="020B0503020204020204" pitchFamily="34" charset="-122"/>
                <a:ea typeface="微软雅黑" panose="020B0503020204020204" pitchFamily="34" charset="-122"/>
                <a:cs typeface="+mn-ea"/>
              </a:rPr>
              <a:t>" /&gt;</a:t>
            </a: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&lt;/mappers&gt;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11870756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07</a:t>
            </a:r>
          </a:p>
        </p:txBody>
      </p:sp>
      <p:sp>
        <p:nvSpPr>
          <p:cNvPr id="12" name="Title 1"/>
          <p:cNvSpPr txBox="1"/>
          <p:nvPr/>
        </p:nvSpPr>
        <p:spPr>
          <a:xfrm>
            <a:off x="1143839" y="266933"/>
            <a:ext cx="24794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一对一查询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a:extLst>
              <a:ext uri="{FF2B5EF4-FFF2-40B4-BE49-F238E27FC236}">
                <a16:creationId xmlns:a16="http://schemas.microsoft.com/office/drawing/2014/main" id="{BEAF0FBF-8370-1548-A5DC-85DA9EE176CA}"/>
              </a:ext>
            </a:extLst>
          </p:cNvPr>
          <p:cNvSpPr txBox="1"/>
          <p:nvPr>
            <p:custDataLst>
              <p:tags r:id="rId1"/>
            </p:custDataLst>
          </p:nvPr>
        </p:nvSpPr>
        <p:spPr>
          <a:xfrm>
            <a:off x="2917359" y="1121759"/>
            <a:ext cx="8143641" cy="418128"/>
          </a:xfrm>
          <a:prstGeom prst="rect">
            <a:avLst/>
          </a:prstGeom>
          <a:noFill/>
          <a:ln>
            <a:noFill/>
          </a:ln>
        </p:spPr>
        <p:txBody>
          <a:bodyPr wrap="square" rtlCol="0">
            <a:spAutoFit/>
          </a:bodyPr>
          <a:lstStyle/>
          <a:p>
            <a:pPr>
              <a:lnSpc>
                <a:spcPct val="150000"/>
              </a:lnSpc>
            </a:pPr>
            <a:r>
              <a:rPr lang="zh-CN" altLang="en-US" sz="1600" b="1" dirty="0">
                <a:solidFill>
                  <a:srgbClr val="595959"/>
                </a:solidFill>
                <a:latin typeface="微软雅黑" panose="020B0503020204020204" pitchFamily="34" charset="-122"/>
                <a:ea typeface="微软雅黑" panose="020B0503020204020204" pitchFamily="34" charset="-122"/>
                <a:cs typeface="+mn-ea"/>
              </a:rPr>
              <a:t>编写测试类</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在测试类</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MyBatisTest</a:t>
            </a:r>
            <a:r>
              <a:rPr lang="zh-CN" altLang="zh-CN" sz="1600" dirty="0">
                <a:solidFill>
                  <a:srgbClr val="595959"/>
                </a:solidFill>
                <a:latin typeface="微软雅黑" panose="020B0503020204020204" pitchFamily="34" charset="-122"/>
                <a:ea typeface="微软雅黑" panose="020B0503020204020204" pitchFamily="34" charset="-122"/>
                <a:cs typeface="+mn-ea"/>
              </a:rPr>
              <a:t>中，编写测试方法</a:t>
            </a:r>
            <a:r>
              <a:rPr lang="en-US" altLang="zh-CN" sz="1600" dirty="0" err="1">
                <a:solidFill>
                  <a:srgbClr val="595959"/>
                </a:solidFill>
                <a:latin typeface="微软雅黑" panose="020B0503020204020204" pitchFamily="34" charset="-122"/>
                <a:ea typeface="微软雅黑" panose="020B0503020204020204" pitchFamily="34" charset="-122"/>
                <a:cs typeface="+mn-ea"/>
              </a:rPr>
              <a:t>findPersonByIdTest</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p>
        </p:txBody>
      </p:sp>
      <p:pic>
        <p:nvPicPr>
          <p:cNvPr id="19" name="图片 18">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651708" y="2326656"/>
            <a:ext cx="6880912" cy="4208621"/>
          </a:xfrm>
          <a:prstGeom prst="rect">
            <a:avLst/>
          </a:prstGeom>
        </p:spPr>
      </p:pic>
      <p:sp>
        <p:nvSpPr>
          <p:cNvPr id="2" name="矩形 1"/>
          <p:cNvSpPr/>
          <p:nvPr/>
        </p:nvSpPr>
        <p:spPr>
          <a:xfrm>
            <a:off x="2872238" y="2366680"/>
            <a:ext cx="7026142" cy="4111447"/>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void </a:t>
            </a:r>
            <a:r>
              <a:rPr lang="en-US" altLang="zh-CN" sz="1600" dirty="0" err="1">
                <a:solidFill>
                  <a:srgbClr val="595959"/>
                </a:solidFill>
                <a:latin typeface="微软雅黑" panose="020B0503020204020204" pitchFamily="34" charset="-122"/>
                <a:ea typeface="微软雅黑" panose="020B0503020204020204" pitchFamily="34" charset="-122"/>
                <a:cs typeface="+mn-ea"/>
              </a:rPr>
              <a:t>findPersonByIdTest</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1</a:t>
            </a:r>
            <a:r>
              <a:rPr lang="zh-CN" altLang="zh-CN" sz="1600" dirty="0">
                <a:solidFill>
                  <a:srgbClr val="595959"/>
                </a:solidFill>
                <a:latin typeface="微软雅黑" panose="020B0503020204020204" pitchFamily="34" charset="-122"/>
                <a:ea typeface="微软雅黑" panose="020B0503020204020204" pitchFamily="34" charset="-122"/>
                <a:cs typeface="+mn-ea"/>
              </a:rPr>
              <a:t>、通过工具类获取</a:t>
            </a:r>
            <a:r>
              <a:rPr lang="en-US" altLang="zh-CN" sz="1600" dirty="0" err="1">
                <a:solidFill>
                  <a:srgbClr val="595959"/>
                </a:solidFill>
                <a:latin typeface="微软雅黑" panose="020B0503020204020204" pitchFamily="34" charset="-122"/>
                <a:ea typeface="微软雅黑" panose="020B0503020204020204" pitchFamily="34" charset="-122"/>
                <a:cs typeface="+mn-ea"/>
              </a:rPr>
              <a:t>SqlSession</a:t>
            </a:r>
            <a:r>
              <a:rPr lang="zh-CN" altLang="zh-CN" sz="1600" dirty="0">
                <a:solidFill>
                  <a:srgbClr val="595959"/>
                </a:solidFill>
                <a:latin typeface="微软雅黑" panose="020B0503020204020204" pitchFamily="34" charset="-122"/>
                <a:ea typeface="微软雅黑" panose="020B0503020204020204" pitchFamily="34" charset="-122"/>
                <a:cs typeface="+mn-ea"/>
              </a:rPr>
              <a:t>对象</a:t>
            </a: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SqlSession</a:t>
            </a:r>
            <a:r>
              <a:rPr lang="en-US" altLang="zh-CN" sz="1600" dirty="0">
                <a:solidFill>
                  <a:srgbClr val="595959"/>
                </a:solidFill>
                <a:latin typeface="微软雅黑" panose="020B0503020204020204" pitchFamily="34" charset="-122"/>
                <a:ea typeface="微软雅黑" panose="020B0503020204020204" pitchFamily="34" charset="-122"/>
                <a:cs typeface="+mn-ea"/>
              </a:rPr>
              <a:t> session = </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MyBatisUtils.getSession</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2.</a:t>
            </a:r>
            <a:r>
              <a:rPr lang="zh-CN" altLang="zh-CN" sz="1600" dirty="0">
                <a:solidFill>
                  <a:srgbClr val="595959"/>
                </a:solidFill>
                <a:latin typeface="微软雅黑" panose="020B0503020204020204" pitchFamily="34" charset="-122"/>
                <a:ea typeface="微软雅黑" panose="020B0503020204020204" pitchFamily="34" charset="-122"/>
                <a:cs typeface="+mn-ea"/>
              </a:rPr>
              <a:t>使用</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a:t>
            </a:r>
            <a:r>
              <a:rPr lang="zh-CN" altLang="zh-CN" sz="1600" dirty="0">
                <a:solidFill>
                  <a:srgbClr val="595959"/>
                </a:solidFill>
                <a:latin typeface="微软雅黑" panose="020B0503020204020204" pitchFamily="34" charset="-122"/>
                <a:ea typeface="微软雅黑" panose="020B0503020204020204" pitchFamily="34" charset="-122"/>
                <a:cs typeface="+mn-ea"/>
              </a:rPr>
              <a:t>嵌套查询的方式查询</a:t>
            </a:r>
            <a:r>
              <a:rPr lang="en-US" altLang="zh-CN" sz="1600" dirty="0">
                <a:solidFill>
                  <a:srgbClr val="595959"/>
                </a:solidFill>
                <a:latin typeface="微软雅黑" panose="020B0503020204020204" pitchFamily="34" charset="-122"/>
                <a:ea typeface="微软雅黑" panose="020B0503020204020204" pitchFamily="34" charset="-122"/>
                <a:cs typeface="+mn-ea"/>
              </a:rPr>
              <a:t>id</a:t>
            </a:r>
            <a:r>
              <a:rPr lang="zh-CN" altLang="zh-CN" sz="1600" dirty="0">
                <a:solidFill>
                  <a:srgbClr val="595959"/>
                </a:solidFill>
                <a:latin typeface="微软雅黑" panose="020B0503020204020204" pitchFamily="34" charset="-122"/>
                <a:ea typeface="微软雅黑" panose="020B0503020204020204" pitchFamily="34" charset="-122"/>
                <a:cs typeface="+mn-ea"/>
              </a:rPr>
              <a:t>为</a:t>
            </a:r>
            <a:r>
              <a:rPr lang="en-US" altLang="zh-CN" sz="1600" dirty="0">
                <a:solidFill>
                  <a:srgbClr val="595959"/>
                </a:solidFill>
                <a:latin typeface="微软雅黑" panose="020B0503020204020204" pitchFamily="34" charset="-122"/>
                <a:ea typeface="微软雅黑" panose="020B0503020204020204" pitchFamily="34" charset="-122"/>
                <a:cs typeface="+mn-ea"/>
              </a:rPr>
              <a:t>1</a:t>
            </a:r>
            <a:r>
              <a:rPr lang="zh-CN" altLang="zh-CN" sz="1600" dirty="0">
                <a:solidFill>
                  <a:srgbClr val="595959"/>
                </a:solidFill>
                <a:latin typeface="微软雅黑" panose="020B0503020204020204" pitchFamily="34" charset="-122"/>
                <a:ea typeface="微软雅黑" panose="020B0503020204020204" pitchFamily="34" charset="-122"/>
                <a:cs typeface="+mn-ea"/>
              </a:rPr>
              <a:t>的人的信息</a:t>
            </a: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Person person = </a:t>
            </a:r>
            <a:r>
              <a:rPr lang="en-US" altLang="zh-CN" sz="1600" dirty="0" err="1">
                <a:solidFill>
                  <a:srgbClr val="595959"/>
                </a:solidFill>
                <a:latin typeface="微软雅黑" panose="020B0503020204020204" pitchFamily="34" charset="-122"/>
                <a:ea typeface="微软雅黑" panose="020B0503020204020204" pitchFamily="34" charset="-122"/>
                <a:cs typeface="+mn-ea"/>
              </a:rPr>
              <a:t>session.selectOne</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com.itheima.mapper</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en-US" altLang="zh-CN" sz="1600" dirty="0" err="1">
                <a:solidFill>
                  <a:srgbClr val="595959"/>
                </a:solidFill>
                <a:latin typeface="微软雅黑" panose="020B0503020204020204" pitchFamily="34" charset="-122"/>
                <a:ea typeface="微软雅黑" panose="020B0503020204020204" pitchFamily="34" charset="-122"/>
                <a:cs typeface="+mn-ea"/>
              </a:rPr>
              <a:t>PersonMapper.findPersonById</a:t>
            </a:r>
            <a:r>
              <a:rPr lang="en-US" altLang="zh-CN" sz="1600" dirty="0">
                <a:solidFill>
                  <a:srgbClr val="595959"/>
                </a:solidFill>
                <a:latin typeface="微软雅黑" panose="020B0503020204020204" pitchFamily="34" charset="-122"/>
                <a:ea typeface="微软雅黑" panose="020B0503020204020204" pitchFamily="34" charset="-122"/>
                <a:cs typeface="+mn-ea"/>
              </a:rPr>
              <a:t>", 1);</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3</a:t>
            </a:r>
            <a:r>
              <a:rPr lang="zh-CN" altLang="zh-CN" sz="1600" dirty="0">
                <a:solidFill>
                  <a:srgbClr val="595959"/>
                </a:solidFill>
                <a:latin typeface="微软雅黑" panose="020B0503020204020204" pitchFamily="34" charset="-122"/>
                <a:ea typeface="微软雅黑" panose="020B0503020204020204" pitchFamily="34" charset="-122"/>
                <a:cs typeface="+mn-ea"/>
              </a:rPr>
              <a:t>、输出查询结果信息</a:t>
            </a: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System.out.println</a:t>
            </a:r>
            <a:r>
              <a:rPr lang="en-US" altLang="zh-CN" sz="1600" dirty="0">
                <a:solidFill>
                  <a:srgbClr val="595959"/>
                </a:solidFill>
                <a:latin typeface="微软雅黑" panose="020B0503020204020204" pitchFamily="34" charset="-122"/>
                <a:ea typeface="微软雅黑" panose="020B0503020204020204" pitchFamily="34" charset="-122"/>
                <a:cs typeface="+mn-ea"/>
              </a:rPr>
              <a:t>(person);</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4</a:t>
            </a:r>
            <a:r>
              <a:rPr lang="zh-CN" altLang="zh-CN" sz="1600" dirty="0">
                <a:solidFill>
                  <a:srgbClr val="595959"/>
                </a:solidFill>
                <a:latin typeface="微软雅黑" panose="020B0503020204020204" pitchFamily="34" charset="-122"/>
                <a:ea typeface="微软雅黑" panose="020B0503020204020204" pitchFamily="34" charset="-122"/>
                <a:cs typeface="+mn-ea"/>
              </a:rPr>
              <a:t>、关闭</a:t>
            </a:r>
            <a:r>
              <a:rPr lang="en-US" altLang="zh-CN" sz="1600" dirty="0" err="1">
                <a:solidFill>
                  <a:srgbClr val="595959"/>
                </a:solidFill>
                <a:latin typeface="微软雅黑" panose="020B0503020204020204" pitchFamily="34" charset="-122"/>
                <a:ea typeface="微软雅黑" panose="020B0503020204020204" pitchFamily="34" charset="-122"/>
                <a:cs typeface="+mn-ea"/>
              </a:rPr>
              <a:t>SqlSession</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session.close</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27280212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a:extLst>
              <a:ext uri="{FF2B5EF4-FFF2-40B4-BE49-F238E27FC236}">
                <a16:creationId xmlns:a16="http://schemas.microsoft.com/office/drawing/2014/main" id="{30F93C9C-E844-214A-90AC-76ADC702D516}"/>
              </a:ext>
            </a:extLst>
          </p:cNvPr>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01</a:t>
            </a:r>
          </a:p>
        </p:txBody>
      </p:sp>
      <p:sp>
        <p:nvSpPr>
          <p:cNvPr id="17" name="1">
            <a:extLst>
              <a:ext uri="{FF2B5EF4-FFF2-40B4-BE49-F238E27FC236}">
                <a16:creationId xmlns:a16="http://schemas.microsoft.com/office/drawing/2014/main" id="{BEAF0FBF-8370-1548-A5DC-85DA9EE176CA}"/>
              </a:ext>
            </a:extLst>
          </p:cNvPr>
          <p:cNvSpPr txBox="1"/>
          <p:nvPr>
            <p:custDataLst>
              <p:tags r:id="rId1"/>
            </p:custDataLst>
          </p:nvPr>
        </p:nvSpPr>
        <p:spPr>
          <a:xfrm>
            <a:off x="1893751" y="2646877"/>
            <a:ext cx="8759009" cy="1289905"/>
          </a:xfrm>
          <a:prstGeom prst="rect">
            <a:avLst/>
          </a:prstGeom>
          <a:noFill/>
          <a:ln>
            <a:noFill/>
          </a:ln>
        </p:spPr>
        <p:txBody>
          <a:bodyPr wrap="square" rtlCol="0">
            <a:spAutoFit/>
          </a:bodyPr>
          <a:lstStyle/>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cs typeface="+mn-ea"/>
              </a:rPr>
              <a:t>        </a:t>
            </a:r>
            <a:r>
              <a:rPr lang="zh-CN" altLang="zh-CN" dirty="0">
                <a:solidFill>
                  <a:srgbClr val="595959"/>
                </a:solidFill>
                <a:latin typeface="微软雅黑" panose="020B0503020204020204" pitchFamily="34" charset="-122"/>
                <a:ea typeface="微软雅黑" panose="020B0503020204020204" pitchFamily="34" charset="-122"/>
                <a:cs typeface="+mn-ea"/>
              </a:rPr>
              <a:t>在使用</a:t>
            </a:r>
            <a:r>
              <a:rPr lang="en-US" altLang="zh-CN" dirty="0" err="1">
                <a:solidFill>
                  <a:srgbClr val="595959"/>
                </a:solidFill>
                <a:latin typeface="微软雅黑" panose="020B0503020204020204" pitchFamily="34" charset="-122"/>
                <a:ea typeface="微软雅黑" panose="020B0503020204020204" pitchFamily="34" charset="-122"/>
                <a:cs typeface="+mn-ea"/>
              </a:rPr>
              <a:t>MyBatis</a:t>
            </a:r>
            <a:r>
              <a:rPr lang="zh-CN" altLang="zh-CN" dirty="0">
                <a:solidFill>
                  <a:srgbClr val="595959"/>
                </a:solidFill>
                <a:latin typeface="微软雅黑" panose="020B0503020204020204" pitchFamily="34" charset="-122"/>
                <a:ea typeface="微软雅黑" panose="020B0503020204020204" pitchFamily="34" charset="-122"/>
                <a:cs typeface="+mn-ea"/>
              </a:rPr>
              <a:t>嵌套查询方式进行</a:t>
            </a:r>
            <a:r>
              <a:rPr lang="en-US" altLang="zh-CN" dirty="0" err="1">
                <a:solidFill>
                  <a:srgbClr val="595959"/>
                </a:solidFill>
                <a:latin typeface="微软雅黑" panose="020B0503020204020204" pitchFamily="34" charset="-122"/>
                <a:ea typeface="微软雅黑" panose="020B0503020204020204" pitchFamily="34" charset="-122"/>
                <a:cs typeface="+mn-ea"/>
              </a:rPr>
              <a:t>MyBatis</a:t>
            </a:r>
            <a:r>
              <a:rPr lang="zh-CN" altLang="zh-CN" dirty="0">
                <a:solidFill>
                  <a:srgbClr val="595959"/>
                </a:solidFill>
                <a:latin typeface="微软雅黑" panose="020B0503020204020204" pitchFamily="34" charset="-122"/>
                <a:ea typeface="微软雅黑" panose="020B0503020204020204" pitchFamily="34" charset="-122"/>
                <a:cs typeface="+mn-ea"/>
              </a:rPr>
              <a:t>关联映射查询时，使用</a:t>
            </a:r>
            <a:r>
              <a:rPr lang="en-US" altLang="zh-CN" dirty="0" err="1">
                <a:solidFill>
                  <a:srgbClr val="595959"/>
                </a:solidFill>
                <a:latin typeface="微软雅黑" panose="020B0503020204020204" pitchFamily="34" charset="-122"/>
                <a:ea typeface="微软雅黑" panose="020B0503020204020204" pitchFamily="34" charset="-122"/>
                <a:cs typeface="+mn-ea"/>
              </a:rPr>
              <a:t>MyBatis</a:t>
            </a:r>
            <a:r>
              <a:rPr lang="zh-CN" altLang="zh-CN" dirty="0">
                <a:solidFill>
                  <a:srgbClr val="595959"/>
                </a:solidFill>
                <a:latin typeface="微软雅黑" panose="020B0503020204020204" pitchFamily="34" charset="-122"/>
                <a:ea typeface="微软雅黑" panose="020B0503020204020204" pitchFamily="34" charset="-122"/>
                <a:cs typeface="+mn-ea"/>
              </a:rPr>
              <a:t>的延迟加载在一定程度上可以降低运行消耗并提高查询效率。</a:t>
            </a:r>
            <a:r>
              <a:rPr lang="en-US" altLang="zh-CN" dirty="0" err="1">
                <a:solidFill>
                  <a:srgbClr val="595959"/>
                </a:solidFill>
                <a:latin typeface="微软雅黑" panose="020B0503020204020204" pitchFamily="34" charset="-122"/>
                <a:ea typeface="微软雅黑" panose="020B0503020204020204" pitchFamily="34" charset="-122"/>
                <a:cs typeface="+mn-ea"/>
              </a:rPr>
              <a:t>MyBatis</a:t>
            </a:r>
            <a:r>
              <a:rPr lang="zh-CN" altLang="zh-CN" dirty="0">
                <a:solidFill>
                  <a:srgbClr val="595959"/>
                </a:solidFill>
                <a:latin typeface="微软雅黑" panose="020B0503020204020204" pitchFamily="34" charset="-122"/>
                <a:ea typeface="微软雅黑" panose="020B0503020204020204" pitchFamily="34" charset="-122"/>
                <a:cs typeface="+mn-ea"/>
              </a:rPr>
              <a:t>默认没有开启延迟加载，需要在</a:t>
            </a:r>
            <a:r>
              <a:rPr lang="en-US" altLang="zh-CN" dirty="0" err="1">
                <a:solidFill>
                  <a:srgbClr val="595959"/>
                </a:solidFill>
                <a:latin typeface="微软雅黑" panose="020B0503020204020204" pitchFamily="34" charset="-122"/>
                <a:ea typeface="微软雅黑" panose="020B0503020204020204" pitchFamily="34" charset="-122"/>
                <a:cs typeface="+mn-ea"/>
              </a:rPr>
              <a:t>mybatis-config.xml</a:t>
            </a:r>
            <a:r>
              <a:rPr lang="zh-CN" altLang="zh-CN" dirty="0">
                <a:solidFill>
                  <a:srgbClr val="595959"/>
                </a:solidFill>
                <a:latin typeface="微软雅黑" panose="020B0503020204020204" pitchFamily="34" charset="-122"/>
                <a:ea typeface="微软雅黑" panose="020B0503020204020204" pitchFamily="34" charset="-122"/>
                <a:cs typeface="+mn-ea"/>
              </a:rPr>
              <a:t>中的</a:t>
            </a:r>
            <a:r>
              <a:rPr lang="en-US" altLang="zh-CN" dirty="0">
                <a:solidFill>
                  <a:srgbClr val="595959"/>
                </a:solidFill>
                <a:latin typeface="微软雅黑" panose="020B0503020204020204" pitchFamily="34" charset="-122"/>
                <a:ea typeface="微软雅黑" panose="020B0503020204020204" pitchFamily="34" charset="-122"/>
                <a:cs typeface="+mn-ea"/>
              </a:rPr>
              <a:t>&lt;settings&gt;</a:t>
            </a:r>
            <a:r>
              <a:rPr lang="zh-CN" altLang="zh-CN" dirty="0">
                <a:solidFill>
                  <a:srgbClr val="595959"/>
                </a:solidFill>
                <a:latin typeface="微软雅黑" panose="020B0503020204020204" pitchFamily="34" charset="-122"/>
                <a:ea typeface="微软雅黑" panose="020B0503020204020204" pitchFamily="34" charset="-122"/>
                <a:cs typeface="+mn-ea"/>
              </a:rPr>
              <a:t>元素内进行配置</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圆角矩形 12"/>
          <p:cNvSpPr/>
          <p:nvPr/>
        </p:nvSpPr>
        <p:spPr>
          <a:xfrm>
            <a:off x="1306456" y="2445612"/>
            <a:ext cx="9865885" cy="3806598"/>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256232" y="239327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855533" y="594400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a:extLst>
              <a:ext uri="{FF2B5EF4-FFF2-40B4-BE49-F238E27FC236}">
                <a16:creationId xmlns:a16="http://schemas.microsoft.com/office/drawing/2014/main" id="{30F93C9C-E844-214A-90AC-76ADC702D516}"/>
              </a:ext>
            </a:extLst>
          </p:cNvPr>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03</a:t>
            </a:r>
          </a:p>
        </p:txBody>
      </p:sp>
      <p:sp>
        <p:nvSpPr>
          <p:cNvPr id="16" name="Chevron 3"/>
          <p:cNvSpPr/>
          <p:nvPr>
            <p:custDataLst>
              <p:tags r:id="rId2"/>
            </p:custDataLst>
          </p:nvPr>
        </p:nvSpPr>
        <p:spPr>
          <a:xfrm>
            <a:off x="838731" y="1131537"/>
            <a:ext cx="471834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71522"/>
            <a:ext cx="4384534"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多学一招：</a:t>
            </a:r>
            <a:r>
              <a:rPr lang="en-US" altLang="zh-CN" sz="2000" dirty="0" err="1">
                <a:solidFill>
                  <a:srgbClr val="1369B2"/>
                </a:solidFill>
                <a:latin typeface="微软雅黑" panose="020B0503020204020204" pitchFamily="34" charset="-122"/>
                <a:ea typeface="微软雅黑" panose="020B0503020204020204" pitchFamily="34" charset="-122"/>
              </a:rPr>
              <a:t>MyBatis</a:t>
            </a:r>
            <a:r>
              <a:rPr lang="zh-CN" altLang="zh-CN" sz="2000" dirty="0">
                <a:solidFill>
                  <a:srgbClr val="1369B2"/>
                </a:solidFill>
                <a:latin typeface="微软雅黑" panose="020B0503020204020204" pitchFamily="34" charset="-122"/>
                <a:ea typeface="微软雅黑" panose="020B0503020204020204" pitchFamily="34" charset="-122"/>
              </a:rPr>
              <a:t>延迟加载的配置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2" name="Title 1"/>
          <p:cNvSpPr txBox="1"/>
          <p:nvPr/>
        </p:nvSpPr>
        <p:spPr>
          <a:xfrm>
            <a:off x="1143840" y="266933"/>
            <a:ext cx="41408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一对一查询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1" name="图片 10">
            <a:extLst>
              <a:ext uri="{FF2B5EF4-FFF2-40B4-BE49-F238E27FC236}">
                <a16:creationId xmlns:a16="http://schemas.microsoft.com/office/drawing/2014/main" id="{7F19A88D-1DE5-3846-B10A-52C6759F36F8}"/>
              </a:ext>
            </a:extLst>
          </p:cNvPr>
          <p:cNvPicPr>
            <a:picLocks noChangeAspect="1"/>
          </p:cNvPicPr>
          <p:nvPr/>
        </p:nvPicPr>
        <p:blipFill>
          <a:blip r:embed="rId5"/>
          <a:stretch>
            <a:fillRect/>
          </a:stretch>
        </p:blipFill>
        <p:spPr>
          <a:xfrm>
            <a:off x="2011680" y="3989122"/>
            <a:ext cx="8503919" cy="2137358"/>
          </a:xfrm>
          <a:prstGeom prst="rect">
            <a:avLst/>
          </a:prstGeom>
        </p:spPr>
      </p:pic>
      <p:sp>
        <p:nvSpPr>
          <p:cNvPr id="2" name="文本框 1">
            <a:extLst>
              <a:ext uri="{FF2B5EF4-FFF2-40B4-BE49-F238E27FC236}">
                <a16:creationId xmlns:a16="http://schemas.microsoft.com/office/drawing/2014/main" id="{CD40F671-1712-CC45-BB56-3DF053A605AE}"/>
              </a:ext>
            </a:extLst>
          </p:cNvPr>
          <p:cNvSpPr txBox="1"/>
          <p:nvPr/>
        </p:nvSpPr>
        <p:spPr>
          <a:xfrm>
            <a:off x="3120390" y="3886200"/>
            <a:ext cx="6572250" cy="2264787"/>
          </a:xfrm>
          <a:prstGeom prst="rect">
            <a:avLst/>
          </a:prstGeom>
          <a:noFill/>
        </p:spPr>
        <p:txBody>
          <a:bodyPr wrap="square" rtlCol="0">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&lt;settings&gt;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 </a:t>
            </a:r>
            <a:r>
              <a:rPr lang="zh-CN" altLang="zh-CN" sz="1600" dirty="0">
                <a:solidFill>
                  <a:srgbClr val="595959"/>
                </a:solidFill>
                <a:latin typeface="微软雅黑" panose="020B0503020204020204" pitchFamily="34" charset="-122"/>
                <a:ea typeface="微软雅黑" panose="020B0503020204020204" pitchFamily="34" charset="-122"/>
                <a:cs typeface="+mn-ea"/>
              </a:rPr>
              <a:t>打开延迟加载的开关</a:t>
            </a:r>
            <a:r>
              <a:rPr lang="en-US" altLang="zh-CN" sz="1600" dirty="0">
                <a:solidFill>
                  <a:srgbClr val="595959"/>
                </a:solidFill>
                <a:latin typeface="微软雅黑" panose="020B0503020204020204" pitchFamily="34" charset="-122"/>
                <a:ea typeface="微软雅黑" panose="020B0503020204020204" pitchFamily="34" charset="-122"/>
                <a:cs typeface="+mn-ea"/>
              </a:rPr>
              <a:t> --&gt;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&lt;setting name="</a:t>
            </a:r>
            <a:r>
              <a:rPr lang="en-US" altLang="zh-CN" sz="1600" dirty="0" err="1">
                <a:solidFill>
                  <a:srgbClr val="595959"/>
                </a:solidFill>
                <a:latin typeface="微软雅黑" panose="020B0503020204020204" pitchFamily="34" charset="-122"/>
                <a:ea typeface="微软雅黑" panose="020B0503020204020204" pitchFamily="34" charset="-122"/>
                <a:cs typeface="+mn-ea"/>
              </a:rPr>
              <a:t>lazyLoadingEnabled</a:t>
            </a:r>
            <a:r>
              <a:rPr lang="en-US" altLang="zh-CN" sz="1600" dirty="0">
                <a:solidFill>
                  <a:srgbClr val="595959"/>
                </a:solidFill>
                <a:latin typeface="微软雅黑" panose="020B0503020204020204" pitchFamily="34" charset="-122"/>
                <a:ea typeface="微软雅黑" panose="020B0503020204020204" pitchFamily="34" charset="-122"/>
                <a:cs typeface="+mn-ea"/>
              </a:rPr>
              <a:t>" value="true" /&gt;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 </a:t>
            </a:r>
            <a:r>
              <a:rPr lang="zh-CN" altLang="zh-CN" sz="1600" dirty="0">
                <a:solidFill>
                  <a:srgbClr val="595959"/>
                </a:solidFill>
                <a:latin typeface="微软雅黑" panose="020B0503020204020204" pitchFamily="34" charset="-122"/>
                <a:ea typeface="微软雅黑" panose="020B0503020204020204" pitchFamily="34" charset="-122"/>
                <a:cs typeface="+mn-ea"/>
              </a:rPr>
              <a:t>将积极加载改为消息加载，即按需加载</a:t>
            </a:r>
            <a:r>
              <a:rPr lang="en-US" altLang="zh-CN" sz="1600" dirty="0">
                <a:solidFill>
                  <a:srgbClr val="595959"/>
                </a:solidFill>
                <a:latin typeface="微软雅黑" panose="020B0503020204020204" pitchFamily="34" charset="-122"/>
                <a:ea typeface="微软雅黑" panose="020B0503020204020204" pitchFamily="34" charset="-122"/>
                <a:cs typeface="+mn-ea"/>
              </a:rPr>
              <a:t> --&gt;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&lt;setting name="</a:t>
            </a:r>
            <a:r>
              <a:rPr lang="en-US" altLang="zh-CN" sz="1600" dirty="0" err="1">
                <a:solidFill>
                  <a:srgbClr val="595959"/>
                </a:solidFill>
                <a:latin typeface="微软雅黑" panose="020B0503020204020204" pitchFamily="34" charset="-122"/>
                <a:ea typeface="微软雅黑" panose="020B0503020204020204" pitchFamily="34" charset="-122"/>
                <a:cs typeface="+mn-ea"/>
              </a:rPr>
              <a:t>aggressiveLazyLoading</a:t>
            </a:r>
            <a:r>
              <a:rPr lang="en-US" altLang="zh-CN" sz="1600" dirty="0">
                <a:solidFill>
                  <a:srgbClr val="595959"/>
                </a:solidFill>
                <a:latin typeface="微软雅黑" panose="020B0503020204020204" pitchFamily="34" charset="-122"/>
                <a:ea typeface="微软雅黑" panose="020B0503020204020204" pitchFamily="34" charset="-122"/>
                <a:cs typeface="+mn-ea"/>
              </a:rPr>
              <a:t>" value="false"/&gt;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&lt;/settings&gt;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31431649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5" y="3013559"/>
            <a:ext cx="6733878" cy="830997"/>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一对多查询</a:t>
            </a:r>
            <a:endParaRPr lang="en-GB" altLang="zh-CN"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7082" y="2808590"/>
            <a:ext cx="1735046" cy="1106549"/>
          </a:xfrm>
          <a:prstGeom prst="rect">
            <a:avLst/>
          </a:prstGeom>
          <a:noFill/>
        </p:spPr>
        <p:txBody>
          <a:bodyPr wrap="square" lIns="91443" tIns="45720" rIns="91443" bIns="45720" rtlCol="0">
            <a:spAutoFit/>
          </a:bodyPr>
          <a:lstStyle/>
          <a:p>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4</a:t>
            </a:r>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a:t>
            </a:r>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3</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1743532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39" y="266933"/>
            <a:ext cx="27080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一对多查询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4" name="TextBox 35"/>
          <p:cNvSpPr txBox="1">
            <a:spLocks noChangeArrowheads="1"/>
          </p:cNvSpPr>
          <p:nvPr/>
        </p:nvSpPr>
        <p:spPr bwMode="auto">
          <a:xfrm>
            <a:off x="5846852" y="2942100"/>
            <a:ext cx="5176459" cy="1320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掌握</a:t>
            </a:r>
            <a:r>
              <a:rPr lang="zh-CN" altLang="en-US" dirty="0">
                <a:solidFill>
                  <a:srgbClr val="1369B2"/>
                </a:solidFill>
                <a:latin typeface="微软雅黑" panose="020B0503020204020204" pitchFamily="34" charset="-122"/>
                <a:ea typeface="微软雅黑" panose="020B0503020204020204" pitchFamily="34" charset="-122"/>
              </a:rPr>
              <a:t>一对多</a:t>
            </a:r>
            <a:r>
              <a:rPr lang="zh-CN" altLang="en-US" dirty="0">
                <a:solidFill>
                  <a:srgbClr val="595959"/>
                </a:solidFill>
                <a:latin typeface="微软雅黑" panose="020B0503020204020204" pitchFamily="34" charset="-122"/>
                <a:ea typeface="微软雅黑" panose="020B0503020204020204" pitchFamily="34" charset="-122"/>
              </a:rPr>
              <a:t>查询，能够使用</a:t>
            </a:r>
            <a:r>
              <a:rPr lang="en-US" altLang="zh-CN" dirty="0">
                <a:solidFill>
                  <a:srgbClr val="1369B2"/>
                </a:solidFill>
                <a:latin typeface="微软雅黑" panose="020B0503020204020204" pitchFamily="34" charset="-122"/>
                <a:ea typeface="微软雅黑" panose="020B0503020204020204" pitchFamily="34" charset="-122"/>
              </a:rPr>
              <a:t>&lt;collection&gt;</a:t>
            </a:r>
            <a:r>
              <a:rPr lang="zh-CN" altLang="en-US" dirty="0">
                <a:solidFill>
                  <a:srgbClr val="595959"/>
                </a:solidFill>
                <a:latin typeface="微软雅黑" panose="020B0503020204020204" pitchFamily="34" charset="-122"/>
                <a:ea typeface="微软雅黑" panose="020B0503020204020204" pitchFamily="34" charset="-122"/>
              </a:rPr>
              <a:t>元素实现一对多关联关系</a:t>
            </a:r>
          </a:p>
          <a:p>
            <a:pPr algn="just">
              <a:lnSpc>
                <a:spcPct val="150000"/>
              </a:lnSpc>
            </a:pPr>
            <a:endParaRPr lang="zh-CN" altLang="en-US" dirty="0">
              <a:solidFill>
                <a:srgbClr val="595959"/>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5410551" y="3193649"/>
            <a:ext cx="405183" cy="405036"/>
            <a:chOff x="8881" y="4685"/>
            <a:chExt cx="638" cy="638"/>
          </a:xfrm>
        </p:grpSpPr>
        <p:sp>
          <p:nvSpPr>
            <p:cNvPr id="16" name="椭圆 15"/>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1199074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a:extLst>
              <a:ext uri="{FF2B5EF4-FFF2-40B4-BE49-F238E27FC236}">
                <a16:creationId xmlns:a16="http://schemas.microsoft.com/office/drawing/2014/main" id="{30F93C9C-E844-214A-90AC-76ADC702D516}"/>
              </a:ext>
            </a:extLst>
          </p:cNvPr>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01</a:t>
            </a:r>
          </a:p>
        </p:txBody>
      </p:sp>
      <p:sp>
        <p:nvSpPr>
          <p:cNvPr id="17" name="1">
            <a:extLst>
              <a:ext uri="{FF2B5EF4-FFF2-40B4-BE49-F238E27FC236}">
                <a16:creationId xmlns:a16="http://schemas.microsoft.com/office/drawing/2014/main" id="{BEAF0FBF-8370-1548-A5DC-85DA9EE176CA}"/>
              </a:ext>
            </a:extLst>
          </p:cNvPr>
          <p:cNvSpPr txBox="1"/>
          <p:nvPr>
            <p:custDataLst>
              <p:tags r:id="rId1"/>
            </p:custDataLst>
          </p:nvPr>
        </p:nvSpPr>
        <p:spPr>
          <a:xfrm>
            <a:off x="1596571" y="3161227"/>
            <a:ext cx="4518479" cy="2120902"/>
          </a:xfrm>
          <a:prstGeom prst="rect">
            <a:avLst/>
          </a:prstGeom>
          <a:noFill/>
          <a:ln>
            <a:noFill/>
          </a:ln>
        </p:spPr>
        <p:txBody>
          <a:bodyPr wrap="square" rtlCol="0">
            <a:spAutoFit/>
          </a:bodyPr>
          <a:lstStyle/>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rPr>
              <a:t>        </a:t>
            </a:r>
            <a:r>
              <a:rPr lang="zh-CN" altLang="zh-CN" dirty="0">
                <a:solidFill>
                  <a:srgbClr val="595959"/>
                </a:solidFill>
                <a:latin typeface="微软雅黑" panose="020B0503020204020204" pitchFamily="34" charset="-122"/>
                <a:ea typeface="微软雅黑" panose="020B0503020204020204" pitchFamily="34" charset="-122"/>
              </a:rPr>
              <a:t>与一对一的关联关系相比，接触更多的关联关系是一对多（或多对一）。例如一个用户可以有多个订单，多个订单也可以归一个用户所有。用户和订单的关联关系如图</a:t>
            </a:r>
            <a:r>
              <a:rPr lang="zh-CN" altLang="en-US" dirty="0">
                <a:solidFill>
                  <a:srgbClr val="595959"/>
                </a:solidFill>
                <a:latin typeface="微软雅黑" panose="020B0503020204020204" pitchFamily="34" charset="-122"/>
                <a:ea typeface="微软雅黑" panose="020B0503020204020204" pitchFamily="34" charset="-122"/>
              </a:rPr>
              <a:t>。</a:t>
            </a:r>
            <a:endParaRPr lang="en-US" altLang="zh-CN" dirty="0">
              <a:solidFill>
                <a:srgbClr val="595959"/>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1306457" y="2823878"/>
            <a:ext cx="4934324" cy="276260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256232" y="277046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5917773" y="524677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a:extLst>
              <a:ext uri="{FF2B5EF4-FFF2-40B4-BE49-F238E27FC236}">
                <a16:creationId xmlns:a16="http://schemas.microsoft.com/office/drawing/2014/main" id="{30F93C9C-E844-214A-90AC-76ADC702D516}"/>
              </a:ext>
            </a:extLst>
          </p:cNvPr>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03</a:t>
            </a:r>
          </a:p>
        </p:txBody>
      </p:sp>
      <p:sp>
        <p:nvSpPr>
          <p:cNvPr id="16" name="Chevron 3"/>
          <p:cNvSpPr/>
          <p:nvPr>
            <p:custDataLst>
              <p:tags r:id="rId2"/>
            </p:custDataLst>
          </p:nvPr>
        </p:nvSpPr>
        <p:spPr>
          <a:xfrm>
            <a:off x="838731" y="1131537"/>
            <a:ext cx="301317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058237" y="1271522"/>
            <a:ext cx="2747868"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用户与订单关联关系图</a:t>
            </a:r>
          </a:p>
        </p:txBody>
      </p:sp>
      <p:sp>
        <p:nvSpPr>
          <p:cNvPr id="12" name="Title 1"/>
          <p:cNvSpPr txBox="1"/>
          <p:nvPr/>
        </p:nvSpPr>
        <p:spPr>
          <a:xfrm>
            <a:off x="1143840" y="266933"/>
            <a:ext cx="41408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一对多查询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1" name="图片 10">
            <a:extLst>
              <a:ext uri="{FF2B5EF4-FFF2-40B4-BE49-F238E27FC236}">
                <a16:creationId xmlns:a16="http://schemas.microsoft.com/office/drawing/2014/main" id="{E4717388-FF11-E146-AC83-54A63E0071A3}"/>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6915150" y="2743201"/>
            <a:ext cx="3874769" cy="2594610"/>
          </a:xfrm>
          <a:prstGeom prst="rect">
            <a:avLst/>
          </a:prstGeom>
          <a:noFill/>
          <a:ln>
            <a:noFill/>
          </a:ln>
        </p:spPr>
      </p:pic>
    </p:spTree>
    <p:extLst>
      <p:ext uri="{BB962C8B-B14F-4D97-AF65-F5344CB8AC3E}">
        <p14:creationId xmlns:p14="http://schemas.microsoft.com/office/powerpoint/2010/main" val="41564477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a:extLst>
              <a:ext uri="{FF2B5EF4-FFF2-40B4-BE49-F238E27FC236}">
                <a16:creationId xmlns:a16="http://schemas.microsoft.com/office/drawing/2014/main" id="{30F93C9C-E844-214A-90AC-76ADC702D516}"/>
              </a:ext>
            </a:extLst>
          </p:cNvPr>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01</a:t>
            </a:r>
          </a:p>
        </p:txBody>
      </p:sp>
      <p:sp>
        <p:nvSpPr>
          <p:cNvPr id="17" name="1">
            <a:extLst>
              <a:ext uri="{FF2B5EF4-FFF2-40B4-BE49-F238E27FC236}">
                <a16:creationId xmlns:a16="http://schemas.microsoft.com/office/drawing/2014/main" id="{BEAF0FBF-8370-1548-A5DC-85DA9EE176CA}"/>
              </a:ext>
            </a:extLst>
          </p:cNvPr>
          <p:cNvSpPr txBox="1"/>
          <p:nvPr>
            <p:custDataLst>
              <p:tags r:id="rId1"/>
            </p:custDataLst>
          </p:nvPr>
        </p:nvSpPr>
        <p:spPr>
          <a:xfrm>
            <a:off x="1882321" y="3161227"/>
            <a:ext cx="8690429" cy="1710596"/>
          </a:xfrm>
          <a:prstGeom prst="rect">
            <a:avLst/>
          </a:prstGeom>
          <a:noFill/>
          <a:ln>
            <a:noFill/>
          </a:ln>
        </p:spPr>
        <p:txBody>
          <a:bodyPr wrap="square" rtlCol="0">
            <a:spAutoFit/>
          </a:bodyPr>
          <a:lstStyle/>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rPr>
              <a:t>        </a:t>
            </a:r>
            <a:r>
              <a:rPr lang="zh-CN" altLang="zh-CN" dirty="0">
                <a:solidFill>
                  <a:srgbClr val="595959"/>
                </a:solidFill>
                <a:latin typeface="微软雅黑" panose="020B0503020204020204" pitchFamily="34" charset="-122"/>
                <a:ea typeface="微软雅黑" panose="020B0503020204020204" pitchFamily="34" charset="-122"/>
              </a:rPr>
              <a:t>在</a:t>
            </a:r>
            <a:r>
              <a:rPr lang="en-US" altLang="zh-CN" dirty="0" err="1">
                <a:solidFill>
                  <a:srgbClr val="595959"/>
                </a:solidFill>
                <a:latin typeface="微软雅黑" panose="020B0503020204020204" pitchFamily="34" charset="-122"/>
                <a:ea typeface="微软雅黑" panose="020B0503020204020204" pitchFamily="34" charset="-122"/>
              </a:rPr>
              <a:t>MyBatis</a:t>
            </a:r>
            <a:r>
              <a:rPr lang="zh-CN" altLang="zh-CN" dirty="0">
                <a:solidFill>
                  <a:srgbClr val="595959"/>
                </a:solidFill>
                <a:latin typeface="微软雅黑" panose="020B0503020204020204" pitchFamily="34" charset="-122"/>
                <a:ea typeface="微软雅黑" panose="020B0503020204020204" pitchFamily="34" charset="-122"/>
              </a:rPr>
              <a:t>中，通过</a:t>
            </a:r>
            <a:r>
              <a:rPr lang="en-US" altLang="zh-CN" dirty="0">
                <a:solidFill>
                  <a:srgbClr val="595959"/>
                </a:solidFill>
                <a:latin typeface="微软雅黑" panose="020B0503020204020204" pitchFamily="34" charset="-122"/>
                <a:ea typeface="微软雅黑" panose="020B0503020204020204" pitchFamily="34" charset="-122"/>
              </a:rPr>
              <a:t>&lt;collection&gt;</a:t>
            </a:r>
            <a:r>
              <a:rPr lang="zh-CN" altLang="zh-CN" dirty="0">
                <a:solidFill>
                  <a:srgbClr val="595959"/>
                </a:solidFill>
                <a:latin typeface="微软雅黑" panose="020B0503020204020204" pitchFamily="34" charset="-122"/>
                <a:ea typeface="微软雅黑" panose="020B0503020204020204" pitchFamily="34" charset="-122"/>
              </a:rPr>
              <a:t>元素来处理一对多关联关系。</a:t>
            </a:r>
            <a:r>
              <a:rPr lang="en-US" altLang="zh-CN" dirty="0">
                <a:solidFill>
                  <a:srgbClr val="595959"/>
                </a:solidFill>
                <a:latin typeface="微软雅黑" panose="020B0503020204020204" pitchFamily="34" charset="-122"/>
                <a:ea typeface="微软雅黑" panose="020B0503020204020204" pitchFamily="34" charset="-122"/>
              </a:rPr>
              <a:t>&lt;collection&gt;</a:t>
            </a:r>
            <a:r>
              <a:rPr lang="zh-CN" altLang="zh-CN" dirty="0">
                <a:solidFill>
                  <a:srgbClr val="595959"/>
                </a:solidFill>
                <a:latin typeface="微软雅黑" panose="020B0503020204020204" pitchFamily="34" charset="-122"/>
                <a:ea typeface="微软雅黑" panose="020B0503020204020204" pitchFamily="34" charset="-122"/>
              </a:rPr>
              <a:t>元素的属性大部分与</a:t>
            </a:r>
            <a:r>
              <a:rPr lang="en-US" altLang="zh-CN" dirty="0">
                <a:solidFill>
                  <a:srgbClr val="595959"/>
                </a:solidFill>
                <a:latin typeface="微软雅黑" panose="020B0503020204020204" pitchFamily="34" charset="-122"/>
                <a:ea typeface="微软雅黑" panose="020B0503020204020204" pitchFamily="34" charset="-122"/>
              </a:rPr>
              <a:t>&lt;association&gt;</a:t>
            </a:r>
            <a:r>
              <a:rPr lang="zh-CN" altLang="zh-CN" dirty="0">
                <a:solidFill>
                  <a:srgbClr val="595959"/>
                </a:solidFill>
                <a:latin typeface="微软雅黑" panose="020B0503020204020204" pitchFamily="34" charset="-122"/>
                <a:ea typeface="微软雅黑" panose="020B0503020204020204" pitchFamily="34" charset="-122"/>
              </a:rPr>
              <a:t>元素相同，但其还包含一个特殊属性一</a:t>
            </a:r>
            <a:r>
              <a:rPr lang="en-US" altLang="zh-CN" dirty="0" err="1">
                <a:solidFill>
                  <a:srgbClr val="595959"/>
                </a:solidFill>
                <a:latin typeface="微软雅黑" panose="020B0503020204020204" pitchFamily="34" charset="-122"/>
                <a:ea typeface="微软雅黑" panose="020B0503020204020204" pitchFamily="34" charset="-122"/>
              </a:rPr>
              <a:t>ofType</a:t>
            </a:r>
            <a:r>
              <a:rPr lang="zh-CN" altLang="zh-CN" dirty="0">
                <a:solidFill>
                  <a:srgbClr val="595959"/>
                </a:solidFill>
                <a:latin typeface="微软雅黑" panose="020B0503020204020204" pitchFamily="34" charset="-122"/>
                <a:ea typeface="微软雅黑" panose="020B0503020204020204" pitchFamily="34" charset="-122"/>
              </a:rPr>
              <a:t>。</a:t>
            </a:r>
            <a:r>
              <a:rPr lang="en-US" altLang="zh-CN" dirty="0" err="1">
                <a:solidFill>
                  <a:srgbClr val="595959"/>
                </a:solidFill>
                <a:latin typeface="微软雅黑" panose="020B0503020204020204" pitchFamily="34" charset="-122"/>
                <a:ea typeface="微软雅黑" panose="020B0503020204020204" pitchFamily="34" charset="-122"/>
              </a:rPr>
              <a:t>ofType</a:t>
            </a:r>
            <a:r>
              <a:rPr lang="zh-CN" altLang="zh-CN" dirty="0">
                <a:solidFill>
                  <a:srgbClr val="595959"/>
                </a:solidFill>
                <a:latin typeface="微软雅黑" panose="020B0503020204020204" pitchFamily="34" charset="-122"/>
                <a:ea typeface="微软雅黑" panose="020B0503020204020204" pitchFamily="34" charset="-122"/>
              </a:rPr>
              <a:t>属性与</a:t>
            </a:r>
            <a:r>
              <a:rPr lang="en-US" altLang="zh-CN" dirty="0" err="1">
                <a:solidFill>
                  <a:srgbClr val="595959"/>
                </a:solidFill>
                <a:latin typeface="微软雅黑" panose="020B0503020204020204" pitchFamily="34" charset="-122"/>
                <a:ea typeface="微软雅黑" panose="020B0503020204020204" pitchFamily="34" charset="-122"/>
              </a:rPr>
              <a:t>javaType</a:t>
            </a:r>
            <a:r>
              <a:rPr lang="zh-CN" altLang="zh-CN" dirty="0">
                <a:solidFill>
                  <a:srgbClr val="595959"/>
                </a:solidFill>
                <a:latin typeface="微软雅黑" panose="020B0503020204020204" pitchFamily="34" charset="-122"/>
                <a:ea typeface="微软雅黑" panose="020B0503020204020204" pitchFamily="34" charset="-122"/>
              </a:rPr>
              <a:t>属性对应，它用于指定实体类对象中集合类属性所包含的元素的类型</a:t>
            </a:r>
            <a:r>
              <a:rPr lang="zh-CN" altLang="en-US" dirty="0">
                <a:solidFill>
                  <a:srgbClr val="595959"/>
                </a:solidFill>
                <a:latin typeface="微软雅黑" panose="020B0503020204020204" pitchFamily="34" charset="-122"/>
                <a:ea typeface="微软雅黑" panose="020B0503020204020204" pitchFamily="34" charset="-122"/>
              </a:rPr>
              <a:t>。</a:t>
            </a:r>
            <a:endParaRPr lang="zh-CN" altLang="zh-CN" dirty="0">
              <a:solidFill>
                <a:srgbClr val="595959"/>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1306456" y="2823878"/>
            <a:ext cx="9865885" cy="2376772"/>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256232" y="277046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855533" y="488101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a:extLst>
              <a:ext uri="{FF2B5EF4-FFF2-40B4-BE49-F238E27FC236}">
                <a16:creationId xmlns:a16="http://schemas.microsoft.com/office/drawing/2014/main" id="{30F93C9C-E844-214A-90AC-76ADC702D516}"/>
              </a:ext>
            </a:extLst>
          </p:cNvPr>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03</a:t>
            </a:r>
          </a:p>
        </p:txBody>
      </p:sp>
      <p:sp>
        <p:nvSpPr>
          <p:cNvPr id="16" name="Chevron 3"/>
          <p:cNvSpPr/>
          <p:nvPr>
            <p:custDataLst>
              <p:tags r:id="rId2"/>
            </p:custDataLst>
          </p:nvPr>
        </p:nvSpPr>
        <p:spPr>
          <a:xfrm>
            <a:off x="838731" y="1131537"/>
            <a:ext cx="301317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71522"/>
            <a:ext cx="2270173"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&lt;collection&gt;</a:t>
            </a:r>
            <a:r>
              <a:rPr lang="zh-CN" altLang="en-US" sz="2000" dirty="0">
                <a:solidFill>
                  <a:srgbClr val="1369B2"/>
                </a:solidFill>
                <a:latin typeface="微软雅黑" panose="020B0503020204020204" pitchFamily="34" charset="-122"/>
                <a:ea typeface="微软雅黑" panose="020B0503020204020204" pitchFamily="34" charset="-122"/>
              </a:rPr>
              <a:t>元素</a:t>
            </a:r>
          </a:p>
        </p:txBody>
      </p:sp>
      <p:sp>
        <p:nvSpPr>
          <p:cNvPr id="12" name="Title 1"/>
          <p:cNvSpPr txBox="1"/>
          <p:nvPr/>
        </p:nvSpPr>
        <p:spPr>
          <a:xfrm>
            <a:off x="1143840" y="266933"/>
            <a:ext cx="41408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一对多查询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8405715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a:extLst>
              <a:ext uri="{FF2B5EF4-FFF2-40B4-BE49-F238E27FC236}">
                <a16:creationId xmlns:a16="http://schemas.microsoft.com/office/drawing/2014/main" id="{30F93C9C-E844-214A-90AC-76ADC702D516}"/>
              </a:ext>
            </a:extLst>
          </p:cNvPr>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01</a:t>
            </a:r>
          </a:p>
        </p:txBody>
      </p:sp>
      <p:sp>
        <p:nvSpPr>
          <p:cNvPr id="17" name="1">
            <a:extLst>
              <a:ext uri="{FF2B5EF4-FFF2-40B4-BE49-F238E27FC236}">
                <a16:creationId xmlns:a16="http://schemas.microsoft.com/office/drawing/2014/main" id="{BEAF0FBF-8370-1548-A5DC-85DA9EE176CA}"/>
              </a:ext>
            </a:extLst>
          </p:cNvPr>
          <p:cNvSpPr txBox="1"/>
          <p:nvPr>
            <p:custDataLst>
              <p:tags r:id="rId1"/>
            </p:custDataLst>
          </p:nvPr>
        </p:nvSpPr>
        <p:spPr>
          <a:xfrm>
            <a:off x="1882321" y="3275527"/>
            <a:ext cx="8678999" cy="874407"/>
          </a:xfrm>
          <a:prstGeom prst="rect">
            <a:avLst/>
          </a:prstGeom>
          <a:noFill/>
          <a:ln>
            <a:noFill/>
          </a:ln>
        </p:spPr>
        <p:txBody>
          <a:bodyPr wrap="square" rtlCol="0">
            <a:spAutoFit/>
          </a:bodyPr>
          <a:lstStyle/>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cs typeface="+mn-ea"/>
              </a:rPr>
              <a:t>        </a:t>
            </a:r>
            <a:r>
              <a:rPr lang="en-US" altLang="zh-CN" dirty="0">
                <a:solidFill>
                  <a:srgbClr val="595959"/>
                </a:solidFill>
                <a:latin typeface="微软雅黑" panose="020B0503020204020204" pitchFamily="34" charset="-122"/>
                <a:ea typeface="微软雅黑" panose="020B0503020204020204" pitchFamily="34" charset="-122"/>
                <a:cs typeface="+mn-ea"/>
              </a:rPr>
              <a:t>&lt;collection&gt;</a:t>
            </a:r>
            <a:r>
              <a:rPr lang="zh-CN" altLang="zh-CN" dirty="0">
                <a:solidFill>
                  <a:srgbClr val="595959"/>
                </a:solidFill>
                <a:latin typeface="微软雅黑" panose="020B0503020204020204" pitchFamily="34" charset="-122"/>
                <a:ea typeface="微软雅黑" panose="020B0503020204020204" pitchFamily="34" charset="-122"/>
                <a:cs typeface="+mn-ea"/>
              </a:rPr>
              <a:t>元素是</a:t>
            </a:r>
            <a:r>
              <a:rPr lang="en-US" altLang="zh-CN" dirty="0">
                <a:solidFill>
                  <a:srgbClr val="595959"/>
                </a:solidFill>
                <a:latin typeface="微软雅黑" panose="020B0503020204020204" pitchFamily="34" charset="-122"/>
                <a:ea typeface="微软雅黑" panose="020B0503020204020204" pitchFamily="34" charset="-122"/>
                <a:cs typeface="+mn-ea"/>
              </a:rPr>
              <a:t>&lt;</a:t>
            </a:r>
            <a:r>
              <a:rPr lang="en-US" altLang="zh-CN" dirty="0" err="1">
                <a:solidFill>
                  <a:srgbClr val="595959"/>
                </a:solidFill>
                <a:latin typeface="微软雅黑" panose="020B0503020204020204" pitchFamily="34" charset="-122"/>
                <a:ea typeface="微软雅黑" panose="020B0503020204020204" pitchFamily="34" charset="-122"/>
                <a:cs typeface="+mn-ea"/>
              </a:rPr>
              <a:t>resultMap</a:t>
            </a:r>
            <a:r>
              <a:rPr lang="en-US" altLang="zh-CN" dirty="0">
                <a:solidFill>
                  <a:srgbClr val="595959"/>
                </a:solidFill>
                <a:latin typeface="微软雅黑" panose="020B0503020204020204" pitchFamily="34" charset="-122"/>
                <a:ea typeface="微软雅黑" panose="020B0503020204020204" pitchFamily="34" charset="-122"/>
                <a:cs typeface="+mn-ea"/>
              </a:rPr>
              <a:t>&gt;</a:t>
            </a:r>
            <a:r>
              <a:rPr lang="zh-CN" altLang="zh-CN" dirty="0">
                <a:solidFill>
                  <a:srgbClr val="595959"/>
                </a:solidFill>
                <a:latin typeface="微软雅黑" panose="020B0503020204020204" pitchFamily="34" charset="-122"/>
                <a:ea typeface="微软雅黑" panose="020B0503020204020204" pitchFamily="34" charset="-122"/>
                <a:cs typeface="+mn-ea"/>
              </a:rPr>
              <a:t>元素的子元素，</a:t>
            </a:r>
            <a:r>
              <a:rPr lang="en-US" altLang="zh-CN" dirty="0">
                <a:solidFill>
                  <a:srgbClr val="595959"/>
                </a:solidFill>
                <a:latin typeface="微软雅黑" panose="020B0503020204020204" pitchFamily="34" charset="-122"/>
                <a:ea typeface="微软雅黑" panose="020B0503020204020204" pitchFamily="34" charset="-122"/>
                <a:cs typeface="+mn-ea"/>
              </a:rPr>
              <a:t>&lt;collection &gt;</a:t>
            </a:r>
            <a:r>
              <a:rPr lang="zh-CN" altLang="zh-CN" dirty="0">
                <a:solidFill>
                  <a:srgbClr val="595959"/>
                </a:solidFill>
                <a:latin typeface="微软雅黑" panose="020B0503020204020204" pitchFamily="34" charset="-122"/>
                <a:ea typeface="微软雅黑" panose="020B0503020204020204" pitchFamily="34" charset="-122"/>
                <a:cs typeface="+mn-ea"/>
              </a:rPr>
              <a:t>元素有嵌套查询和嵌套结果两种配置方式</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圆角矩形 12"/>
          <p:cNvSpPr/>
          <p:nvPr/>
        </p:nvSpPr>
        <p:spPr>
          <a:xfrm>
            <a:off x="1306456" y="2823878"/>
            <a:ext cx="9865885" cy="1796938"/>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256232" y="277046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855533" y="429808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a:extLst>
              <a:ext uri="{FF2B5EF4-FFF2-40B4-BE49-F238E27FC236}">
                <a16:creationId xmlns:a16="http://schemas.microsoft.com/office/drawing/2014/main" id="{30F93C9C-E844-214A-90AC-76ADC702D516}"/>
              </a:ext>
            </a:extLst>
          </p:cNvPr>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03</a:t>
            </a:r>
          </a:p>
        </p:txBody>
      </p:sp>
      <p:sp>
        <p:nvSpPr>
          <p:cNvPr id="16" name="Chevron 3"/>
          <p:cNvSpPr/>
          <p:nvPr>
            <p:custDataLst>
              <p:tags r:id="rId2"/>
            </p:custDataLst>
          </p:nvPr>
        </p:nvSpPr>
        <p:spPr>
          <a:xfrm>
            <a:off x="838731" y="1131537"/>
            <a:ext cx="427047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71522"/>
            <a:ext cx="3552576"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&lt;collection&gt;</a:t>
            </a:r>
            <a:r>
              <a:rPr lang="zh-CN" altLang="en-US" sz="2000" dirty="0">
                <a:solidFill>
                  <a:srgbClr val="1369B2"/>
                </a:solidFill>
                <a:latin typeface="微软雅黑" panose="020B0503020204020204" pitchFamily="34" charset="-122"/>
                <a:ea typeface="微软雅黑" panose="020B0503020204020204" pitchFamily="34" charset="-122"/>
              </a:rPr>
              <a:t>元素的配置方式</a:t>
            </a:r>
          </a:p>
        </p:txBody>
      </p:sp>
      <p:sp>
        <p:nvSpPr>
          <p:cNvPr id="12" name="Title 1"/>
          <p:cNvSpPr txBox="1"/>
          <p:nvPr/>
        </p:nvSpPr>
        <p:spPr>
          <a:xfrm>
            <a:off x="1143840" y="266933"/>
            <a:ext cx="41408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一对多查询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17835897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a:extLst>
              <a:ext uri="{FF2B5EF4-FFF2-40B4-BE49-F238E27FC236}">
                <a16:creationId xmlns:a16="http://schemas.microsoft.com/office/drawing/2014/main" id="{30F93C9C-E844-214A-90AC-76ADC702D516}"/>
              </a:ext>
            </a:extLst>
          </p:cNvPr>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01</a:t>
            </a:r>
          </a:p>
        </p:txBody>
      </p:sp>
      <p:sp>
        <p:nvSpPr>
          <p:cNvPr id="13" name="圆角矩形 12"/>
          <p:cNvSpPr/>
          <p:nvPr/>
        </p:nvSpPr>
        <p:spPr>
          <a:xfrm>
            <a:off x="1306456" y="2514600"/>
            <a:ext cx="9865885" cy="290322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256232" y="245042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19" name="矩形 93"/>
          <p:cNvSpPr/>
          <p:nvPr/>
        </p:nvSpPr>
        <p:spPr>
          <a:xfrm rot="10800000">
            <a:off x="10855533" y="506389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a:extLst>
              <a:ext uri="{FF2B5EF4-FFF2-40B4-BE49-F238E27FC236}">
                <a16:creationId xmlns:a16="http://schemas.microsoft.com/office/drawing/2014/main" id="{30F93C9C-E844-214A-90AC-76ADC702D516}"/>
              </a:ext>
            </a:extLst>
          </p:cNvPr>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03</a:t>
            </a:r>
          </a:p>
        </p:txBody>
      </p:sp>
      <p:sp>
        <p:nvSpPr>
          <p:cNvPr id="16" name="Chevron 3"/>
          <p:cNvSpPr/>
          <p:nvPr>
            <p:custDataLst>
              <p:tags r:id="rId1"/>
            </p:custDataLst>
          </p:nvPr>
        </p:nvSpPr>
        <p:spPr>
          <a:xfrm>
            <a:off x="838731" y="1131537"/>
            <a:ext cx="236166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71522"/>
            <a:ext cx="1927131"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a.</a:t>
            </a:r>
            <a:r>
              <a:rPr lang="zh-CN" altLang="en-US" sz="2000" dirty="0">
                <a:solidFill>
                  <a:srgbClr val="1369B2"/>
                </a:solidFill>
                <a:latin typeface="微软雅黑" panose="020B0503020204020204" pitchFamily="34" charset="-122"/>
                <a:ea typeface="微软雅黑" panose="020B0503020204020204" pitchFamily="34" charset="-122"/>
              </a:rPr>
              <a:t>嵌套查询方式</a:t>
            </a:r>
          </a:p>
        </p:txBody>
      </p:sp>
      <p:sp>
        <p:nvSpPr>
          <p:cNvPr id="12" name="Title 1"/>
          <p:cNvSpPr txBox="1"/>
          <p:nvPr/>
        </p:nvSpPr>
        <p:spPr>
          <a:xfrm>
            <a:off x="1143840" y="266933"/>
            <a:ext cx="41408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一对多查询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1" name="图片 10">
            <a:extLst>
              <a:ext uri="{FF2B5EF4-FFF2-40B4-BE49-F238E27FC236}">
                <a16:creationId xmlns:a16="http://schemas.microsoft.com/office/drawing/2014/main" id="{0EB0092B-8C7B-0747-BCD2-E4BF460B75BC}"/>
              </a:ext>
            </a:extLst>
          </p:cNvPr>
          <p:cNvPicPr>
            <a:picLocks noChangeAspect="1"/>
          </p:cNvPicPr>
          <p:nvPr/>
        </p:nvPicPr>
        <p:blipFill>
          <a:blip r:embed="rId4"/>
          <a:stretch>
            <a:fillRect/>
          </a:stretch>
        </p:blipFill>
        <p:spPr>
          <a:xfrm>
            <a:off x="2328091" y="3157014"/>
            <a:ext cx="7878899" cy="1657142"/>
          </a:xfrm>
          <a:prstGeom prst="rect">
            <a:avLst/>
          </a:prstGeom>
        </p:spPr>
      </p:pic>
      <p:sp>
        <p:nvSpPr>
          <p:cNvPr id="2" name="文本框 1">
            <a:extLst>
              <a:ext uri="{FF2B5EF4-FFF2-40B4-BE49-F238E27FC236}">
                <a16:creationId xmlns:a16="http://schemas.microsoft.com/office/drawing/2014/main" id="{39DA844E-0117-6C4E-BCCD-DFB90B89CD3F}"/>
              </a:ext>
            </a:extLst>
          </p:cNvPr>
          <p:cNvSpPr txBox="1"/>
          <p:nvPr/>
        </p:nvSpPr>
        <p:spPr>
          <a:xfrm>
            <a:off x="2675816" y="3051810"/>
            <a:ext cx="7096632" cy="1705403"/>
          </a:xfrm>
          <a:prstGeom prst="rect">
            <a:avLst/>
          </a:prstGeom>
          <a:noFill/>
        </p:spPr>
        <p:txBody>
          <a:bodyPr wrap="square" rtlCol="0">
            <a:spAutoFit/>
          </a:body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&lt;collection property="</a:t>
            </a:r>
            <a:r>
              <a:rPr lang="en-US" altLang="zh-CN" dirty="0" err="1">
                <a:solidFill>
                  <a:srgbClr val="595959"/>
                </a:solidFill>
                <a:latin typeface="微软雅黑" panose="020B0503020204020204" pitchFamily="34" charset="-122"/>
                <a:ea typeface="微软雅黑" panose="020B0503020204020204" pitchFamily="34" charset="-122"/>
                <a:cs typeface="+mn-ea"/>
              </a:rPr>
              <a:t>ordersList</a:t>
            </a:r>
            <a:r>
              <a:rPr lang="en-US" altLang="zh-CN" dirty="0">
                <a:solidFill>
                  <a:srgbClr val="595959"/>
                </a:solidFill>
                <a:latin typeface="微软雅黑" panose="020B0503020204020204" pitchFamily="34" charset="-122"/>
                <a:ea typeface="微软雅黑" panose="020B0503020204020204" pitchFamily="34" charset="-122"/>
                <a:cs typeface="+mn-ea"/>
              </a:rPr>
              <a:t>" </a:t>
            </a: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column="id" </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a:t>
            </a:r>
            <a:r>
              <a:rPr lang="en-US" altLang="zh-CN" dirty="0" err="1">
                <a:solidFill>
                  <a:srgbClr val="595959"/>
                </a:solidFill>
                <a:latin typeface="微软雅黑" panose="020B0503020204020204" pitchFamily="34" charset="-122"/>
                <a:ea typeface="微软雅黑" panose="020B0503020204020204" pitchFamily="34" charset="-122"/>
                <a:cs typeface="+mn-ea"/>
              </a:rPr>
              <a:t>ofType</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err="1">
                <a:solidFill>
                  <a:srgbClr val="595959"/>
                </a:solidFill>
                <a:latin typeface="微软雅黑" panose="020B0503020204020204" pitchFamily="34" charset="-122"/>
                <a:ea typeface="微软雅黑" panose="020B0503020204020204" pitchFamily="34" charset="-122"/>
                <a:cs typeface="+mn-ea"/>
              </a:rPr>
              <a:t>com.itheima.pojo.Orders</a:t>
            </a:r>
            <a:r>
              <a:rPr lang="en-US" altLang="zh-CN"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select=" </a:t>
            </a:r>
            <a:r>
              <a:rPr lang="en-US" altLang="zh-CN" dirty="0" err="1">
                <a:solidFill>
                  <a:srgbClr val="595959"/>
                </a:solidFill>
                <a:latin typeface="微软雅黑" panose="020B0503020204020204" pitchFamily="34" charset="-122"/>
                <a:ea typeface="微软雅黑" panose="020B0503020204020204" pitchFamily="34" charset="-122"/>
                <a:cs typeface="+mn-ea"/>
              </a:rPr>
              <a:t>com.itheima.mapper.OrdersMapper.selectOrders</a:t>
            </a:r>
            <a:r>
              <a:rPr lang="en-US" altLang="zh-CN" dirty="0">
                <a:solidFill>
                  <a:srgbClr val="595959"/>
                </a:solidFill>
                <a:latin typeface="微软雅黑" panose="020B0503020204020204" pitchFamily="34" charset="-122"/>
                <a:ea typeface="微软雅黑" panose="020B0503020204020204" pitchFamily="34" charset="-122"/>
                <a:cs typeface="+mn-ea"/>
              </a:rPr>
              <a:t>"/&gt;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35897137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671380" y="572625"/>
            <a:ext cx="3912255"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章节概述</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 Summary</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80" name="TextBox 35"/>
          <p:cNvSpPr txBox="1">
            <a:spLocks noChangeArrowheads="1"/>
          </p:cNvSpPr>
          <p:nvPr/>
        </p:nvSpPr>
        <p:spPr bwMode="auto">
          <a:xfrm>
            <a:off x="1010066" y="2289764"/>
            <a:ext cx="10152454" cy="3300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chor="t">
            <a:spAutoFit/>
          </a:bodyPr>
          <a:lstStyle>
            <a:lvl1pPr>
              <a:defRPr>
                <a:solidFill>
                  <a:schemeClr val="tx1"/>
                </a:solidFill>
                <a:latin typeface="Calibri" panose="020F0702030404030204" pitchFamily="34" charset="0"/>
                <a:ea typeface="宋体" pitchFamily="2" charset="-122"/>
              </a:defRPr>
            </a:lvl1pPr>
            <a:lvl2pPr marL="742950" indent="-285750">
              <a:defRPr>
                <a:solidFill>
                  <a:schemeClr val="tx1"/>
                </a:solidFill>
                <a:latin typeface="Calibri" panose="020F0702030404030204" pitchFamily="34" charset="0"/>
                <a:ea typeface="宋体" pitchFamily="2" charset="-122"/>
              </a:defRPr>
            </a:lvl2pPr>
            <a:lvl3pPr marL="1143000" indent="-228600">
              <a:defRPr>
                <a:solidFill>
                  <a:schemeClr val="tx1"/>
                </a:solidFill>
                <a:latin typeface="Calibri" panose="020F0702030404030204" pitchFamily="34" charset="0"/>
                <a:ea typeface="宋体" pitchFamily="2" charset="-122"/>
              </a:defRPr>
            </a:lvl3pPr>
            <a:lvl4pPr marL="1600200" indent="-228600">
              <a:defRPr>
                <a:solidFill>
                  <a:schemeClr val="tx1"/>
                </a:solidFill>
                <a:latin typeface="Calibri" panose="020F0702030404030204" pitchFamily="34" charset="0"/>
                <a:ea typeface="宋体" pitchFamily="2" charset="-122"/>
              </a:defRPr>
            </a:lvl4pPr>
            <a:lvl5pPr marL="2057400" indent="-228600">
              <a:defRPr>
                <a:solidFill>
                  <a:schemeClr val="tx1"/>
                </a:solidFill>
                <a:latin typeface="Calibri" panose="020F0702030404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anose="020F0702030404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anose="020F0702030404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anose="020F0702030404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anose="020F0702030404030204" pitchFamily="34" charset="0"/>
                <a:ea typeface="宋体" pitchFamily="2" charset="-122"/>
              </a:defRPr>
            </a:lvl9pPr>
          </a:lstStyle>
          <a:p>
            <a:pPr algn="just">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rPr>
              <a:t>       </a:t>
            </a:r>
            <a:r>
              <a:rPr lang="zh-CN" altLang="zh-CN" sz="2000" dirty="0">
                <a:solidFill>
                  <a:srgbClr val="595959"/>
                </a:solidFill>
                <a:latin typeface="微软雅黑" panose="020B0503020204020204" pitchFamily="34" charset="-122"/>
                <a:ea typeface="微软雅黑" panose="020B0503020204020204" pitchFamily="34" charset="-122"/>
              </a:rPr>
              <a:t>前面几章介绍了</a:t>
            </a:r>
            <a:r>
              <a:rPr lang="en-US" altLang="zh-CN" sz="2000" dirty="0" err="1">
                <a:solidFill>
                  <a:srgbClr val="595959"/>
                </a:solidFill>
                <a:latin typeface="微软雅黑" panose="020B0503020204020204" pitchFamily="34" charset="-122"/>
                <a:ea typeface="微软雅黑" panose="020B0503020204020204" pitchFamily="34" charset="-122"/>
              </a:rPr>
              <a:t>MyBatis</a:t>
            </a:r>
            <a:r>
              <a:rPr lang="zh-CN" altLang="zh-CN" sz="2000" dirty="0">
                <a:solidFill>
                  <a:srgbClr val="595959"/>
                </a:solidFill>
                <a:latin typeface="微软雅黑" panose="020B0503020204020204" pitchFamily="34" charset="-122"/>
                <a:ea typeface="微软雅黑" panose="020B0503020204020204" pitchFamily="34" charset="-122"/>
              </a:rPr>
              <a:t>的</a:t>
            </a:r>
            <a:r>
              <a:rPr lang="zh-CN" altLang="zh-CN" sz="2000" dirty="0">
                <a:solidFill>
                  <a:srgbClr val="1369B2"/>
                </a:solidFill>
                <a:latin typeface="微软雅黑" panose="020B0503020204020204" pitchFamily="34" charset="-122"/>
                <a:ea typeface="微软雅黑" panose="020B0503020204020204" pitchFamily="34" charset="-122"/>
              </a:rPr>
              <a:t>基本用法</a:t>
            </a:r>
            <a:r>
              <a:rPr lang="zh-CN" altLang="zh-CN"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1369B2"/>
                </a:solidFill>
                <a:latin typeface="微软雅黑" panose="020B0503020204020204" pitchFamily="34" charset="-122"/>
                <a:ea typeface="微软雅黑" panose="020B0503020204020204" pitchFamily="34" charset="-122"/>
              </a:rPr>
              <a:t>关联映射</a:t>
            </a:r>
            <a:r>
              <a:rPr lang="zh-CN" altLang="zh-CN" sz="2000" dirty="0">
                <a:solidFill>
                  <a:srgbClr val="595959"/>
                </a:solidFill>
                <a:latin typeface="微软雅黑" panose="020B0503020204020204" pitchFamily="34" charset="-122"/>
                <a:ea typeface="微软雅黑" panose="020B0503020204020204" pitchFamily="34" charset="-122"/>
              </a:rPr>
              <a:t>和</a:t>
            </a:r>
            <a:r>
              <a:rPr lang="zh-CN" altLang="zh-CN" sz="2000" dirty="0">
                <a:solidFill>
                  <a:srgbClr val="1369B2"/>
                </a:solidFill>
                <a:latin typeface="微软雅黑" panose="020B0503020204020204" pitchFamily="34" charset="-122"/>
                <a:ea typeface="微软雅黑" panose="020B0503020204020204" pitchFamily="34" charset="-122"/>
              </a:rPr>
              <a:t>动态</a:t>
            </a:r>
            <a:r>
              <a:rPr lang="en-US" altLang="zh-CN" sz="2000" dirty="0">
                <a:solidFill>
                  <a:srgbClr val="1369B2"/>
                </a:solidFill>
                <a:latin typeface="微软雅黑" panose="020B0503020204020204" pitchFamily="34" charset="-122"/>
                <a:ea typeface="微软雅黑" panose="020B0503020204020204" pitchFamily="34" charset="-122"/>
              </a:rPr>
              <a:t>SQL</a:t>
            </a:r>
            <a:r>
              <a:rPr lang="zh-CN" altLang="zh-CN" sz="2000" dirty="0">
                <a:solidFill>
                  <a:srgbClr val="595959"/>
                </a:solidFill>
                <a:latin typeface="微软雅黑" panose="020B0503020204020204" pitchFamily="34" charset="-122"/>
                <a:ea typeface="微软雅黑" panose="020B0503020204020204" pitchFamily="34" charset="-122"/>
              </a:rPr>
              <a:t>等重要知识，但这些</a:t>
            </a:r>
            <a:r>
              <a:rPr lang="zh-CN" altLang="en-US" sz="2000" dirty="0">
                <a:solidFill>
                  <a:srgbClr val="595959"/>
                </a:solidFill>
                <a:latin typeface="微软雅黑" panose="020B0503020204020204" pitchFamily="34" charset="-122"/>
                <a:ea typeface="微软雅黑" panose="020B0503020204020204" pitchFamily="34" charset="-122"/>
              </a:rPr>
              <a:t>知识</a:t>
            </a:r>
            <a:r>
              <a:rPr lang="zh-CN" altLang="zh-CN" sz="2000" dirty="0">
                <a:solidFill>
                  <a:srgbClr val="595959"/>
                </a:solidFill>
                <a:latin typeface="微软雅黑" panose="020B0503020204020204" pitchFamily="34" charset="-122"/>
                <a:ea typeface="微软雅黑" panose="020B0503020204020204" pitchFamily="34" charset="-122"/>
              </a:rPr>
              <a:t>只是针对</a:t>
            </a:r>
            <a:r>
              <a:rPr lang="zh-CN" altLang="zh-CN" sz="2000" dirty="0">
                <a:solidFill>
                  <a:srgbClr val="1369B2"/>
                </a:solidFill>
                <a:latin typeface="微软雅黑" panose="020B0503020204020204" pitchFamily="34" charset="-122"/>
                <a:ea typeface="微软雅黑" panose="020B0503020204020204" pitchFamily="34" charset="-122"/>
              </a:rPr>
              <a:t>单表</a:t>
            </a:r>
            <a:r>
              <a:rPr lang="zh-CN" altLang="zh-CN" sz="2000" dirty="0">
                <a:solidFill>
                  <a:srgbClr val="595959"/>
                </a:solidFill>
                <a:latin typeface="微软雅黑" panose="020B0503020204020204" pitchFamily="34" charset="-122"/>
                <a:ea typeface="微软雅黑" panose="020B0503020204020204" pitchFamily="34" charset="-122"/>
              </a:rPr>
              <a:t>实现</a:t>
            </a:r>
            <a:r>
              <a:rPr lang="zh-CN" altLang="en-US" sz="2000" dirty="0">
                <a:solidFill>
                  <a:srgbClr val="595959"/>
                </a:solidFill>
                <a:latin typeface="微软雅黑" panose="020B0503020204020204" pitchFamily="34" charset="-122"/>
                <a:ea typeface="微软雅黑" panose="020B0503020204020204" pitchFamily="34" charset="-122"/>
              </a:rPr>
              <a:t>进行操作</a:t>
            </a:r>
            <a:r>
              <a:rPr lang="zh-CN" altLang="zh-CN" sz="2000" dirty="0">
                <a:solidFill>
                  <a:srgbClr val="595959"/>
                </a:solidFill>
                <a:latin typeface="微软雅黑" panose="020B0503020204020204" pitchFamily="34" charset="-122"/>
                <a:ea typeface="微软雅黑" panose="020B0503020204020204" pitchFamily="34" charset="-122"/>
              </a:rPr>
              <a:t>的，在实际开发中，对数据库的操作常常会涉及到</a:t>
            </a:r>
            <a:r>
              <a:rPr lang="zh-CN" altLang="zh-CN" sz="2000" dirty="0">
                <a:solidFill>
                  <a:srgbClr val="1369B2"/>
                </a:solidFill>
                <a:latin typeface="微软雅黑" panose="020B0503020204020204" pitchFamily="34" charset="-122"/>
                <a:ea typeface="微软雅黑" panose="020B0503020204020204" pitchFamily="34" charset="-122"/>
              </a:rPr>
              <a:t>多张表</a:t>
            </a:r>
            <a:r>
              <a:rPr lang="zh-CN" altLang="zh-CN" sz="2000" dirty="0">
                <a:solidFill>
                  <a:srgbClr val="595959"/>
                </a:solidFill>
                <a:latin typeface="微软雅黑" panose="020B0503020204020204" pitchFamily="34" charset="-122"/>
                <a:ea typeface="微软雅黑" panose="020B0503020204020204" pitchFamily="34" charset="-122"/>
              </a:rPr>
              <a:t>，针对多表之间的操作，</a:t>
            </a:r>
            <a:r>
              <a:rPr lang="en-US" altLang="zh-CN" sz="2000" dirty="0" err="1">
                <a:solidFill>
                  <a:srgbClr val="595959"/>
                </a:solidFill>
                <a:latin typeface="微软雅黑" panose="020B0503020204020204" pitchFamily="34" charset="-122"/>
                <a:ea typeface="微软雅黑" panose="020B0503020204020204" pitchFamily="34" charset="-122"/>
              </a:rPr>
              <a:t>MyBatis</a:t>
            </a:r>
            <a:r>
              <a:rPr lang="zh-CN" altLang="zh-CN" sz="2000" dirty="0">
                <a:solidFill>
                  <a:srgbClr val="595959"/>
                </a:solidFill>
                <a:latin typeface="微软雅黑" panose="020B0503020204020204" pitchFamily="34" charset="-122"/>
                <a:ea typeface="微软雅黑" panose="020B0503020204020204" pitchFamily="34" charset="-122"/>
              </a:rPr>
              <a:t>提供了关联映射，通过关联映射可以很好地处理表与表、对象与对象之间的关联关系。此外，在实际开发中经常需要合理地利用</a:t>
            </a:r>
            <a:r>
              <a:rPr lang="en-US" altLang="zh-CN" sz="2000" dirty="0" err="1">
                <a:solidFill>
                  <a:srgbClr val="595959"/>
                </a:solidFill>
                <a:latin typeface="微软雅黑" panose="020B0503020204020204" pitchFamily="34" charset="-122"/>
                <a:ea typeface="微软雅黑" panose="020B0503020204020204" pitchFamily="34" charset="-122"/>
              </a:rPr>
              <a:t>MyBatis</a:t>
            </a:r>
            <a:r>
              <a:rPr lang="zh-CN" altLang="zh-CN" sz="2000" dirty="0">
                <a:solidFill>
                  <a:srgbClr val="1369B2"/>
                </a:solidFill>
                <a:latin typeface="微软雅黑" panose="020B0503020204020204" pitchFamily="34" charset="-122"/>
                <a:ea typeface="微软雅黑" panose="020B0503020204020204" pitchFamily="34" charset="-122"/>
              </a:rPr>
              <a:t>缓存</a:t>
            </a:r>
            <a:r>
              <a:rPr lang="zh-CN" altLang="zh-CN" sz="2000" dirty="0">
                <a:solidFill>
                  <a:srgbClr val="595959"/>
                </a:solidFill>
                <a:latin typeface="微软雅黑" panose="020B0503020204020204" pitchFamily="34" charset="-122"/>
                <a:ea typeface="微软雅黑" panose="020B0503020204020204" pitchFamily="34" charset="-122"/>
              </a:rPr>
              <a:t>来加快数据库查询，进而有效地提升数据库性能。本章将对</a:t>
            </a:r>
            <a:r>
              <a:rPr lang="en-US" altLang="zh-CN" sz="2000" dirty="0" err="1">
                <a:solidFill>
                  <a:srgbClr val="595959"/>
                </a:solidFill>
                <a:latin typeface="微软雅黑" panose="020B0503020204020204" pitchFamily="34" charset="-122"/>
                <a:ea typeface="微软雅黑" panose="020B0503020204020204" pitchFamily="34" charset="-122"/>
              </a:rPr>
              <a:t>MyBatis</a:t>
            </a:r>
            <a:r>
              <a:rPr lang="zh-CN" altLang="zh-CN" sz="2000" dirty="0">
                <a:solidFill>
                  <a:srgbClr val="595959"/>
                </a:solidFill>
                <a:latin typeface="微软雅黑" panose="020B0503020204020204" pitchFamily="34" charset="-122"/>
                <a:ea typeface="微软雅黑" panose="020B0503020204020204" pitchFamily="34" charset="-122"/>
              </a:rPr>
              <a:t>的关联映射以及</a:t>
            </a:r>
            <a:r>
              <a:rPr lang="en-US" altLang="zh-CN" sz="2000" dirty="0" err="1">
                <a:solidFill>
                  <a:srgbClr val="595959"/>
                </a:solidFill>
                <a:latin typeface="微软雅黑" panose="020B0503020204020204" pitchFamily="34" charset="-122"/>
                <a:ea typeface="微软雅黑" panose="020B0503020204020204" pitchFamily="34" charset="-122"/>
              </a:rPr>
              <a:t>MyBatis</a:t>
            </a:r>
            <a:r>
              <a:rPr lang="zh-CN" altLang="zh-CN" sz="2000" dirty="0">
                <a:solidFill>
                  <a:srgbClr val="595959"/>
                </a:solidFill>
                <a:latin typeface="微软雅黑" panose="020B0503020204020204" pitchFamily="34" charset="-122"/>
                <a:ea typeface="微软雅黑" panose="020B0503020204020204" pitchFamily="34" charset="-122"/>
              </a:rPr>
              <a:t>缓存机制进行详细讲解</a:t>
            </a:r>
            <a:r>
              <a:rPr lang="zh-CN" altLang="en-US"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595959"/>
                </a:solidFill>
                <a:latin typeface="微软雅黑" panose="020B0503020204020204" pitchFamily="34" charset="-122"/>
                <a:ea typeface="微软雅黑" panose="020B0503020204020204" pitchFamily="34" charset="-122"/>
              </a:rPr>
              <a:t> </a:t>
            </a:r>
          </a:p>
          <a:p>
            <a:pPr algn="just">
              <a:lnSpc>
                <a:spcPct val="150000"/>
              </a:lnSpc>
            </a:pPr>
            <a:endParaRPr lang="zh-CN" altLang="zh-CN" sz="2000" dirty="0">
              <a:solidFill>
                <a:srgbClr val="59595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217489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a:extLst>
              <a:ext uri="{FF2B5EF4-FFF2-40B4-BE49-F238E27FC236}">
                <a16:creationId xmlns:a16="http://schemas.microsoft.com/office/drawing/2014/main" id="{30F93C9C-E844-214A-90AC-76ADC702D516}"/>
              </a:ext>
            </a:extLst>
          </p:cNvPr>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01</a:t>
            </a:r>
          </a:p>
        </p:txBody>
      </p:sp>
      <p:sp>
        <p:nvSpPr>
          <p:cNvPr id="13" name="圆角矩形 12"/>
          <p:cNvSpPr/>
          <p:nvPr/>
        </p:nvSpPr>
        <p:spPr>
          <a:xfrm>
            <a:off x="1306456" y="2514600"/>
            <a:ext cx="9865885" cy="290322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256232" y="245042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19" name="矩形 93"/>
          <p:cNvSpPr/>
          <p:nvPr/>
        </p:nvSpPr>
        <p:spPr>
          <a:xfrm rot="10800000">
            <a:off x="10855533" y="506389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a:extLst>
              <a:ext uri="{FF2B5EF4-FFF2-40B4-BE49-F238E27FC236}">
                <a16:creationId xmlns:a16="http://schemas.microsoft.com/office/drawing/2014/main" id="{30F93C9C-E844-214A-90AC-76ADC702D516}"/>
              </a:ext>
            </a:extLst>
          </p:cNvPr>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03</a:t>
            </a:r>
          </a:p>
        </p:txBody>
      </p:sp>
      <p:sp>
        <p:nvSpPr>
          <p:cNvPr id="16" name="Chevron 3"/>
          <p:cNvSpPr/>
          <p:nvPr>
            <p:custDataLst>
              <p:tags r:id="rId1"/>
            </p:custDataLst>
          </p:nvPr>
        </p:nvSpPr>
        <p:spPr>
          <a:xfrm>
            <a:off x="838731" y="1131537"/>
            <a:ext cx="236166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71522"/>
            <a:ext cx="1949573"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b.</a:t>
            </a:r>
            <a:r>
              <a:rPr lang="zh-CN" altLang="en-US" sz="2000" dirty="0">
                <a:solidFill>
                  <a:srgbClr val="1369B2"/>
                </a:solidFill>
                <a:latin typeface="微软雅黑" panose="020B0503020204020204" pitchFamily="34" charset="-122"/>
                <a:ea typeface="微软雅黑" panose="020B0503020204020204" pitchFamily="34" charset="-122"/>
              </a:rPr>
              <a:t>嵌套结果方式</a:t>
            </a:r>
          </a:p>
        </p:txBody>
      </p:sp>
      <p:sp>
        <p:nvSpPr>
          <p:cNvPr id="12" name="Title 1"/>
          <p:cNvSpPr txBox="1"/>
          <p:nvPr/>
        </p:nvSpPr>
        <p:spPr>
          <a:xfrm>
            <a:off x="1143840" y="266933"/>
            <a:ext cx="41408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一对多查询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1" name="图片 10">
            <a:extLst>
              <a:ext uri="{FF2B5EF4-FFF2-40B4-BE49-F238E27FC236}">
                <a16:creationId xmlns:a16="http://schemas.microsoft.com/office/drawing/2014/main" id="{0EB0092B-8C7B-0747-BCD2-E4BF460B75BC}"/>
              </a:ext>
            </a:extLst>
          </p:cNvPr>
          <p:cNvPicPr>
            <a:picLocks noChangeAspect="1"/>
          </p:cNvPicPr>
          <p:nvPr/>
        </p:nvPicPr>
        <p:blipFill>
          <a:blip r:embed="rId4"/>
          <a:stretch>
            <a:fillRect/>
          </a:stretch>
        </p:blipFill>
        <p:spPr>
          <a:xfrm>
            <a:off x="2328091" y="3157014"/>
            <a:ext cx="7878899" cy="1657142"/>
          </a:xfrm>
          <a:prstGeom prst="rect">
            <a:avLst/>
          </a:prstGeom>
        </p:spPr>
      </p:pic>
      <p:sp>
        <p:nvSpPr>
          <p:cNvPr id="2" name="文本框 1">
            <a:extLst>
              <a:ext uri="{FF2B5EF4-FFF2-40B4-BE49-F238E27FC236}">
                <a16:creationId xmlns:a16="http://schemas.microsoft.com/office/drawing/2014/main" id="{39DA844E-0117-6C4E-BCCD-DFB90B89CD3F}"/>
              </a:ext>
            </a:extLst>
          </p:cNvPr>
          <p:cNvSpPr txBox="1"/>
          <p:nvPr/>
        </p:nvSpPr>
        <p:spPr>
          <a:xfrm>
            <a:off x="2321485" y="3086100"/>
            <a:ext cx="8179717" cy="1705403"/>
          </a:xfrm>
          <a:prstGeom prst="rect">
            <a:avLst/>
          </a:prstGeom>
          <a:noFill/>
        </p:spPr>
        <p:txBody>
          <a:bodyPr wrap="square" rtlCol="0">
            <a:spAutoFit/>
          </a:body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&lt;collection property="</a:t>
            </a:r>
            <a:r>
              <a:rPr lang="en-US" altLang="zh-CN" dirty="0" err="1">
                <a:solidFill>
                  <a:srgbClr val="595959"/>
                </a:solidFill>
                <a:latin typeface="微软雅黑" panose="020B0503020204020204" pitchFamily="34" charset="-122"/>
                <a:ea typeface="微软雅黑" panose="020B0503020204020204" pitchFamily="34" charset="-122"/>
                <a:cs typeface="+mn-ea"/>
              </a:rPr>
              <a:t>ordersList"ofType</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err="1">
                <a:solidFill>
                  <a:srgbClr val="595959"/>
                </a:solidFill>
                <a:latin typeface="微软雅黑" panose="020B0503020204020204" pitchFamily="34" charset="-122"/>
                <a:ea typeface="微软雅黑" panose="020B0503020204020204" pitchFamily="34" charset="-122"/>
                <a:cs typeface="+mn-ea"/>
              </a:rPr>
              <a:t>com.itheima.pojo.Orders</a:t>
            </a:r>
            <a:r>
              <a:rPr lang="en-US" altLang="zh-CN" dirty="0">
                <a:solidFill>
                  <a:srgbClr val="595959"/>
                </a:solidFill>
                <a:latin typeface="微软雅黑" panose="020B0503020204020204" pitchFamily="34" charset="-122"/>
                <a:ea typeface="微软雅黑" panose="020B0503020204020204" pitchFamily="34" charset="-122"/>
                <a:cs typeface="+mn-ea"/>
              </a:rPr>
              <a:t>"&gt;</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&lt;id property="id" column="</a:t>
            </a:r>
            <a:r>
              <a:rPr lang="en-US" altLang="zh-CN" dirty="0" err="1">
                <a:solidFill>
                  <a:srgbClr val="595959"/>
                </a:solidFill>
                <a:latin typeface="微软雅黑" panose="020B0503020204020204" pitchFamily="34" charset="-122"/>
                <a:ea typeface="微软雅黑" panose="020B0503020204020204" pitchFamily="34" charset="-122"/>
                <a:cs typeface="+mn-ea"/>
              </a:rPr>
              <a:t>orders_id</a:t>
            </a:r>
            <a:r>
              <a:rPr lang="en-US" altLang="zh-CN" dirty="0">
                <a:solidFill>
                  <a:srgbClr val="595959"/>
                </a:solidFill>
                <a:latin typeface="微软雅黑" panose="020B0503020204020204" pitchFamily="34" charset="-122"/>
                <a:ea typeface="微软雅黑" panose="020B0503020204020204" pitchFamily="34" charset="-122"/>
                <a:cs typeface="+mn-ea"/>
              </a:rPr>
              <a:t>" /&gt;</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&lt;result property="number" column="number" /&gt;</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&lt;/collection&gt;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17350985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01</a:t>
            </a:r>
          </a:p>
        </p:txBody>
      </p:sp>
      <p:sp>
        <p:nvSpPr>
          <p:cNvPr id="12" name="Title 1"/>
          <p:cNvSpPr txBox="1"/>
          <p:nvPr/>
        </p:nvSpPr>
        <p:spPr>
          <a:xfrm>
            <a:off x="1143839" y="266933"/>
            <a:ext cx="24794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一对多查询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a:extLst>
              <a:ext uri="{FF2B5EF4-FFF2-40B4-BE49-F238E27FC236}">
                <a16:creationId xmlns:a16="http://schemas.microsoft.com/office/drawing/2014/main" id="{BEAF0FBF-8370-1548-A5DC-85DA9EE176CA}"/>
              </a:ext>
            </a:extLst>
          </p:cNvPr>
          <p:cNvSpPr txBox="1"/>
          <p:nvPr>
            <p:custDataLst>
              <p:tags r:id="rId1"/>
            </p:custDataLst>
          </p:nvPr>
        </p:nvSpPr>
        <p:spPr>
          <a:xfrm>
            <a:off x="2917359" y="1121759"/>
            <a:ext cx="8143641" cy="1156792"/>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接下来以用户和订单之间的一对多关联关系为例，详细讲解如何在</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a:t>
            </a:r>
            <a:r>
              <a:rPr lang="zh-CN" altLang="zh-CN" sz="1600" dirty="0">
                <a:solidFill>
                  <a:srgbClr val="595959"/>
                </a:solidFill>
                <a:latin typeface="微软雅黑" panose="020B0503020204020204" pitchFamily="34" charset="-122"/>
                <a:ea typeface="微软雅黑" panose="020B0503020204020204" pitchFamily="34" charset="-122"/>
                <a:cs typeface="+mn-ea"/>
              </a:rPr>
              <a:t>中处理一对多关联关系，具体步骤如下</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在名为</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a:t>
            </a:r>
            <a:r>
              <a:rPr lang="zh-CN" altLang="zh-CN" sz="1600" dirty="0">
                <a:solidFill>
                  <a:srgbClr val="595959"/>
                </a:solidFill>
                <a:latin typeface="微软雅黑" panose="020B0503020204020204" pitchFamily="34" charset="-122"/>
                <a:ea typeface="微软雅黑" panose="020B0503020204020204" pitchFamily="34" charset="-122"/>
                <a:cs typeface="+mn-ea"/>
              </a:rPr>
              <a:t>的数据库中，创建两个数据表，分别为</a:t>
            </a:r>
            <a:r>
              <a:rPr lang="en-US" altLang="zh-CN" sz="1600" dirty="0" err="1">
                <a:solidFill>
                  <a:srgbClr val="595959"/>
                </a:solidFill>
                <a:latin typeface="微软雅黑" panose="020B0503020204020204" pitchFamily="34" charset="-122"/>
                <a:ea typeface="微软雅黑" panose="020B0503020204020204" pitchFamily="34" charset="-122"/>
                <a:cs typeface="+mn-ea"/>
              </a:rPr>
              <a:t>tb_user</a:t>
            </a:r>
            <a:r>
              <a:rPr lang="zh-CN" altLang="zh-CN" sz="1600" dirty="0">
                <a:solidFill>
                  <a:srgbClr val="595959"/>
                </a:solidFill>
                <a:latin typeface="微软雅黑" panose="020B0503020204020204" pitchFamily="34" charset="-122"/>
                <a:ea typeface="微软雅黑" panose="020B0503020204020204" pitchFamily="34" charset="-122"/>
                <a:cs typeface="+mn-ea"/>
              </a:rPr>
              <a:t>（用户数据表）和</a:t>
            </a:r>
            <a:r>
              <a:rPr lang="en-US" altLang="zh-CN" sz="1600" dirty="0" err="1">
                <a:solidFill>
                  <a:srgbClr val="595959"/>
                </a:solidFill>
                <a:latin typeface="微软雅黑" panose="020B0503020204020204" pitchFamily="34" charset="-122"/>
                <a:ea typeface="微软雅黑" panose="020B0503020204020204" pitchFamily="34" charset="-122"/>
                <a:cs typeface="+mn-ea"/>
              </a:rPr>
              <a:t>tb_orders</a:t>
            </a:r>
            <a:r>
              <a:rPr lang="zh-CN" altLang="zh-CN" sz="1600" dirty="0">
                <a:solidFill>
                  <a:srgbClr val="595959"/>
                </a:solidFill>
                <a:latin typeface="微软雅黑" panose="020B0503020204020204" pitchFamily="34" charset="-122"/>
                <a:ea typeface="微软雅黑" panose="020B0503020204020204" pitchFamily="34" charset="-122"/>
                <a:cs typeface="+mn-ea"/>
              </a:rPr>
              <a:t>（订单表），同时在表中预先插入几条测试数据</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9" name="图片 18">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651708" y="2997347"/>
            <a:ext cx="6880912" cy="3347906"/>
          </a:xfrm>
          <a:prstGeom prst="rect">
            <a:avLst/>
          </a:prstGeom>
        </p:spPr>
      </p:pic>
      <p:sp>
        <p:nvSpPr>
          <p:cNvPr id="2" name="矩形 1"/>
          <p:cNvSpPr/>
          <p:nvPr/>
        </p:nvSpPr>
        <p:spPr>
          <a:xfrm>
            <a:off x="3546608" y="2938180"/>
            <a:ext cx="7026142" cy="3372783"/>
          </a:xfrm>
          <a:prstGeom prst="rect">
            <a:avLst/>
          </a:prstGeom>
        </p:spPr>
        <p:txBody>
          <a:bodyPr wrap="square">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USE </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创建一个名称为</a:t>
            </a:r>
            <a:r>
              <a:rPr lang="en-US" altLang="zh-CN" sz="1600" dirty="0" err="1">
                <a:solidFill>
                  <a:srgbClr val="595959"/>
                </a:solidFill>
                <a:latin typeface="微软雅黑" panose="020B0503020204020204" pitchFamily="34" charset="-122"/>
                <a:ea typeface="微软雅黑" panose="020B0503020204020204" pitchFamily="34" charset="-122"/>
                <a:cs typeface="+mn-ea"/>
              </a:rPr>
              <a:t>tb_user</a:t>
            </a:r>
            <a:r>
              <a:rPr lang="zh-CN" altLang="zh-CN" sz="1600" dirty="0">
                <a:solidFill>
                  <a:srgbClr val="595959"/>
                </a:solidFill>
                <a:latin typeface="微软雅黑" panose="020B0503020204020204" pitchFamily="34" charset="-122"/>
                <a:ea typeface="微软雅黑" panose="020B0503020204020204" pitchFamily="34" charset="-122"/>
                <a:cs typeface="+mn-ea"/>
              </a:rPr>
              <a:t>的表</a:t>
            </a: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CREATE TABLE </a:t>
            </a:r>
            <a:r>
              <a:rPr lang="en-US" altLang="zh-CN" sz="1600" dirty="0" err="1">
                <a:solidFill>
                  <a:srgbClr val="595959"/>
                </a:solidFill>
                <a:latin typeface="微软雅黑" panose="020B0503020204020204" pitchFamily="34" charset="-122"/>
                <a:ea typeface="微软雅黑" panose="020B0503020204020204" pitchFamily="34" charset="-122"/>
                <a:cs typeface="+mn-ea"/>
              </a:rPr>
              <a:t>tb_user</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id int(32) PRIMARY KEY AUTO_INCREMENT,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username varchar(32),</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address varchar(256)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插入</a:t>
            </a:r>
            <a:r>
              <a:rPr lang="en-US" altLang="zh-CN" sz="1600" dirty="0">
                <a:solidFill>
                  <a:srgbClr val="595959"/>
                </a:solidFill>
                <a:latin typeface="微软雅黑" panose="020B0503020204020204" pitchFamily="34" charset="-122"/>
                <a:ea typeface="微软雅黑" panose="020B0503020204020204" pitchFamily="34" charset="-122"/>
                <a:cs typeface="+mn-ea"/>
              </a:rPr>
              <a:t>3</a:t>
            </a:r>
            <a:r>
              <a:rPr lang="zh-CN" altLang="zh-CN" sz="1600" dirty="0">
                <a:solidFill>
                  <a:srgbClr val="595959"/>
                </a:solidFill>
                <a:latin typeface="微软雅黑" panose="020B0503020204020204" pitchFamily="34" charset="-122"/>
                <a:ea typeface="微软雅黑" panose="020B0503020204020204" pitchFamily="34" charset="-122"/>
                <a:cs typeface="+mn-ea"/>
              </a:rPr>
              <a:t>条数据</a:t>
            </a:r>
            <a:r>
              <a:rPr lang="zh-CN" altLang="en-US" sz="1600" dirty="0">
                <a:solidFill>
                  <a:srgbClr val="595959"/>
                </a:solidFill>
                <a:latin typeface="微软雅黑" panose="020B0503020204020204" pitchFamily="34" charset="-122"/>
                <a:ea typeface="微软雅黑" panose="020B0503020204020204" pitchFamily="34" charset="-122"/>
                <a:cs typeface="+mn-ea"/>
              </a:rPr>
              <a:t>，其他语句省略</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INSERT INTO </a:t>
            </a:r>
            <a:r>
              <a:rPr lang="en-US" altLang="zh-CN" sz="1600" dirty="0" err="1">
                <a:solidFill>
                  <a:srgbClr val="595959"/>
                </a:solidFill>
                <a:latin typeface="微软雅黑" panose="020B0503020204020204" pitchFamily="34" charset="-122"/>
                <a:ea typeface="微软雅黑" panose="020B0503020204020204" pitchFamily="34" charset="-122"/>
                <a:cs typeface="+mn-ea"/>
              </a:rPr>
              <a:t>tb_user</a:t>
            </a:r>
            <a:r>
              <a:rPr lang="en-US" altLang="zh-CN" sz="1600" dirty="0">
                <a:solidFill>
                  <a:srgbClr val="595959"/>
                </a:solidFill>
                <a:latin typeface="微软雅黑" panose="020B0503020204020204" pitchFamily="34" charset="-122"/>
                <a:ea typeface="微软雅黑" panose="020B0503020204020204" pitchFamily="34" charset="-122"/>
                <a:cs typeface="+mn-ea"/>
              </a:rPr>
              <a:t> VALUES ('1', '</a:t>
            </a:r>
            <a:r>
              <a:rPr lang="zh-CN" altLang="zh-CN" sz="1600" dirty="0">
                <a:solidFill>
                  <a:srgbClr val="595959"/>
                </a:solidFill>
                <a:latin typeface="微软雅黑" panose="020B0503020204020204" pitchFamily="34" charset="-122"/>
                <a:ea typeface="微软雅黑" panose="020B0503020204020204" pitchFamily="34" charset="-122"/>
                <a:cs typeface="+mn-ea"/>
              </a:rPr>
              <a:t>小明</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北京</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创建一个名称为</a:t>
            </a:r>
            <a:r>
              <a:rPr lang="en-US" altLang="zh-CN" sz="1600" dirty="0" err="1">
                <a:solidFill>
                  <a:srgbClr val="595959"/>
                </a:solidFill>
                <a:latin typeface="微软雅黑" panose="020B0503020204020204" pitchFamily="34" charset="-122"/>
                <a:ea typeface="微软雅黑" panose="020B0503020204020204" pitchFamily="34" charset="-122"/>
                <a:cs typeface="+mn-ea"/>
              </a:rPr>
              <a:t>tb_orders</a:t>
            </a:r>
            <a:r>
              <a:rPr lang="zh-CN" altLang="zh-CN" sz="1600" dirty="0">
                <a:solidFill>
                  <a:srgbClr val="595959"/>
                </a:solidFill>
                <a:latin typeface="微软雅黑" panose="020B0503020204020204" pitchFamily="34" charset="-122"/>
                <a:ea typeface="微软雅黑" panose="020B0503020204020204" pitchFamily="34" charset="-122"/>
                <a:cs typeface="+mn-ea"/>
              </a:rPr>
              <a:t>的表</a:t>
            </a:r>
            <a:r>
              <a:rPr lang="zh-CN" altLang="en-US" sz="1600" dirty="0">
                <a:solidFill>
                  <a:srgbClr val="595959"/>
                </a:solidFill>
                <a:latin typeface="微软雅黑" panose="020B0503020204020204" pitchFamily="34" charset="-122"/>
                <a:ea typeface="微软雅黑" panose="020B0503020204020204" pitchFamily="34" charset="-122"/>
                <a:cs typeface="+mn-ea"/>
              </a:rPr>
              <a:t>，同理</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38457393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02</a:t>
            </a:r>
          </a:p>
        </p:txBody>
      </p:sp>
      <p:sp>
        <p:nvSpPr>
          <p:cNvPr id="12" name="Title 1"/>
          <p:cNvSpPr txBox="1"/>
          <p:nvPr/>
        </p:nvSpPr>
        <p:spPr>
          <a:xfrm>
            <a:off x="1143839" y="266933"/>
            <a:ext cx="24794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一对多查询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a:extLst>
              <a:ext uri="{FF2B5EF4-FFF2-40B4-BE49-F238E27FC236}">
                <a16:creationId xmlns:a16="http://schemas.microsoft.com/office/drawing/2014/main" id="{BEAF0FBF-8370-1548-A5DC-85DA9EE176CA}"/>
              </a:ext>
            </a:extLst>
          </p:cNvPr>
          <p:cNvSpPr txBox="1"/>
          <p:nvPr>
            <p:custDataLst>
              <p:tags r:id="rId1"/>
            </p:custDataLst>
          </p:nvPr>
        </p:nvSpPr>
        <p:spPr>
          <a:xfrm>
            <a:off x="2917359" y="1121759"/>
            <a:ext cx="8143641" cy="787460"/>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err="1">
                <a:solidFill>
                  <a:srgbClr val="595959"/>
                </a:solidFill>
                <a:latin typeface="微软雅黑" panose="020B0503020204020204" pitchFamily="34" charset="-122"/>
                <a:ea typeface="微软雅黑" panose="020B0503020204020204" pitchFamily="34" charset="-122"/>
                <a:cs typeface="+mn-ea"/>
              </a:rPr>
              <a:t>com.itheima.pojo</a:t>
            </a:r>
            <a:r>
              <a:rPr lang="zh-CN" altLang="zh-CN" sz="1600" dirty="0">
                <a:solidFill>
                  <a:srgbClr val="595959"/>
                </a:solidFill>
                <a:latin typeface="微软雅黑" panose="020B0503020204020204" pitchFamily="34" charset="-122"/>
                <a:ea typeface="微软雅黑" panose="020B0503020204020204" pitchFamily="34" charset="-122"/>
                <a:cs typeface="+mn-ea"/>
              </a:rPr>
              <a:t>包中，创建持久化类</a:t>
            </a:r>
            <a:r>
              <a:rPr lang="en-US" altLang="zh-CN" sz="1600" dirty="0">
                <a:solidFill>
                  <a:srgbClr val="595959"/>
                </a:solidFill>
                <a:latin typeface="微软雅黑" panose="020B0503020204020204" pitchFamily="34" charset="-122"/>
                <a:ea typeface="微软雅黑" panose="020B0503020204020204" pitchFamily="34" charset="-122"/>
                <a:cs typeface="+mn-ea"/>
              </a:rPr>
              <a:t>Orders</a:t>
            </a:r>
            <a:r>
              <a:rPr lang="zh-CN" altLang="zh-CN" sz="1600" dirty="0">
                <a:solidFill>
                  <a:srgbClr val="595959"/>
                </a:solidFill>
                <a:latin typeface="微软雅黑" panose="020B0503020204020204" pitchFamily="34" charset="-122"/>
                <a:ea typeface="微软雅黑" panose="020B0503020204020204" pitchFamily="34" charset="-122"/>
                <a:cs typeface="+mn-ea"/>
              </a:rPr>
              <a:t>，并在类中定义订单</a:t>
            </a:r>
            <a:r>
              <a:rPr lang="en-US" altLang="zh-CN" sz="1600" dirty="0">
                <a:solidFill>
                  <a:srgbClr val="595959"/>
                </a:solidFill>
                <a:latin typeface="微软雅黑" panose="020B0503020204020204" pitchFamily="34" charset="-122"/>
                <a:ea typeface="微软雅黑" panose="020B0503020204020204" pitchFamily="34" charset="-122"/>
                <a:cs typeface="+mn-ea"/>
              </a:rPr>
              <a:t>id</a:t>
            </a:r>
            <a:r>
              <a:rPr lang="zh-CN" altLang="zh-CN" sz="1600" dirty="0">
                <a:solidFill>
                  <a:srgbClr val="595959"/>
                </a:solidFill>
                <a:latin typeface="微软雅黑" panose="020B0503020204020204" pitchFamily="34" charset="-122"/>
                <a:ea typeface="微软雅黑" panose="020B0503020204020204" pitchFamily="34" charset="-122"/>
                <a:cs typeface="+mn-ea"/>
              </a:rPr>
              <a:t>和订单编号等属性</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9" name="图片 18">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651708" y="2860187"/>
            <a:ext cx="6880912" cy="3347906"/>
          </a:xfrm>
          <a:prstGeom prst="rect">
            <a:avLst/>
          </a:prstGeom>
        </p:spPr>
      </p:pic>
      <p:sp>
        <p:nvSpPr>
          <p:cNvPr id="2" name="矩形 1"/>
          <p:cNvSpPr/>
          <p:nvPr/>
        </p:nvSpPr>
        <p:spPr>
          <a:xfrm>
            <a:off x="2883668" y="2812450"/>
            <a:ext cx="7026142" cy="3372783"/>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class Orders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private Integer id;    			//</a:t>
            </a:r>
            <a:r>
              <a:rPr lang="zh-CN" altLang="zh-CN" sz="1600" dirty="0">
                <a:solidFill>
                  <a:srgbClr val="595959"/>
                </a:solidFill>
                <a:latin typeface="微软雅黑" panose="020B0503020204020204" pitchFamily="34" charset="-122"/>
                <a:ea typeface="微软雅黑" panose="020B0503020204020204" pitchFamily="34" charset="-122"/>
                <a:cs typeface="+mn-ea"/>
              </a:rPr>
              <a:t>订单</a:t>
            </a:r>
            <a:r>
              <a:rPr lang="en-US" altLang="zh-CN" sz="1600" dirty="0">
                <a:solidFill>
                  <a:srgbClr val="595959"/>
                </a:solidFill>
                <a:latin typeface="微软雅黑" panose="020B0503020204020204" pitchFamily="34" charset="-122"/>
                <a:ea typeface="微软雅黑" panose="020B0503020204020204" pitchFamily="34" charset="-122"/>
                <a:cs typeface="+mn-ea"/>
              </a:rPr>
              <a:t>id</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private String number;			//</a:t>
            </a:r>
            <a:r>
              <a:rPr lang="zh-CN" altLang="zh-CN" sz="1600" dirty="0">
                <a:solidFill>
                  <a:srgbClr val="595959"/>
                </a:solidFill>
                <a:latin typeface="微软雅黑" panose="020B0503020204020204" pitchFamily="34" charset="-122"/>
                <a:ea typeface="微软雅黑" panose="020B0503020204020204" pitchFamily="34" charset="-122"/>
                <a:cs typeface="+mn-ea"/>
              </a:rPr>
              <a:t>订单编号</a:t>
            </a: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 省略</a:t>
            </a:r>
            <a:r>
              <a:rPr lang="en-US" altLang="zh-CN" sz="1600" dirty="0">
                <a:solidFill>
                  <a:srgbClr val="595959"/>
                </a:solidFill>
                <a:latin typeface="微软雅黑" panose="020B0503020204020204" pitchFamily="34" charset="-122"/>
                <a:ea typeface="微软雅黑" panose="020B0503020204020204" pitchFamily="34" charset="-122"/>
                <a:cs typeface="+mn-ea"/>
              </a:rPr>
              <a:t>getter/setter</a:t>
            </a:r>
            <a:r>
              <a:rPr lang="zh-CN" altLang="en-US" sz="1600" dirty="0">
                <a:solidFill>
                  <a:srgbClr val="595959"/>
                </a:solidFill>
                <a:latin typeface="微软雅黑" panose="020B0503020204020204" pitchFamily="34" charset="-122"/>
                <a:ea typeface="微软雅黑" panose="020B0503020204020204" pitchFamily="34" charset="-122"/>
                <a:cs typeface="+mn-ea"/>
              </a:rPr>
              <a:t>方法</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@Override</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public String </a:t>
            </a:r>
            <a:r>
              <a:rPr lang="en-US" altLang="zh-CN" sz="1600" dirty="0" err="1">
                <a:solidFill>
                  <a:srgbClr val="595959"/>
                </a:solidFill>
                <a:latin typeface="微软雅黑" panose="020B0503020204020204" pitchFamily="34" charset="-122"/>
                <a:ea typeface="微软雅黑" panose="020B0503020204020204" pitchFamily="34" charset="-122"/>
                <a:cs typeface="+mn-ea"/>
              </a:rPr>
              <a:t>toString</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return "Orders [id=" + id + ", number=" + number +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24465023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03</a:t>
            </a:r>
          </a:p>
        </p:txBody>
      </p:sp>
      <p:sp>
        <p:nvSpPr>
          <p:cNvPr id="12" name="Title 1"/>
          <p:cNvSpPr txBox="1"/>
          <p:nvPr/>
        </p:nvSpPr>
        <p:spPr>
          <a:xfrm>
            <a:off x="1143839" y="266933"/>
            <a:ext cx="24794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一对多查询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a:extLst>
              <a:ext uri="{FF2B5EF4-FFF2-40B4-BE49-F238E27FC236}">
                <a16:creationId xmlns:a16="http://schemas.microsoft.com/office/drawing/2014/main" id="{BEAF0FBF-8370-1548-A5DC-85DA9EE176CA}"/>
              </a:ext>
            </a:extLst>
          </p:cNvPr>
          <p:cNvSpPr txBox="1"/>
          <p:nvPr>
            <p:custDataLst>
              <p:tags r:id="rId1"/>
            </p:custDataLst>
          </p:nvPr>
        </p:nvSpPr>
        <p:spPr>
          <a:xfrm>
            <a:off x="2917359" y="1121759"/>
            <a:ext cx="8143641" cy="787460"/>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err="1">
                <a:solidFill>
                  <a:srgbClr val="595959"/>
                </a:solidFill>
                <a:latin typeface="微软雅黑" panose="020B0503020204020204" pitchFamily="34" charset="-122"/>
                <a:ea typeface="微软雅黑" panose="020B0503020204020204" pitchFamily="34" charset="-122"/>
                <a:cs typeface="+mn-ea"/>
              </a:rPr>
              <a:t>com.itheima.pojo</a:t>
            </a:r>
            <a:r>
              <a:rPr lang="zh-CN" altLang="zh-CN" sz="1600" dirty="0">
                <a:solidFill>
                  <a:srgbClr val="595959"/>
                </a:solidFill>
                <a:latin typeface="微软雅黑" panose="020B0503020204020204" pitchFamily="34" charset="-122"/>
                <a:ea typeface="微软雅黑" panose="020B0503020204020204" pitchFamily="34" charset="-122"/>
                <a:cs typeface="+mn-ea"/>
              </a:rPr>
              <a:t>包中，创建持久化类</a:t>
            </a:r>
            <a:r>
              <a:rPr lang="en-US" altLang="zh-CN" sz="1600" dirty="0">
                <a:solidFill>
                  <a:srgbClr val="595959"/>
                </a:solidFill>
                <a:latin typeface="微软雅黑" panose="020B0503020204020204" pitchFamily="34" charset="-122"/>
                <a:ea typeface="微软雅黑" panose="020B0503020204020204" pitchFamily="34" charset="-122"/>
                <a:cs typeface="+mn-ea"/>
              </a:rPr>
              <a:t>Users</a:t>
            </a:r>
            <a:r>
              <a:rPr lang="zh-CN" altLang="zh-CN" sz="1600" dirty="0">
                <a:solidFill>
                  <a:srgbClr val="595959"/>
                </a:solidFill>
                <a:latin typeface="微软雅黑" panose="020B0503020204020204" pitchFamily="34" charset="-122"/>
                <a:ea typeface="微软雅黑" panose="020B0503020204020204" pitchFamily="34" charset="-122"/>
                <a:cs typeface="+mn-ea"/>
              </a:rPr>
              <a:t>，并在类中定义用户编号、用户姓名、 用户地址以及用户关联的订单等属性</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p>
        </p:txBody>
      </p:sp>
      <p:pic>
        <p:nvPicPr>
          <p:cNvPr id="19" name="图片 18">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651708" y="2423160"/>
            <a:ext cx="6880912" cy="4043537"/>
          </a:xfrm>
          <a:prstGeom prst="rect">
            <a:avLst/>
          </a:prstGeom>
        </p:spPr>
      </p:pic>
      <p:sp>
        <p:nvSpPr>
          <p:cNvPr id="2" name="矩形 1"/>
          <p:cNvSpPr/>
          <p:nvPr/>
        </p:nvSpPr>
        <p:spPr>
          <a:xfrm>
            <a:off x="2792228" y="2366680"/>
            <a:ext cx="7106152" cy="4111447"/>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class Users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private Integer id;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用户编号</a:t>
            </a: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private String username;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用户姓名</a:t>
            </a: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private String address;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用户地址</a:t>
            </a: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private List&lt;Orders&gt; </a:t>
            </a:r>
            <a:r>
              <a:rPr lang="en-US" altLang="zh-CN" sz="1600" dirty="0" err="1">
                <a:solidFill>
                  <a:srgbClr val="595959"/>
                </a:solidFill>
                <a:latin typeface="微软雅黑" panose="020B0503020204020204" pitchFamily="34" charset="-122"/>
                <a:ea typeface="微软雅黑" panose="020B0503020204020204" pitchFamily="34" charset="-122"/>
                <a:cs typeface="+mn-ea"/>
              </a:rPr>
              <a:t>ordersList</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用户关联的订单</a:t>
            </a: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 省略</a:t>
            </a:r>
            <a:r>
              <a:rPr lang="en-US" altLang="zh-CN" sz="1600" dirty="0">
                <a:solidFill>
                  <a:srgbClr val="595959"/>
                </a:solidFill>
                <a:latin typeface="微软雅黑" panose="020B0503020204020204" pitchFamily="34" charset="-122"/>
                <a:ea typeface="微软雅黑" panose="020B0503020204020204" pitchFamily="34" charset="-122"/>
                <a:cs typeface="+mn-ea"/>
              </a:rPr>
              <a:t>getter/setter</a:t>
            </a:r>
            <a:r>
              <a:rPr lang="zh-CN" altLang="en-US" sz="1600" dirty="0">
                <a:solidFill>
                  <a:srgbClr val="595959"/>
                </a:solidFill>
                <a:latin typeface="微软雅黑" panose="020B0503020204020204" pitchFamily="34" charset="-122"/>
                <a:ea typeface="微软雅黑" panose="020B0503020204020204" pitchFamily="34" charset="-122"/>
                <a:cs typeface="+mn-ea"/>
              </a:rPr>
              <a:t>方法</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@Override</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public String </a:t>
            </a:r>
            <a:r>
              <a:rPr lang="en-US" altLang="zh-CN" sz="1600" dirty="0" err="1">
                <a:solidFill>
                  <a:srgbClr val="595959"/>
                </a:solidFill>
                <a:latin typeface="微软雅黑" panose="020B0503020204020204" pitchFamily="34" charset="-122"/>
                <a:ea typeface="微软雅黑" panose="020B0503020204020204" pitchFamily="34" charset="-122"/>
                <a:cs typeface="+mn-ea"/>
              </a:rPr>
              <a:t>toString</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return "User [id=" + id + ", username=" + username </a:t>
            </a: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 ", address="+ address + ", </a:t>
            </a:r>
            <a:r>
              <a:rPr lang="en-US" altLang="zh-CN" sz="1600" dirty="0" err="1">
                <a:solidFill>
                  <a:srgbClr val="595959"/>
                </a:solidFill>
                <a:latin typeface="微软雅黑" panose="020B0503020204020204" pitchFamily="34" charset="-122"/>
                <a:ea typeface="微软雅黑" panose="020B0503020204020204" pitchFamily="34" charset="-122"/>
                <a:cs typeface="+mn-ea"/>
              </a:rPr>
              <a:t>ordersList</a:t>
            </a: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en-US" altLang="zh-CN" sz="1600" dirty="0" err="1">
                <a:solidFill>
                  <a:srgbClr val="595959"/>
                </a:solidFill>
                <a:latin typeface="微软雅黑" panose="020B0503020204020204" pitchFamily="34" charset="-122"/>
                <a:ea typeface="微软雅黑" panose="020B0503020204020204" pitchFamily="34" charset="-122"/>
                <a:cs typeface="+mn-ea"/>
              </a:rPr>
              <a:t>ordersList</a:t>
            </a:r>
            <a:r>
              <a:rPr lang="en-US" altLang="zh-CN" sz="1600" dirty="0">
                <a:solidFill>
                  <a:srgbClr val="595959"/>
                </a:solidFill>
                <a:latin typeface="微软雅黑" panose="020B0503020204020204" pitchFamily="34" charset="-122"/>
                <a:ea typeface="微软雅黑" panose="020B0503020204020204" pitchFamily="34" charset="-122"/>
                <a:cs typeface="+mn-ea"/>
              </a:rPr>
              <a:t> + "]";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11295278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04</a:t>
            </a:r>
          </a:p>
        </p:txBody>
      </p:sp>
      <p:sp>
        <p:nvSpPr>
          <p:cNvPr id="12" name="Title 1"/>
          <p:cNvSpPr txBox="1"/>
          <p:nvPr/>
        </p:nvSpPr>
        <p:spPr>
          <a:xfrm>
            <a:off x="1143839" y="266933"/>
            <a:ext cx="24794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一对多查询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a:extLst>
              <a:ext uri="{FF2B5EF4-FFF2-40B4-BE49-F238E27FC236}">
                <a16:creationId xmlns:a16="http://schemas.microsoft.com/office/drawing/2014/main" id="{BEAF0FBF-8370-1548-A5DC-85DA9EE176CA}"/>
              </a:ext>
            </a:extLst>
          </p:cNvPr>
          <p:cNvSpPr txBox="1"/>
          <p:nvPr>
            <p:custDataLst>
              <p:tags r:id="rId1"/>
            </p:custDataLst>
          </p:nvPr>
        </p:nvSpPr>
        <p:spPr>
          <a:xfrm>
            <a:off x="2917359" y="1121759"/>
            <a:ext cx="8143641" cy="787460"/>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err="1">
                <a:solidFill>
                  <a:srgbClr val="595959"/>
                </a:solidFill>
                <a:latin typeface="微软雅黑" panose="020B0503020204020204" pitchFamily="34" charset="-122"/>
                <a:ea typeface="微软雅黑" panose="020B0503020204020204" pitchFamily="34" charset="-122"/>
                <a:cs typeface="+mn-ea"/>
              </a:rPr>
              <a:t>com.itheima.mapper</a:t>
            </a:r>
            <a:r>
              <a:rPr lang="zh-CN" altLang="zh-CN" sz="1600" dirty="0">
                <a:solidFill>
                  <a:srgbClr val="595959"/>
                </a:solidFill>
                <a:latin typeface="微软雅黑" panose="020B0503020204020204" pitchFamily="34" charset="-122"/>
                <a:ea typeface="微软雅黑" panose="020B0503020204020204" pitchFamily="34" charset="-122"/>
                <a:cs typeface="+mn-ea"/>
              </a:rPr>
              <a:t>包中，创建用户实体映射文件</a:t>
            </a:r>
            <a:r>
              <a:rPr lang="en-US" altLang="zh-CN" sz="1600" dirty="0" err="1">
                <a:solidFill>
                  <a:srgbClr val="595959"/>
                </a:solidFill>
                <a:latin typeface="微软雅黑" panose="020B0503020204020204" pitchFamily="34" charset="-122"/>
                <a:ea typeface="微软雅黑" panose="020B0503020204020204" pitchFamily="34" charset="-122"/>
                <a:cs typeface="+mn-ea"/>
              </a:rPr>
              <a:t>UsersMapper.xml</a:t>
            </a:r>
            <a:r>
              <a:rPr lang="zh-CN" altLang="zh-CN" sz="1600" dirty="0">
                <a:solidFill>
                  <a:srgbClr val="595959"/>
                </a:solidFill>
                <a:latin typeface="微软雅黑" panose="020B0503020204020204" pitchFamily="34" charset="-122"/>
                <a:ea typeface="微软雅黑" panose="020B0503020204020204" pitchFamily="34" charset="-122"/>
                <a:cs typeface="+mn-ea"/>
              </a:rPr>
              <a:t>，并在文件中编写一对多关联映射查询的配置</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p>
        </p:txBody>
      </p:sp>
      <p:pic>
        <p:nvPicPr>
          <p:cNvPr id="19" name="图片 18">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651708" y="2491741"/>
            <a:ext cx="6880912" cy="3577590"/>
          </a:xfrm>
          <a:prstGeom prst="rect">
            <a:avLst/>
          </a:prstGeom>
        </p:spPr>
      </p:pic>
      <p:sp>
        <p:nvSpPr>
          <p:cNvPr id="2" name="矩形 1"/>
          <p:cNvSpPr/>
          <p:nvPr/>
        </p:nvSpPr>
        <p:spPr>
          <a:xfrm>
            <a:off x="2677928" y="2572420"/>
            <a:ext cx="7106152" cy="3372783"/>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&lt;mapper namespace="</a:t>
            </a:r>
            <a:r>
              <a:rPr lang="en-US" altLang="zh-CN" sz="1600" dirty="0" err="1">
                <a:solidFill>
                  <a:srgbClr val="595959"/>
                </a:solidFill>
                <a:latin typeface="微软雅黑" panose="020B0503020204020204" pitchFamily="34" charset="-122"/>
                <a:ea typeface="微软雅黑" panose="020B0503020204020204" pitchFamily="34" charset="-122"/>
                <a:cs typeface="+mn-ea"/>
              </a:rPr>
              <a:t>com.itheima.mapper.UsersMapper</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&lt;</a:t>
            </a:r>
            <a:r>
              <a:rPr lang="en-US" altLang="zh-CN" sz="1600" dirty="0" err="1">
                <a:solidFill>
                  <a:srgbClr val="595959"/>
                </a:solidFill>
                <a:latin typeface="微软雅黑" panose="020B0503020204020204" pitchFamily="34" charset="-122"/>
                <a:ea typeface="微软雅黑" panose="020B0503020204020204" pitchFamily="34" charset="-122"/>
                <a:cs typeface="+mn-ea"/>
              </a:rPr>
              <a:t>resultMap</a:t>
            </a:r>
            <a:r>
              <a:rPr lang="en-US" altLang="zh-CN" sz="1600" dirty="0">
                <a:solidFill>
                  <a:srgbClr val="595959"/>
                </a:solidFill>
                <a:latin typeface="微软雅黑" panose="020B0503020204020204" pitchFamily="34" charset="-122"/>
                <a:ea typeface="微软雅黑" panose="020B0503020204020204" pitchFamily="34" charset="-122"/>
                <a:cs typeface="+mn-ea"/>
              </a:rPr>
              <a:t> type="Users" id="</a:t>
            </a:r>
            <a:r>
              <a:rPr lang="en-US" altLang="zh-CN" sz="1600" dirty="0" err="1">
                <a:solidFill>
                  <a:srgbClr val="1369B2"/>
                </a:solidFill>
                <a:latin typeface="微软雅黑" panose="020B0503020204020204" pitchFamily="34" charset="-122"/>
                <a:ea typeface="微软雅黑" panose="020B0503020204020204" pitchFamily="34" charset="-122"/>
                <a:cs typeface="+mn-ea"/>
              </a:rPr>
              <a:t>UserWithOrdersResult</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&lt;!--</a:t>
            </a:r>
            <a:r>
              <a:rPr lang="zh-CN" altLang="en-US" sz="1600" dirty="0">
                <a:solidFill>
                  <a:srgbClr val="595959"/>
                </a:solidFill>
                <a:latin typeface="微软雅黑" panose="020B0503020204020204" pitchFamily="34" charset="-122"/>
                <a:ea typeface="微软雅黑" panose="020B0503020204020204" pitchFamily="34" charset="-122"/>
                <a:cs typeface="+mn-ea"/>
              </a:rPr>
              <a:t> 只展示了部分标签内容，</a:t>
            </a:r>
            <a:r>
              <a:rPr lang="zh-CN" altLang="zh-CN" sz="1600" dirty="0">
                <a:solidFill>
                  <a:srgbClr val="595959"/>
                </a:solidFill>
                <a:latin typeface="微软雅黑" panose="020B0503020204020204" pitchFamily="34" charset="-122"/>
                <a:ea typeface="微软雅黑" panose="020B0503020204020204" pitchFamily="34" charset="-122"/>
                <a:cs typeface="+mn-ea"/>
              </a:rPr>
              <a:t>一对多关联映射</a:t>
            </a:r>
            <a:r>
              <a:rPr lang="en-US" altLang="zh-CN" sz="1600" dirty="0">
                <a:solidFill>
                  <a:srgbClr val="595959"/>
                </a:solidFill>
                <a:latin typeface="微软雅黑" panose="020B0503020204020204" pitchFamily="34" charset="-122"/>
                <a:ea typeface="微软雅黑" panose="020B0503020204020204" pitchFamily="34" charset="-122"/>
                <a:cs typeface="+mn-ea"/>
              </a:rPr>
              <a:t>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1369B2"/>
                </a:solidFill>
                <a:latin typeface="微软雅黑" panose="020B0503020204020204" pitchFamily="34" charset="-122"/>
                <a:ea typeface="微软雅黑" panose="020B0503020204020204" pitchFamily="34" charset="-122"/>
                <a:cs typeface="+mn-ea"/>
              </a:rPr>
              <a:t>&lt;collection property="</a:t>
            </a:r>
            <a:r>
              <a:rPr lang="en-US" altLang="zh-CN" sz="1600" dirty="0" err="1">
                <a:solidFill>
                  <a:srgbClr val="1369B2"/>
                </a:solidFill>
                <a:latin typeface="微软雅黑" panose="020B0503020204020204" pitchFamily="34" charset="-122"/>
                <a:ea typeface="微软雅黑" panose="020B0503020204020204" pitchFamily="34" charset="-122"/>
                <a:cs typeface="+mn-ea"/>
              </a:rPr>
              <a:t>ordersList</a:t>
            </a:r>
            <a:r>
              <a:rPr lang="en-US" altLang="zh-CN" sz="1600" dirty="0">
                <a:solidFill>
                  <a:srgbClr val="1369B2"/>
                </a:solidFill>
                <a:latin typeface="微软雅黑" panose="020B0503020204020204" pitchFamily="34" charset="-122"/>
                <a:ea typeface="微软雅黑" panose="020B0503020204020204" pitchFamily="34" charset="-122"/>
                <a:cs typeface="+mn-ea"/>
              </a:rPr>
              <a:t>" </a:t>
            </a:r>
            <a:r>
              <a:rPr lang="en-US" altLang="zh-CN" sz="1600" dirty="0" err="1">
                <a:solidFill>
                  <a:srgbClr val="1369B2"/>
                </a:solidFill>
                <a:latin typeface="微软雅黑" panose="020B0503020204020204" pitchFamily="34" charset="-122"/>
                <a:ea typeface="微软雅黑" panose="020B0503020204020204" pitchFamily="34" charset="-122"/>
                <a:cs typeface="+mn-ea"/>
              </a:rPr>
              <a:t>ofType</a:t>
            </a:r>
            <a:r>
              <a:rPr lang="en-US" altLang="zh-CN" sz="1600" dirty="0">
                <a:solidFill>
                  <a:srgbClr val="1369B2"/>
                </a:solidFill>
                <a:latin typeface="微软雅黑" panose="020B0503020204020204" pitchFamily="34" charset="-122"/>
                <a:ea typeface="微软雅黑" panose="020B0503020204020204" pitchFamily="34" charset="-122"/>
                <a:cs typeface="+mn-ea"/>
              </a:rPr>
              <a:t>="Orders"&gt;</a:t>
            </a:r>
            <a:endParaRPr lang="zh-CN" altLang="zh-CN" sz="1600" dirty="0">
              <a:solidFill>
                <a:srgbClr val="1369B2"/>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1369B2"/>
                </a:solidFill>
                <a:latin typeface="微软雅黑" panose="020B0503020204020204" pitchFamily="34" charset="-122"/>
                <a:ea typeface="微软雅黑" panose="020B0503020204020204" pitchFamily="34" charset="-122"/>
                <a:cs typeface="+mn-ea"/>
              </a:rPr>
              <a:t>		&lt;id property="id" column="</a:t>
            </a:r>
            <a:r>
              <a:rPr lang="en-US" altLang="zh-CN" sz="1600" dirty="0" err="1">
                <a:solidFill>
                  <a:srgbClr val="1369B2"/>
                </a:solidFill>
                <a:latin typeface="微软雅黑" panose="020B0503020204020204" pitchFamily="34" charset="-122"/>
                <a:ea typeface="微软雅黑" panose="020B0503020204020204" pitchFamily="34" charset="-122"/>
                <a:cs typeface="+mn-ea"/>
              </a:rPr>
              <a:t>orders_id</a:t>
            </a:r>
            <a:r>
              <a:rPr lang="en-US" altLang="zh-CN" sz="1600" dirty="0">
                <a:solidFill>
                  <a:srgbClr val="1369B2"/>
                </a:solidFill>
                <a:latin typeface="微软雅黑" panose="020B0503020204020204" pitchFamily="34" charset="-122"/>
                <a:ea typeface="微软雅黑" panose="020B0503020204020204" pitchFamily="34" charset="-122"/>
                <a:cs typeface="+mn-ea"/>
              </a:rPr>
              <a:t>"/&gt;</a:t>
            </a:r>
            <a:endParaRPr lang="zh-CN" altLang="zh-CN" sz="1600" dirty="0">
              <a:solidFill>
                <a:srgbClr val="1369B2"/>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1369B2"/>
                </a:solidFill>
                <a:latin typeface="微软雅黑" panose="020B0503020204020204" pitchFamily="34" charset="-122"/>
                <a:ea typeface="微软雅黑" panose="020B0503020204020204" pitchFamily="34" charset="-122"/>
                <a:cs typeface="+mn-ea"/>
              </a:rPr>
              <a:t>		&lt;result property="number" column="number"/&gt;</a:t>
            </a:r>
            <a:endParaRPr lang="zh-CN" altLang="zh-CN" sz="1600" dirty="0">
              <a:solidFill>
                <a:srgbClr val="1369B2"/>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1369B2"/>
                </a:solidFill>
                <a:latin typeface="微软雅黑" panose="020B0503020204020204" pitchFamily="34" charset="-122"/>
                <a:ea typeface="微软雅黑" panose="020B0503020204020204" pitchFamily="34" charset="-122"/>
                <a:cs typeface="+mn-ea"/>
              </a:rPr>
              <a:t>	&lt;/collection&gt;</a:t>
            </a:r>
            <a:endParaRPr lang="zh-CN" altLang="zh-CN" sz="1600" dirty="0">
              <a:solidFill>
                <a:srgbClr val="1369B2"/>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&lt;/</a:t>
            </a:r>
            <a:r>
              <a:rPr lang="en-US" altLang="zh-CN" sz="1600" dirty="0" err="1">
                <a:solidFill>
                  <a:srgbClr val="595959"/>
                </a:solidFill>
                <a:latin typeface="微软雅黑" panose="020B0503020204020204" pitchFamily="34" charset="-122"/>
                <a:ea typeface="微软雅黑" panose="020B0503020204020204" pitchFamily="34" charset="-122"/>
                <a:cs typeface="+mn-ea"/>
              </a:rPr>
              <a:t>resultMap</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&lt;/mapper&gt;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31761779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05</a:t>
            </a:r>
          </a:p>
        </p:txBody>
      </p:sp>
      <p:sp>
        <p:nvSpPr>
          <p:cNvPr id="12" name="Title 1"/>
          <p:cNvSpPr txBox="1"/>
          <p:nvPr/>
        </p:nvSpPr>
        <p:spPr>
          <a:xfrm>
            <a:off x="1143839" y="266933"/>
            <a:ext cx="24794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一对多查询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a:extLst>
              <a:ext uri="{FF2B5EF4-FFF2-40B4-BE49-F238E27FC236}">
                <a16:creationId xmlns:a16="http://schemas.microsoft.com/office/drawing/2014/main" id="{BEAF0FBF-8370-1548-A5DC-85DA9EE176CA}"/>
              </a:ext>
            </a:extLst>
          </p:cNvPr>
          <p:cNvSpPr txBox="1"/>
          <p:nvPr>
            <p:custDataLst>
              <p:tags r:id="rId1"/>
            </p:custDataLst>
          </p:nvPr>
        </p:nvSpPr>
        <p:spPr>
          <a:xfrm>
            <a:off x="2917359" y="1121759"/>
            <a:ext cx="8143641" cy="787460"/>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在核心配置文件</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mybatis-config.xml</a:t>
            </a:r>
            <a:r>
              <a:rPr lang="zh-CN" altLang="zh-CN" sz="1600" dirty="0">
                <a:solidFill>
                  <a:srgbClr val="595959"/>
                </a:solidFill>
                <a:latin typeface="微软雅黑" panose="020B0503020204020204" pitchFamily="34" charset="-122"/>
                <a:ea typeface="微软雅黑" panose="020B0503020204020204" pitchFamily="34" charset="-122"/>
                <a:cs typeface="+mn-ea"/>
              </a:rPr>
              <a:t>中，引入</a:t>
            </a:r>
            <a:r>
              <a:rPr lang="en-US" altLang="zh-CN" sz="1600" dirty="0" err="1">
                <a:solidFill>
                  <a:srgbClr val="595959"/>
                </a:solidFill>
                <a:latin typeface="微软雅黑" panose="020B0503020204020204" pitchFamily="34" charset="-122"/>
                <a:ea typeface="微软雅黑" panose="020B0503020204020204" pitchFamily="34" charset="-122"/>
                <a:cs typeface="+mn-ea"/>
              </a:rPr>
              <a:t>UsersMapper.xml</a:t>
            </a:r>
            <a:r>
              <a:rPr lang="zh-CN" altLang="zh-CN" sz="1600" dirty="0">
                <a:solidFill>
                  <a:srgbClr val="595959"/>
                </a:solidFill>
                <a:latin typeface="微软雅黑" panose="020B0503020204020204" pitchFamily="34" charset="-122"/>
                <a:ea typeface="微软雅黑" panose="020B0503020204020204" pitchFamily="34" charset="-122"/>
                <a:cs typeface="+mn-ea"/>
              </a:rPr>
              <a:t>，将</a:t>
            </a:r>
            <a:r>
              <a:rPr lang="en-US" altLang="zh-CN" sz="1600" dirty="0" err="1">
                <a:solidFill>
                  <a:srgbClr val="595959"/>
                </a:solidFill>
                <a:latin typeface="微软雅黑" panose="020B0503020204020204" pitchFamily="34" charset="-122"/>
                <a:ea typeface="微软雅黑" panose="020B0503020204020204" pitchFamily="34" charset="-122"/>
                <a:cs typeface="+mn-ea"/>
              </a:rPr>
              <a:t>UsersMapper.xml</a:t>
            </a:r>
            <a:r>
              <a:rPr lang="zh-CN" altLang="zh-CN" sz="1600" dirty="0">
                <a:solidFill>
                  <a:srgbClr val="595959"/>
                </a:solidFill>
                <a:latin typeface="微软雅黑" panose="020B0503020204020204" pitchFamily="34" charset="-122"/>
                <a:ea typeface="微软雅黑" panose="020B0503020204020204" pitchFamily="34" charset="-122"/>
                <a:cs typeface="+mn-ea"/>
              </a:rPr>
              <a:t>映射文件加载到程序中</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p>
        </p:txBody>
      </p:sp>
      <p:pic>
        <p:nvPicPr>
          <p:cNvPr id="19" name="图片 18">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651708" y="3303271"/>
            <a:ext cx="6880912" cy="1474469"/>
          </a:xfrm>
          <a:prstGeom prst="rect">
            <a:avLst/>
          </a:prstGeom>
        </p:spPr>
      </p:pic>
      <p:sp>
        <p:nvSpPr>
          <p:cNvPr id="2" name="矩形 1"/>
          <p:cNvSpPr/>
          <p:nvPr/>
        </p:nvSpPr>
        <p:spPr>
          <a:xfrm>
            <a:off x="2677928" y="3338230"/>
            <a:ext cx="7106152" cy="1289905"/>
          </a:xfrm>
          <a:prstGeom prst="rect">
            <a:avLst/>
          </a:prstGeom>
        </p:spPr>
        <p:txBody>
          <a:bodyPr wrap="square">
            <a:spAutoFit/>
          </a:bodyPr>
          <a:lstStyle/>
          <a:p>
            <a:pPr lvl="0">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&lt;mapper resource="com/</a:t>
            </a:r>
            <a:r>
              <a:rPr lang="en-US" altLang="zh-CN" dirty="0" err="1">
                <a:solidFill>
                  <a:srgbClr val="595959"/>
                </a:solidFill>
                <a:latin typeface="微软雅黑" panose="020B0503020204020204" pitchFamily="34" charset="-122"/>
                <a:ea typeface="微软雅黑" panose="020B0503020204020204" pitchFamily="34" charset="-122"/>
                <a:cs typeface="+mn-ea"/>
              </a:rPr>
              <a:t>itheima</a:t>
            </a:r>
            <a:r>
              <a:rPr lang="en-US" altLang="zh-CN" dirty="0">
                <a:solidFill>
                  <a:srgbClr val="595959"/>
                </a:solidFill>
                <a:latin typeface="微软雅黑" panose="020B0503020204020204" pitchFamily="34" charset="-122"/>
                <a:ea typeface="微软雅黑" panose="020B0503020204020204" pitchFamily="34" charset="-122"/>
                <a:cs typeface="+mn-ea"/>
              </a:rPr>
              <a:t>/mapper/</a:t>
            </a:r>
            <a:r>
              <a:rPr lang="en-US" altLang="zh-CN" dirty="0" err="1">
                <a:solidFill>
                  <a:srgbClr val="595959"/>
                </a:solidFill>
                <a:latin typeface="微软雅黑" panose="020B0503020204020204" pitchFamily="34" charset="-122"/>
                <a:ea typeface="微软雅黑" panose="020B0503020204020204" pitchFamily="34" charset="-122"/>
                <a:cs typeface="+mn-ea"/>
              </a:rPr>
              <a:t>UsersMapper.xml</a:t>
            </a:r>
            <a:r>
              <a:rPr lang="en-US" altLang="zh-CN" dirty="0">
                <a:solidFill>
                  <a:srgbClr val="595959"/>
                </a:solidFill>
                <a:latin typeface="微软雅黑" panose="020B0503020204020204" pitchFamily="34" charset="-122"/>
                <a:ea typeface="微软雅黑" panose="020B0503020204020204" pitchFamily="34" charset="-122"/>
                <a:cs typeface="+mn-ea"/>
              </a:rPr>
              <a:t>”</a:t>
            </a:r>
          </a:p>
          <a:p>
            <a:pPr lvl="0">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&gt;</a:t>
            </a:r>
          </a:p>
          <a:p>
            <a:pPr lvl="0">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&lt;/mapper&gt;</a:t>
            </a:r>
          </a:p>
        </p:txBody>
      </p:sp>
    </p:spTree>
    <p:extLst>
      <p:ext uri="{BB962C8B-B14F-4D97-AF65-F5344CB8AC3E}">
        <p14:creationId xmlns:p14="http://schemas.microsoft.com/office/powerpoint/2010/main" val="31829356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06</a:t>
            </a:r>
          </a:p>
        </p:txBody>
      </p:sp>
      <p:sp>
        <p:nvSpPr>
          <p:cNvPr id="12" name="Title 1"/>
          <p:cNvSpPr txBox="1"/>
          <p:nvPr/>
        </p:nvSpPr>
        <p:spPr>
          <a:xfrm>
            <a:off x="1143839" y="266933"/>
            <a:ext cx="24794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一对多查询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a:extLst>
              <a:ext uri="{FF2B5EF4-FFF2-40B4-BE49-F238E27FC236}">
                <a16:creationId xmlns:a16="http://schemas.microsoft.com/office/drawing/2014/main" id="{BEAF0FBF-8370-1548-A5DC-85DA9EE176CA}"/>
              </a:ext>
            </a:extLst>
          </p:cNvPr>
          <p:cNvSpPr txBox="1"/>
          <p:nvPr>
            <p:custDataLst>
              <p:tags r:id="rId1"/>
            </p:custDataLst>
          </p:nvPr>
        </p:nvSpPr>
        <p:spPr>
          <a:xfrm>
            <a:off x="2917359" y="1121759"/>
            <a:ext cx="8143641" cy="418128"/>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在测试类</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MyBatisTest</a:t>
            </a:r>
            <a:r>
              <a:rPr lang="zh-CN" altLang="zh-CN" sz="1600" dirty="0">
                <a:solidFill>
                  <a:srgbClr val="595959"/>
                </a:solidFill>
                <a:latin typeface="微软雅黑" panose="020B0503020204020204" pitchFamily="34" charset="-122"/>
                <a:ea typeface="微软雅黑" panose="020B0503020204020204" pitchFamily="34" charset="-122"/>
                <a:cs typeface="+mn-ea"/>
              </a:rPr>
              <a:t>中，编写测试方法</a:t>
            </a:r>
            <a:r>
              <a:rPr lang="en-US" altLang="zh-CN" sz="1600" dirty="0" err="1">
                <a:solidFill>
                  <a:srgbClr val="595959"/>
                </a:solidFill>
                <a:latin typeface="微软雅黑" panose="020B0503020204020204" pitchFamily="34" charset="-122"/>
                <a:ea typeface="微软雅黑" panose="020B0503020204020204" pitchFamily="34" charset="-122"/>
                <a:cs typeface="+mn-ea"/>
              </a:rPr>
              <a:t>findUserTest</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p>
        </p:txBody>
      </p:sp>
      <p:pic>
        <p:nvPicPr>
          <p:cNvPr id="19" name="图片 18">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651708" y="2411729"/>
            <a:ext cx="6880912" cy="3960451"/>
          </a:xfrm>
          <a:prstGeom prst="rect">
            <a:avLst/>
          </a:prstGeom>
        </p:spPr>
      </p:pic>
      <p:sp>
        <p:nvSpPr>
          <p:cNvPr id="2" name="矩形 1"/>
          <p:cNvSpPr/>
          <p:nvPr/>
        </p:nvSpPr>
        <p:spPr>
          <a:xfrm>
            <a:off x="2986538" y="2355250"/>
            <a:ext cx="6237472" cy="4062651"/>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void </a:t>
            </a:r>
            <a:r>
              <a:rPr lang="en-US" altLang="zh-CN" sz="1600" dirty="0" err="1">
                <a:solidFill>
                  <a:srgbClr val="595959"/>
                </a:solidFill>
                <a:latin typeface="微软雅黑" panose="020B0503020204020204" pitchFamily="34" charset="-122"/>
                <a:ea typeface="微软雅黑" panose="020B0503020204020204" pitchFamily="34" charset="-122"/>
                <a:cs typeface="+mn-ea"/>
              </a:rPr>
              <a:t>findUserTest</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1.</a:t>
            </a:r>
            <a:r>
              <a:rPr lang="zh-CN" altLang="zh-CN" sz="1600" dirty="0">
                <a:solidFill>
                  <a:srgbClr val="595959"/>
                </a:solidFill>
                <a:latin typeface="微软雅黑" panose="020B0503020204020204" pitchFamily="34" charset="-122"/>
                <a:ea typeface="微软雅黑" panose="020B0503020204020204" pitchFamily="34" charset="-122"/>
                <a:cs typeface="+mn-ea"/>
              </a:rPr>
              <a:t>通过工具类生成</a:t>
            </a:r>
            <a:r>
              <a:rPr lang="en-US" altLang="zh-CN" sz="1600" dirty="0" err="1">
                <a:solidFill>
                  <a:srgbClr val="595959"/>
                </a:solidFill>
                <a:latin typeface="微软雅黑" panose="020B0503020204020204" pitchFamily="34" charset="-122"/>
                <a:ea typeface="微软雅黑" panose="020B0503020204020204" pitchFamily="34" charset="-122"/>
                <a:cs typeface="+mn-ea"/>
              </a:rPr>
              <a:t>SqlSession</a:t>
            </a:r>
            <a:r>
              <a:rPr lang="zh-CN" altLang="zh-CN" sz="1600" dirty="0">
                <a:solidFill>
                  <a:srgbClr val="595959"/>
                </a:solidFill>
                <a:latin typeface="微软雅黑" panose="020B0503020204020204" pitchFamily="34" charset="-122"/>
                <a:ea typeface="微软雅黑" panose="020B0503020204020204" pitchFamily="34" charset="-122"/>
                <a:cs typeface="+mn-ea"/>
              </a:rPr>
              <a:t>对象</a:t>
            </a: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SqlSession</a:t>
            </a:r>
            <a:r>
              <a:rPr lang="en-US" altLang="zh-CN" sz="1600" dirty="0">
                <a:solidFill>
                  <a:srgbClr val="595959"/>
                </a:solidFill>
                <a:latin typeface="微软雅黑" panose="020B0503020204020204" pitchFamily="34" charset="-122"/>
                <a:ea typeface="微软雅黑" panose="020B0503020204020204" pitchFamily="34" charset="-122"/>
                <a:cs typeface="+mn-ea"/>
              </a:rPr>
              <a:t> session = </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MyBatisUtils.getSession</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2.</a:t>
            </a:r>
            <a:r>
              <a:rPr lang="zh-CN" altLang="zh-CN" sz="1600" dirty="0">
                <a:solidFill>
                  <a:srgbClr val="595959"/>
                </a:solidFill>
                <a:latin typeface="微软雅黑" panose="020B0503020204020204" pitchFamily="34" charset="-122"/>
                <a:ea typeface="微软雅黑" panose="020B0503020204020204" pitchFamily="34" charset="-122"/>
                <a:cs typeface="+mn-ea"/>
              </a:rPr>
              <a:t>查询</a:t>
            </a:r>
            <a:r>
              <a:rPr lang="en-US" altLang="zh-CN" sz="1600" dirty="0">
                <a:solidFill>
                  <a:srgbClr val="595959"/>
                </a:solidFill>
                <a:latin typeface="微软雅黑" panose="020B0503020204020204" pitchFamily="34" charset="-122"/>
                <a:ea typeface="微软雅黑" panose="020B0503020204020204" pitchFamily="34" charset="-122"/>
                <a:cs typeface="+mn-ea"/>
              </a:rPr>
              <a:t>id</a:t>
            </a:r>
            <a:r>
              <a:rPr lang="zh-CN" altLang="zh-CN" sz="1600" dirty="0">
                <a:solidFill>
                  <a:srgbClr val="595959"/>
                </a:solidFill>
                <a:latin typeface="微软雅黑" panose="020B0503020204020204" pitchFamily="34" charset="-122"/>
                <a:ea typeface="微软雅黑" panose="020B0503020204020204" pitchFamily="34" charset="-122"/>
                <a:cs typeface="+mn-ea"/>
              </a:rPr>
              <a:t>为</a:t>
            </a:r>
            <a:r>
              <a:rPr lang="en-US" altLang="zh-CN" sz="1600" dirty="0">
                <a:solidFill>
                  <a:srgbClr val="595959"/>
                </a:solidFill>
                <a:latin typeface="微软雅黑" panose="020B0503020204020204" pitchFamily="34" charset="-122"/>
                <a:ea typeface="微软雅黑" panose="020B0503020204020204" pitchFamily="34" charset="-122"/>
                <a:cs typeface="+mn-ea"/>
              </a:rPr>
              <a:t>1</a:t>
            </a:r>
            <a:r>
              <a:rPr lang="zh-CN" altLang="zh-CN" sz="1600" dirty="0">
                <a:solidFill>
                  <a:srgbClr val="595959"/>
                </a:solidFill>
                <a:latin typeface="微软雅黑" panose="020B0503020204020204" pitchFamily="34" charset="-122"/>
                <a:ea typeface="微软雅黑" panose="020B0503020204020204" pitchFamily="34" charset="-122"/>
                <a:cs typeface="+mn-ea"/>
              </a:rPr>
              <a:t>的用户信息</a:t>
            </a: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Users users = </a:t>
            </a:r>
            <a:r>
              <a:rPr lang="en-US" altLang="zh-CN" sz="1600" dirty="0" err="1">
                <a:solidFill>
                  <a:srgbClr val="595959"/>
                </a:solidFill>
                <a:latin typeface="微软雅黑" panose="020B0503020204020204" pitchFamily="34" charset="-122"/>
                <a:ea typeface="微软雅黑" panose="020B0503020204020204" pitchFamily="34" charset="-122"/>
                <a:cs typeface="+mn-ea"/>
              </a:rPr>
              <a:t>session.selectOne</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com.itheima.mapper</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en-US" altLang="zh-CN" sz="1600" dirty="0" err="1">
                <a:solidFill>
                  <a:srgbClr val="595959"/>
                </a:solidFill>
                <a:latin typeface="微软雅黑" panose="020B0503020204020204" pitchFamily="34" charset="-122"/>
                <a:ea typeface="微软雅黑" panose="020B0503020204020204" pitchFamily="34" charset="-122"/>
                <a:cs typeface="+mn-ea"/>
              </a:rPr>
              <a:t>UsersMapper.findUserWithOrders</a:t>
            </a:r>
            <a:r>
              <a:rPr lang="en-US" altLang="zh-CN" sz="1600" dirty="0">
                <a:solidFill>
                  <a:srgbClr val="595959"/>
                </a:solidFill>
                <a:latin typeface="微软雅黑" panose="020B0503020204020204" pitchFamily="34" charset="-122"/>
                <a:ea typeface="微软雅黑" panose="020B0503020204020204" pitchFamily="34" charset="-122"/>
                <a:cs typeface="+mn-ea"/>
              </a:rPr>
              <a:t>", 1);</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3.</a:t>
            </a:r>
            <a:r>
              <a:rPr lang="zh-CN" altLang="zh-CN" sz="1600" dirty="0">
                <a:solidFill>
                  <a:srgbClr val="595959"/>
                </a:solidFill>
                <a:latin typeface="微软雅黑" panose="020B0503020204020204" pitchFamily="34" charset="-122"/>
                <a:ea typeface="微软雅黑" panose="020B0503020204020204" pitchFamily="34" charset="-122"/>
                <a:cs typeface="+mn-ea"/>
              </a:rPr>
              <a:t>输出查询结果信息</a:t>
            </a: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System.out.println</a:t>
            </a:r>
            <a:r>
              <a:rPr lang="en-US" altLang="zh-CN" sz="1600" dirty="0">
                <a:solidFill>
                  <a:srgbClr val="595959"/>
                </a:solidFill>
                <a:latin typeface="微软雅黑" panose="020B0503020204020204" pitchFamily="34" charset="-122"/>
                <a:ea typeface="微软雅黑" panose="020B0503020204020204" pitchFamily="34" charset="-122"/>
                <a:cs typeface="+mn-ea"/>
              </a:rPr>
              <a:t>(users);</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4.</a:t>
            </a:r>
            <a:r>
              <a:rPr lang="zh-CN" altLang="zh-CN" sz="1600" dirty="0">
                <a:solidFill>
                  <a:srgbClr val="595959"/>
                </a:solidFill>
                <a:latin typeface="微软雅黑" panose="020B0503020204020204" pitchFamily="34" charset="-122"/>
                <a:ea typeface="微软雅黑" panose="020B0503020204020204" pitchFamily="34" charset="-122"/>
                <a:cs typeface="+mn-ea"/>
              </a:rPr>
              <a:t>关闭</a:t>
            </a:r>
            <a:r>
              <a:rPr lang="en-US" altLang="zh-CN" sz="1600" dirty="0" err="1">
                <a:solidFill>
                  <a:srgbClr val="595959"/>
                </a:solidFill>
                <a:latin typeface="微软雅黑" panose="020B0503020204020204" pitchFamily="34" charset="-122"/>
                <a:ea typeface="微软雅黑" panose="020B0503020204020204" pitchFamily="34" charset="-122"/>
                <a:cs typeface="+mn-ea"/>
              </a:rPr>
              <a:t>SqlSession</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session.close</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19281949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5" y="3013559"/>
            <a:ext cx="6733878" cy="830997"/>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多对多查询</a:t>
            </a:r>
            <a:endParaRPr lang="en-GB" altLang="zh-CN"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7082" y="2808590"/>
            <a:ext cx="1735046" cy="1106549"/>
          </a:xfrm>
          <a:prstGeom prst="rect">
            <a:avLst/>
          </a:prstGeom>
          <a:noFill/>
        </p:spPr>
        <p:txBody>
          <a:bodyPr wrap="square" lIns="91443" tIns="45720" rIns="91443" bIns="45720" rtlCol="0">
            <a:spAutoFit/>
          </a:bodyPr>
          <a:lstStyle/>
          <a:p>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4</a:t>
            </a:r>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a:t>
            </a:r>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4</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1738697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39" y="266933"/>
            <a:ext cx="239946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多对多查询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4" name="TextBox 35"/>
          <p:cNvSpPr txBox="1">
            <a:spLocks noChangeArrowheads="1"/>
          </p:cNvSpPr>
          <p:nvPr/>
        </p:nvSpPr>
        <p:spPr bwMode="auto">
          <a:xfrm>
            <a:off x="5846852" y="2919240"/>
            <a:ext cx="5176459" cy="905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掌握</a:t>
            </a:r>
            <a:r>
              <a:rPr lang="zh-CN" altLang="en-US" dirty="0">
                <a:solidFill>
                  <a:srgbClr val="1369B2"/>
                </a:solidFill>
                <a:latin typeface="微软雅黑" panose="020B0503020204020204" pitchFamily="34" charset="-122"/>
                <a:ea typeface="微软雅黑" panose="020B0503020204020204" pitchFamily="34" charset="-122"/>
              </a:rPr>
              <a:t>多对多</a:t>
            </a:r>
            <a:r>
              <a:rPr lang="zh-CN" altLang="en-US" dirty="0">
                <a:solidFill>
                  <a:srgbClr val="595959"/>
                </a:solidFill>
                <a:latin typeface="微软雅黑" panose="020B0503020204020204" pitchFamily="34" charset="-122"/>
                <a:ea typeface="微软雅黑" panose="020B0503020204020204" pitchFamily="34" charset="-122"/>
              </a:rPr>
              <a:t>查询，能够通过</a:t>
            </a:r>
            <a:r>
              <a:rPr lang="zh-CN" altLang="en-US" dirty="0">
                <a:solidFill>
                  <a:srgbClr val="1369B2"/>
                </a:solidFill>
                <a:latin typeface="微软雅黑" panose="020B0503020204020204" pitchFamily="34" charset="-122"/>
                <a:ea typeface="微软雅黑" panose="020B0503020204020204" pitchFamily="34" charset="-122"/>
              </a:rPr>
              <a:t>商品和订单案例</a:t>
            </a:r>
            <a:r>
              <a:rPr lang="zh-CN" altLang="en-US" dirty="0">
                <a:solidFill>
                  <a:srgbClr val="595959"/>
                </a:solidFill>
                <a:latin typeface="微软雅黑" panose="020B0503020204020204" pitchFamily="34" charset="-122"/>
                <a:ea typeface="微软雅黑" panose="020B0503020204020204" pitchFamily="34" charset="-122"/>
              </a:rPr>
              <a:t>熟练运用</a:t>
            </a:r>
          </a:p>
        </p:txBody>
      </p:sp>
      <p:grpSp>
        <p:nvGrpSpPr>
          <p:cNvPr id="15" name="组合 14"/>
          <p:cNvGrpSpPr/>
          <p:nvPr/>
        </p:nvGrpSpPr>
        <p:grpSpPr>
          <a:xfrm>
            <a:off x="5410551" y="3193649"/>
            <a:ext cx="405183" cy="405036"/>
            <a:chOff x="8881" y="4685"/>
            <a:chExt cx="638" cy="638"/>
          </a:xfrm>
        </p:grpSpPr>
        <p:sp>
          <p:nvSpPr>
            <p:cNvPr id="16" name="椭圆 15"/>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0739514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a:extLst>
              <a:ext uri="{FF2B5EF4-FFF2-40B4-BE49-F238E27FC236}">
                <a16:creationId xmlns:a16="http://schemas.microsoft.com/office/drawing/2014/main" id="{30F93C9C-E844-214A-90AC-76ADC702D516}"/>
              </a:ext>
            </a:extLst>
          </p:cNvPr>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01</a:t>
            </a:r>
          </a:p>
        </p:txBody>
      </p:sp>
      <p:sp>
        <p:nvSpPr>
          <p:cNvPr id="17" name="1">
            <a:extLst>
              <a:ext uri="{FF2B5EF4-FFF2-40B4-BE49-F238E27FC236}">
                <a16:creationId xmlns:a16="http://schemas.microsoft.com/office/drawing/2014/main" id="{BEAF0FBF-8370-1548-A5DC-85DA9EE176CA}"/>
              </a:ext>
            </a:extLst>
          </p:cNvPr>
          <p:cNvSpPr txBox="1"/>
          <p:nvPr>
            <p:custDataLst>
              <p:tags r:id="rId1"/>
            </p:custDataLst>
          </p:nvPr>
        </p:nvSpPr>
        <p:spPr>
          <a:xfrm>
            <a:off x="1596571" y="3161227"/>
            <a:ext cx="4518479" cy="2120902"/>
          </a:xfrm>
          <a:prstGeom prst="rect">
            <a:avLst/>
          </a:prstGeom>
          <a:noFill/>
          <a:ln>
            <a:noFill/>
          </a:ln>
        </p:spPr>
        <p:txBody>
          <a:bodyPr wrap="square" rtlCol="0">
            <a:spAutoFit/>
          </a:bodyPr>
          <a:lstStyle/>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rPr>
              <a:t>        </a:t>
            </a:r>
            <a:r>
              <a:rPr lang="zh-CN" altLang="zh-CN" dirty="0">
                <a:solidFill>
                  <a:srgbClr val="595959"/>
                </a:solidFill>
                <a:latin typeface="微软雅黑" panose="020B0503020204020204" pitchFamily="34" charset="-122"/>
                <a:ea typeface="微软雅黑" panose="020B0503020204020204" pitchFamily="34" charset="-122"/>
              </a:rPr>
              <a:t>在实际项目开发中，多对多的关联关系非常常见。以订单和商品为例，一个订单可以包含多种商品，而一种商品又可以属于多个订单，订单和商品属于多对多关联关系，订单和商品之间的关联关系如图</a:t>
            </a:r>
            <a:r>
              <a:rPr lang="zh-CN" altLang="en-US" dirty="0">
                <a:solidFill>
                  <a:srgbClr val="595959"/>
                </a:solidFill>
                <a:latin typeface="微软雅黑" panose="020B0503020204020204" pitchFamily="34" charset="-122"/>
                <a:ea typeface="微软雅黑" panose="020B0503020204020204" pitchFamily="34" charset="-122"/>
              </a:rPr>
              <a:t>。</a:t>
            </a:r>
            <a:endParaRPr lang="en-US" altLang="zh-CN" dirty="0">
              <a:solidFill>
                <a:srgbClr val="595959"/>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1306457" y="2823878"/>
            <a:ext cx="4934324" cy="276260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256232" y="277046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5917773" y="524677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a:extLst>
              <a:ext uri="{FF2B5EF4-FFF2-40B4-BE49-F238E27FC236}">
                <a16:creationId xmlns:a16="http://schemas.microsoft.com/office/drawing/2014/main" id="{30F93C9C-E844-214A-90AC-76ADC702D516}"/>
              </a:ext>
            </a:extLst>
          </p:cNvPr>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03</a:t>
            </a:r>
          </a:p>
        </p:txBody>
      </p:sp>
      <p:sp>
        <p:nvSpPr>
          <p:cNvPr id="16" name="Chevron 3"/>
          <p:cNvSpPr/>
          <p:nvPr>
            <p:custDataLst>
              <p:tags r:id="rId2"/>
            </p:custDataLst>
          </p:nvPr>
        </p:nvSpPr>
        <p:spPr>
          <a:xfrm>
            <a:off x="838731" y="1131537"/>
            <a:ext cx="341322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058237" y="1271522"/>
            <a:ext cx="3005951" cy="400110"/>
          </a:xfrm>
          <a:prstGeom prst="rect">
            <a:avLst/>
          </a:prstGeom>
          <a:noFill/>
        </p:spPr>
        <p:txBody>
          <a:bodyPr wrap="none" rtlCol="0">
            <a:spAutoFit/>
          </a:bodyPr>
          <a:lstStyle/>
          <a:p>
            <a:r>
              <a:rPr lang="zh-CN" altLang="zh-CN" sz="2000" dirty="0">
                <a:solidFill>
                  <a:srgbClr val="1369B2"/>
                </a:solidFill>
                <a:latin typeface="微软雅黑" panose="020B0503020204020204" pitchFamily="34" charset="-122"/>
                <a:ea typeface="微软雅黑" panose="020B0503020204020204" pitchFamily="34" charset="-122"/>
              </a:rPr>
              <a:t>订单和商品</a:t>
            </a:r>
            <a:r>
              <a:rPr lang="zh-CN" altLang="en-US" sz="2000" dirty="0">
                <a:solidFill>
                  <a:srgbClr val="1369B2"/>
                </a:solidFill>
                <a:latin typeface="微软雅黑" panose="020B0503020204020204" pitchFamily="34" charset="-122"/>
                <a:ea typeface="微软雅黑" panose="020B0503020204020204" pitchFamily="34" charset="-122"/>
              </a:rPr>
              <a:t>多对多关系图</a:t>
            </a:r>
          </a:p>
        </p:txBody>
      </p:sp>
      <p:sp>
        <p:nvSpPr>
          <p:cNvPr id="12" name="Title 1"/>
          <p:cNvSpPr txBox="1"/>
          <p:nvPr/>
        </p:nvSpPr>
        <p:spPr>
          <a:xfrm>
            <a:off x="1143840" y="266933"/>
            <a:ext cx="247947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多对多查询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4" name="图片 13">
            <a:extLst>
              <a:ext uri="{FF2B5EF4-FFF2-40B4-BE49-F238E27FC236}">
                <a16:creationId xmlns:a16="http://schemas.microsoft.com/office/drawing/2014/main" id="{81BE86EF-C766-A84E-AB65-5C76DA8F2F49}"/>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6640830" y="2772410"/>
            <a:ext cx="4160520" cy="2633980"/>
          </a:xfrm>
          <a:prstGeom prst="rect">
            <a:avLst/>
          </a:prstGeom>
          <a:noFill/>
          <a:ln>
            <a:noFill/>
          </a:ln>
        </p:spPr>
      </p:pic>
    </p:spTree>
    <p:extLst>
      <p:ext uri="{BB962C8B-B14F-4D97-AF65-F5344CB8AC3E}">
        <p14:creationId xmlns:p14="http://schemas.microsoft.com/office/powerpoint/2010/main" val="33455067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37972" y="572625"/>
            <a:ext cx="3008380"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目录</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Contents</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45" name="组合 44"/>
          <p:cNvGrpSpPr/>
          <p:nvPr/>
        </p:nvGrpSpPr>
        <p:grpSpPr>
          <a:xfrm>
            <a:off x="3119671" y="2699880"/>
            <a:ext cx="1192345" cy="612920"/>
            <a:chOff x="2215144" y="982844"/>
            <a:chExt cx="1244730" cy="842780"/>
          </a:xfrm>
        </p:grpSpPr>
        <p:sp>
          <p:nvSpPr>
            <p:cNvPr id="46" name="平行四边形 45"/>
            <p:cNvSpPr/>
            <p:nvPr/>
          </p:nvSpPr>
          <p:spPr>
            <a:xfrm>
              <a:off x="2215144" y="982844"/>
              <a:ext cx="1120898" cy="842780"/>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47" name="文本框 9"/>
            <p:cNvSpPr txBox="1"/>
            <p:nvPr/>
          </p:nvSpPr>
          <p:spPr>
            <a:xfrm>
              <a:off x="2393075" y="1005670"/>
              <a:ext cx="1066799" cy="803893"/>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01</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48" name="组合 47"/>
          <p:cNvGrpSpPr/>
          <p:nvPr/>
        </p:nvGrpSpPr>
        <p:grpSpPr>
          <a:xfrm>
            <a:off x="3119671" y="3620065"/>
            <a:ext cx="1192345" cy="618263"/>
            <a:chOff x="2215144" y="2026500"/>
            <a:chExt cx="1244730" cy="850129"/>
          </a:xfrm>
        </p:grpSpPr>
        <p:sp>
          <p:nvSpPr>
            <p:cNvPr id="49" name="平行四边形 48"/>
            <p:cNvSpPr/>
            <p:nvPr/>
          </p:nvSpPr>
          <p:spPr>
            <a:xfrm>
              <a:off x="2215144" y="2033848"/>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0" name="文本框 10"/>
            <p:cNvSpPr txBox="1"/>
            <p:nvPr/>
          </p:nvSpPr>
          <p:spPr>
            <a:xfrm>
              <a:off x="2393075" y="2026500"/>
              <a:ext cx="1066799" cy="803896"/>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02</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51" name="组合 50"/>
          <p:cNvGrpSpPr/>
          <p:nvPr/>
        </p:nvGrpSpPr>
        <p:grpSpPr>
          <a:xfrm>
            <a:off x="3119671" y="4550428"/>
            <a:ext cx="1192345" cy="614383"/>
            <a:chOff x="2215144" y="3084852"/>
            <a:chExt cx="1244730" cy="844793"/>
          </a:xfrm>
        </p:grpSpPr>
        <p:sp>
          <p:nvSpPr>
            <p:cNvPr id="52" name="平行四边形 51"/>
            <p:cNvSpPr/>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3" name="文本框 11"/>
            <p:cNvSpPr txBox="1"/>
            <p:nvPr/>
          </p:nvSpPr>
          <p:spPr>
            <a:xfrm>
              <a:off x="2393075" y="3125750"/>
              <a:ext cx="1066799" cy="803895"/>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03</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60" name="组合 59"/>
          <p:cNvGrpSpPr/>
          <p:nvPr/>
        </p:nvGrpSpPr>
        <p:grpSpPr>
          <a:xfrm>
            <a:off x="4025342" y="2677707"/>
            <a:ext cx="5143000" cy="612920"/>
            <a:chOff x="4315150" y="953426"/>
            <a:chExt cx="3857250" cy="540057"/>
          </a:xfrm>
        </p:grpSpPr>
        <p:sp>
          <p:nvSpPr>
            <p:cNvPr id="61" name="矩形 60"/>
            <p:cNvSpPr/>
            <p:nvPr/>
          </p:nvSpPr>
          <p:spPr>
            <a:xfrm>
              <a:off x="4841196" y="1036090"/>
              <a:ext cx="2827147" cy="332129"/>
            </a:xfrm>
            <a:prstGeom prst="rect">
              <a:avLst/>
            </a:prstGeom>
            <a:ln w="15875">
              <a:noFill/>
            </a:ln>
          </p:spPr>
          <p:txBody>
            <a:bodyPr wrap="square" lIns="68580" tIns="34290" rIns="68580" bIns="3429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关联映射概述</a:t>
              </a:r>
              <a:endParaRPr lang="en-GB"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3" name="组合 62"/>
          <p:cNvGrpSpPr/>
          <p:nvPr/>
        </p:nvGrpSpPr>
        <p:grpSpPr>
          <a:xfrm>
            <a:off x="4025342" y="3603243"/>
            <a:ext cx="5143000" cy="612920"/>
            <a:chOff x="4315150" y="1647579"/>
            <a:chExt cx="3857250" cy="540057"/>
          </a:xfrm>
        </p:grpSpPr>
        <p:sp>
          <p:nvSpPr>
            <p:cNvPr id="64" name="矩形 63"/>
            <p:cNvSpPr/>
            <p:nvPr/>
          </p:nvSpPr>
          <p:spPr>
            <a:xfrm>
              <a:off x="4841196" y="1730243"/>
              <a:ext cx="2827147" cy="332206"/>
            </a:xfrm>
            <a:prstGeom prst="rect">
              <a:avLst/>
            </a:prstGeom>
            <a:ln w="15875">
              <a:noFill/>
            </a:ln>
          </p:spPr>
          <p:txBody>
            <a:bodyPr wrap="square" lIns="68580" tIns="34290" rIns="68580" bIns="3429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一对一查询</a:t>
              </a:r>
              <a:endParaRPr lang="en-GB" altLang="zh-CN" sz="20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6" name="组合 65"/>
          <p:cNvGrpSpPr/>
          <p:nvPr/>
        </p:nvGrpSpPr>
        <p:grpSpPr>
          <a:xfrm>
            <a:off x="4025342" y="4528780"/>
            <a:ext cx="5143000" cy="612920"/>
            <a:chOff x="4315150" y="2341731"/>
            <a:chExt cx="3857250" cy="540057"/>
          </a:xfrm>
        </p:grpSpPr>
        <p:sp>
          <p:nvSpPr>
            <p:cNvPr id="67" name="矩形 66"/>
            <p:cNvSpPr/>
            <p:nvPr/>
          </p:nvSpPr>
          <p:spPr>
            <a:xfrm>
              <a:off x="4841197" y="2424395"/>
              <a:ext cx="2827146" cy="332206"/>
            </a:xfrm>
            <a:prstGeom prst="rect">
              <a:avLst/>
            </a:prstGeom>
            <a:ln w="15875">
              <a:noFill/>
            </a:ln>
          </p:spPr>
          <p:txBody>
            <a:bodyPr wrap="square" lIns="68580" tIns="34290" rIns="68580" bIns="3429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一对多查询</a:t>
              </a:r>
              <a:endParaRPr lang="en-GB" altLang="zh-CN" sz="20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spTree>
    <p:extLst>
      <p:ext uri="{BB962C8B-B14F-4D97-AF65-F5344CB8AC3E}">
        <p14:creationId xmlns:p14="http://schemas.microsoft.com/office/powerpoint/2010/main" val="40664720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a:extLst>
              <a:ext uri="{FF2B5EF4-FFF2-40B4-BE49-F238E27FC236}">
                <a16:creationId xmlns:a16="http://schemas.microsoft.com/office/drawing/2014/main" id="{30F93C9C-E844-214A-90AC-76ADC702D516}"/>
              </a:ext>
            </a:extLst>
          </p:cNvPr>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01</a:t>
            </a:r>
          </a:p>
        </p:txBody>
      </p:sp>
      <p:sp>
        <p:nvSpPr>
          <p:cNvPr id="17" name="1">
            <a:extLst>
              <a:ext uri="{FF2B5EF4-FFF2-40B4-BE49-F238E27FC236}">
                <a16:creationId xmlns:a16="http://schemas.microsoft.com/office/drawing/2014/main" id="{BEAF0FBF-8370-1548-A5DC-85DA9EE176CA}"/>
              </a:ext>
            </a:extLst>
          </p:cNvPr>
          <p:cNvSpPr txBox="1"/>
          <p:nvPr>
            <p:custDataLst>
              <p:tags r:id="rId1"/>
            </p:custDataLst>
          </p:nvPr>
        </p:nvSpPr>
        <p:spPr>
          <a:xfrm>
            <a:off x="1596571" y="2864047"/>
            <a:ext cx="9101909" cy="1289905"/>
          </a:xfrm>
          <a:prstGeom prst="rect">
            <a:avLst/>
          </a:prstGeom>
          <a:noFill/>
          <a:ln>
            <a:noFill/>
          </a:ln>
        </p:spPr>
        <p:txBody>
          <a:bodyPr wrap="square" rtlCol="0">
            <a:spAutoFit/>
          </a:bodyPr>
          <a:lstStyle/>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rPr>
              <a:t>        </a:t>
            </a:r>
            <a:r>
              <a:rPr lang="zh-CN" altLang="zh-CN" dirty="0">
                <a:solidFill>
                  <a:srgbClr val="595959"/>
                </a:solidFill>
                <a:latin typeface="微软雅黑" panose="020B0503020204020204" pitchFamily="34" charset="-122"/>
                <a:ea typeface="微软雅黑" panose="020B0503020204020204" pitchFamily="34" charset="-122"/>
              </a:rPr>
              <a:t>在数据库中，多对多的关联关系通常使用一个中间表来维护，中间表中的订单</a:t>
            </a:r>
            <a:r>
              <a:rPr lang="en-US" altLang="zh-CN" dirty="0">
                <a:solidFill>
                  <a:srgbClr val="595959"/>
                </a:solidFill>
                <a:latin typeface="微软雅黑" panose="020B0503020204020204" pitchFamily="34" charset="-122"/>
                <a:ea typeface="微软雅黑" panose="020B0503020204020204" pitchFamily="34" charset="-122"/>
              </a:rPr>
              <a:t>id</a:t>
            </a:r>
            <a:r>
              <a:rPr lang="zh-CN" altLang="zh-CN" dirty="0">
                <a:solidFill>
                  <a:srgbClr val="595959"/>
                </a:solidFill>
                <a:latin typeface="微软雅黑" panose="020B0503020204020204" pitchFamily="34" charset="-122"/>
                <a:ea typeface="微软雅黑" panose="020B0503020204020204" pitchFamily="34" charset="-122"/>
              </a:rPr>
              <a:t>作为外键关联订单表的</a:t>
            </a:r>
            <a:r>
              <a:rPr lang="en-US" altLang="zh-CN" dirty="0">
                <a:solidFill>
                  <a:srgbClr val="595959"/>
                </a:solidFill>
                <a:latin typeface="微软雅黑" panose="020B0503020204020204" pitchFamily="34" charset="-122"/>
                <a:ea typeface="微软雅黑" panose="020B0503020204020204" pitchFamily="34" charset="-122"/>
              </a:rPr>
              <a:t>id</a:t>
            </a:r>
            <a:r>
              <a:rPr lang="zh-CN" altLang="zh-CN" dirty="0">
                <a:solidFill>
                  <a:srgbClr val="595959"/>
                </a:solidFill>
                <a:latin typeface="微软雅黑" panose="020B0503020204020204" pitchFamily="34" charset="-122"/>
                <a:ea typeface="微软雅黑" panose="020B0503020204020204" pitchFamily="34" charset="-122"/>
              </a:rPr>
              <a:t>，中间表中的商品</a:t>
            </a:r>
            <a:r>
              <a:rPr lang="en-US" altLang="zh-CN" dirty="0">
                <a:solidFill>
                  <a:srgbClr val="595959"/>
                </a:solidFill>
                <a:latin typeface="微软雅黑" panose="020B0503020204020204" pitchFamily="34" charset="-122"/>
                <a:ea typeface="微软雅黑" panose="020B0503020204020204" pitchFamily="34" charset="-122"/>
              </a:rPr>
              <a:t>id</a:t>
            </a:r>
            <a:r>
              <a:rPr lang="zh-CN" altLang="zh-CN" dirty="0">
                <a:solidFill>
                  <a:srgbClr val="595959"/>
                </a:solidFill>
                <a:latin typeface="微软雅黑" panose="020B0503020204020204" pitchFamily="34" charset="-122"/>
                <a:ea typeface="微软雅黑" panose="020B0503020204020204" pitchFamily="34" charset="-122"/>
              </a:rPr>
              <a:t>作为外键关联商品表的</a:t>
            </a:r>
            <a:r>
              <a:rPr lang="en-US" altLang="zh-CN" dirty="0">
                <a:solidFill>
                  <a:srgbClr val="595959"/>
                </a:solidFill>
                <a:latin typeface="微软雅黑" panose="020B0503020204020204" pitchFamily="34" charset="-122"/>
                <a:ea typeface="微软雅黑" panose="020B0503020204020204" pitchFamily="34" charset="-122"/>
              </a:rPr>
              <a:t>id</a:t>
            </a:r>
            <a:r>
              <a:rPr lang="zh-CN" altLang="zh-CN" dirty="0">
                <a:solidFill>
                  <a:srgbClr val="595959"/>
                </a:solidFill>
                <a:latin typeface="微软雅黑" panose="020B0503020204020204" pitchFamily="34" charset="-122"/>
                <a:ea typeface="微软雅黑" panose="020B0503020204020204" pitchFamily="34" charset="-122"/>
              </a:rPr>
              <a:t>。这三个表之间的关系如图</a:t>
            </a:r>
            <a:r>
              <a:rPr lang="zh-CN" altLang="en-US" dirty="0">
                <a:solidFill>
                  <a:srgbClr val="595959"/>
                </a:solidFill>
                <a:latin typeface="微软雅黑" panose="020B0503020204020204" pitchFamily="34" charset="-122"/>
                <a:ea typeface="微软雅黑" panose="020B0503020204020204" pitchFamily="34" charset="-122"/>
              </a:rPr>
              <a:t>。</a:t>
            </a:r>
            <a:endParaRPr lang="en-US" altLang="zh-CN" dirty="0">
              <a:solidFill>
                <a:srgbClr val="595959"/>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1306457" y="2686718"/>
            <a:ext cx="9629312" cy="1656682"/>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256232" y="265616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615503" y="402376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a:extLst>
              <a:ext uri="{FF2B5EF4-FFF2-40B4-BE49-F238E27FC236}">
                <a16:creationId xmlns:a16="http://schemas.microsoft.com/office/drawing/2014/main" id="{30F93C9C-E844-214A-90AC-76ADC702D516}"/>
              </a:ext>
            </a:extLst>
          </p:cNvPr>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03</a:t>
            </a:r>
          </a:p>
        </p:txBody>
      </p:sp>
      <p:sp>
        <p:nvSpPr>
          <p:cNvPr id="16" name="Chevron 3"/>
          <p:cNvSpPr/>
          <p:nvPr>
            <p:custDataLst>
              <p:tags r:id="rId2"/>
            </p:custDataLst>
          </p:nvPr>
        </p:nvSpPr>
        <p:spPr>
          <a:xfrm>
            <a:off x="838731" y="1131537"/>
            <a:ext cx="341322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058237" y="1271522"/>
            <a:ext cx="3005951" cy="400110"/>
          </a:xfrm>
          <a:prstGeom prst="rect">
            <a:avLst/>
          </a:prstGeom>
          <a:noFill/>
        </p:spPr>
        <p:txBody>
          <a:bodyPr wrap="none" rtlCol="0">
            <a:spAutoFit/>
          </a:bodyPr>
          <a:lstStyle/>
          <a:p>
            <a:r>
              <a:rPr lang="zh-CN" altLang="zh-CN" sz="2000" dirty="0">
                <a:solidFill>
                  <a:srgbClr val="1369B2"/>
                </a:solidFill>
                <a:latin typeface="微软雅黑" panose="020B0503020204020204" pitchFamily="34" charset="-122"/>
                <a:ea typeface="微软雅黑" panose="020B0503020204020204" pitchFamily="34" charset="-122"/>
              </a:rPr>
              <a:t>订单和商品</a:t>
            </a:r>
            <a:r>
              <a:rPr lang="zh-CN" altLang="en-US" sz="2000" dirty="0">
                <a:solidFill>
                  <a:srgbClr val="1369B2"/>
                </a:solidFill>
                <a:latin typeface="微软雅黑" panose="020B0503020204020204" pitchFamily="34" charset="-122"/>
                <a:ea typeface="微软雅黑" panose="020B0503020204020204" pitchFamily="34" charset="-122"/>
              </a:rPr>
              <a:t>多对多关系图</a:t>
            </a:r>
          </a:p>
        </p:txBody>
      </p:sp>
      <p:sp>
        <p:nvSpPr>
          <p:cNvPr id="12" name="Title 1"/>
          <p:cNvSpPr txBox="1"/>
          <p:nvPr/>
        </p:nvSpPr>
        <p:spPr>
          <a:xfrm>
            <a:off x="1143840" y="266933"/>
            <a:ext cx="247947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多对多查询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21" name="图片 20">
            <a:extLst>
              <a:ext uri="{FF2B5EF4-FFF2-40B4-BE49-F238E27FC236}">
                <a16:creationId xmlns:a16="http://schemas.microsoft.com/office/drawing/2014/main" id="{687E5C4D-AA50-5D43-8D18-0A2FED56E347}"/>
              </a:ext>
            </a:extLst>
          </p:cNvPr>
          <p:cNvPicPr/>
          <p:nvPr/>
        </p:nvPicPr>
        <p:blipFill>
          <a:blip r:embed="rId5">
            <a:extLst>
              <a:ext uri="{28A0092B-C50C-407E-A947-70E740481C1C}">
                <a14:useLocalDpi xmlns:a14="http://schemas.microsoft.com/office/drawing/2010/main" val="0"/>
              </a:ext>
            </a:extLst>
          </a:blip>
          <a:srcRect b="13860"/>
          <a:stretch>
            <a:fillRect/>
          </a:stretch>
        </p:blipFill>
        <p:spPr bwMode="auto">
          <a:xfrm>
            <a:off x="3520440" y="4411980"/>
            <a:ext cx="5166360" cy="2125980"/>
          </a:xfrm>
          <a:prstGeom prst="rect">
            <a:avLst/>
          </a:prstGeom>
          <a:noFill/>
          <a:ln>
            <a:noFill/>
          </a:ln>
        </p:spPr>
      </p:pic>
    </p:spTree>
    <p:extLst>
      <p:ext uri="{BB962C8B-B14F-4D97-AF65-F5344CB8AC3E}">
        <p14:creationId xmlns:p14="http://schemas.microsoft.com/office/powerpoint/2010/main" val="41874815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01</a:t>
            </a:r>
          </a:p>
        </p:txBody>
      </p:sp>
      <p:sp>
        <p:nvSpPr>
          <p:cNvPr id="12" name="Title 1"/>
          <p:cNvSpPr txBox="1"/>
          <p:nvPr/>
        </p:nvSpPr>
        <p:spPr>
          <a:xfrm>
            <a:off x="1143839" y="266933"/>
            <a:ext cx="24794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多对多查询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a:extLst>
              <a:ext uri="{FF2B5EF4-FFF2-40B4-BE49-F238E27FC236}">
                <a16:creationId xmlns:a16="http://schemas.microsoft.com/office/drawing/2014/main" id="{BEAF0FBF-8370-1548-A5DC-85DA9EE176CA}"/>
              </a:ext>
            </a:extLst>
          </p:cNvPr>
          <p:cNvSpPr txBox="1"/>
          <p:nvPr>
            <p:custDataLst>
              <p:tags r:id="rId1"/>
            </p:custDataLst>
          </p:nvPr>
        </p:nvSpPr>
        <p:spPr>
          <a:xfrm>
            <a:off x="2917359" y="1121759"/>
            <a:ext cx="8143641" cy="1161536"/>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下面以订单表与商品表之间的多对多关系为例</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讲解如何使用</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a:t>
            </a:r>
            <a:r>
              <a:rPr lang="zh-CN" altLang="zh-CN" sz="1600" dirty="0">
                <a:solidFill>
                  <a:srgbClr val="595959"/>
                </a:solidFill>
                <a:latin typeface="微软雅黑" panose="020B0503020204020204" pitchFamily="34" charset="-122"/>
                <a:ea typeface="微软雅黑" panose="020B0503020204020204" pitchFamily="34" charset="-122"/>
                <a:cs typeface="+mn-ea"/>
              </a:rPr>
              <a:t>处理多对多的关系</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在名为</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a:t>
            </a:r>
            <a:r>
              <a:rPr lang="zh-CN" altLang="zh-CN" sz="1600" dirty="0">
                <a:solidFill>
                  <a:srgbClr val="595959"/>
                </a:solidFill>
                <a:latin typeface="微软雅黑" panose="020B0503020204020204" pitchFamily="34" charset="-122"/>
                <a:ea typeface="微软雅黑" panose="020B0503020204020204" pitchFamily="34" charset="-122"/>
                <a:cs typeface="+mn-ea"/>
              </a:rPr>
              <a:t>的数据库中创建名称为</a:t>
            </a:r>
            <a:r>
              <a:rPr lang="en-US" altLang="zh-CN" sz="1600" dirty="0" err="1">
                <a:solidFill>
                  <a:srgbClr val="595959"/>
                </a:solidFill>
                <a:latin typeface="微软雅黑" panose="020B0503020204020204" pitchFamily="34" charset="-122"/>
                <a:ea typeface="微软雅黑" panose="020B0503020204020204" pitchFamily="34" charset="-122"/>
                <a:cs typeface="+mn-ea"/>
              </a:rPr>
              <a:t>tb_product</a:t>
            </a:r>
            <a:r>
              <a:rPr lang="zh-CN" altLang="zh-CN" sz="1600" dirty="0">
                <a:solidFill>
                  <a:srgbClr val="595959"/>
                </a:solidFill>
                <a:latin typeface="微软雅黑" panose="020B0503020204020204" pitchFamily="34" charset="-122"/>
                <a:ea typeface="微软雅黑" panose="020B0503020204020204" pitchFamily="34" charset="-122"/>
                <a:cs typeface="+mn-ea"/>
              </a:rPr>
              <a:t>的商品表和名称为</a:t>
            </a:r>
            <a:r>
              <a:rPr lang="en-US" altLang="zh-CN" sz="1600" dirty="0" err="1">
                <a:solidFill>
                  <a:srgbClr val="595959"/>
                </a:solidFill>
                <a:latin typeface="微软雅黑" panose="020B0503020204020204" pitchFamily="34" charset="-122"/>
                <a:ea typeface="微软雅黑" panose="020B0503020204020204" pitchFamily="34" charset="-122"/>
                <a:cs typeface="+mn-ea"/>
              </a:rPr>
              <a:t>tb_ordersitem</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的中间表，同时在表中预先插入几条数据</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9" name="图片 18">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651708" y="3065927"/>
            <a:ext cx="6880912" cy="2684999"/>
          </a:xfrm>
          <a:prstGeom prst="rect">
            <a:avLst/>
          </a:prstGeom>
        </p:spPr>
      </p:pic>
      <p:sp>
        <p:nvSpPr>
          <p:cNvPr id="2" name="矩形 1"/>
          <p:cNvSpPr/>
          <p:nvPr/>
        </p:nvSpPr>
        <p:spPr>
          <a:xfrm>
            <a:off x="2735078" y="3109630"/>
            <a:ext cx="7026142" cy="2536400"/>
          </a:xfrm>
          <a:prstGeom prst="rect">
            <a:avLst/>
          </a:prstGeom>
        </p:spPr>
        <p:txBody>
          <a:bodyPr wrap="square">
            <a:spAutoFit/>
          </a:body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CREATE TABLE </a:t>
            </a:r>
            <a:r>
              <a:rPr lang="en-US" altLang="zh-CN" dirty="0" err="1">
                <a:solidFill>
                  <a:srgbClr val="1369B2"/>
                </a:solidFill>
                <a:latin typeface="微软雅黑" panose="020B0503020204020204" pitchFamily="34" charset="-122"/>
                <a:ea typeface="微软雅黑" panose="020B0503020204020204" pitchFamily="34" charset="-122"/>
                <a:cs typeface="+mn-ea"/>
              </a:rPr>
              <a:t>tb_product</a:t>
            </a:r>
            <a:r>
              <a:rPr lang="en-US" altLang="zh-CN" dirty="0">
                <a:solidFill>
                  <a:srgbClr val="1369B2"/>
                </a:solidFill>
                <a:latin typeface="微软雅黑" panose="020B0503020204020204" pitchFamily="34" charset="-122"/>
                <a:ea typeface="微软雅黑" panose="020B0503020204020204" pitchFamily="34" charset="-122"/>
                <a:cs typeface="+mn-ea"/>
              </a:rPr>
              <a:t> </a:t>
            </a:r>
            <a:r>
              <a:rPr lang="en-US" altLang="zh-CN"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id INT(32) PRIMARY KEY AUTO_INCREMENT,</a:t>
            </a:r>
          </a:p>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cs typeface="+mn-ea"/>
              </a:rPr>
              <a:t>  </a:t>
            </a:r>
            <a:r>
              <a:rPr lang="en-US" altLang="zh-CN" dirty="0">
                <a:solidFill>
                  <a:srgbClr val="595959"/>
                </a:solidFill>
                <a:latin typeface="微软雅黑" panose="020B0503020204020204" pitchFamily="34" charset="-122"/>
                <a:ea typeface="微软雅黑" panose="020B0503020204020204" pitchFamily="34" charset="-122"/>
                <a:cs typeface="+mn-ea"/>
              </a:rPr>
              <a:t>NAME VARCHAR(32),</a:t>
            </a:r>
            <a:r>
              <a:rPr lang="zh-CN" altLang="en-US" dirty="0">
                <a:solidFill>
                  <a:srgbClr val="595959"/>
                </a:solidFill>
                <a:latin typeface="微软雅黑" panose="020B0503020204020204" pitchFamily="34" charset="-122"/>
                <a:ea typeface="微软雅黑" panose="020B0503020204020204" pitchFamily="34" charset="-122"/>
                <a:cs typeface="+mn-ea"/>
              </a:rPr>
              <a:t> </a:t>
            </a:r>
            <a:r>
              <a:rPr lang="en-US" altLang="zh-CN" dirty="0">
                <a:solidFill>
                  <a:srgbClr val="595959"/>
                </a:solidFill>
                <a:latin typeface="微软雅黑" panose="020B0503020204020204" pitchFamily="34" charset="-122"/>
                <a:ea typeface="微软雅黑" panose="020B0503020204020204" pitchFamily="34" charset="-122"/>
                <a:cs typeface="+mn-ea"/>
              </a:rPr>
              <a:t>price DOUBLE );</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a:t>
            </a:r>
            <a:r>
              <a:rPr lang="zh-CN" altLang="zh-CN" dirty="0">
                <a:solidFill>
                  <a:srgbClr val="595959"/>
                </a:solidFill>
                <a:latin typeface="微软雅黑" panose="020B0503020204020204" pitchFamily="34" charset="-122"/>
                <a:ea typeface="微软雅黑" panose="020B0503020204020204" pitchFamily="34" charset="-122"/>
                <a:cs typeface="+mn-ea"/>
              </a:rPr>
              <a:t>插入</a:t>
            </a:r>
            <a:r>
              <a:rPr lang="en-US" altLang="zh-CN" dirty="0">
                <a:solidFill>
                  <a:srgbClr val="595959"/>
                </a:solidFill>
                <a:latin typeface="微软雅黑" panose="020B0503020204020204" pitchFamily="34" charset="-122"/>
                <a:ea typeface="微软雅黑" panose="020B0503020204020204" pitchFamily="34" charset="-122"/>
                <a:cs typeface="+mn-ea"/>
              </a:rPr>
              <a:t>1</a:t>
            </a:r>
            <a:r>
              <a:rPr lang="zh-CN" altLang="zh-CN" dirty="0">
                <a:solidFill>
                  <a:srgbClr val="595959"/>
                </a:solidFill>
                <a:latin typeface="微软雅黑" panose="020B0503020204020204" pitchFamily="34" charset="-122"/>
                <a:ea typeface="微软雅黑" panose="020B0503020204020204" pitchFamily="34" charset="-122"/>
                <a:cs typeface="+mn-ea"/>
              </a:rPr>
              <a:t>条数据</a:t>
            </a:r>
            <a:r>
              <a:rPr lang="zh-CN" altLang="en-US" dirty="0">
                <a:solidFill>
                  <a:srgbClr val="595959"/>
                </a:solidFill>
                <a:latin typeface="微软雅黑" panose="020B0503020204020204" pitchFamily="34" charset="-122"/>
                <a:ea typeface="微软雅黑" panose="020B0503020204020204" pitchFamily="34" charset="-122"/>
                <a:cs typeface="+mn-ea"/>
              </a:rPr>
              <a:t>，其他省略</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1369B2"/>
                </a:solidFill>
                <a:latin typeface="微软雅黑" panose="020B0503020204020204" pitchFamily="34" charset="-122"/>
                <a:ea typeface="微软雅黑" panose="020B0503020204020204" pitchFamily="34" charset="-122"/>
                <a:cs typeface="+mn-ea"/>
              </a:rPr>
              <a:t>INSERT INTO </a:t>
            </a:r>
            <a:r>
              <a:rPr lang="en-US" altLang="zh-CN" dirty="0" err="1">
                <a:solidFill>
                  <a:srgbClr val="595959"/>
                </a:solidFill>
                <a:latin typeface="微软雅黑" panose="020B0503020204020204" pitchFamily="34" charset="-122"/>
                <a:ea typeface="微软雅黑" panose="020B0503020204020204" pitchFamily="34" charset="-122"/>
                <a:cs typeface="+mn-ea"/>
              </a:rPr>
              <a:t>tb_product</a:t>
            </a:r>
            <a:r>
              <a:rPr lang="en-US" altLang="zh-CN" dirty="0">
                <a:solidFill>
                  <a:srgbClr val="595959"/>
                </a:solidFill>
                <a:latin typeface="微软雅黑" panose="020B0503020204020204" pitchFamily="34" charset="-122"/>
                <a:ea typeface="微软雅黑" panose="020B0503020204020204" pitchFamily="34" charset="-122"/>
                <a:cs typeface="+mn-ea"/>
              </a:rPr>
              <a:t> VALUES ('1', 'Java</a:t>
            </a:r>
            <a:r>
              <a:rPr lang="zh-CN" altLang="zh-CN" dirty="0">
                <a:solidFill>
                  <a:srgbClr val="595959"/>
                </a:solidFill>
                <a:latin typeface="微软雅黑" panose="020B0503020204020204" pitchFamily="34" charset="-122"/>
                <a:ea typeface="微软雅黑" panose="020B0503020204020204" pitchFamily="34" charset="-122"/>
                <a:cs typeface="+mn-ea"/>
              </a:rPr>
              <a:t>基础入门</a:t>
            </a:r>
            <a:r>
              <a:rPr lang="en-US" altLang="zh-CN" dirty="0">
                <a:solidFill>
                  <a:srgbClr val="595959"/>
                </a:solidFill>
                <a:latin typeface="微软雅黑" panose="020B0503020204020204" pitchFamily="34" charset="-122"/>
                <a:ea typeface="微软雅黑" panose="020B0503020204020204" pitchFamily="34" charset="-122"/>
                <a:cs typeface="+mn-ea"/>
              </a:rPr>
              <a:t>', '44.5’);</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&lt;!-- </a:t>
            </a:r>
            <a:r>
              <a:rPr lang="en-US" altLang="zh-CN" dirty="0" err="1">
                <a:solidFill>
                  <a:srgbClr val="595959"/>
                </a:solidFill>
                <a:latin typeface="微软雅黑" panose="020B0503020204020204" pitchFamily="34" charset="-122"/>
                <a:ea typeface="微软雅黑" panose="020B0503020204020204" pitchFamily="34" charset="-122"/>
                <a:cs typeface="+mn-ea"/>
              </a:rPr>
              <a:t>tb_ordersitem</a:t>
            </a:r>
            <a:r>
              <a:rPr lang="zh-CN" altLang="en-US" dirty="0">
                <a:solidFill>
                  <a:srgbClr val="595959"/>
                </a:solidFill>
                <a:latin typeface="微软雅黑" panose="020B0503020204020204" pitchFamily="34" charset="-122"/>
                <a:ea typeface="微软雅黑" panose="020B0503020204020204" pitchFamily="34" charset="-122"/>
                <a:cs typeface="+mn-ea"/>
              </a:rPr>
              <a:t>表的创建省略</a:t>
            </a:r>
            <a:r>
              <a:rPr lang="en-US" altLang="zh-CN" dirty="0">
                <a:solidFill>
                  <a:srgbClr val="595959"/>
                </a:solidFill>
                <a:latin typeface="微软雅黑" panose="020B0503020204020204" pitchFamily="34" charset="-122"/>
                <a:ea typeface="微软雅黑" panose="020B0503020204020204" pitchFamily="34" charset="-122"/>
                <a:cs typeface="+mn-ea"/>
              </a:rPr>
              <a:t>--&gt;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24668886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02</a:t>
            </a:r>
          </a:p>
        </p:txBody>
      </p:sp>
      <p:sp>
        <p:nvSpPr>
          <p:cNvPr id="12" name="Title 1"/>
          <p:cNvSpPr txBox="1"/>
          <p:nvPr/>
        </p:nvSpPr>
        <p:spPr>
          <a:xfrm>
            <a:off x="1143839" y="266933"/>
            <a:ext cx="24794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多对多查询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a:extLst>
              <a:ext uri="{FF2B5EF4-FFF2-40B4-BE49-F238E27FC236}">
                <a16:creationId xmlns:a16="http://schemas.microsoft.com/office/drawing/2014/main" id="{BEAF0FBF-8370-1548-A5DC-85DA9EE176CA}"/>
              </a:ext>
            </a:extLst>
          </p:cNvPr>
          <p:cNvSpPr txBox="1"/>
          <p:nvPr>
            <p:custDataLst>
              <p:tags r:id="rId1"/>
            </p:custDataLst>
          </p:nvPr>
        </p:nvSpPr>
        <p:spPr>
          <a:xfrm>
            <a:off x="2917359" y="1121759"/>
            <a:ext cx="8143641" cy="792205"/>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err="1">
                <a:solidFill>
                  <a:srgbClr val="595959"/>
                </a:solidFill>
                <a:latin typeface="微软雅黑" panose="020B0503020204020204" pitchFamily="34" charset="-122"/>
                <a:ea typeface="微软雅黑" panose="020B0503020204020204" pitchFamily="34" charset="-122"/>
                <a:cs typeface="+mn-ea"/>
              </a:rPr>
              <a:t>com.itheima.pojo</a:t>
            </a:r>
            <a:r>
              <a:rPr lang="zh-CN" altLang="zh-CN" sz="1600" dirty="0">
                <a:solidFill>
                  <a:srgbClr val="595959"/>
                </a:solidFill>
                <a:latin typeface="微软雅黑" panose="020B0503020204020204" pitchFamily="34" charset="-122"/>
                <a:ea typeface="微软雅黑" panose="020B0503020204020204" pitchFamily="34" charset="-122"/>
                <a:cs typeface="+mn-ea"/>
              </a:rPr>
              <a:t>包中，创建持久化类</a:t>
            </a:r>
            <a:r>
              <a:rPr lang="en-US" altLang="zh-CN" sz="1600" dirty="0">
                <a:solidFill>
                  <a:srgbClr val="595959"/>
                </a:solidFill>
                <a:latin typeface="微软雅黑" panose="020B0503020204020204" pitchFamily="34" charset="-122"/>
                <a:ea typeface="微软雅黑" panose="020B0503020204020204" pitchFamily="34" charset="-122"/>
                <a:cs typeface="+mn-ea"/>
              </a:rPr>
              <a:t>Product</a:t>
            </a:r>
            <a:r>
              <a:rPr lang="zh-CN" altLang="zh-CN" sz="1600" dirty="0">
                <a:solidFill>
                  <a:srgbClr val="595959"/>
                </a:solidFill>
                <a:latin typeface="微软雅黑" panose="020B0503020204020204" pitchFamily="34" charset="-122"/>
                <a:ea typeface="微软雅黑" panose="020B0503020204020204" pitchFamily="34" charset="-122"/>
                <a:cs typeface="+mn-ea"/>
              </a:rPr>
              <a:t>，并在类中定义商品</a:t>
            </a:r>
            <a:r>
              <a:rPr lang="en-US" altLang="zh-CN" sz="1600" dirty="0">
                <a:solidFill>
                  <a:srgbClr val="595959"/>
                </a:solidFill>
                <a:latin typeface="微软雅黑" panose="020B0503020204020204" pitchFamily="34" charset="-122"/>
                <a:ea typeface="微软雅黑" panose="020B0503020204020204" pitchFamily="34" charset="-122"/>
                <a:cs typeface="+mn-ea"/>
              </a:rPr>
              <a:t>id</a:t>
            </a:r>
            <a:r>
              <a:rPr lang="zh-CN" altLang="zh-CN" sz="1600" dirty="0">
                <a:solidFill>
                  <a:srgbClr val="595959"/>
                </a:solidFill>
                <a:latin typeface="微软雅黑" panose="020B0503020204020204" pitchFamily="34" charset="-122"/>
                <a:ea typeface="微软雅黑" panose="020B0503020204020204" pitchFamily="34" charset="-122"/>
                <a:cs typeface="+mn-ea"/>
              </a:rPr>
              <a:t>、商品名称、商品单价等属性，以及与订单关联的属性</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9" name="图片 18">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651708" y="2457450"/>
            <a:ext cx="6880912" cy="3651345"/>
          </a:xfrm>
          <a:prstGeom prst="rect">
            <a:avLst/>
          </a:prstGeom>
        </p:spPr>
      </p:pic>
      <p:sp>
        <p:nvSpPr>
          <p:cNvPr id="2" name="矩形 1"/>
          <p:cNvSpPr/>
          <p:nvPr/>
        </p:nvSpPr>
        <p:spPr>
          <a:xfrm>
            <a:off x="2872238" y="2389540"/>
            <a:ext cx="7026142" cy="3742115"/>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class Product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private Integer id;</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private String name; 	</a:t>
            </a: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private Double price;</a:t>
            </a:r>
            <a:r>
              <a:rPr lang="zh-CN" altLang="en-US" sz="1600" dirty="0">
                <a:solidFill>
                  <a:srgbClr val="595959"/>
                </a:solidFill>
                <a:latin typeface="微软雅黑" panose="020B0503020204020204" pitchFamily="34" charset="-122"/>
                <a:ea typeface="微软雅黑" panose="020B0503020204020204" pitchFamily="34" charset="-122"/>
                <a:cs typeface="+mn-ea"/>
              </a:rPr>
              <a:t> </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1369B2"/>
                </a:solidFill>
                <a:latin typeface="微软雅黑" panose="020B0503020204020204" pitchFamily="34" charset="-122"/>
                <a:ea typeface="微软雅黑" panose="020B0503020204020204" pitchFamily="34" charset="-122"/>
                <a:cs typeface="+mn-ea"/>
              </a:rPr>
              <a:t>private List&lt;Orders&gt; orders; </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关联订单</a:t>
            </a:r>
            <a:r>
              <a:rPr lang="zh-CN" altLang="zh-CN" sz="1600" dirty="0">
                <a:solidFill>
                  <a:srgbClr val="595959"/>
                </a:solidFill>
                <a:latin typeface="微软雅黑" panose="020B0503020204020204" pitchFamily="34" charset="-122"/>
                <a:ea typeface="微软雅黑" panose="020B0503020204020204" pitchFamily="34" charset="-122"/>
                <a:cs typeface="+mn-ea"/>
              </a:rPr>
              <a:t>属性</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 省略</a:t>
            </a:r>
            <a:r>
              <a:rPr lang="en-US" altLang="zh-CN" sz="1600" dirty="0">
                <a:solidFill>
                  <a:srgbClr val="595959"/>
                </a:solidFill>
                <a:latin typeface="微软雅黑" panose="020B0503020204020204" pitchFamily="34" charset="-122"/>
                <a:ea typeface="微软雅黑" panose="020B0503020204020204" pitchFamily="34" charset="-122"/>
                <a:cs typeface="+mn-ea"/>
              </a:rPr>
              <a:t>getter/setter</a:t>
            </a:r>
            <a:r>
              <a:rPr lang="zh-CN" altLang="en-US" sz="1600" dirty="0">
                <a:solidFill>
                  <a:srgbClr val="595959"/>
                </a:solidFill>
                <a:latin typeface="微软雅黑" panose="020B0503020204020204" pitchFamily="34" charset="-122"/>
                <a:ea typeface="微软雅黑" panose="020B0503020204020204" pitchFamily="34" charset="-122"/>
                <a:cs typeface="+mn-ea"/>
              </a:rPr>
              <a:t>方法</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@Override</a:t>
            </a: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public String </a:t>
            </a:r>
            <a:r>
              <a:rPr lang="en-US" altLang="zh-CN" sz="1600" dirty="0" err="1">
                <a:solidFill>
                  <a:srgbClr val="595959"/>
                </a:solidFill>
                <a:latin typeface="微软雅黑" panose="020B0503020204020204" pitchFamily="34" charset="-122"/>
                <a:ea typeface="微软雅黑" panose="020B0503020204020204" pitchFamily="34" charset="-122"/>
                <a:cs typeface="+mn-ea"/>
              </a:rPr>
              <a:t>toString</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return "Product [id=" + id + ", name=" + name </a:t>
            </a: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 price=" + price + "]";}</a:t>
            </a: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38945246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03</a:t>
            </a:r>
          </a:p>
        </p:txBody>
      </p:sp>
      <p:sp>
        <p:nvSpPr>
          <p:cNvPr id="12" name="Title 1"/>
          <p:cNvSpPr txBox="1"/>
          <p:nvPr/>
        </p:nvSpPr>
        <p:spPr>
          <a:xfrm>
            <a:off x="1143839" y="266933"/>
            <a:ext cx="24794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多对多查询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a:extLst>
              <a:ext uri="{FF2B5EF4-FFF2-40B4-BE49-F238E27FC236}">
                <a16:creationId xmlns:a16="http://schemas.microsoft.com/office/drawing/2014/main" id="{BEAF0FBF-8370-1548-A5DC-85DA9EE176CA}"/>
              </a:ext>
            </a:extLst>
          </p:cNvPr>
          <p:cNvSpPr txBox="1"/>
          <p:nvPr>
            <p:custDataLst>
              <p:tags r:id="rId1"/>
            </p:custDataLst>
          </p:nvPr>
        </p:nvSpPr>
        <p:spPr>
          <a:xfrm>
            <a:off x="2917359" y="1121759"/>
            <a:ext cx="8143641" cy="1161536"/>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在商品持久化类中，除了需要添加订单的集合属性外，还需要在订单持久化类（</a:t>
            </a:r>
            <a:r>
              <a:rPr lang="en-US" altLang="zh-CN" sz="1600" dirty="0" err="1">
                <a:solidFill>
                  <a:srgbClr val="595959"/>
                </a:solidFill>
                <a:latin typeface="微软雅黑" panose="020B0503020204020204" pitchFamily="34" charset="-122"/>
                <a:ea typeface="微软雅黑" panose="020B0503020204020204" pitchFamily="34" charset="-122"/>
                <a:cs typeface="+mn-ea"/>
              </a:rPr>
              <a:t>Orders.java</a:t>
            </a:r>
            <a:r>
              <a:rPr lang="zh-CN" altLang="zh-CN" sz="1600" dirty="0">
                <a:solidFill>
                  <a:srgbClr val="595959"/>
                </a:solidFill>
                <a:latin typeface="微软雅黑" panose="020B0503020204020204" pitchFamily="34" charset="-122"/>
                <a:ea typeface="微软雅黑" panose="020B0503020204020204" pitchFamily="34" charset="-122"/>
                <a:cs typeface="+mn-ea"/>
              </a:rPr>
              <a:t>）中增加商品集合的属性及其对应的</a:t>
            </a:r>
            <a:r>
              <a:rPr lang="en-US" altLang="zh-CN" sz="1600" dirty="0">
                <a:solidFill>
                  <a:srgbClr val="595959"/>
                </a:solidFill>
                <a:latin typeface="微软雅黑" panose="020B0503020204020204" pitchFamily="34" charset="-122"/>
                <a:ea typeface="微软雅黑" panose="020B0503020204020204" pitchFamily="34" charset="-122"/>
                <a:cs typeface="+mn-ea"/>
              </a:rPr>
              <a:t>getter/setter</a:t>
            </a:r>
            <a:r>
              <a:rPr lang="zh-CN" altLang="zh-CN" sz="1600" dirty="0">
                <a:solidFill>
                  <a:srgbClr val="595959"/>
                </a:solidFill>
                <a:latin typeface="微软雅黑" panose="020B0503020204020204" pitchFamily="34" charset="-122"/>
                <a:ea typeface="微软雅黑" panose="020B0503020204020204" pitchFamily="34" charset="-122"/>
                <a:cs typeface="+mn-ea"/>
              </a:rPr>
              <a:t>方法</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595959"/>
                </a:solidFill>
                <a:latin typeface="微软雅黑" panose="020B0503020204020204" pitchFamily="34" charset="-122"/>
                <a:ea typeface="微软雅黑" panose="020B0503020204020204" pitchFamily="34" charset="-122"/>
                <a:cs typeface="+mn-ea"/>
              </a:rPr>
              <a:t>Orders</a:t>
            </a:r>
            <a:r>
              <a:rPr lang="zh-CN" altLang="en-US" sz="1600" dirty="0">
                <a:solidFill>
                  <a:srgbClr val="595959"/>
                </a:solidFill>
                <a:latin typeface="微软雅黑" panose="020B0503020204020204" pitchFamily="34" charset="-122"/>
                <a:ea typeface="微软雅黑" panose="020B0503020204020204" pitchFamily="34" charset="-122"/>
                <a:cs typeface="+mn-ea"/>
              </a:rPr>
              <a:t>类中添加的代码如下。</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9" name="图片 18">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651708" y="3280409"/>
            <a:ext cx="6880912" cy="1463041"/>
          </a:xfrm>
          <a:prstGeom prst="rect">
            <a:avLst/>
          </a:prstGeom>
        </p:spPr>
      </p:pic>
      <p:sp>
        <p:nvSpPr>
          <p:cNvPr id="2" name="矩形 1"/>
          <p:cNvSpPr/>
          <p:nvPr/>
        </p:nvSpPr>
        <p:spPr>
          <a:xfrm>
            <a:off x="2780798" y="3315370"/>
            <a:ext cx="7026142" cy="1289905"/>
          </a:xfrm>
          <a:prstGeom prst="rect">
            <a:avLst/>
          </a:prstGeom>
        </p:spPr>
        <p:txBody>
          <a:bodyPr wrap="square">
            <a:spAutoFit/>
          </a:body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en-US" dirty="0">
                <a:solidFill>
                  <a:srgbClr val="595959"/>
                </a:solidFill>
                <a:latin typeface="微软雅黑" panose="020B0503020204020204" pitchFamily="34" charset="-122"/>
                <a:ea typeface="微软雅黑" panose="020B0503020204020204" pitchFamily="34" charset="-122"/>
                <a:cs typeface="+mn-ea"/>
              </a:rPr>
              <a:t> </a:t>
            </a:r>
            <a:r>
              <a:rPr lang="zh-CN" altLang="zh-CN" dirty="0">
                <a:solidFill>
                  <a:srgbClr val="595959"/>
                </a:solidFill>
                <a:latin typeface="微软雅黑" panose="020B0503020204020204" pitchFamily="34" charset="-122"/>
                <a:ea typeface="微软雅黑" panose="020B0503020204020204" pitchFamily="34" charset="-122"/>
                <a:cs typeface="+mn-ea"/>
              </a:rPr>
              <a:t>关联商品集合属性</a:t>
            </a: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private List&lt;Product&gt; </a:t>
            </a:r>
            <a:r>
              <a:rPr lang="en-US" altLang="zh-CN" dirty="0" err="1">
                <a:solidFill>
                  <a:srgbClr val="595959"/>
                </a:solidFill>
                <a:latin typeface="微软雅黑" panose="020B0503020204020204" pitchFamily="34" charset="-122"/>
                <a:ea typeface="微软雅黑" panose="020B0503020204020204" pitchFamily="34" charset="-122"/>
                <a:cs typeface="+mn-ea"/>
              </a:rPr>
              <a:t>productList</a:t>
            </a:r>
            <a:r>
              <a:rPr lang="en-US" altLang="zh-CN"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en-US" dirty="0">
                <a:solidFill>
                  <a:srgbClr val="595959"/>
                </a:solidFill>
                <a:latin typeface="微软雅黑" panose="020B0503020204020204" pitchFamily="34" charset="-122"/>
                <a:ea typeface="微软雅黑" panose="020B0503020204020204" pitchFamily="34" charset="-122"/>
                <a:cs typeface="+mn-ea"/>
              </a:rPr>
              <a:t> </a:t>
            </a:r>
            <a:r>
              <a:rPr lang="zh-CN" altLang="zh-CN" dirty="0">
                <a:solidFill>
                  <a:srgbClr val="595959"/>
                </a:solidFill>
                <a:latin typeface="微软雅黑" panose="020B0503020204020204" pitchFamily="34" charset="-122"/>
                <a:ea typeface="微软雅黑" panose="020B0503020204020204" pitchFamily="34" charset="-122"/>
                <a:cs typeface="+mn-ea"/>
              </a:rPr>
              <a:t>省略</a:t>
            </a:r>
            <a:r>
              <a:rPr lang="en-US" altLang="zh-CN" dirty="0">
                <a:solidFill>
                  <a:srgbClr val="595959"/>
                </a:solidFill>
                <a:latin typeface="微软雅黑" panose="020B0503020204020204" pitchFamily="34" charset="-122"/>
                <a:ea typeface="微软雅黑" panose="020B0503020204020204" pitchFamily="34" charset="-122"/>
                <a:cs typeface="+mn-ea"/>
              </a:rPr>
              <a:t>getter/setter</a:t>
            </a:r>
            <a:r>
              <a:rPr lang="zh-CN" altLang="zh-CN" dirty="0">
                <a:solidFill>
                  <a:srgbClr val="595959"/>
                </a:solidFill>
                <a:latin typeface="微软雅黑" panose="020B0503020204020204" pitchFamily="34" charset="-122"/>
                <a:ea typeface="微软雅黑" panose="020B0503020204020204" pitchFamily="34" charset="-122"/>
                <a:cs typeface="+mn-ea"/>
              </a:rPr>
              <a:t>方法，以及重写的</a:t>
            </a:r>
            <a:r>
              <a:rPr lang="en-US" altLang="zh-CN" dirty="0" err="1">
                <a:solidFill>
                  <a:srgbClr val="595959"/>
                </a:solidFill>
                <a:latin typeface="微软雅黑" panose="020B0503020204020204" pitchFamily="34" charset="-122"/>
                <a:ea typeface="微软雅黑" panose="020B0503020204020204" pitchFamily="34" charset="-122"/>
                <a:cs typeface="+mn-ea"/>
              </a:rPr>
              <a:t>toString</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方法</a:t>
            </a:r>
          </a:p>
        </p:txBody>
      </p:sp>
    </p:spTree>
    <p:extLst>
      <p:ext uri="{BB962C8B-B14F-4D97-AF65-F5344CB8AC3E}">
        <p14:creationId xmlns:p14="http://schemas.microsoft.com/office/powerpoint/2010/main" val="22184235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04</a:t>
            </a:r>
          </a:p>
        </p:txBody>
      </p:sp>
      <p:sp>
        <p:nvSpPr>
          <p:cNvPr id="12" name="Title 1"/>
          <p:cNvSpPr txBox="1"/>
          <p:nvPr/>
        </p:nvSpPr>
        <p:spPr>
          <a:xfrm>
            <a:off x="1143839" y="266933"/>
            <a:ext cx="24794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多对多查询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a:extLst>
              <a:ext uri="{FF2B5EF4-FFF2-40B4-BE49-F238E27FC236}">
                <a16:creationId xmlns:a16="http://schemas.microsoft.com/office/drawing/2014/main" id="{BEAF0FBF-8370-1548-A5DC-85DA9EE176CA}"/>
              </a:ext>
            </a:extLst>
          </p:cNvPr>
          <p:cNvSpPr txBox="1"/>
          <p:nvPr>
            <p:custDataLst>
              <p:tags r:id="rId1"/>
            </p:custDataLst>
          </p:nvPr>
        </p:nvSpPr>
        <p:spPr>
          <a:xfrm>
            <a:off x="2917359" y="1121759"/>
            <a:ext cx="8143641" cy="792205"/>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err="1">
                <a:solidFill>
                  <a:srgbClr val="595959"/>
                </a:solidFill>
                <a:latin typeface="微软雅黑" panose="020B0503020204020204" pitchFamily="34" charset="-122"/>
                <a:ea typeface="微软雅黑" panose="020B0503020204020204" pitchFamily="34" charset="-122"/>
                <a:cs typeface="+mn-ea"/>
              </a:rPr>
              <a:t>com.itheima.mapper</a:t>
            </a:r>
            <a:r>
              <a:rPr lang="zh-CN" altLang="zh-CN" sz="1600" dirty="0">
                <a:solidFill>
                  <a:srgbClr val="595959"/>
                </a:solidFill>
                <a:latin typeface="微软雅黑" panose="020B0503020204020204" pitchFamily="34" charset="-122"/>
                <a:ea typeface="微软雅黑" panose="020B0503020204020204" pitchFamily="34" charset="-122"/>
                <a:cs typeface="+mn-ea"/>
              </a:rPr>
              <a:t>包中，创建订单实体映射文件</a:t>
            </a:r>
            <a:r>
              <a:rPr lang="en-US" altLang="zh-CN" sz="1600" dirty="0" err="1">
                <a:solidFill>
                  <a:srgbClr val="595959"/>
                </a:solidFill>
                <a:latin typeface="微软雅黑" panose="020B0503020204020204" pitchFamily="34" charset="-122"/>
                <a:ea typeface="微软雅黑" panose="020B0503020204020204" pitchFamily="34" charset="-122"/>
                <a:cs typeface="+mn-ea"/>
              </a:rPr>
              <a:t>OrdersMapper.xml</a:t>
            </a:r>
            <a:r>
              <a:rPr lang="zh-CN" altLang="zh-CN" sz="1600" dirty="0">
                <a:solidFill>
                  <a:srgbClr val="595959"/>
                </a:solidFill>
                <a:latin typeface="微软雅黑" panose="020B0503020204020204" pitchFamily="34" charset="-122"/>
                <a:ea typeface="微软雅黑" panose="020B0503020204020204" pitchFamily="34" charset="-122"/>
                <a:cs typeface="+mn-ea"/>
              </a:rPr>
              <a:t>，用于编写订单信息的查询</a:t>
            </a:r>
            <a:r>
              <a:rPr lang="en-US" altLang="zh-CN" sz="1600" dirty="0">
                <a:solidFill>
                  <a:srgbClr val="595959"/>
                </a:solidFill>
                <a:latin typeface="微软雅黑" panose="020B0503020204020204" pitchFamily="34" charset="-122"/>
                <a:ea typeface="微软雅黑" panose="020B0503020204020204" pitchFamily="34" charset="-122"/>
                <a:cs typeface="+mn-ea"/>
              </a:rPr>
              <a:t>SQL</a:t>
            </a:r>
            <a:r>
              <a:rPr lang="zh-CN" altLang="zh-CN" sz="1600" dirty="0">
                <a:solidFill>
                  <a:srgbClr val="595959"/>
                </a:solidFill>
                <a:latin typeface="微软雅黑" panose="020B0503020204020204" pitchFamily="34" charset="-122"/>
                <a:ea typeface="微软雅黑" panose="020B0503020204020204" pitchFamily="34" charset="-122"/>
                <a:cs typeface="+mn-ea"/>
              </a:rPr>
              <a:t>语句，并在映射文件中编写多对多关联映射查询的配置信息</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9" name="图片 18">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1840230" y="2377440"/>
            <a:ext cx="8698230" cy="3646170"/>
          </a:xfrm>
          <a:prstGeom prst="rect">
            <a:avLst/>
          </a:prstGeom>
        </p:spPr>
      </p:pic>
      <p:sp>
        <p:nvSpPr>
          <p:cNvPr id="2" name="矩形 1"/>
          <p:cNvSpPr/>
          <p:nvPr/>
        </p:nvSpPr>
        <p:spPr>
          <a:xfrm>
            <a:off x="1969268" y="2286670"/>
            <a:ext cx="8957812" cy="3742115"/>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&lt;mapper namespace="</a:t>
            </a:r>
            <a:r>
              <a:rPr lang="en-US" altLang="zh-CN" sz="1600" dirty="0" err="1">
                <a:solidFill>
                  <a:srgbClr val="595959"/>
                </a:solidFill>
                <a:latin typeface="微软雅黑" panose="020B0503020204020204" pitchFamily="34" charset="-122"/>
                <a:ea typeface="微软雅黑" panose="020B0503020204020204" pitchFamily="34" charset="-122"/>
                <a:cs typeface="+mn-ea"/>
              </a:rPr>
              <a:t>com.itheima.mapper.OrdersMapper</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&lt;select id="</a:t>
            </a:r>
            <a:r>
              <a:rPr lang="en-US" altLang="zh-CN" sz="1600" dirty="0" err="1">
                <a:solidFill>
                  <a:srgbClr val="1369B2"/>
                </a:solidFill>
                <a:latin typeface="微软雅黑" panose="020B0503020204020204" pitchFamily="34" charset="-122"/>
                <a:ea typeface="微软雅黑" panose="020B0503020204020204" pitchFamily="34" charset="-122"/>
                <a:cs typeface="+mn-ea"/>
              </a:rPr>
              <a:t>findOrdersWithPorduct</a:t>
            </a:r>
            <a:r>
              <a:rPr lang="en-US" altLang="zh-CN" sz="1600" dirty="0" err="1">
                <a:solidFill>
                  <a:srgbClr val="595959"/>
                </a:solidFill>
                <a:latin typeface="微软雅黑" panose="020B0503020204020204" pitchFamily="34" charset="-122"/>
                <a:ea typeface="微软雅黑" panose="020B0503020204020204" pitchFamily="34" charset="-122"/>
                <a:cs typeface="+mn-ea"/>
              </a:rPr>
              <a:t>"parameterType</a:t>
            </a:r>
            <a:r>
              <a:rPr lang="en-US" altLang="zh-CN" sz="1600" dirty="0">
                <a:solidFill>
                  <a:srgbClr val="595959"/>
                </a:solidFill>
                <a:latin typeface="微软雅黑" panose="020B0503020204020204" pitchFamily="34" charset="-122"/>
                <a:ea typeface="微软雅黑" panose="020B0503020204020204" pitchFamily="34" charset="-122"/>
                <a:cs typeface="+mn-ea"/>
              </a:rPr>
              <a:t>="Integer"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resultMap</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OrdersWithProductResult</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1369B2"/>
                </a:solidFill>
                <a:latin typeface="微软雅黑" panose="020B0503020204020204" pitchFamily="34" charset="-122"/>
                <a:ea typeface="微软雅黑" panose="020B0503020204020204" pitchFamily="34" charset="-122"/>
                <a:cs typeface="+mn-ea"/>
              </a:rPr>
              <a:t>select * from </a:t>
            </a:r>
            <a:r>
              <a:rPr lang="en-US" altLang="zh-CN" sz="1600" dirty="0" err="1">
                <a:solidFill>
                  <a:srgbClr val="1369B2"/>
                </a:solidFill>
                <a:latin typeface="微软雅黑" panose="020B0503020204020204" pitchFamily="34" charset="-122"/>
                <a:ea typeface="微软雅黑" panose="020B0503020204020204" pitchFamily="34" charset="-122"/>
                <a:cs typeface="+mn-ea"/>
              </a:rPr>
              <a:t>tb_orders</a:t>
            </a:r>
            <a:r>
              <a:rPr lang="en-US" altLang="zh-CN" sz="1600" dirty="0">
                <a:solidFill>
                  <a:srgbClr val="1369B2"/>
                </a:solidFill>
                <a:latin typeface="微软雅黑" panose="020B0503020204020204" pitchFamily="34" charset="-122"/>
                <a:ea typeface="微软雅黑" panose="020B0503020204020204" pitchFamily="34" charset="-122"/>
                <a:cs typeface="+mn-ea"/>
              </a:rPr>
              <a:t> WHERE id=#{id}</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&lt;/select&gt;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&lt;</a:t>
            </a:r>
            <a:r>
              <a:rPr lang="en-US" altLang="zh-CN" sz="1600" dirty="0" err="1">
                <a:solidFill>
                  <a:srgbClr val="595959"/>
                </a:solidFill>
                <a:latin typeface="微软雅黑" panose="020B0503020204020204" pitchFamily="34" charset="-122"/>
                <a:ea typeface="微软雅黑" panose="020B0503020204020204" pitchFamily="34" charset="-122"/>
                <a:cs typeface="+mn-ea"/>
              </a:rPr>
              <a:t>resultMap</a:t>
            </a:r>
            <a:r>
              <a:rPr lang="en-US" altLang="zh-CN" sz="1600" dirty="0">
                <a:solidFill>
                  <a:srgbClr val="595959"/>
                </a:solidFill>
                <a:latin typeface="微软雅黑" panose="020B0503020204020204" pitchFamily="34" charset="-122"/>
                <a:ea typeface="微软雅黑" panose="020B0503020204020204" pitchFamily="34" charset="-122"/>
                <a:cs typeface="+mn-ea"/>
              </a:rPr>
              <a:t> type="Orders" id="</a:t>
            </a:r>
            <a:r>
              <a:rPr lang="en-US" altLang="zh-CN" sz="1600" dirty="0" err="1">
                <a:solidFill>
                  <a:srgbClr val="1369B2"/>
                </a:solidFill>
                <a:latin typeface="微软雅黑" panose="020B0503020204020204" pitchFamily="34" charset="-122"/>
                <a:ea typeface="微软雅黑" panose="020B0503020204020204" pitchFamily="34" charset="-122"/>
                <a:cs typeface="+mn-ea"/>
              </a:rPr>
              <a:t>OrdersWithProductResult</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&lt;id property="id" column="id" /&gt;&lt;result property="number" column="number"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&lt;collection property="</a:t>
            </a:r>
            <a:r>
              <a:rPr lang="en-US" altLang="zh-CN" sz="1600" dirty="0" err="1">
                <a:solidFill>
                  <a:srgbClr val="595959"/>
                </a:solidFill>
                <a:latin typeface="微软雅黑" panose="020B0503020204020204" pitchFamily="34" charset="-122"/>
                <a:ea typeface="微软雅黑" panose="020B0503020204020204" pitchFamily="34" charset="-122"/>
                <a:cs typeface="+mn-ea"/>
              </a:rPr>
              <a:t>productList</a:t>
            </a:r>
            <a:r>
              <a:rPr lang="en-US" altLang="zh-CN" sz="1600" dirty="0">
                <a:solidFill>
                  <a:srgbClr val="595959"/>
                </a:solidFill>
                <a:latin typeface="微软雅黑" panose="020B0503020204020204" pitchFamily="34" charset="-122"/>
                <a:ea typeface="微软雅黑" panose="020B0503020204020204" pitchFamily="34" charset="-122"/>
                <a:cs typeface="+mn-ea"/>
              </a:rPr>
              <a:t>" column="id" </a:t>
            </a:r>
            <a:r>
              <a:rPr lang="en-US" altLang="zh-CN" sz="1600" dirty="0" err="1">
                <a:solidFill>
                  <a:srgbClr val="595959"/>
                </a:solidFill>
                <a:latin typeface="微软雅黑" panose="020B0503020204020204" pitchFamily="34" charset="-122"/>
                <a:ea typeface="微软雅黑" panose="020B0503020204020204" pitchFamily="34" charset="-122"/>
                <a:cs typeface="+mn-ea"/>
              </a:rPr>
              <a:t>ofType</a:t>
            </a:r>
            <a:r>
              <a:rPr lang="en-US" altLang="zh-CN" sz="1600" dirty="0">
                <a:solidFill>
                  <a:srgbClr val="595959"/>
                </a:solidFill>
                <a:latin typeface="微软雅黑" panose="020B0503020204020204" pitchFamily="34" charset="-122"/>
                <a:ea typeface="微软雅黑" panose="020B0503020204020204" pitchFamily="34" charset="-122"/>
                <a:cs typeface="+mn-ea"/>
              </a:rPr>
              <a:t>="Product"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1369B2"/>
                </a:solidFill>
                <a:latin typeface="微软雅黑" panose="020B0503020204020204" pitchFamily="34" charset="-122"/>
                <a:ea typeface="微软雅黑" panose="020B0503020204020204" pitchFamily="34" charset="-122"/>
                <a:cs typeface="+mn-ea"/>
              </a:rPr>
              <a:t>select=“</a:t>
            </a:r>
            <a:r>
              <a:rPr lang="en-US" altLang="zh-CN" sz="1600" dirty="0" err="1">
                <a:solidFill>
                  <a:srgbClr val="1369B2"/>
                </a:solidFill>
                <a:latin typeface="微软雅黑" panose="020B0503020204020204" pitchFamily="34" charset="-122"/>
                <a:ea typeface="微软雅黑" panose="020B0503020204020204" pitchFamily="34" charset="-122"/>
                <a:cs typeface="+mn-ea"/>
              </a:rPr>
              <a:t>com.itheima.mapper.ProductMapper.findProductById</a:t>
            </a:r>
            <a:r>
              <a:rPr lang="en-US" altLang="zh-CN" sz="1600" dirty="0">
                <a:solidFill>
                  <a:srgbClr val="1369B2"/>
                </a:solidFill>
                <a:latin typeface="微软雅黑" panose="020B0503020204020204" pitchFamily="34" charset="-122"/>
                <a:ea typeface="微软雅黑" panose="020B0503020204020204" pitchFamily="34" charset="-122"/>
                <a:cs typeface="+mn-ea"/>
              </a:rPr>
              <a:t>"</a:t>
            </a:r>
            <a:r>
              <a:rPr lang="zh-CN" altLang="en-US" sz="1600" dirty="0">
                <a:solidFill>
                  <a:srgbClr val="1369B2"/>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&gt;&lt;/collection&gt;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a:t>
            </a:r>
            <a:r>
              <a:rPr lang="en-US" altLang="zh-CN" sz="1600" dirty="0" err="1">
                <a:solidFill>
                  <a:srgbClr val="595959"/>
                </a:solidFill>
                <a:latin typeface="微软雅黑" panose="020B0503020204020204" pitchFamily="34" charset="-122"/>
                <a:ea typeface="微软雅黑" panose="020B0503020204020204" pitchFamily="34" charset="-122"/>
                <a:cs typeface="+mn-ea"/>
              </a:rPr>
              <a:t>resultMap</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&lt;/mapper&gt;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30988833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05</a:t>
            </a:r>
          </a:p>
        </p:txBody>
      </p:sp>
      <p:sp>
        <p:nvSpPr>
          <p:cNvPr id="12" name="Title 1"/>
          <p:cNvSpPr txBox="1"/>
          <p:nvPr/>
        </p:nvSpPr>
        <p:spPr>
          <a:xfrm>
            <a:off x="1143839" y="266933"/>
            <a:ext cx="24794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多对多查询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a:extLst>
              <a:ext uri="{FF2B5EF4-FFF2-40B4-BE49-F238E27FC236}">
                <a16:creationId xmlns:a16="http://schemas.microsoft.com/office/drawing/2014/main" id="{BEAF0FBF-8370-1548-A5DC-85DA9EE176CA}"/>
              </a:ext>
            </a:extLst>
          </p:cNvPr>
          <p:cNvSpPr txBox="1"/>
          <p:nvPr>
            <p:custDataLst>
              <p:tags r:id="rId1"/>
            </p:custDataLst>
          </p:nvPr>
        </p:nvSpPr>
        <p:spPr>
          <a:xfrm>
            <a:off x="2917359" y="1121759"/>
            <a:ext cx="8143641" cy="792205"/>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err="1">
                <a:solidFill>
                  <a:srgbClr val="595959"/>
                </a:solidFill>
                <a:latin typeface="微软雅黑" panose="020B0503020204020204" pitchFamily="34" charset="-122"/>
                <a:ea typeface="微软雅黑" panose="020B0503020204020204" pitchFamily="34" charset="-122"/>
                <a:cs typeface="+mn-ea"/>
              </a:rPr>
              <a:t>com.itheima.mapper</a:t>
            </a:r>
            <a:r>
              <a:rPr lang="zh-CN" altLang="zh-CN" sz="1600" dirty="0">
                <a:solidFill>
                  <a:srgbClr val="595959"/>
                </a:solidFill>
                <a:latin typeface="微软雅黑" panose="020B0503020204020204" pitchFamily="34" charset="-122"/>
                <a:ea typeface="微软雅黑" panose="020B0503020204020204" pitchFamily="34" charset="-122"/>
                <a:cs typeface="+mn-ea"/>
              </a:rPr>
              <a:t>包中，创建商品实体映射文件</a:t>
            </a:r>
            <a:r>
              <a:rPr lang="en-US" altLang="zh-CN" sz="1600" dirty="0" err="1">
                <a:solidFill>
                  <a:srgbClr val="595959"/>
                </a:solidFill>
                <a:latin typeface="微软雅黑" panose="020B0503020204020204" pitchFamily="34" charset="-122"/>
                <a:ea typeface="微软雅黑" panose="020B0503020204020204" pitchFamily="34" charset="-122"/>
                <a:cs typeface="+mn-ea"/>
              </a:rPr>
              <a:t>ProductMapper.xml</a:t>
            </a:r>
            <a:r>
              <a:rPr lang="zh-CN" altLang="zh-CN" sz="1600" dirty="0">
                <a:solidFill>
                  <a:srgbClr val="595959"/>
                </a:solidFill>
                <a:latin typeface="微软雅黑" panose="020B0503020204020204" pitchFamily="34" charset="-122"/>
                <a:ea typeface="微软雅黑" panose="020B0503020204020204" pitchFamily="34" charset="-122"/>
                <a:cs typeface="+mn-ea"/>
              </a:rPr>
              <a:t>，用于编写订单与商品信息的关联查询</a:t>
            </a:r>
            <a:r>
              <a:rPr lang="en-US" altLang="zh-CN" sz="1600" dirty="0">
                <a:solidFill>
                  <a:srgbClr val="595959"/>
                </a:solidFill>
                <a:latin typeface="微软雅黑" panose="020B0503020204020204" pitchFamily="34" charset="-122"/>
                <a:ea typeface="微软雅黑" panose="020B0503020204020204" pitchFamily="34" charset="-122"/>
                <a:cs typeface="+mn-ea"/>
              </a:rPr>
              <a:t>SQL</a:t>
            </a:r>
            <a:r>
              <a:rPr lang="zh-CN" altLang="zh-CN" sz="1600" dirty="0">
                <a:solidFill>
                  <a:srgbClr val="595959"/>
                </a:solidFill>
                <a:latin typeface="微软雅黑" panose="020B0503020204020204" pitchFamily="34" charset="-122"/>
                <a:ea typeface="微软雅黑" panose="020B0503020204020204" pitchFamily="34" charset="-122"/>
                <a:cs typeface="+mn-ea"/>
              </a:rPr>
              <a:t>语句</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9" name="图片 18">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651708" y="2754630"/>
            <a:ext cx="6880912" cy="2981611"/>
          </a:xfrm>
          <a:prstGeom prst="rect">
            <a:avLst/>
          </a:prstGeom>
        </p:spPr>
      </p:pic>
      <p:sp>
        <p:nvSpPr>
          <p:cNvPr id="2" name="矩形 1"/>
          <p:cNvSpPr/>
          <p:nvPr/>
        </p:nvSpPr>
        <p:spPr>
          <a:xfrm>
            <a:off x="2780798" y="2698150"/>
            <a:ext cx="7026142" cy="3003451"/>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&lt;mapper namespace="</a:t>
            </a:r>
            <a:r>
              <a:rPr lang="en-US" altLang="zh-CN" sz="1600" dirty="0" err="1">
                <a:solidFill>
                  <a:srgbClr val="595959"/>
                </a:solidFill>
                <a:latin typeface="微软雅黑" panose="020B0503020204020204" pitchFamily="34" charset="-122"/>
                <a:ea typeface="微软雅黑" panose="020B0503020204020204" pitchFamily="34" charset="-122"/>
                <a:cs typeface="+mn-ea"/>
              </a:rPr>
              <a:t>com.itheima.mapper.ProductMapper</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&lt;select id="</a:t>
            </a:r>
            <a:r>
              <a:rPr lang="en-US" altLang="zh-CN" sz="1600" dirty="0" err="1">
                <a:solidFill>
                  <a:srgbClr val="1369B2"/>
                </a:solidFill>
                <a:latin typeface="微软雅黑" panose="020B0503020204020204" pitchFamily="34" charset="-122"/>
                <a:ea typeface="微软雅黑" panose="020B0503020204020204" pitchFamily="34" charset="-122"/>
                <a:cs typeface="+mn-ea"/>
              </a:rPr>
              <a:t>findProductById</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parameterType</a:t>
            </a:r>
            <a:r>
              <a:rPr lang="en-US" altLang="zh-CN" sz="1600" dirty="0">
                <a:solidFill>
                  <a:srgbClr val="595959"/>
                </a:solidFill>
                <a:latin typeface="微软雅黑" panose="020B0503020204020204" pitchFamily="34" charset="-122"/>
                <a:ea typeface="微软雅黑" panose="020B0503020204020204" pitchFamily="34" charset="-122"/>
                <a:cs typeface="+mn-ea"/>
              </a:rPr>
              <a:t>="Integer"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resultType</a:t>
            </a:r>
            <a:r>
              <a:rPr lang="en-US" altLang="zh-CN" sz="1600" dirty="0">
                <a:solidFill>
                  <a:srgbClr val="595959"/>
                </a:solidFill>
                <a:latin typeface="微软雅黑" panose="020B0503020204020204" pitchFamily="34" charset="-122"/>
                <a:ea typeface="微软雅黑" panose="020B0503020204020204" pitchFamily="34" charset="-122"/>
                <a:cs typeface="+mn-ea"/>
              </a:rPr>
              <a:t>="Product"&gt;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1369B2"/>
                </a:solidFill>
                <a:latin typeface="微软雅黑" panose="020B0503020204020204" pitchFamily="34" charset="-122"/>
                <a:ea typeface="微软雅黑" panose="020B0503020204020204" pitchFamily="34" charset="-122"/>
                <a:cs typeface="+mn-ea"/>
              </a:rPr>
              <a:t>SELECT * from </a:t>
            </a:r>
            <a:r>
              <a:rPr lang="en-US" altLang="zh-CN" sz="1600" dirty="0" err="1">
                <a:solidFill>
                  <a:srgbClr val="1369B2"/>
                </a:solidFill>
                <a:latin typeface="微软雅黑" panose="020B0503020204020204" pitchFamily="34" charset="-122"/>
                <a:ea typeface="微软雅黑" panose="020B0503020204020204" pitchFamily="34" charset="-122"/>
                <a:cs typeface="+mn-ea"/>
              </a:rPr>
              <a:t>tb_product</a:t>
            </a:r>
            <a:r>
              <a:rPr lang="en-US" altLang="zh-CN" sz="1600" dirty="0">
                <a:solidFill>
                  <a:srgbClr val="1369B2"/>
                </a:solidFill>
                <a:latin typeface="微软雅黑" panose="020B0503020204020204" pitchFamily="34" charset="-122"/>
                <a:ea typeface="微软雅黑" panose="020B0503020204020204" pitchFamily="34" charset="-122"/>
                <a:cs typeface="+mn-ea"/>
              </a:rPr>
              <a:t> where id IN(</a:t>
            </a:r>
            <a:endParaRPr lang="zh-CN" altLang="zh-CN" sz="1600" dirty="0">
              <a:solidFill>
                <a:srgbClr val="1369B2"/>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1369B2"/>
                </a:solidFill>
                <a:latin typeface="微软雅黑" panose="020B0503020204020204" pitchFamily="34" charset="-122"/>
                <a:ea typeface="微软雅黑" panose="020B0503020204020204" pitchFamily="34" charset="-122"/>
                <a:cs typeface="+mn-ea"/>
              </a:rPr>
              <a:t>		   SELECT </a:t>
            </a:r>
            <a:r>
              <a:rPr lang="en-US" altLang="zh-CN" sz="1600" dirty="0" err="1">
                <a:solidFill>
                  <a:srgbClr val="1369B2"/>
                </a:solidFill>
                <a:latin typeface="微软雅黑" panose="020B0503020204020204" pitchFamily="34" charset="-122"/>
                <a:ea typeface="微软雅黑" panose="020B0503020204020204" pitchFamily="34" charset="-122"/>
                <a:cs typeface="+mn-ea"/>
              </a:rPr>
              <a:t>product_id</a:t>
            </a:r>
            <a:r>
              <a:rPr lang="en-US" altLang="zh-CN" sz="1600" dirty="0">
                <a:solidFill>
                  <a:srgbClr val="1369B2"/>
                </a:solidFill>
                <a:latin typeface="微软雅黑" panose="020B0503020204020204" pitchFamily="34" charset="-122"/>
                <a:ea typeface="微软雅黑" panose="020B0503020204020204" pitchFamily="34" charset="-122"/>
                <a:cs typeface="+mn-ea"/>
              </a:rPr>
              <a:t> FROM </a:t>
            </a:r>
            <a:r>
              <a:rPr lang="en-US" altLang="zh-CN" sz="1600" dirty="0" err="1">
                <a:solidFill>
                  <a:srgbClr val="1369B2"/>
                </a:solidFill>
                <a:latin typeface="微软雅黑" panose="020B0503020204020204" pitchFamily="34" charset="-122"/>
                <a:ea typeface="微软雅黑" panose="020B0503020204020204" pitchFamily="34" charset="-122"/>
                <a:cs typeface="+mn-ea"/>
              </a:rPr>
              <a:t>tb_ordersitem</a:t>
            </a:r>
            <a:r>
              <a:rPr lang="en-US" altLang="zh-CN" sz="1600" dirty="0">
                <a:solidFill>
                  <a:srgbClr val="1369B2"/>
                </a:solidFill>
                <a:latin typeface="微软雅黑" panose="020B0503020204020204" pitchFamily="34" charset="-122"/>
                <a:ea typeface="微软雅黑" panose="020B0503020204020204" pitchFamily="34" charset="-122"/>
                <a:cs typeface="+mn-ea"/>
              </a:rPr>
              <a:t>  </a:t>
            </a:r>
          </a:p>
          <a:p>
            <a:pPr lvl="0">
              <a:lnSpc>
                <a:spcPct val="150000"/>
              </a:lnSpc>
            </a:pPr>
            <a:r>
              <a:rPr lang="en-US" altLang="zh-CN" sz="1600" dirty="0">
                <a:solidFill>
                  <a:srgbClr val="1369B2"/>
                </a:solidFill>
                <a:latin typeface="微软雅黑" panose="020B0503020204020204" pitchFamily="34" charset="-122"/>
                <a:ea typeface="微软雅黑" panose="020B0503020204020204" pitchFamily="34" charset="-122"/>
                <a:cs typeface="+mn-ea"/>
              </a:rPr>
              <a:t>			WHERE </a:t>
            </a:r>
            <a:r>
              <a:rPr lang="en-US" altLang="zh-CN" sz="1600" dirty="0" err="1">
                <a:solidFill>
                  <a:srgbClr val="1369B2"/>
                </a:solidFill>
                <a:latin typeface="微软雅黑" panose="020B0503020204020204" pitchFamily="34" charset="-122"/>
                <a:ea typeface="微软雅黑" panose="020B0503020204020204" pitchFamily="34" charset="-122"/>
                <a:cs typeface="+mn-ea"/>
              </a:rPr>
              <a:t>orders_id</a:t>
            </a:r>
            <a:r>
              <a:rPr lang="en-US" altLang="zh-CN" sz="1600" dirty="0">
                <a:solidFill>
                  <a:srgbClr val="1369B2"/>
                </a:solidFill>
                <a:latin typeface="微软雅黑" panose="020B0503020204020204" pitchFamily="34" charset="-122"/>
                <a:ea typeface="微软雅黑" panose="020B0503020204020204" pitchFamily="34" charset="-122"/>
                <a:cs typeface="+mn-ea"/>
              </a:rPr>
              <a:t> = #{id}</a:t>
            </a:r>
            <a:r>
              <a:rPr lang="zh-CN" altLang="en-US" sz="1600" dirty="0">
                <a:solidFill>
                  <a:srgbClr val="1369B2"/>
                </a:solidFill>
                <a:latin typeface="微软雅黑" panose="020B0503020204020204" pitchFamily="34" charset="-122"/>
                <a:ea typeface="微软雅黑" panose="020B0503020204020204" pitchFamily="34" charset="-122"/>
                <a:cs typeface="+mn-ea"/>
              </a:rPr>
              <a:t>   </a:t>
            </a:r>
            <a:r>
              <a:rPr lang="en-US" altLang="zh-CN" sz="1600" dirty="0">
                <a:solidFill>
                  <a:srgbClr val="1369B2"/>
                </a:solidFill>
                <a:latin typeface="微软雅黑" panose="020B0503020204020204" pitchFamily="34" charset="-122"/>
                <a:ea typeface="微软雅黑" panose="020B0503020204020204" pitchFamily="34" charset="-122"/>
                <a:cs typeface="+mn-ea"/>
              </a:rPr>
              <a:t>)</a:t>
            </a:r>
            <a:endParaRPr lang="zh-CN" altLang="zh-CN" sz="1600" dirty="0">
              <a:solidFill>
                <a:srgbClr val="1369B2"/>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&lt;/select&gt;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&lt;/mapper&gt;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11844301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06</a:t>
            </a:r>
          </a:p>
        </p:txBody>
      </p:sp>
      <p:sp>
        <p:nvSpPr>
          <p:cNvPr id="12" name="Title 1"/>
          <p:cNvSpPr txBox="1"/>
          <p:nvPr/>
        </p:nvSpPr>
        <p:spPr>
          <a:xfrm>
            <a:off x="1143839" y="266933"/>
            <a:ext cx="24794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多对多查询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a:extLst>
              <a:ext uri="{FF2B5EF4-FFF2-40B4-BE49-F238E27FC236}">
                <a16:creationId xmlns:a16="http://schemas.microsoft.com/office/drawing/2014/main" id="{BEAF0FBF-8370-1548-A5DC-85DA9EE176CA}"/>
              </a:ext>
            </a:extLst>
          </p:cNvPr>
          <p:cNvSpPr txBox="1"/>
          <p:nvPr>
            <p:custDataLst>
              <p:tags r:id="rId1"/>
            </p:custDataLst>
          </p:nvPr>
        </p:nvSpPr>
        <p:spPr>
          <a:xfrm>
            <a:off x="2917359" y="1121759"/>
            <a:ext cx="8143641" cy="792205"/>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将新创建的映射文件</a:t>
            </a:r>
            <a:r>
              <a:rPr lang="en-US" altLang="zh-CN" sz="1600" dirty="0" err="1">
                <a:solidFill>
                  <a:srgbClr val="595959"/>
                </a:solidFill>
                <a:latin typeface="微软雅黑" panose="020B0503020204020204" pitchFamily="34" charset="-122"/>
                <a:ea typeface="微软雅黑" panose="020B0503020204020204" pitchFamily="34" charset="-122"/>
                <a:cs typeface="+mn-ea"/>
              </a:rPr>
              <a:t>OrdersMapper.xml</a:t>
            </a:r>
            <a:r>
              <a:rPr lang="zh-CN" altLang="zh-CN" sz="1600" dirty="0">
                <a:solidFill>
                  <a:srgbClr val="595959"/>
                </a:solidFill>
                <a:latin typeface="微软雅黑" panose="020B0503020204020204" pitchFamily="34" charset="-122"/>
                <a:ea typeface="微软雅黑" panose="020B0503020204020204" pitchFamily="34" charset="-122"/>
                <a:cs typeface="+mn-ea"/>
              </a:rPr>
              <a:t>和</a:t>
            </a:r>
            <a:r>
              <a:rPr lang="en-US" altLang="zh-CN" sz="1600" dirty="0" err="1">
                <a:solidFill>
                  <a:srgbClr val="595959"/>
                </a:solidFill>
                <a:latin typeface="微软雅黑" panose="020B0503020204020204" pitchFamily="34" charset="-122"/>
                <a:ea typeface="微软雅黑" panose="020B0503020204020204" pitchFamily="34" charset="-122"/>
                <a:cs typeface="+mn-ea"/>
              </a:rPr>
              <a:t>ProductMapper.xml</a:t>
            </a:r>
            <a:r>
              <a:rPr lang="zh-CN" altLang="zh-CN" sz="1600" dirty="0">
                <a:solidFill>
                  <a:srgbClr val="595959"/>
                </a:solidFill>
                <a:latin typeface="微软雅黑" panose="020B0503020204020204" pitchFamily="34" charset="-122"/>
                <a:ea typeface="微软雅黑" panose="020B0503020204020204" pitchFamily="34" charset="-122"/>
                <a:cs typeface="+mn-ea"/>
              </a:rPr>
              <a:t>的文件路径配置到核心配置文件</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mybatis-config.xml</a:t>
            </a:r>
            <a:r>
              <a:rPr lang="zh-CN" altLang="zh-CN" sz="1600" dirty="0">
                <a:solidFill>
                  <a:srgbClr val="595959"/>
                </a:solidFill>
                <a:latin typeface="微软雅黑" panose="020B0503020204020204" pitchFamily="34" charset="-122"/>
                <a:ea typeface="微软雅黑" panose="020B0503020204020204" pitchFamily="34" charset="-122"/>
                <a:cs typeface="+mn-ea"/>
              </a:rPr>
              <a:t>中</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9" name="图片 18">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651708" y="3166109"/>
            <a:ext cx="6880912" cy="1705403"/>
          </a:xfrm>
          <a:prstGeom prst="rect">
            <a:avLst/>
          </a:prstGeom>
        </p:spPr>
      </p:pic>
      <p:sp>
        <p:nvSpPr>
          <p:cNvPr id="2" name="矩形 1"/>
          <p:cNvSpPr/>
          <p:nvPr/>
        </p:nvSpPr>
        <p:spPr>
          <a:xfrm>
            <a:off x="2780798" y="3086770"/>
            <a:ext cx="7026142" cy="1705403"/>
          </a:xfrm>
          <a:prstGeom prst="rect">
            <a:avLst/>
          </a:prstGeom>
        </p:spPr>
        <p:txBody>
          <a:bodyPr wrap="square">
            <a:spAutoFit/>
          </a:body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&lt;mapper resource="com/</a:t>
            </a:r>
            <a:r>
              <a:rPr lang="en-US" altLang="zh-CN" dirty="0" err="1">
                <a:solidFill>
                  <a:srgbClr val="595959"/>
                </a:solidFill>
                <a:latin typeface="微软雅黑" panose="020B0503020204020204" pitchFamily="34" charset="-122"/>
                <a:ea typeface="微软雅黑" panose="020B0503020204020204" pitchFamily="34" charset="-122"/>
                <a:cs typeface="+mn-ea"/>
              </a:rPr>
              <a:t>itheima</a:t>
            </a:r>
            <a:r>
              <a:rPr lang="en-US" altLang="zh-CN" dirty="0">
                <a:solidFill>
                  <a:srgbClr val="595959"/>
                </a:solidFill>
                <a:latin typeface="微软雅黑" panose="020B0503020204020204" pitchFamily="34" charset="-122"/>
                <a:ea typeface="微软雅黑" panose="020B0503020204020204" pitchFamily="34" charset="-122"/>
                <a:cs typeface="+mn-ea"/>
              </a:rPr>
              <a:t>/mapper/</a:t>
            </a:r>
            <a:r>
              <a:rPr lang="en-US" altLang="zh-CN" dirty="0" err="1">
                <a:solidFill>
                  <a:srgbClr val="595959"/>
                </a:solidFill>
                <a:latin typeface="微软雅黑" panose="020B0503020204020204" pitchFamily="34" charset="-122"/>
                <a:ea typeface="微软雅黑" panose="020B0503020204020204" pitchFamily="34" charset="-122"/>
                <a:cs typeface="+mn-ea"/>
              </a:rPr>
              <a:t>OrdersMapper.xml</a:t>
            </a:r>
            <a:r>
              <a:rPr lang="en-US" altLang="zh-CN" dirty="0">
                <a:solidFill>
                  <a:srgbClr val="595959"/>
                </a:solidFill>
                <a:latin typeface="微软雅黑" panose="020B0503020204020204" pitchFamily="34" charset="-122"/>
                <a:ea typeface="微软雅黑" panose="020B0503020204020204" pitchFamily="34" charset="-122"/>
                <a:cs typeface="+mn-ea"/>
              </a:rPr>
              <a:t>" /&gt;</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&lt;mapper resource="com/</a:t>
            </a:r>
            <a:r>
              <a:rPr lang="en-US" altLang="zh-CN" dirty="0" err="1">
                <a:solidFill>
                  <a:srgbClr val="595959"/>
                </a:solidFill>
                <a:latin typeface="微软雅黑" panose="020B0503020204020204" pitchFamily="34" charset="-122"/>
                <a:ea typeface="微软雅黑" panose="020B0503020204020204" pitchFamily="34" charset="-122"/>
                <a:cs typeface="+mn-ea"/>
              </a:rPr>
              <a:t>itheima</a:t>
            </a:r>
            <a:r>
              <a:rPr lang="en-US" altLang="zh-CN" dirty="0">
                <a:solidFill>
                  <a:srgbClr val="595959"/>
                </a:solidFill>
                <a:latin typeface="微软雅黑" panose="020B0503020204020204" pitchFamily="34" charset="-122"/>
                <a:ea typeface="微软雅黑" panose="020B0503020204020204" pitchFamily="34" charset="-122"/>
                <a:cs typeface="+mn-ea"/>
              </a:rPr>
              <a:t>/mapper/</a:t>
            </a:r>
            <a:r>
              <a:rPr lang="en-US" altLang="zh-CN" dirty="0" err="1">
                <a:solidFill>
                  <a:srgbClr val="595959"/>
                </a:solidFill>
                <a:latin typeface="微软雅黑" panose="020B0503020204020204" pitchFamily="34" charset="-122"/>
                <a:ea typeface="微软雅黑" panose="020B0503020204020204" pitchFamily="34" charset="-122"/>
                <a:cs typeface="+mn-ea"/>
              </a:rPr>
              <a:t>ProductMapper.xml</a:t>
            </a:r>
            <a:r>
              <a:rPr lang="en-US" altLang="zh-CN" dirty="0">
                <a:solidFill>
                  <a:srgbClr val="595959"/>
                </a:solidFill>
                <a:latin typeface="微软雅黑" panose="020B0503020204020204" pitchFamily="34" charset="-122"/>
                <a:ea typeface="微软雅黑" panose="020B0503020204020204" pitchFamily="34" charset="-122"/>
                <a:cs typeface="+mn-ea"/>
              </a:rPr>
              <a:t>" /&gt;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950628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07</a:t>
            </a:r>
          </a:p>
        </p:txBody>
      </p:sp>
      <p:sp>
        <p:nvSpPr>
          <p:cNvPr id="12" name="Title 1"/>
          <p:cNvSpPr txBox="1"/>
          <p:nvPr/>
        </p:nvSpPr>
        <p:spPr>
          <a:xfrm>
            <a:off x="1143839" y="266933"/>
            <a:ext cx="24794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多对多查询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a:extLst>
              <a:ext uri="{FF2B5EF4-FFF2-40B4-BE49-F238E27FC236}">
                <a16:creationId xmlns:a16="http://schemas.microsoft.com/office/drawing/2014/main" id="{BEAF0FBF-8370-1548-A5DC-85DA9EE176CA}"/>
              </a:ext>
            </a:extLst>
          </p:cNvPr>
          <p:cNvSpPr txBox="1"/>
          <p:nvPr>
            <p:custDataLst>
              <p:tags r:id="rId1"/>
            </p:custDataLst>
          </p:nvPr>
        </p:nvSpPr>
        <p:spPr>
          <a:xfrm>
            <a:off x="2917359" y="1121759"/>
            <a:ext cx="8143641" cy="422873"/>
          </a:xfrm>
          <a:prstGeom prst="rect">
            <a:avLst/>
          </a:prstGeom>
          <a:noFill/>
          <a:ln>
            <a:noFill/>
          </a:ln>
        </p:spPr>
        <p:txBody>
          <a:bodyPr wrap="square" rtlCol="0">
            <a:spAutoFit/>
          </a:bodyPr>
          <a:lstStyle/>
          <a:p>
            <a:pP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在</a:t>
            </a:r>
            <a:r>
              <a:rPr lang="zh-CN" altLang="zh-CN" sz="1600" dirty="0">
                <a:solidFill>
                  <a:srgbClr val="595959"/>
                </a:solidFill>
                <a:latin typeface="微软雅黑" panose="020B0503020204020204" pitchFamily="34" charset="-122"/>
                <a:ea typeface="微软雅黑" panose="020B0503020204020204" pitchFamily="34" charset="-122"/>
                <a:cs typeface="+mn-ea"/>
              </a:rPr>
              <a:t>测试类</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MyBatisTest</a:t>
            </a:r>
            <a:r>
              <a:rPr lang="zh-CN" altLang="zh-CN" sz="1600" dirty="0">
                <a:solidFill>
                  <a:srgbClr val="595959"/>
                </a:solidFill>
                <a:latin typeface="微软雅黑" panose="020B0503020204020204" pitchFamily="34" charset="-122"/>
                <a:ea typeface="微软雅黑" panose="020B0503020204020204" pitchFamily="34" charset="-122"/>
                <a:cs typeface="+mn-ea"/>
              </a:rPr>
              <a:t>中，编写多对多关联查询的测试方法</a:t>
            </a:r>
            <a:r>
              <a:rPr lang="en-US" altLang="zh-CN" sz="1600" dirty="0" err="1">
                <a:solidFill>
                  <a:srgbClr val="595959"/>
                </a:solidFill>
                <a:latin typeface="微软雅黑" panose="020B0503020204020204" pitchFamily="34" charset="-122"/>
                <a:ea typeface="微软雅黑" panose="020B0503020204020204" pitchFamily="34" charset="-122"/>
                <a:cs typeface="+mn-ea"/>
              </a:rPr>
              <a:t>findOrdersTest</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9" name="图片 18">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651708" y="2686050"/>
            <a:ext cx="6880912" cy="3225299"/>
          </a:xfrm>
          <a:prstGeom prst="rect">
            <a:avLst/>
          </a:prstGeom>
        </p:spPr>
      </p:pic>
      <p:sp>
        <p:nvSpPr>
          <p:cNvPr id="2" name="矩形 1"/>
          <p:cNvSpPr/>
          <p:nvPr/>
        </p:nvSpPr>
        <p:spPr>
          <a:xfrm>
            <a:off x="2780798" y="2618140"/>
            <a:ext cx="7026142" cy="3293209"/>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void </a:t>
            </a:r>
            <a:r>
              <a:rPr lang="en-US" altLang="zh-CN" sz="1600" dirty="0" err="1">
                <a:solidFill>
                  <a:srgbClr val="1369B2"/>
                </a:solidFill>
                <a:latin typeface="微软雅黑" panose="020B0503020204020204" pitchFamily="34" charset="-122"/>
                <a:ea typeface="微软雅黑" panose="020B0503020204020204" pitchFamily="34" charset="-122"/>
                <a:cs typeface="+mn-ea"/>
              </a:rPr>
              <a:t>findOrdersTest</a:t>
            </a:r>
            <a:r>
              <a:rPr lang="en-US" altLang="zh-CN" sz="1600" dirty="0">
                <a:solidFill>
                  <a:srgbClr val="1369B2"/>
                </a:solidFill>
                <a:latin typeface="微软雅黑" panose="020B0503020204020204" pitchFamily="34" charset="-122"/>
                <a:ea typeface="微软雅黑" panose="020B0503020204020204" pitchFamily="34" charset="-122"/>
                <a:cs typeface="+mn-ea"/>
              </a:rPr>
              <a:t>()</a:t>
            </a:r>
            <a:r>
              <a:rPr lang="zh-CN" altLang="en-US" sz="1600" dirty="0">
                <a:solidFill>
                  <a:srgbClr val="1369B2"/>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a:t>
            </a: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1.</a:t>
            </a:r>
            <a:r>
              <a:rPr lang="zh-CN" altLang="zh-CN" sz="1600" dirty="0">
                <a:solidFill>
                  <a:srgbClr val="595959"/>
                </a:solidFill>
                <a:latin typeface="微软雅黑" panose="020B0503020204020204" pitchFamily="34" charset="-122"/>
                <a:ea typeface="微软雅黑" panose="020B0503020204020204" pitchFamily="34" charset="-122"/>
                <a:cs typeface="+mn-ea"/>
              </a:rPr>
              <a:t>生成</a:t>
            </a:r>
            <a:r>
              <a:rPr lang="en-US" altLang="zh-CN" sz="1600" dirty="0" err="1">
                <a:solidFill>
                  <a:srgbClr val="595959"/>
                </a:solidFill>
                <a:latin typeface="微软雅黑" panose="020B0503020204020204" pitchFamily="34" charset="-122"/>
                <a:ea typeface="微软雅黑" panose="020B0503020204020204" pitchFamily="34" charset="-122"/>
                <a:cs typeface="+mn-ea"/>
              </a:rPr>
              <a:t>SqlSession</a:t>
            </a:r>
            <a:r>
              <a:rPr lang="zh-CN" altLang="zh-CN" sz="1600" dirty="0">
                <a:solidFill>
                  <a:srgbClr val="595959"/>
                </a:solidFill>
                <a:latin typeface="微软雅黑" panose="020B0503020204020204" pitchFamily="34" charset="-122"/>
                <a:ea typeface="微软雅黑" panose="020B0503020204020204" pitchFamily="34" charset="-122"/>
                <a:cs typeface="+mn-ea"/>
              </a:rPr>
              <a:t>对象</a:t>
            </a:r>
          </a:p>
          <a:p>
            <a:pP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SqlSession</a:t>
            </a:r>
            <a:r>
              <a:rPr lang="en-US" altLang="zh-CN" sz="1600" dirty="0">
                <a:solidFill>
                  <a:srgbClr val="595959"/>
                </a:solidFill>
                <a:latin typeface="微软雅黑" panose="020B0503020204020204" pitchFamily="34" charset="-122"/>
                <a:ea typeface="微软雅黑" panose="020B0503020204020204" pitchFamily="34" charset="-122"/>
                <a:cs typeface="+mn-ea"/>
              </a:rPr>
              <a:t> session = </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MyBatisUtils.getSession</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2.</a:t>
            </a:r>
            <a:r>
              <a:rPr lang="zh-CN" altLang="zh-CN" sz="1600" dirty="0">
                <a:solidFill>
                  <a:srgbClr val="595959"/>
                </a:solidFill>
                <a:latin typeface="微软雅黑" panose="020B0503020204020204" pitchFamily="34" charset="-122"/>
                <a:ea typeface="微软雅黑" panose="020B0503020204020204" pitchFamily="34" charset="-122"/>
                <a:cs typeface="+mn-ea"/>
              </a:rPr>
              <a:t>查询</a:t>
            </a:r>
            <a:r>
              <a:rPr lang="en-US" altLang="zh-CN" sz="1600" dirty="0">
                <a:solidFill>
                  <a:srgbClr val="595959"/>
                </a:solidFill>
                <a:latin typeface="微软雅黑" panose="020B0503020204020204" pitchFamily="34" charset="-122"/>
                <a:ea typeface="微软雅黑" panose="020B0503020204020204" pitchFamily="34" charset="-122"/>
                <a:cs typeface="+mn-ea"/>
              </a:rPr>
              <a:t>id</a:t>
            </a:r>
            <a:r>
              <a:rPr lang="zh-CN" altLang="zh-CN" sz="1600" dirty="0">
                <a:solidFill>
                  <a:srgbClr val="595959"/>
                </a:solidFill>
                <a:latin typeface="微软雅黑" panose="020B0503020204020204" pitchFamily="34" charset="-122"/>
                <a:ea typeface="微软雅黑" panose="020B0503020204020204" pitchFamily="34" charset="-122"/>
                <a:cs typeface="+mn-ea"/>
              </a:rPr>
              <a:t>为</a:t>
            </a:r>
            <a:r>
              <a:rPr lang="en-US" altLang="zh-CN" sz="1600" dirty="0">
                <a:solidFill>
                  <a:srgbClr val="595959"/>
                </a:solidFill>
                <a:latin typeface="微软雅黑" panose="020B0503020204020204" pitchFamily="34" charset="-122"/>
                <a:ea typeface="微软雅黑" panose="020B0503020204020204" pitchFamily="34" charset="-122"/>
                <a:cs typeface="+mn-ea"/>
              </a:rPr>
              <a:t>1</a:t>
            </a:r>
            <a:r>
              <a:rPr lang="zh-CN" altLang="zh-CN" sz="1600" dirty="0">
                <a:solidFill>
                  <a:srgbClr val="595959"/>
                </a:solidFill>
                <a:latin typeface="微软雅黑" panose="020B0503020204020204" pitchFamily="34" charset="-122"/>
                <a:ea typeface="微软雅黑" panose="020B0503020204020204" pitchFamily="34" charset="-122"/>
                <a:cs typeface="+mn-ea"/>
              </a:rPr>
              <a:t>的订单中的商品信息</a:t>
            </a: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Orders orders = </a:t>
            </a:r>
            <a:r>
              <a:rPr lang="en-US" altLang="zh-CN" sz="1600" dirty="0" err="1">
                <a:solidFill>
                  <a:srgbClr val="595959"/>
                </a:solidFill>
                <a:latin typeface="微软雅黑" panose="020B0503020204020204" pitchFamily="34" charset="-122"/>
                <a:ea typeface="微软雅黑" panose="020B0503020204020204" pitchFamily="34" charset="-122"/>
                <a:cs typeface="+mn-ea"/>
              </a:rPr>
              <a:t>session.selectOne</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com.itheima.mapper</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en-US" altLang="zh-CN" sz="1600" dirty="0" err="1">
                <a:solidFill>
                  <a:srgbClr val="595959"/>
                </a:solidFill>
                <a:latin typeface="微软雅黑" panose="020B0503020204020204" pitchFamily="34" charset="-122"/>
                <a:ea typeface="微软雅黑" panose="020B0503020204020204" pitchFamily="34" charset="-122"/>
                <a:cs typeface="+mn-ea"/>
              </a:rPr>
              <a:t>OrdersMapper.findOrdersWithPorduct</a:t>
            </a:r>
            <a:r>
              <a:rPr lang="en-US" altLang="zh-CN" sz="1600" dirty="0">
                <a:solidFill>
                  <a:srgbClr val="595959"/>
                </a:solidFill>
                <a:latin typeface="微软雅黑" panose="020B0503020204020204" pitchFamily="34" charset="-122"/>
                <a:ea typeface="微软雅黑" panose="020B0503020204020204" pitchFamily="34" charset="-122"/>
                <a:cs typeface="+mn-ea"/>
              </a:rPr>
              <a:t>", 1);</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System.out.println</a:t>
            </a:r>
            <a:r>
              <a:rPr lang="en-US" altLang="zh-CN" sz="1600" dirty="0">
                <a:solidFill>
                  <a:srgbClr val="595959"/>
                </a:solidFill>
                <a:latin typeface="微软雅黑" panose="020B0503020204020204" pitchFamily="34" charset="-122"/>
                <a:ea typeface="微软雅黑" panose="020B0503020204020204" pitchFamily="34" charset="-122"/>
                <a:cs typeface="+mn-ea"/>
              </a:rPr>
              <a:t>(orders);//</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3.</a:t>
            </a:r>
            <a:r>
              <a:rPr lang="zh-CN" altLang="zh-CN" sz="1600" dirty="0">
                <a:solidFill>
                  <a:srgbClr val="595959"/>
                </a:solidFill>
                <a:latin typeface="微软雅黑" panose="020B0503020204020204" pitchFamily="34" charset="-122"/>
                <a:ea typeface="微软雅黑" panose="020B0503020204020204" pitchFamily="34" charset="-122"/>
                <a:cs typeface="+mn-ea"/>
              </a:rPr>
              <a:t>输出查询结果信息</a:t>
            </a: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session.close</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4.</a:t>
            </a:r>
            <a:r>
              <a:rPr lang="zh-CN" altLang="zh-CN" sz="1600" dirty="0">
                <a:solidFill>
                  <a:srgbClr val="595959"/>
                </a:solidFill>
                <a:latin typeface="微软雅黑" panose="020B0503020204020204" pitchFamily="34" charset="-122"/>
                <a:ea typeface="微软雅黑" panose="020B0503020204020204" pitchFamily="34" charset="-122"/>
                <a:cs typeface="+mn-ea"/>
              </a:rPr>
              <a:t>关闭</a:t>
            </a:r>
            <a:r>
              <a:rPr lang="en-US" altLang="zh-CN" sz="1600" dirty="0" err="1">
                <a:solidFill>
                  <a:srgbClr val="595959"/>
                </a:solidFill>
                <a:latin typeface="微软雅黑" panose="020B0503020204020204" pitchFamily="34" charset="-122"/>
                <a:ea typeface="微软雅黑" panose="020B0503020204020204" pitchFamily="34" charset="-122"/>
                <a:cs typeface="+mn-ea"/>
              </a:rPr>
              <a:t>SqlSession</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1308661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a:extLst>
              <a:ext uri="{FF2B5EF4-FFF2-40B4-BE49-F238E27FC236}">
                <a16:creationId xmlns:a16="http://schemas.microsoft.com/office/drawing/2014/main" id="{30F93C9C-E844-214A-90AC-76ADC702D516}"/>
              </a:ext>
            </a:extLst>
          </p:cNvPr>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01</a:t>
            </a:r>
          </a:p>
        </p:txBody>
      </p:sp>
      <p:sp>
        <p:nvSpPr>
          <p:cNvPr id="17" name="1">
            <a:extLst>
              <a:ext uri="{FF2B5EF4-FFF2-40B4-BE49-F238E27FC236}">
                <a16:creationId xmlns:a16="http://schemas.microsoft.com/office/drawing/2014/main" id="{BEAF0FBF-8370-1548-A5DC-85DA9EE176CA}"/>
              </a:ext>
            </a:extLst>
          </p:cNvPr>
          <p:cNvSpPr txBox="1"/>
          <p:nvPr>
            <p:custDataLst>
              <p:tags r:id="rId1"/>
            </p:custDataLst>
          </p:nvPr>
        </p:nvSpPr>
        <p:spPr>
          <a:xfrm>
            <a:off x="1882321" y="3275527"/>
            <a:ext cx="8678999" cy="874407"/>
          </a:xfrm>
          <a:prstGeom prst="rect">
            <a:avLst/>
          </a:prstGeom>
          <a:noFill/>
          <a:ln>
            <a:noFill/>
          </a:ln>
        </p:spPr>
        <p:txBody>
          <a:bodyPr wrap="square" rtlCol="0">
            <a:spAutoFit/>
          </a:bodyPr>
          <a:lstStyle/>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cs typeface="+mn-ea"/>
              </a:rPr>
              <a:t>        </a:t>
            </a:r>
            <a:r>
              <a:rPr lang="zh-CN" altLang="zh-CN" dirty="0">
                <a:solidFill>
                  <a:srgbClr val="595959"/>
                </a:solidFill>
                <a:latin typeface="微软雅黑" panose="020B0503020204020204" pitchFamily="34" charset="-122"/>
                <a:ea typeface="微软雅黑" panose="020B0503020204020204" pitchFamily="34" charset="-122"/>
                <a:cs typeface="+mn-ea"/>
              </a:rPr>
              <a:t>除了使用嵌套查询的方式查询订单及其关联的商品信息外，还可以在</a:t>
            </a:r>
            <a:r>
              <a:rPr lang="en-US" altLang="zh-CN" dirty="0" err="1">
                <a:solidFill>
                  <a:srgbClr val="595959"/>
                </a:solidFill>
                <a:latin typeface="微软雅黑" panose="020B0503020204020204" pitchFamily="34" charset="-122"/>
                <a:ea typeface="微软雅黑" panose="020B0503020204020204" pitchFamily="34" charset="-122"/>
                <a:cs typeface="+mn-ea"/>
              </a:rPr>
              <a:t>OrdersMapper.xml</a:t>
            </a:r>
            <a:r>
              <a:rPr lang="zh-CN" altLang="zh-CN" dirty="0">
                <a:solidFill>
                  <a:srgbClr val="595959"/>
                </a:solidFill>
                <a:latin typeface="微软雅黑" panose="020B0503020204020204" pitchFamily="34" charset="-122"/>
                <a:ea typeface="微软雅黑" panose="020B0503020204020204" pitchFamily="34" charset="-122"/>
                <a:cs typeface="+mn-ea"/>
              </a:rPr>
              <a:t>中使用嵌套结果的方式进行查询</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圆角矩形 12"/>
          <p:cNvSpPr/>
          <p:nvPr/>
        </p:nvSpPr>
        <p:spPr>
          <a:xfrm>
            <a:off x="1306456" y="2823878"/>
            <a:ext cx="9865885" cy="1796938"/>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256232" y="277046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855533" y="429808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a:extLst>
              <a:ext uri="{FF2B5EF4-FFF2-40B4-BE49-F238E27FC236}">
                <a16:creationId xmlns:a16="http://schemas.microsoft.com/office/drawing/2014/main" id="{30F93C9C-E844-214A-90AC-76ADC702D516}"/>
              </a:ext>
            </a:extLst>
          </p:cNvPr>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03</a:t>
            </a:r>
          </a:p>
        </p:txBody>
      </p:sp>
      <p:sp>
        <p:nvSpPr>
          <p:cNvPr id="16" name="Chevron 3"/>
          <p:cNvSpPr/>
          <p:nvPr>
            <p:custDataLst>
              <p:tags r:id="rId2"/>
            </p:custDataLst>
          </p:nvPr>
        </p:nvSpPr>
        <p:spPr>
          <a:xfrm>
            <a:off x="838731" y="1131537"/>
            <a:ext cx="427047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71522"/>
            <a:ext cx="3775393"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查询订单及关联商品的另一方式</a:t>
            </a:r>
          </a:p>
        </p:txBody>
      </p:sp>
      <p:sp>
        <p:nvSpPr>
          <p:cNvPr id="12" name="Title 1"/>
          <p:cNvSpPr txBox="1"/>
          <p:nvPr/>
        </p:nvSpPr>
        <p:spPr>
          <a:xfrm>
            <a:off x="1143840" y="266933"/>
            <a:ext cx="41408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多对多查询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9953092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5" y="3013559"/>
            <a:ext cx="6733878" cy="830997"/>
          </a:xfrm>
          <a:prstGeom prst="rect">
            <a:avLst/>
          </a:prstGeom>
          <a:noFill/>
        </p:spPr>
        <p:txBody>
          <a:bodyPr wrap="square" lIns="91443" tIns="45720" rIns="91443" bIns="45720" rtlCol="0">
            <a:spAutoFit/>
          </a:bodyPr>
          <a:lstStyle/>
          <a:p>
            <a:r>
              <a:rPr lang="en-US" altLang="zh-CN" sz="4800" b="1" dirty="0" err="1">
                <a:solidFill>
                  <a:srgbClr val="595959"/>
                </a:solidFill>
                <a:latin typeface="微软雅黑" panose="020B0503020204020204" pitchFamily="34" charset="-122"/>
                <a:ea typeface="微软雅黑" panose="020B0503020204020204" pitchFamily="34" charset="-122"/>
                <a:cs typeface="+mn-ea"/>
                <a:sym typeface="+mn-lt"/>
              </a:rPr>
              <a:t>MyBatis</a:t>
            </a:r>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缓存机制</a:t>
            </a:r>
            <a:endParaRPr lang="en-GB" altLang="zh-CN"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7082" y="2808590"/>
            <a:ext cx="1735046" cy="1106549"/>
          </a:xfrm>
          <a:prstGeom prst="rect">
            <a:avLst/>
          </a:prstGeom>
          <a:noFill/>
        </p:spPr>
        <p:txBody>
          <a:bodyPr wrap="square" lIns="91443" tIns="45720" rIns="91443" bIns="45720" rtlCol="0">
            <a:spAutoFit/>
          </a:bodyPr>
          <a:lstStyle/>
          <a:p>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4</a:t>
            </a:r>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a:t>
            </a:r>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5</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3244578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37972" y="572625"/>
            <a:ext cx="3008380"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目录</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Contents</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45" name="组合 44"/>
          <p:cNvGrpSpPr/>
          <p:nvPr/>
        </p:nvGrpSpPr>
        <p:grpSpPr>
          <a:xfrm>
            <a:off x="3119671" y="2699880"/>
            <a:ext cx="1192345" cy="612920"/>
            <a:chOff x="2215144" y="982844"/>
            <a:chExt cx="1244730" cy="842780"/>
          </a:xfrm>
        </p:grpSpPr>
        <p:sp>
          <p:nvSpPr>
            <p:cNvPr id="46" name="平行四边形 45"/>
            <p:cNvSpPr/>
            <p:nvPr/>
          </p:nvSpPr>
          <p:spPr>
            <a:xfrm>
              <a:off x="2215144" y="982844"/>
              <a:ext cx="1120898" cy="842780"/>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47" name="文本框 9"/>
            <p:cNvSpPr txBox="1"/>
            <p:nvPr/>
          </p:nvSpPr>
          <p:spPr>
            <a:xfrm>
              <a:off x="2393075" y="1005670"/>
              <a:ext cx="1066799" cy="803893"/>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04</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48" name="组合 47"/>
          <p:cNvGrpSpPr/>
          <p:nvPr/>
        </p:nvGrpSpPr>
        <p:grpSpPr>
          <a:xfrm>
            <a:off x="3119671" y="3620065"/>
            <a:ext cx="1192345" cy="618263"/>
            <a:chOff x="2215144" y="2026500"/>
            <a:chExt cx="1244730" cy="850129"/>
          </a:xfrm>
        </p:grpSpPr>
        <p:sp>
          <p:nvSpPr>
            <p:cNvPr id="49" name="平行四边形 48"/>
            <p:cNvSpPr/>
            <p:nvPr/>
          </p:nvSpPr>
          <p:spPr>
            <a:xfrm>
              <a:off x="2215144" y="2033848"/>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0" name="文本框 10"/>
            <p:cNvSpPr txBox="1"/>
            <p:nvPr/>
          </p:nvSpPr>
          <p:spPr>
            <a:xfrm>
              <a:off x="2393075" y="2026500"/>
              <a:ext cx="1066799" cy="803896"/>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05</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51" name="组合 50"/>
          <p:cNvGrpSpPr/>
          <p:nvPr/>
        </p:nvGrpSpPr>
        <p:grpSpPr>
          <a:xfrm>
            <a:off x="3119671" y="4550428"/>
            <a:ext cx="1192345" cy="614383"/>
            <a:chOff x="2215144" y="3084852"/>
            <a:chExt cx="1244730" cy="844793"/>
          </a:xfrm>
        </p:grpSpPr>
        <p:sp>
          <p:nvSpPr>
            <p:cNvPr id="52" name="平行四边形 51"/>
            <p:cNvSpPr/>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3" name="文本框 11"/>
            <p:cNvSpPr txBox="1"/>
            <p:nvPr/>
          </p:nvSpPr>
          <p:spPr>
            <a:xfrm>
              <a:off x="2393075" y="3125750"/>
              <a:ext cx="1066799" cy="803895"/>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06</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60" name="组合 59"/>
          <p:cNvGrpSpPr/>
          <p:nvPr/>
        </p:nvGrpSpPr>
        <p:grpSpPr>
          <a:xfrm>
            <a:off x="4025342" y="2677707"/>
            <a:ext cx="5143000" cy="612920"/>
            <a:chOff x="4315150" y="953426"/>
            <a:chExt cx="3857250" cy="540057"/>
          </a:xfrm>
        </p:grpSpPr>
        <p:sp>
          <p:nvSpPr>
            <p:cNvPr id="61" name="矩形 60"/>
            <p:cNvSpPr/>
            <p:nvPr/>
          </p:nvSpPr>
          <p:spPr>
            <a:xfrm>
              <a:off x="4841196" y="1036090"/>
              <a:ext cx="2827147" cy="332129"/>
            </a:xfrm>
            <a:prstGeom prst="rect">
              <a:avLst/>
            </a:prstGeom>
            <a:ln w="15875">
              <a:noFill/>
            </a:ln>
          </p:spPr>
          <p:txBody>
            <a:bodyPr wrap="square" lIns="68580" tIns="34290" rIns="68580" bIns="3429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多对多查询</a:t>
              </a:r>
              <a:endParaRPr lang="en-GB"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3" name="组合 62"/>
          <p:cNvGrpSpPr/>
          <p:nvPr/>
        </p:nvGrpSpPr>
        <p:grpSpPr>
          <a:xfrm>
            <a:off x="4025342" y="3603243"/>
            <a:ext cx="5143000" cy="612920"/>
            <a:chOff x="4315150" y="1647579"/>
            <a:chExt cx="3857250" cy="540057"/>
          </a:xfrm>
        </p:grpSpPr>
        <p:sp>
          <p:nvSpPr>
            <p:cNvPr id="64" name="矩形 63"/>
            <p:cNvSpPr/>
            <p:nvPr/>
          </p:nvSpPr>
          <p:spPr>
            <a:xfrm>
              <a:off x="4841196" y="1730243"/>
              <a:ext cx="2827147" cy="332206"/>
            </a:xfrm>
            <a:prstGeom prst="rect">
              <a:avLst/>
            </a:prstGeom>
            <a:ln w="15875">
              <a:noFill/>
            </a:ln>
          </p:spPr>
          <p:txBody>
            <a:bodyPr wrap="square" lIns="68580" tIns="34290" rIns="68580" bIns="34290">
              <a:spAutoFit/>
            </a:bodyPr>
            <a:lstStyle/>
            <a:p>
              <a:r>
                <a:rPr lang="en-US" altLang="zh-CN" sz="2000" dirty="0" err="1">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MyBatis</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缓存机制</a:t>
              </a:r>
              <a:endParaRPr lang="en-GB" altLang="zh-CN" sz="20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6" name="组合 65"/>
          <p:cNvGrpSpPr/>
          <p:nvPr/>
        </p:nvGrpSpPr>
        <p:grpSpPr>
          <a:xfrm>
            <a:off x="4025342" y="4528780"/>
            <a:ext cx="5143000" cy="612920"/>
            <a:chOff x="4315150" y="2341731"/>
            <a:chExt cx="3857250" cy="540057"/>
          </a:xfrm>
        </p:grpSpPr>
        <p:sp>
          <p:nvSpPr>
            <p:cNvPr id="67" name="矩形 66"/>
            <p:cNvSpPr/>
            <p:nvPr/>
          </p:nvSpPr>
          <p:spPr>
            <a:xfrm>
              <a:off x="4841197" y="2424395"/>
              <a:ext cx="2827146" cy="332206"/>
            </a:xfrm>
            <a:prstGeom prst="rect">
              <a:avLst/>
            </a:prstGeom>
            <a:ln w="15875">
              <a:noFill/>
            </a:ln>
          </p:spPr>
          <p:txBody>
            <a:bodyPr wrap="square" lIns="68580" tIns="34290" rIns="68580" bIns="3429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案例：商品的类别</a:t>
              </a:r>
              <a:endParaRPr lang="en-GB" altLang="zh-CN" sz="20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spTree>
    <p:extLst>
      <p:ext uri="{BB962C8B-B14F-4D97-AF65-F5344CB8AC3E}">
        <p14:creationId xmlns:p14="http://schemas.microsoft.com/office/powerpoint/2010/main" val="30131018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39" y="266933"/>
            <a:ext cx="233088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4.5.1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一级缓存</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4" name="TextBox 35"/>
          <p:cNvSpPr txBox="1">
            <a:spLocks noChangeArrowheads="1"/>
          </p:cNvSpPr>
          <p:nvPr/>
        </p:nvSpPr>
        <p:spPr bwMode="auto">
          <a:xfrm>
            <a:off x="5846852" y="2942100"/>
            <a:ext cx="5176459" cy="905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熟悉</a:t>
            </a:r>
            <a:r>
              <a:rPr lang="en-US" altLang="zh-CN" dirty="0" err="1">
                <a:solidFill>
                  <a:srgbClr val="595959"/>
                </a:solidFill>
                <a:latin typeface="微软雅黑" panose="020B0503020204020204" pitchFamily="34" charset="-122"/>
                <a:ea typeface="微软雅黑" panose="020B0503020204020204" pitchFamily="34" charset="-122"/>
              </a:rPr>
              <a:t>MyBatis</a:t>
            </a:r>
            <a:r>
              <a:rPr lang="zh-CN" altLang="en-US" dirty="0">
                <a:solidFill>
                  <a:srgbClr val="595959"/>
                </a:solidFill>
                <a:latin typeface="微软雅黑" panose="020B0503020204020204" pitchFamily="34" charset="-122"/>
                <a:ea typeface="微软雅黑" panose="020B0503020204020204" pitchFamily="34" charset="-122"/>
              </a:rPr>
              <a:t>的</a:t>
            </a:r>
            <a:r>
              <a:rPr lang="zh-CN" altLang="en-US" dirty="0">
                <a:solidFill>
                  <a:srgbClr val="1369B2"/>
                </a:solidFill>
                <a:latin typeface="微软雅黑" panose="020B0503020204020204" pitchFamily="34" charset="-122"/>
                <a:ea typeface="微软雅黑" panose="020B0503020204020204" pitchFamily="34" charset="-122"/>
              </a:rPr>
              <a:t>一级缓存</a:t>
            </a:r>
            <a:r>
              <a:rPr lang="zh-CN" altLang="en-US" dirty="0">
                <a:solidFill>
                  <a:srgbClr val="595959"/>
                </a:solidFill>
                <a:latin typeface="微软雅黑" panose="020B0503020204020204" pitchFamily="34" charset="-122"/>
                <a:ea typeface="微软雅黑" panose="020B0503020204020204" pitchFamily="34" charset="-122"/>
              </a:rPr>
              <a:t>，能够说出一级缓存的功能</a:t>
            </a:r>
          </a:p>
        </p:txBody>
      </p:sp>
      <p:grpSp>
        <p:nvGrpSpPr>
          <p:cNvPr id="15" name="组合 14"/>
          <p:cNvGrpSpPr/>
          <p:nvPr/>
        </p:nvGrpSpPr>
        <p:grpSpPr>
          <a:xfrm>
            <a:off x="5410551" y="3193649"/>
            <a:ext cx="405183" cy="405036"/>
            <a:chOff x="8881" y="4685"/>
            <a:chExt cx="638" cy="638"/>
          </a:xfrm>
        </p:grpSpPr>
        <p:sp>
          <p:nvSpPr>
            <p:cNvPr id="16" name="椭圆 15"/>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4786231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a:extLst>
              <a:ext uri="{FF2B5EF4-FFF2-40B4-BE49-F238E27FC236}">
                <a16:creationId xmlns:a16="http://schemas.microsoft.com/office/drawing/2014/main" id="{30F93C9C-E844-214A-90AC-76ADC702D516}"/>
              </a:ext>
            </a:extLst>
          </p:cNvPr>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01</a:t>
            </a:r>
          </a:p>
        </p:txBody>
      </p:sp>
      <p:sp>
        <p:nvSpPr>
          <p:cNvPr id="17" name="1">
            <a:extLst>
              <a:ext uri="{FF2B5EF4-FFF2-40B4-BE49-F238E27FC236}">
                <a16:creationId xmlns:a16="http://schemas.microsoft.com/office/drawing/2014/main" id="{BEAF0FBF-8370-1548-A5DC-85DA9EE176CA}"/>
              </a:ext>
            </a:extLst>
          </p:cNvPr>
          <p:cNvSpPr txBox="1"/>
          <p:nvPr>
            <p:custDataLst>
              <p:tags r:id="rId1"/>
            </p:custDataLst>
          </p:nvPr>
        </p:nvSpPr>
        <p:spPr>
          <a:xfrm>
            <a:off x="1882321" y="3161227"/>
            <a:ext cx="8678999" cy="2120902"/>
          </a:xfrm>
          <a:prstGeom prst="rect">
            <a:avLst/>
          </a:prstGeom>
          <a:noFill/>
          <a:ln>
            <a:noFill/>
          </a:ln>
        </p:spPr>
        <p:txBody>
          <a:bodyPr wrap="square" rtlCol="0">
            <a:spAutoFit/>
          </a:bodyPr>
          <a:lstStyle/>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cs typeface="+mn-ea"/>
              </a:rPr>
              <a:t>        </a:t>
            </a:r>
            <a:r>
              <a:rPr lang="en-US" altLang="zh-CN" dirty="0" err="1">
                <a:solidFill>
                  <a:srgbClr val="595959"/>
                </a:solidFill>
                <a:latin typeface="微软雅黑" panose="020B0503020204020204" pitchFamily="34" charset="-122"/>
                <a:ea typeface="微软雅黑" panose="020B0503020204020204" pitchFamily="34" charset="-122"/>
                <a:cs typeface="+mn-ea"/>
              </a:rPr>
              <a:t>MyBatis</a:t>
            </a:r>
            <a:r>
              <a:rPr lang="zh-CN" altLang="zh-CN" dirty="0">
                <a:solidFill>
                  <a:srgbClr val="595959"/>
                </a:solidFill>
                <a:latin typeface="微软雅黑" panose="020B0503020204020204" pitchFamily="34" charset="-122"/>
                <a:ea typeface="微软雅黑" panose="020B0503020204020204" pitchFamily="34" charset="-122"/>
                <a:cs typeface="+mn-ea"/>
              </a:rPr>
              <a:t>的一级缓存是</a:t>
            </a:r>
            <a:r>
              <a:rPr lang="en-US" altLang="zh-CN" dirty="0" err="1">
                <a:solidFill>
                  <a:srgbClr val="1369B2"/>
                </a:solidFill>
                <a:latin typeface="微软雅黑" panose="020B0503020204020204" pitchFamily="34" charset="-122"/>
                <a:ea typeface="微软雅黑" panose="020B0503020204020204" pitchFamily="34" charset="-122"/>
                <a:cs typeface="+mn-ea"/>
              </a:rPr>
              <a:t>SqlSession</a:t>
            </a:r>
            <a:r>
              <a:rPr lang="zh-CN" altLang="zh-CN" dirty="0">
                <a:solidFill>
                  <a:srgbClr val="595959"/>
                </a:solidFill>
                <a:latin typeface="微软雅黑" panose="020B0503020204020204" pitchFamily="34" charset="-122"/>
                <a:ea typeface="微软雅黑" panose="020B0503020204020204" pitchFamily="34" charset="-122"/>
                <a:cs typeface="+mn-ea"/>
              </a:rPr>
              <a:t>级别的缓存。如果同一个</a:t>
            </a:r>
            <a:r>
              <a:rPr lang="en-US" altLang="zh-CN" dirty="0" err="1">
                <a:solidFill>
                  <a:srgbClr val="595959"/>
                </a:solidFill>
                <a:latin typeface="微软雅黑" panose="020B0503020204020204" pitchFamily="34" charset="-122"/>
                <a:ea typeface="微软雅黑" panose="020B0503020204020204" pitchFamily="34" charset="-122"/>
                <a:cs typeface="+mn-ea"/>
              </a:rPr>
              <a:t>SqlSession</a:t>
            </a:r>
            <a:r>
              <a:rPr lang="zh-CN" altLang="zh-CN" dirty="0">
                <a:solidFill>
                  <a:srgbClr val="595959"/>
                </a:solidFill>
                <a:latin typeface="微软雅黑" panose="020B0503020204020204" pitchFamily="34" charset="-122"/>
                <a:ea typeface="微软雅黑" panose="020B0503020204020204" pitchFamily="34" charset="-122"/>
                <a:cs typeface="+mn-ea"/>
              </a:rPr>
              <a:t>对象多次执行完全相同的</a:t>
            </a:r>
            <a:r>
              <a:rPr lang="en-US" altLang="zh-CN" dirty="0">
                <a:solidFill>
                  <a:srgbClr val="595959"/>
                </a:solidFill>
                <a:latin typeface="微软雅黑" panose="020B0503020204020204" pitchFamily="34" charset="-122"/>
                <a:ea typeface="微软雅黑" panose="020B0503020204020204" pitchFamily="34" charset="-122"/>
                <a:cs typeface="+mn-ea"/>
              </a:rPr>
              <a:t>SQL</a:t>
            </a:r>
            <a:r>
              <a:rPr lang="zh-CN" altLang="zh-CN" dirty="0">
                <a:solidFill>
                  <a:srgbClr val="595959"/>
                </a:solidFill>
                <a:latin typeface="微软雅黑" panose="020B0503020204020204" pitchFamily="34" charset="-122"/>
                <a:ea typeface="微软雅黑" panose="020B0503020204020204" pitchFamily="34" charset="-122"/>
                <a:cs typeface="+mn-ea"/>
              </a:rPr>
              <a:t>语句时，在第一次执行完成后，</a:t>
            </a:r>
            <a:r>
              <a:rPr lang="en-US" altLang="zh-CN" dirty="0" err="1">
                <a:solidFill>
                  <a:srgbClr val="595959"/>
                </a:solidFill>
                <a:latin typeface="微软雅黑" panose="020B0503020204020204" pitchFamily="34" charset="-122"/>
                <a:ea typeface="微软雅黑" panose="020B0503020204020204" pitchFamily="34" charset="-122"/>
                <a:cs typeface="+mn-ea"/>
              </a:rPr>
              <a:t>MyBatis</a:t>
            </a:r>
            <a:r>
              <a:rPr lang="zh-CN" altLang="zh-CN" dirty="0">
                <a:solidFill>
                  <a:srgbClr val="595959"/>
                </a:solidFill>
                <a:latin typeface="微软雅黑" panose="020B0503020204020204" pitchFamily="34" charset="-122"/>
                <a:ea typeface="微软雅黑" panose="020B0503020204020204" pitchFamily="34" charset="-122"/>
                <a:cs typeface="+mn-ea"/>
              </a:rPr>
              <a:t>会将查询结果写入到一级缓存中，此后，如果程序没有执行插入、更新、删除操作，当第二次执行相同的查询语句时，</a:t>
            </a:r>
            <a:r>
              <a:rPr lang="en-US" altLang="zh-CN" dirty="0" err="1">
                <a:solidFill>
                  <a:srgbClr val="595959"/>
                </a:solidFill>
                <a:latin typeface="微软雅黑" panose="020B0503020204020204" pitchFamily="34" charset="-122"/>
                <a:ea typeface="微软雅黑" panose="020B0503020204020204" pitchFamily="34" charset="-122"/>
                <a:cs typeface="+mn-ea"/>
              </a:rPr>
              <a:t>MyBatis</a:t>
            </a:r>
            <a:r>
              <a:rPr lang="zh-CN" altLang="zh-CN" dirty="0">
                <a:solidFill>
                  <a:srgbClr val="595959"/>
                </a:solidFill>
                <a:latin typeface="微软雅黑" panose="020B0503020204020204" pitchFamily="34" charset="-122"/>
                <a:ea typeface="微软雅黑" panose="020B0503020204020204" pitchFamily="34" charset="-122"/>
                <a:cs typeface="+mn-ea"/>
              </a:rPr>
              <a:t>会直接读取一级缓存中的数据，而不用再去数据库查询，从而提高了数据库的查询效率。</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圆角矩形 12"/>
          <p:cNvSpPr/>
          <p:nvPr/>
        </p:nvSpPr>
        <p:spPr>
          <a:xfrm>
            <a:off x="1306456" y="2823878"/>
            <a:ext cx="9865885" cy="276260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256232" y="277046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855533" y="526963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a:extLst>
              <a:ext uri="{FF2B5EF4-FFF2-40B4-BE49-F238E27FC236}">
                <a16:creationId xmlns:a16="http://schemas.microsoft.com/office/drawing/2014/main" id="{30F93C9C-E844-214A-90AC-76ADC702D516}"/>
              </a:ext>
            </a:extLst>
          </p:cNvPr>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03</a:t>
            </a:r>
          </a:p>
        </p:txBody>
      </p:sp>
      <p:sp>
        <p:nvSpPr>
          <p:cNvPr id="16" name="Chevron 3"/>
          <p:cNvSpPr/>
          <p:nvPr>
            <p:custDataLst>
              <p:tags r:id="rId2"/>
            </p:custDataLst>
          </p:nvPr>
        </p:nvSpPr>
        <p:spPr>
          <a:xfrm>
            <a:off x="838731" y="1131537"/>
            <a:ext cx="353895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71522"/>
            <a:ext cx="3004349" cy="400110"/>
          </a:xfrm>
          <a:prstGeom prst="rect">
            <a:avLst/>
          </a:prstGeom>
          <a:noFill/>
        </p:spPr>
        <p:txBody>
          <a:bodyPr wrap="none" rtlCol="0">
            <a:spAutoFit/>
          </a:bodyPr>
          <a:lstStyle/>
          <a:p>
            <a:r>
              <a:rPr lang="en-US" altLang="zh-CN" sz="2000" dirty="0" err="1">
                <a:solidFill>
                  <a:srgbClr val="1369B2"/>
                </a:solidFill>
                <a:latin typeface="微软雅黑" panose="020B0503020204020204" pitchFamily="34" charset="-122"/>
                <a:ea typeface="微软雅黑" panose="020B0503020204020204" pitchFamily="34" charset="-122"/>
              </a:rPr>
              <a:t>MyBatis</a:t>
            </a:r>
            <a:r>
              <a:rPr lang="zh-CN" altLang="en-US" sz="2000" dirty="0">
                <a:solidFill>
                  <a:srgbClr val="1369B2"/>
                </a:solidFill>
                <a:latin typeface="微软雅黑" panose="020B0503020204020204" pitchFamily="34" charset="-122"/>
                <a:ea typeface="微软雅黑" panose="020B0503020204020204" pitchFamily="34" charset="-122"/>
              </a:rPr>
              <a:t>的一级缓存级别</a:t>
            </a:r>
          </a:p>
        </p:txBody>
      </p:sp>
      <p:sp>
        <p:nvSpPr>
          <p:cNvPr id="12" name="Title 1"/>
          <p:cNvSpPr txBox="1"/>
          <p:nvPr/>
        </p:nvSpPr>
        <p:spPr>
          <a:xfrm>
            <a:off x="1143840" y="266933"/>
            <a:ext cx="247947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4.5.1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一级缓存</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41308161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a:extLst>
              <a:ext uri="{FF2B5EF4-FFF2-40B4-BE49-F238E27FC236}">
                <a16:creationId xmlns:a16="http://schemas.microsoft.com/office/drawing/2014/main" id="{30F93C9C-E844-214A-90AC-76ADC702D516}"/>
              </a:ext>
            </a:extLst>
          </p:cNvPr>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01</a:t>
            </a:r>
          </a:p>
        </p:txBody>
      </p:sp>
      <p:sp>
        <p:nvSpPr>
          <p:cNvPr id="17" name="1">
            <a:extLst>
              <a:ext uri="{FF2B5EF4-FFF2-40B4-BE49-F238E27FC236}">
                <a16:creationId xmlns:a16="http://schemas.microsoft.com/office/drawing/2014/main" id="{BEAF0FBF-8370-1548-A5DC-85DA9EE176CA}"/>
              </a:ext>
            </a:extLst>
          </p:cNvPr>
          <p:cNvSpPr txBox="1"/>
          <p:nvPr>
            <p:custDataLst>
              <p:tags r:id="rId1"/>
            </p:custDataLst>
          </p:nvPr>
        </p:nvSpPr>
        <p:spPr>
          <a:xfrm>
            <a:off x="1882321" y="3161227"/>
            <a:ext cx="8678999" cy="2120902"/>
          </a:xfrm>
          <a:prstGeom prst="rect">
            <a:avLst/>
          </a:prstGeom>
          <a:noFill/>
          <a:ln>
            <a:noFill/>
          </a:ln>
        </p:spPr>
        <p:txBody>
          <a:bodyPr wrap="square" rtlCol="0">
            <a:spAutoFit/>
          </a:bodyPr>
          <a:lstStyle/>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cs typeface="+mn-ea"/>
              </a:rPr>
              <a:t>        </a:t>
            </a:r>
            <a:r>
              <a:rPr lang="zh-CN" altLang="zh-CN" dirty="0">
                <a:solidFill>
                  <a:srgbClr val="595959"/>
                </a:solidFill>
                <a:latin typeface="微软雅黑" panose="020B0503020204020204" pitchFamily="34" charset="-122"/>
                <a:ea typeface="微软雅黑" panose="020B0503020204020204" pitchFamily="34" charset="-122"/>
                <a:cs typeface="+mn-ea"/>
              </a:rPr>
              <a:t>例如，</a:t>
            </a:r>
            <a:r>
              <a:rPr lang="zh-CN" altLang="en-US" dirty="0">
                <a:solidFill>
                  <a:srgbClr val="595959"/>
                </a:solidFill>
                <a:latin typeface="微软雅黑" panose="020B0503020204020204" pitchFamily="34" charset="-122"/>
                <a:ea typeface="微软雅黑" panose="020B0503020204020204" pitchFamily="34" charset="-122"/>
                <a:cs typeface="+mn-ea"/>
              </a:rPr>
              <a:t>存在数据表</a:t>
            </a:r>
            <a:r>
              <a:rPr lang="en-US" altLang="zh-CN" dirty="0" err="1">
                <a:solidFill>
                  <a:srgbClr val="595959"/>
                </a:solidFill>
                <a:latin typeface="微软雅黑" panose="020B0503020204020204" pitchFamily="34" charset="-122"/>
                <a:ea typeface="微软雅黑" panose="020B0503020204020204" pitchFamily="34" charset="-122"/>
                <a:cs typeface="+mn-ea"/>
              </a:rPr>
              <a:t>tb_book</a:t>
            </a:r>
            <a:r>
              <a:rPr lang="zh-CN" altLang="en-US" dirty="0">
                <a:solidFill>
                  <a:srgbClr val="595959"/>
                </a:solidFill>
                <a:latin typeface="微软雅黑" panose="020B0503020204020204" pitchFamily="34" charset="-122"/>
                <a:ea typeface="微软雅黑" panose="020B0503020204020204" pitchFamily="34" charset="-122"/>
                <a:cs typeface="+mn-ea"/>
              </a:rPr>
              <a:t>，从表</a:t>
            </a:r>
            <a:r>
              <a:rPr lang="zh-CN" altLang="zh-CN" dirty="0">
                <a:solidFill>
                  <a:srgbClr val="595959"/>
                </a:solidFill>
                <a:latin typeface="微软雅黑" panose="020B0503020204020204" pitchFamily="34" charset="-122"/>
                <a:ea typeface="微软雅黑" panose="020B0503020204020204" pitchFamily="34" charset="-122"/>
                <a:cs typeface="+mn-ea"/>
              </a:rPr>
              <a:t>中多次查询</a:t>
            </a:r>
            <a:r>
              <a:rPr lang="en-US" altLang="zh-CN" dirty="0">
                <a:solidFill>
                  <a:srgbClr val="595959"/>
                </a:solidFill>
                <a:latin typeface="微软雅黑" panose="020B0503020204020204" pitchFamily="34" charset="-122"/>
                <a:ea typeface="微软雅黑" panose="020B0503020204020204" pitchFamily="34" charset="-122"/>
                <a:cs typeface="+mn-ea"/>
              </a:rPr>
              <a:t>id</a:t>
            </a:r>
            <a:r>
              <a:rPr lang="zh-CN" altLang="zh-CN" dirty="0">
                <a:solidFill>
                  <a:srgbClr val="595959"/>
                </a:solidFill>
                <a:latin typeface="微软雅黑" panose="020B0503020204020204" pitchFamily="34" charset="-122"/>
                <a:ea typeface="微软雅黑" panose="020B0503020204020204" pitchFamily="34" charset="-122"/>
                <a:cs typeface="+mn-ea"/>
              </a:rPr>
              <a:t>为</a:t>
            </a:r>
            <a:r>
              <a:rPr lang="en-US" altLang="zh-CN" dirty="0">
                <a:solidFill>
                  <a:srgbClr val="595959"/>
                </a:solidFill>
                <a:latin typeface="微软雅黑" panose="020B0503020204020204" pitchFamily="34" charset="-122"/>
                <a:ea typeface="微软雅黑" panose="020B0503020204020204" pitchFamily="34" charset="-122"/>
                <a:cs typeface="+mn-ea"/>
              </a:rPr>
              <a:t>1</a:t>
            </a:r>
            <a:r>
              <a:rPr lang="zh-CN" altLang="zh-CN" dirty="0">
                <a:solidFill>
                  <a:srgbClr val="595959"/>
                </a:solidFill>
                <a:latin typeface="微软雅黑" panose="020B0503020204020204" pitchFamily="34" charset="-122"/>
                <a:ea typeface="微软雅黑" panose="020B0503020204020204" pitchFamily="34" charset="-122"/>
                <a:cs typeface="+mn-ea"/>
              </a:rPr>
              <a:t>的图书信息，当程序第一次查询</a:t>
            </a:r>
            <a:r>
              <a:rPr lang="en-US" altLang="zh-CN" dirty="0">
                <a:solidFill>
                  <a:srgbClr val="595959"/>
                </a:solidFill>
                <a:latin typeface="微软雅黑" panose="020B0503020204020204" pitchFamily="34" charset="-122"/>
                <a:ea typeface="微软雅黑" panose="020B0503020204020204" pitchFamily="34" charset="-122"/>
                <a:cs typeface="+mn-ea"/>
              </a:rPr>
              <a:t>id</a:t>
            </a:r>
            <a:r>
              <a:rPr lang="zh-CN" altLang="zh-CN" dirty="0">
                <a:solidFill>
                  <a:srgbClr val="595959"/>
                </a:solidFill>
                <a:latin typeface="微软雅黑" panose="020B0503020204020204" pitchFamily="34" charset="-122"/>
                <a:ea typeface="微软雅黑" panose="020B0503020204020204" pitchFamily="34" charset="-122"/>
                <a:cs typeface="+mn-ea"/>
              </a:rPr>
              <a:t>为</a:t>
            </a:r>
            <a:r>
              <a:rPr lang="en-US" altLang="zh-CN" dirty="0">
                <a:solidFill>
                  <a:srgbClr val="595959"/>
                </a:solidFill>
                <a:latin typeface="微软雅黑" panose="020B0503020204020204" pitchFamily="34" charset="-122"/>
                <a:ea typeface="微软雅黑" panose="020B0503020204020204" pitchFamily="34" charset="-122"/>
                <a:cs typeface="+mn-ea"/>
              </a:rPr>
              <a:t>1</a:t>
            </a:r>
            <a:r>
              <a:rPr lang="zh-CN" altLang="zh-CN" dirty="0">
                <a:solidFill>
                  <a:srgbClr val="595959"/>
                </a:solidFill>
                <a:latin typeface="微软雅黑" panose="020B0503020204020204" pitchFamily="34" charset="-122"/>
                <a:ea typeface="微软雅黑" panose="020B0503020204020204" pitchFamily="34" charset="-122"/>
                <a:cs typeface="+mn-ea"/>
              </a:rPr>
              <a:t>的图书信息时，程序会将查询结果写入</a:t>
            </a:r>
            <a:r>
              <a:rPr lang="en-US" altLang="zh-CN" dirty="0" err="1">
                <a:solidFill>
                  <a:srgbClr val="595959"/>
                </a:solidFill>
                <a:latin typeface="微软雅黑" panose="020B0503020204020204" pitchFamily="34" charset="-122"/>
                <a:ea typeface="微软雅黑" panose="020B0503020204020204" pitchFamily="34" charset="-122"/>
                <a:cs typeface="+mn-ea"/>
              </a:rPr>
              <a:t>MyBatis</a:t>
            </a:r>
            <a:r>
              <a:rPr lang="zh-CN" altLang="zh-CN" dirty="0">
                <a:solidFill>
                  <a:srgbClr val="595959"/>
                </a:solidFill>
                <a:latin typeface="微软雅黑" panose="020B0503020204020204" pitchFamily="34" charset="-122"/>
                <a:ea typeface="微软雅黑" panose="020B0503020204020204" pitchFamily="34" charset="-122"/>
                <a:cs typeface="+mn-ea"/>
              </a:rPr>
              <a:t>一级缓存，当程序第二次查询</a:t>
            </a:r>
            <a:r>
              <a:rPr lang="en-US" altLang="zh-CN" dirty="0">
                <a:solidFill>
                  <a:srgbClr val="595959"/>
                </a:solidFill>
                <a:latin typeface="微软雅黑" panose="020B0503020204020204" pitchFamily="34" charset="-122"/>
                <a:ea typeface="微软雅黑" panose="020B0503020204020204" pitchFamily="34" charset="-122"/>
                <a:cs typeface="+mn-ea"/>
              </a:rPr>
              <a:t>id</a:t>
            </a:r>
            <a:r>
              <a:rPr lang="zh-CN" altLang="zh-CN" dirty="0">
                <a:solidFill>
                  <a:srgbClr val="595959"/>
                </a:solidFill>
                <a:latin typeface="微软雅黑" panose="020B0503020204020204" pitchFamily="34" charset="-122"/>
                <a:ea typeface="微软雅黑" panose="020B0503020204020204" pitchFamily="34" charset="-122"/>
                <a:cs typeface="+mn-ea"/>
              </a:rPr>
              <a:t>为</a:t>
            </a:r>
            <a:r>
              <a:rPr lang="en-US" altLang="zh-CN" dirty="0">
                <a:solidFill>
                  <a:srgbClr val="595959"/>
                </a:solidFill>
                <a:latin typeface="微软雅黑" panose="020B0503020204020204" pitchFamily="34" charset="-122"/>
                <a:ea typeface="微软雅黑" panose="020B0503020204020204" pitchFamily="34" charset="-122"/>
                <a:cs typeface="+mn-ea"/>
              </a:rPr>
              <a:t>1</a:t>
            </a:r>
            <a:r>
              <a:rPr lang="zh-CN" altLang="zh-CN" dirty="0">
                <a:solidFill>
                  <a:srgbClr val="595959"/>
                </a:solidFill>
                <a:latin typeface="微软雅黑" panose="020B0503020204020204" pitchFamily="34" charset="-122"/>
                <a:ea typeface="微软雅黑" panose="020B0503020204020204" pitchFamily="34" charset="-122"/>
                <a:cs typeface="+mn-ea"/>
              </a:rPr>
              <a:t>的图书信息时，</a:t>
            </a:r>
            <a:r>
              <a:rPr lang="en-US" altLang="zh-CN" dirty="0" err="1">
                <a:solidFill>
                  <a:srgbClr val="595959"/>
                </a:solidFill>
                <a:latin typeface="微软雅黑" panose="020B0503020204020204" pitchFamily="34" charset="-122"/>
                <a:ea typeface="微软雅黑" panose="020B0503020204020204" pitchFamily="34" charset="-122"/>
                <a:cs typeface="+mn-ea"/>
              </a:rPr>
              <a:t>MyBatis</a:t>
            </a:r>
            <a:r>
              <a:rPr lang="zh-CN" altLang="zh-CN" dirty="0">
                <a:solidFill>
                  <a:srgbClr val="595959"/>
                </a:solidFill>
                <a:latin typeface="微软雅黑" panose="020B0503020204020204" pitchFamily="34" charset="-122"/>
                <a:ea typeface="微软雅黑" panose="020B0503020204020204" pitchFamily="34" charset="-122"/>
                <a:cs typeface="+mn-ea"/>
              </a:rPr>
              <a:t>直接从一级缓存中读取，不再访问数据库进行查询。当程序对数据库执行了插入、更新、删除操作，</a:t>
            </a:r>
            <a:r>
              <a:rPr lang="en-US" altLang="zh-CN" dirty="0" err="1">
                <a:solidFill>
                  <a:srgbClr val="595959"/>
                </a:solidFill>
                <a:latin typeface="微软雅黑" panose="020B0503020204020204" pitchFamily="34" charset="-122"/>
                <a:ea typeface="微软雅黑" panose="020B0503020204020204" pitchFamily="34" charset="-122"/>
                <a:cs typeface="+mn-ea"/>
              </a:rPr>
              <a:t>MyBatis</a:t>
            </a:r>
            <a:r>
              <a:rPr lang="zh-CN" altLang="zh-CN" dirty="0">
                <a:solidFill>
                  <a:srgbClr val="595959"/>
                </a:solidFill>
                <a:latin typeface="微软雅黑" panose="020B0503020204020204" pitchFamily="34" charset="-122"/>
                <a:ea typeface="微软雅黑" panose="020B0503020204020204" pitchFamily="34" charset="-122"/>
                <a:cs typeface="+mn-ea"/>
              </a:rPr>
              <a:t>会清空一级缓存中的内容以防止程序误读</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圆角矩形 12"/>
          <p:cNvSpPr/>
          <p:nvPr/>
        </p:nvSpPr>
        <p:spPr>
          <a:xfrm>
            <a:off x="1306456" y="2823878"/>
            <a:ext cx="9865885" cy="276260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256232" y="277046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855533" y="526963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a:extLst>
              <a:ext uri="{FF2B5EF4-FFF2-40B4-BE49-F238E27FC236}">
                <a16:creationId xmlns:a16="http://schemas.microsoft.com/office/drawing/2014/main" id="{30F93C9C-E844-214A-90AC-76ADC702D516}"/>
              </a:ext>
            </a:extLst>
          </p:cNvPr>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03</a:t>
            </a:r>
          </a:p>
        </p:txBody>
      </p:sp>
      <p:sp>
        <p:nvSpPr>
          <p:cNvPr id="16" name="Chevron 3"/>
          <p:cNvSpPr/>
          <p:nvPr>
            <p:custDataLst>
              <p:tags r:id="rId2"/>
            </p:custDataLst>
          </p:nvPr>
        </p:nvSpPr>
        <p:spPr>
          <a:xfrm>
            <a:off x="838731" y="1131537"/>
            <a:ext cx="456765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71522"/>
            <a:ext cx="3977371"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举例说明</a:t>
            </a:r>
            <a:r>
              <a:rPr lang="en-US" altLang="zh-CN" sz="2000" dirty="0" err="1">
                <a:solidFill>
                  <a:srgbClr val="1369B2"/>
                </a:solidFill>
                <a:latin typeface="微软雅黑" panose="020B0503020204020204" pitchFamily="34" charset="-122"/>
                <a:ea typeface="微软雅黑" panose="020B0503020204020204" pitchFamily="34" charset="-122"/>
              </a:rPr>
              <a:t>MyBatis</a:t>
            </a:r>
            <a:r>
              <a:rPr lang="zh-CN" altLang="en-US" sz="2000" dirty="0">
                <a:solidFill>
                  <a:srgbClr val="1369B2"/>
                </a:solidFill>
                <a:latin typeface="微软雅黑" panose="020B0503020204020204" pitchFamily="34" charset="-122"/>
                <a:ea typeface="微软雅黑" panose="020B0503020204020204" pitchFamily="34" charset="-122"/>
              </a:rPr>
              <a:t>的一级缓存级别</a:t>
            </a:r>
          </a:p>
        </p:txBody>
      </p:sp>
      <p:sp>
        <p:nvSpPr>
          <p:cNvPr id="12" name="Title 1"/>
          <p:cNvSpPr txBox="1"/>
          <p:nvPr/>
        </p:nvSpPr>
        <p:spPr>
          <a:xfrm>
            <a:off x="1143840" y="266933"/>
            <a:ext cx="247947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4.5.1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一级缓存</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9870048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a:extLst>
              <a:ext uri="{FF2B5EF4-FFF2-40B4-BE49-F238E27FC236}">
                <a16:creationId xmlns:a16="http://schemas.microsoft.com/office/drawing/2014/main" id="{30F93C9C-E844-214A-90AC-76ADC702D516}"/>
              </a:ext>
            </a:extLst>
          </p:cNvPr>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01</a:t>
            </a:r>
          </a:p>
        </p:txBody>
      </p:sp>
      <p:sp>
        <p:nvSpPr>
          <p:cNvPr id="15" name="文本框 10">
            <a:extLst>
              <a:ext uri="{FF2B5EF4-FFF2-40B4-BE49-F238E27FC236}">
                <a16:creationId xmlns:a16="http://schemas.microsoft.com/office/drawing/2014/main" id="{30F93C9C-E844-214A-90AC-76ADC702D516}"/>
              </a:ext>
            </a:extLst>
          </p:cNvPr>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03</a:t>
            </a:r>
          </a:p>
        </p:txBody>
      </p:sp>
      <p:sp>
        <p:nvSpPr>
          <p:cNvPr id="16" name="Chevron 3"/>
          <p:cNvSpPr/>
          <p:nvPr>
            <p:custDataLst>
              <p:tags r:id="rId1"/>
            </p:custDataLst>
          </p:nvPr>
        </p:nvSpPr>
        <p:spPr>
          <a:xfrm>
            <a:off x="838731" y="1131537"/>
            <a:ext cx="260169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71522"/>
            <a:ext cx="1980029"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案例的查询过程</a:t>
            </a:r>
          </a:p>
        </p:txBody>
      </p:sp>
      <p:sp>
        <p:nvSpPr>
          <p:cNvPr id="12" name="Title 1"/>
          <p:cNvSpPr txBox="1"/>
          <p:nvPr/>
        </p:nvSpPr>
        <p:spPr>
          <a:xfrm>
            <a:off x="1143840" y="266933"/>
            <a:ext cx="247947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4.5.1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一级缓存</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1" name="图片 10">
            <a:extLst>
              <a:ext uri="{FF2B5EF4-FFF2-40B4-BE49-F238E27FC236}">
                <a16:creationId xmlns:a16="http://schemas.microsoft.com/office/drawing/2014/main" id="{F01DDBD1-F231-E940-8B90-FDBE46218CDB}"/>
              </a:ext>
            </a:extLst>
          </p:cNvPr>
          <p:cNvPicPr>
            <a:picLocks noChangeAspect="1"/>
          </p:cNvPicPr>
          <p:nvPr/>
        </p:nvPicPr>
        <p:blipFill>
          <a:blip r:embed="rId4"/>
          <a:stretch>
            <a:fillRect/>
          </a:stretch>
        </p:blipFill>
        <p:spPr>
          <a:xfrm>
            <a:off x="3440430" y="2506980"/>
            <a:ext cx="5280660" cy="3059430"/>
          </a:xfrm>
          <a:prstGeom prst="rect">
            <a:avLst/>
          </a:prstGeom>
        </p:spPr>
      </p:pic>
    </p:spTree>
    <p:extLst>
      <p:ext uri="{BB962C8B-B14F-4D97-AF65-F5344CB8AC3E}">
        <p14:creationId xmlns:p14="http://schemas.microsoft.com/office/powerpoint/2010/main" val="35608620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01</a:t>
            </a:r>
          </a:p>
        </p:txBody>
      </p:sp>
      <p:sp>
        <p:nvSpPr>
          <p:cNvPr id="12" name="Title 1"/>
          <p:cNvSpPr txBox="1"/>
          <p:nvPr/>
        </p:nvSpPr>
        <p:spPr>
          <a:xfrm>
            <a:off x="1143839" y="266933"/>
            <a:ext cx="24794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4.5.1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一级缓存</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a:extLst>
              <a:ext uri="{FF2B5EF4-FFF2-40B4-BE49-F238E27FC236}">
                <a16:creationId xmlns:a16="http://schemas.microsoft.com/office/drawing/2014/main" id="{BEAF0FBF-8370-1548-A5DC-85DA9EE176CA}"/>
              </a:ext>
            </a:extLst>
          </p:cNvPr>
          <p:cNvSpPr txBox="1"/>
          <p:nvPr>
            <p:custDataLst>
              <p:tags r:id="rId1"/>
            </p:custDataLst>
          </p:nvPr>
        </p:nvSpPr>
        <p:spPr>
          <a:xfrm>
            <a:off x="2917359" y="1121759"/>
            <a:ext cx="8143641" cy="1156792"/>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通过一个案例来对</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a:t>
            </a:r>
            <a:r>
              <a:rPr lang="zh-CN" altLang="zh-CN" sz="1600" dirty="0">
                <a:solidFill>
                  <a:srgbClr val="595959"/>
                </a:solidFill>
                <a:latin typeface="微软雅黑" panose="020B0503020204020204" pitchFamily="34" charset="-122"/>
                <a:ea typeface="微软雅黑" panose="020B0503020204020204" pitchFamily="34" charset="-122"/>
                <a:cs typeface="+mn-ea"/>
              </a:rPr>
              <a:t>一级缓存的应用进行详细讲解，该案例要求根据图书</a:t>
            </a:r>
            <a:r>
              <a:rPr lang="en-US" altLang="zh-CN" sz="1600" dirty="0">
                <a:solidFill>
                  <a:srgbClr val="595959"/>
                </a:solidFill>
                <a:latin typeface="微软雅黑" panose="020B0503020204020204" pitchFamily="34" charset="-122"/>
                <a:ea typeface="微软雅黑" panose="020B0503020204020204" pitchFamily="34" charset="-122"/>
                <a:cs typeface="+mn-ea"/>
              </a:rPr>
              <a:t>id</a:t>
            </a:r>
            <a:r>
              <a:rPr lang="zh-CN" altLang="zh-CN" sz="1600" dirty="0">
                <a:solidFill>
                  <a:srgbClr val="595959"/>
                </a:solidFill>
                <a:latin typeface="微软雅黑" panose="020B0503020204020204" pitchFamily="34" charset="-122"/>
                <a:ea typeface="微软雅黑" panose="020B0503020204020204" pitchFamily="34" charset="-122"/>
                <a:cs typeface="+mn-ea"/>
              </a:rPr>
              <a:t>查询图书信息。案例具体步骤如下。在</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a:t>
            </a:r>
            <a:r>
              <a:rPr lang="zh-CN" altLang="zh-CN" sz="1600" dirty="0">
                <a:solidFill>
                  <a:srgbClr val="595959"/>
                </a:solidFill>
                <a:latin typeface="微软雅黑" panose="020B0503020204020204" pitchFamily="34" charset="-122"/>
                <a:ea typeface="微软雅黑" panose="020B0503020204020204" pitchFamily="34" charset="-122"/>
                <a:cs typeface="+mn-ea"/>
              </a:rPr>
              <a:t>数据库中创建名为</a:t>
            </a:r>
            <a:r>
              <a:rPr lang="en-US" altLang="zh-CN" sz="1600" dirty="0" err="1">
                <a:solidFill>
                  <a:srgbClr val="595959"/>
                </a:solidFill>
                <a:latin typeface="微软雅黑" panose="020B0503020204020204" pitchFamily="34" charset="-122"/>
                <a:ea typeface="微软雅黑" panose="020B0503020204020204" pitchFamily="34" charset="-122"/>
                <a:cs typeface="+mn-ea"/>
              </a:rPr>
              <a:t>tb_book</a:t>
            </a:r>
            <a:r>
              <a:rPr lang="zh-CN" altLang="zh-CN" sz="1600" dirty="0">
                <a:solidFill>
                  <a:srgbClr val="595959"/>
                </a:solidFill>
                <a:latin typeface="微软雅黑" panose="020B0503020204020204" pitchFamily="34" charset="-122"/>
                <a:ea typeface="微软雅黑" panose="020B0503020204020204" pitchFamily="34" charset="-122"/>
                <a:cs typeface="+mn-ea"/>
              </a:rPr>
              <a:t>的数据表，同时预先插入几条测试数据</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p>
        </p:txBody>
      </p:sp>
      <p:pic>
        <p:nvPicPr>
          <p:cNvPr id="19" name="图片 18">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651708" y="2673129"/>
            <a:ext cx="6880912" cy="3497363"/>
          </a:xfrm>
          <a:prstGeom prst="rect">
            <a:avLst/>
          </a:prstGeom>
        </p:spPr>
      </p:pic>
      <p:sp>
        <p:nvSpPr>
          <p:cNvPr id="2" name="矩形 1"/>
          <p:cNvSpPr/>
          <p:nvPr/>
        </p:nvSpPr>
        <p:spPr>
          <a:xfrm>
            <a:off x="2860808" y="2709580"/>
            <a:ext cx="7026142" cy="3372783"/>
          </a:xfrm>
          <a:prstGeom prst="rect">
            <a:avLst/>
          </a:prstGeom>
        </p:spPr>
        <p:txBody>
          <a:bodyPr wrap="square">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USE </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创建一个名称为</a:t>
            </a:r>
            <a:r>
              <a:rPr lang="en-US" altLang="zh-CN" sz="1600" dirty="0" err="1">
                <a:solidFill>
                  <a:srgbClr val="595959"/>
                </a:solidFill>
                <a:latin typeface="微软雅黑" panose="020B0503020204020204" pitchFamily="34" charset="-122"/>
                <a:ea typeface="微软雅黑" panose="020B0503020204020204" pitchFamily="34" charset="-122"/>
                <a:cs typeface="+mn-ea"/>
              </a:rPr>
              <a:t>tb_book</a:t>
            </a:r>
            <a:r>
              <a:rPr lang="zh-CN" altLang="zh-CN" sz="1600" dirty="0">
                <a:solidFill>
                  <a:srgbClr val="595959"/>
                </a:solidFill>
                <a:latin typeface="微软雅黑" panose="020B0503020204020204" pitchFamily="34" charset="-122"/>
                <a:ea typeface="微软雅黑" panose="020B0503020204020204" pitchFamily="34" charset="-122"/>
                <a:cs typeface="+mn-ea"/>
              </a:rPr>
              <a:t>的表</a:t>
            </a:r>
            <a:r>
              <a:rPr lang="zh-CN" altLang="en-US" sz="1600" dirty="0">
                <a:solidFill>
                  <a:srgbClr val="595959"/>
                </a:solidFill>
                <a:latin typeface="微软雅黑" panose="020B0503020204020204" pitchFamily="34" charset="-122"/>
                <a:ea typeface="微软雅黑" panose="020B0503020204020204" pitchFamily="34" charset="-122"/>
                <a:cs typeface="+mn-ea"/>
              </a:rPr>
              <a:t>，并</a:t>
            </a:r>
            <a:r>
              <a:rPr lang="zh-CN" altLang="zh-CN" sz="1600" dirty="0">
                <a:solidFill>
                  <a:srgbClr val="595959"/>
                </a:solidFill>
                <a:latin typeface="微软雅黑" panose="020B0503020204020204" pitchFamily="34" charset="-122"/>
                <a:ea typeface="微软雅黑" panose="020B0503020204020204" pitchFamily="34" charset="-122"/>
                <a:cs typeface="+mn-ea"/>
              </a:rPr>
              <a:t>插入数据</a:t>
            </a:r>
            <a:r>
              <a:rPr lang="zh-CN" altLang="en-US" sz="1600" dirty="0">
                <a:solidFill>
                  <a:srgbClr val="595959"/>
                </a:solidFill>
                <a:latin typeface="微软雅黑" panose="020B0503020204020204" pitchFamily="34" charset="-122"/>
                <a:ea typeface="微软雅黑" panose="020B0503020204020204" pitchFamily="34" charset="-122"/>
                <a:cs typeface="+mn-ea"/>
              </a:rPr>
              <a:t>，这里只展示一条</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CREATE TABLE  </a:t>
            </a:r>
            <a:r>
              <a:rPr lang="en-US" altLang="zh-CN" sz="1600" dirty="0" err="1">
                <a:solidFill>
                  <a:srgbClr val="595959"/>
                </a:solidFill>
                <a:latin typeface="微软雅黑" panose="020B0503020204020204" pitchFamily="34" charset="-122"/>
                <a:ea typeface="微软雅黑" panose="020B0503020204020204" pitchFamily="34" charset="-122"/>
                <a:cs typeface="+mn-ea"/>
              </a:rPr>
              <a:t>tb_book</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id INT PRIMARY KEY AUTO_INCREMENT,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bookName</a:t>
            </a:r>
            <a:r>
              <a:rPr lang="en-US" altLang="zh-CN" sz="1600" dirty="0">
                <a:solidFill>
                  <a:srgbClr val="595959"/>
                </a:solidFill>
                <a:latin typeface="微软雅黑" panose="020B0503020204020204" pitchFamily="34" charset="-122"/>
                <a:ea typeface="微软雅黑" panose="020B0503020204020204" pitchFamily="34" charset="-122"/>
                <a:cs typeface="+mn-ea"/>
              </a:rPr>
              <a:t> VARCHAR(255),</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price double,</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author VARCHAR(40)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INSERT INTO </a:t>
            </a:r>
            <a:r>
              <a:rPr lang="en-US" altLang="zh-CN" sz="1600" dirty="0" err="1">
                <a:solidFill>
                  <a:srgbClr val="595959"/>
                </a:solidFill>
                <a:latin typeface="微软雅黑" panose="020B0503020204020204" pitchFamily="34" charset="-122"/>
                <a:ea typeface="微软雅黑" panose="020B0503020204020204" pitchFamily="34" charset="-122"/>
                <a:cs typeface="+mn-ea"/>
              </a:rPr>
              <a:t>tb_book</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bookName,price,author</a:t>
            </a:r>
            <a:r>
              <a:rPr lang="en-US" altLang="zh-CN" sz="1600" dirty="0">
                <a:solidFill>
                  <a:srgbClr val="595959"/>
                </a:solidFill>
                <a:latin typeface="微软雅黑" panose="020B0503020204020204" pitchFamily="34" charset="-122"/>
                <a:ea typeface="微软雅黑" panose="020B0503020204020204" pitchFamily="34" charset="-122"/>
                <a:cs typeface="+mn-ea"/>
              </a:rPr>
              <a:t>) </a:t>
            </a: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VALUES('Java</a:t>
            </a:r>
            <a:r>
              <a:rPr lang="zh-CN" altLang="zh-CN" sz="1600" dirty="0">
                <a:solidFill>
                  <a:srgbClr val="595959"/>
                </a:solidFill>
                <a:latin typeface="微软雅黑" panose="020B0503020204020204" pitchFamily="34" charset="-122"/>
                <a:ea typeface="微软雅黑" panose="020B0503020204020204" pitchFamily="34" charset="-122"/>
                <a:cs typeface="+mn-ea"/>
              </a:rPr>
              <a:t>基础入门</a:t>
            </a:r>
            <a:r>
              <a:rPr lang="en-US" altLang="zh-CN" sz="1600" dirty="0">
                <a:solidFill>
                  <a:srgbClr val="595959"/>
                </a:solidFill>
                <a:latin typeface="微软雅黑" panose="020B0503020204020204" pitchFamily="34" charset="-122"/>
                <a:ea typeface="微软雅黑" panose="020B0503020204020204" pitchFamily="34" charset="-122"/>
                <a:cs typeface="+mn-ea"/>
              </a:rPr>
              <a:t>',45.0,'	</a:t>
            </a:r>
            <a:r>
              <a:rPr lang="zh-CN" altLang="zh-CN" sz="1600" dirty="0">
                <a:solidFill>
                  <a:srgbClr val="595959"/>
                </a:solidFill>
                <a:latin typeface="微软雅黑" panose="020B0503020204020204" pitchFamily="34" charset="-122"/>
                <a:ea typeface="微软雅黑" panose="020B0503020204020204" pitchFamily="34" charset="-122"/>
                <a:cs typeface="+mn-ea"/>
              </a:rPr>
              <a:t>传智播客高教产品研发部</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9377657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02</a:t>
            </a:r>
          </a:p>
        </p:txBody>
      </p:sp>
      <p:sp>
        <p:nvSpPr>
          <p:cNvPr id="12" name="Title 1"/>
          <p:cNvSpPr txBox="1"/>
          <p:nvPr/>
        </p:nvSpPr>
        <p:spPr>
          <a:xfrm>
            <a:off x="1143839" y="266933"/>
            <a:ext cx="24794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4.5.1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一级缓存</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a:extLst>
              <a:ext uri="{FF2B5EF4-FFF2-40B4-BE49-F238E27FC236}">
                <a16:creationId xmlns:a16="http://schemas.microsoft.com/office/drawing/2014/main" id="{BEAF0FBF-8370-1548-A5DC-85DA9EE176CA}"/>
              </a:ext>
            </a:extLst>
          </p:cNvPr>
          <p:cNvSpPr txBox="1"/>
          <p:nvPr>
            <p:custDataLst>
              <p:tags r:id="rId1"/>
            </p:custDataLst>
          </p:nvPr>
        </p:nvSpPr>
        <p:spPr>
          <a:xfrm>
            <a:off x="2917359" y="1121759"/>
            <a:ext cx="8143641" cy="787460"/>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在项目的</a:t>
            </a:r>
            <a:r>
              <a:rPr lang="en-US" altLang="zh-CN" sz="1600" dirty="0" err="1">
                <a:solidFill>
                  <a:srgbClr val="595959"/>
                </a:solidFill>
                <a:latin typeface="微软雅黑" panose="020B0503020204020204" pitchFamily="34" charset="-122"/>
                <a:ea typeface="微软雅黑" panose="020B0503020204020204" pitchFamily="34" charset="-122"/>
                <a:cs typeface="+mn-ea"/>
              </a:rPr>
              <a:t>com.itheima.pojo</a:t>
            </a:r>
            <a:r>
              <a:rPr lang="zh-CN" altLang="zh-CN" sz="1600" dirty="0">
                <a:solidFill>
                  <a:srgbClr val="595959"/>
                </a:solidFill>
                <a:latin typeface="微软雅黑" panose="020B0503020204020204" pitchFamily="34" charset="-122"/>
                <a:ea typeface="微软雅黑" panose="020B0503020204020204" pitchFamily="34" charset="-122"/>
                <a:cs typeface="+mn-ea"/>
              </a:rPr>
              <a:t>包下创建持久化类</a:t>
            </a:r>
            <a:r>
              <a:rPr lang="en-US" altLang="zh-CN" sz="1600" dirty="0">
                <a:solidFill>
                  <a:srgbClr val="595959"/>
                </a:solidFill>
                <a:latin typeface="微软雅黑" panose="020B0503020204020204" pitchFamily="34" charset="-122"/>
                <a:ea typeface="微软雅黑" panose="020B0503020204020204" pitchFamily="34" charset="-122"/>
                <a:cs typeface="+mn-ea"/>
              </a:rPr>
              <a:t>Book</a:t>
            </a: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a:solidFill>
                  <a:srgbClr val="595959"/>
                </a:solidFill>
                <a:latin typeface="微软雅黑" panose="020B0503020204020204" pitchFamily="34" charset="-122"/>
                <a:ea typeface="微软雅黑" panose="020B0503020204020204" pitchFamily="34" charset="-122"/>
                <a:cs typeface="+mn-ea"/>
              </a:rPr>
              <a:t>Book</a:t>
            </a:r>
            <a:r>
              <a:rPr lang="zh-CN" altLang="zh-CN" sz="1600" dirty="0">
                <a:solidFill>
                  <a:srgbClr val="595959"/>
                </a:solidFill>
                <a:latin typeface="微软雅黑" panose="020B0503020204020204" pitchFamily="34" charset="-122"/>
                <a:ea typeface="微软雅黑" panose="020B0503020204020204" pitchFamily="34" charset="-122"/>
                <a:cs typeface="+mn-ea"/>
              </a:rPr>
              <a:t>类中定义图书</a:t>
            </a:r>
            <a:r>
              <a:rPr lang="en-US" altLang="zh-CN" sz="1600" dirty="0">
                <a:solidFill>
                  <a:srgbClr val="595959"/>
                </a:solidFill>
                <a:latin typeface="微软雅黑" panose="020B0503020204020204" pitchFamily="34" charset="-122"/>
                <a:ea typeface="微软雅黑" panose="020B0503020204020204" pitchFamily="34" charset="-122"/>
                <a:cs typeface="+mn-ea"/>
              </a:rPr>
              <a:t>id</a:t>
            </a:r>
            <a:r>
              <a:rPr lang="zh-CN" altLang="zh-CN" sz="1600" dirty="0">
                <a:solidFill>
                  <a:srgbClr val="595959"/>
                </a:solidFill>
                <a:latin typeface="微软雅黑" panose="020B0503020204020204" pitchFamily="34" charset="-122"/>
                <a:ea typeface="微软雅黑" panose="020B0503020204020204" pitchFamily="34" charset="-122"/>
                <a:cs typeface="+mn-ea"/>
              </a:rPr>
              <a:t>、图书名称、图书价格、图书作者属性，以及属性对应的</a:t>
            </a:r>
            <a:r>
              <a:rPr lang="en-US" altLang="zh-CN" sz="1600" dirty="0">
                <a:solidFill>
                  <a:srgbClr val="595959"/>
                </a:solidFill>
                <a:latin typeface="微软雅黑" panose="020B0503020204020204" pitchFamily="34" charset="-122"/>
                <a:ea typeface="微软雅黑" panose="020B0503020204020204" pitchFamily="34" charset="-122"/>
                <a:cs typeface="+mn-ea"/>
              </a:rPr>
              <a:t>getter/setter</a:t>
            </a:r>
            <a:r>
              <a:rPr lang="zh-CN" altLang="zh-CN" sz="1600" dirty="0">
                <a:solidFill>
                  <a:srgbClr val="595959"/>
                </a:solidFill>
                <a:latin typeface="微软雅黑" panose="020B0503020204020204" pitchFamily="34" charset="-122"/>
                <a:ea typeface="微软雅黑" panose="020B0503020204020204" pitchFamily="34" charset="-122"/>
                <a:cs typeface="+mn-ea"/>
              </a:rPr>
              <a:t>方法</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p>
        </p:txBody>
      </p:sp>
      <p:pic>
        <p:nvPicPr>
          <p:cNvPr id="19" name="图片 18">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651708" y="2292367"/>
            <a:ext cx="6880912" cy="4037170"/>
          </a:xfrm>
          <a:prstGeom prst="rect">
            <a:avLst/>
          </a:prstGeom>
        </p:spPr>
      </p:pic>
      <p:sp>
        <p:nvSpPr>
          <p:cNvPr id="2" name="矩形 1"/>
          <p:cNvSpPr/>
          <p:nvPr/>
        </p:nvSpPr>
        <p:spPr>
          <a:xfrm>
            <a:off x="2860808" y="2229520"/>
            <a:ext cx="7026142" cy="4111447"/>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class Book implements Serializable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private Integer id;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主键</a:t>
            </a: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private String </a:t>
            </a:r>
            <a:r>
              <a:rPr lang="en-US" altLang="zh-CN" sz="1600" dirty="0" err="1">
                <a:solidFill>
                  <a:srgbClr val="595959"/>
                </a:solidFill>
                <a:latin typeface="微软雅黑" panose="020B0503020204020204" pitchFamily="34" charset="-122"/>
                <a:ea typeface="微软雅黑" panose="020B0503020204020204" pitchFamily="34" charset="-122"/>
                <a:cs typeface="+mn-ea"/>
              </a:rPr>
              <a:t>bookName</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图书名称</a:t>
            </a: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private double price;    private String author;     //</a:t>
            </a:r>
            <a:r>
              <a:rPr lang="zh-CN" altLang="en-US" sz="1600" dirty="0">
                <a:solidFill>
                  <a:srgbClr val="595959"/>
                </a:solidFill>
                <a:latin typeface="微软雅黑" panose="020B0503020204020204" pitchFamily="34" charset="-122"/>
                <a:ea typeface="微软雅黑" panose="020B0503020204020204" pitchFamily="34" charset="-122"/>
                <a:cs typeface="+mn-ea"/>
              </a:rPr>
              <a:t> 价格、</a:t>
            </a:r>
            <a:r>
              <a:rPr lang="zh-CN" altLang="zh-CN" sz="1600" dirty="0">
                <a:solidFill>
                  <a:srgbClr val="595959"/>
                </a:solidFill>
                <a:latin typeface="微软雅黑" panose="020B0503020204020204" pitchFamily="34" charset="-122"/>
                <a:ea typeface="微软雅黑" panose="020B0503020204020204" pitchFamily="34" charset="-122"/>
                <a:cs typeface="+mn-ea"/>
              </a:rPr>
              <a:t>作者</a:t>
            </a: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en-US" sz="1600" dirty="0">
                <a:solidFill>
                  <a:srgbClr val="595959"/>
                </a:solidFill>
                <a:latin typeface="微软雅黑" panose="020B0503020204020204" pitchFamily="34" charset="-122"/>
                <a:ea typeface="微软雅黑" panose="020B0503020204020204" pitchFamily="34" charset="-122"/>
                <a:cs typeface="+mn-ea"/>
              </a:rPr>
              <a:t> 省略</a:t>
            </a:r>
            <a:r>
              <a:rPr lang="en-US" altLang="zh-CN" sz="1600" dirty="0">
                <a:solidFill>
                  <a:srgbClr val="595959"/>
                </a:solidFill>
                <a:latin typeface="微软雅黑" panose="020B0503020204020204" pitchFamily="34" charset="-122"/>
                <a:ea typeface="微软雅黑" panose="020B0503020204020204" pitchFamily="34" charset="-122"/>
                <a:cs typeface="+mn-ea"/>
              </a:rPr>
              <a:t>getter/setter</a:t>
            </a:r>
            <a:r>
              <a:rPr lang="zh-CN" altLang="en-US" sz="1600" dirty="0">
                <a:solidFill>
                  <a:srgbClr val="595959"/>
                </a:solidFill>
                <a:latin typeface="微软雅黑" panose="020B0503020204020204" pitchFamily="34" charset="-122"/>
                <a:ea typeface="微软雅黑" panose="020B0503020204020204" pitchFamily="34" charset="-122"/>
                <a:cs typeface="+mn-ea"/>
              </a:rPr>
              <a:t>方法</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@Override</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public String </a:t>
            </a:r>
            <a:r>
              <a:rPr lang="en-US" altLang="zh-CN" sz="1600" dirty="0" err="1">
                <a:solidFill>
                  <a:srgbClr val="595959"/>
                </a:solidFill>
                <a:latin typeface="微软雅黑" panose="020B0503020204020204" pitchFamily="34" charset="-122"/>
                <a:ea typeface="微软雅黑" panose="020B0503020204020204" pitchFamily="34" charset="-122"/>
                <a:cs typeface="+mn-ea"/>
              </a:rPr>
              <a:t>toString</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return "Book{"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"id=" + id + ", </a:t>
            </a:r>
            <a:r>
              <a:rPr lang="en-US" altLang="zh-CN" sz="1600" dirty="0" err="1">
                <a:solidFill>
                  <a:srgbClr val="595959"/>
                </a:solidFill>
                <a:latin typeface="微软雅黑" panose="020B0503020204020204" pitchFamily="34" charset="-122"/>
                <a:ea typeface="微软雅黑" panose="020B0503020204020204" pitchFamily="34" charset="-122"/>
                <a:cs typeface="+mn-ea"/>
              </a:rPr>
              <a:t>bookName</a:t>
            </a: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en-US" altLang="zh-CN" sz="1600" dirty="0" err="1">
                <a:solidFill>
                  <a:srgbClr val="595959"/>
                </a:solidFill>
                <a:latin typeface="微软雅黑" panose="020B0503020204020204" pitchFamily="34" charset="-122"/>
                <a:ea typeface="微软雅黑" panose="020B0503020204020204" pitchFamily="34" charset="-122"/>
                <a:cs typeface="+mn-ea"/>
              </a:rPr>
              <a:t>bookName</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price=" + price + ", author='" + author+ '}’;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17122835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03</a:t>
            </a:r>
          </a:p>
        </p:txBody>
      </p:sp>
      <p:sp>
        <p:nvSpPr>
          <p:cNvPr id="12" name="Title 1"/>
          <p:cNvSpPr txBox="1"/>
          <p:nvPr/>
        </p:nvSpPr>
        <p:spPr>
          <a:xfrm>
            <a:off x="1143839" y="266933"/>
            <a:ext cx="24794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4.5.1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一级缓存</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a:extLst>
              <a:ext uri="{FF2B5EF4-FFF2-40B4-BE49-F238E27FC236}">
                <a16:creationId xmlns:a16="http://schemas.microsoft.com/office/drawing/2014/main" id="{BEAF0FBF-8370-1548-A5DC-85DA9EE176CA}"/>
              </a:ext>
            </a:extLst>
          </p:cNvPr>
          <p:cNvSpPr txBox="1"/>
          <p:nvPr>
            <p:custDataLst>
              <p:tags r:id="rId1"/>
            </p:custDataLst>
          </p:nvPr>
        </p:nvSpPr>
        <p:spPr>
          <a:xfrm>
            <a:off x="2917359" y="1121759"/>
            <a:ext cx="8143641" cy="787460"/>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err="1">
                <a:solidFill>
                  <a:srgbClr val="595959"/>
                </a:solidFill>
                <a:latin typeface="微软雅黑" panose="020B0503020204020204" pitchFamily="34" charset="-122"/>
                <a:ea typeface="微软雅黑" panose="020B0503020204020204" pitchFamily="34" charset="-122"/>
                <a:cs typeface="+mn-ea"/>
              </a:rPr>
              <a:t>com.itheima.mapper</a:t>
            </a:r>
            <a:r>
              <a:rPr lang="zh-CN" altLang="zh-CN" sz="1600" dirty="0">
                <a:solidFill>
                  <a:srgbClr val="595959"/>
                </a:solidFill>
                <a:latin typeface="微软雅黑" panose="020B0503020204020204" pitchFamily="34" charset="-122"/>
                <a:ea typeface="微软雅黑" panose="020B0503020204020204" pitchFamily="34" charset="-122"/>
                <a:cs typeface="+mn-ea"/>
              </a:rPr>
              <a:t>包中，创建图书映射文件</a:t>
            </a:r>
            <a:r>
              <a:rPr lang="en-US" altLang="zh-CN" sz="1600" dirty="0" err="1">
                <a:solidFill>
                  <a:srgbClr val="595959"/>
                </a:solidFill>
                <a:latin typeface="微软雅黑" panose="020B0503020204020204" pitchFamily="34" charset="-122"/>
                <a:ea typeface="微软雅黑" panose="020B0503020204020204" pitchFamily="34" charset="-122"/>
                <a:cs typeface="+mn-ea"/>
              </a:rPr>
              <a:t>BookMapper.xml</a:t>
            </a:r>
            <a:r>
              <a:rPr lang="zh-CN" altLang="zh-CN" sz="1600" dirty="0">
                <a:solidFill>
                  <a:srgbClr val="595959"/>
                </a:solidFill>
                <a:latin typeface="微软雅黑" panose="020B0503020204020204" pitchFamily="34" charset="-122"/>
                <a:ea typeface="微软雅黑" panose="020B0503020204020204" pitchFamily="34" charset="-122"/>
                <a:cs typeface="+mn-ea"/>
              </a:rPr>
              <a:t>，并在该文件中编写根据图书</a:t>
            </a:r>
            <a:r>
              <a:rPr lang="en-US" altLang="zh-CN" sz="1600" dirty="0">
                <a:solidFill>
                  <a:srgbClr val="595959"/>
                </a:solidFill>
                <a:latin typeface="微软雅黑" panose="020B0503020204020204" pitchFamily="34" charset="-122"/>
                <a:ea typeface="微软雅黑" panose="020B0503020204020204" pitchFamily="34" charset="-122"/>
                <a:cs typeface="+mn-ea"/>
              </a:rPr>
              <a:t>id</a:t>
            </a:r>
            <a:r>
              <a:rPr lang="zh-CN" altLang="zh-CN" sz="1600" dirty="0">
                <a:solidFill>
                  <a:srgbClr val="595959"/>
                </a:solidFill>
                <a:latin typeface="微软雅黑" panose="020B0503020204020204" pitchFamily="34" charset="-122"/>
                <a:ea typeface="微软雅黑" panose="020B0503020204020204" pitchFamily="34" charset="-122"/>
                <a:cs typeface="+mn-ea"/>
              </a:rPr>
              <a:t>查询图书信息的</a:t>
            </a:r>
            <a:r>
              <a:rPr lang="en-US" altLang="zh-CN" sz="1600" dirty="0">
                <a:solidFill>
                  <a:srgbClr val="595959"/>
                </a:solidFill>
                <a:latin typeface="微软雅黑" panose="020B0503020204020204" pitchFamily="34" charset="-122"/>
                <a:ea typeface="微软雅黑" panose="020B0503020204020204" pitchFamily="34" charset="-122"/>
                <a:cs typeface="+mn-ea"/>
              </a:rPr>
              <a:t>SQL</a:t>
            </a:r>
            <a:r>
              <a:rPr lang="zh-CN" altLang="zh-CN" sz="1600" dirty="0">
                <a:solidFill>
                  <a:srgbClr val="595959"/>
                </a:solidFill>
                <a:latin typeface="微软雅黑" panose="020B0503020204020204" pitchFamily="34" charset="-122"/>
                <a:ea typeface="微软雅黑" panose="020B0503020204020204" pitchFamily="34" charset="-122"/>
                <a:cs typeface="+mn-ea"/>
              </a:rPr>
              <a:t>语句</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9" name="图片 18">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651708" y="2292367"/>
            <a:ext cx="6880912" cy="4037170"/>
          </a:xfrm>
          <a:prstGeom prst="rect">
            <a:avLst/>
          </a:prstGeom>
        </p:spPr>
      </p:pic>
      <p:sp>
        <p:nvSpPr>
          <p:cNvPr id="2" name="矩形 1"/>
          <p:cNvSpPr/>
          <p:nvPr/>
        </p:nvSpPr>
        <p:spPr>
          <a:xfrm>
            <a:off x="2860808" y="2229520"/>
            <a:ext cx="7026142" cy="4111447"/>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&lt;mapper namespace="</a:t>
            </a:r>
            <a:r>
              <a:rPr lang="en-US" altLang="zh-CN" sz="1600" dirty="0" err="1">
                <a:solidFill>
                  <a:srgbClr val="595959"/>
                </a:solidFill>
                <a:latin typeface="微软雅黑" panose="020B0503020204020204" pitchFamily="34" charset="-122"/>
                <a:ea typeface="微软雅黑" panose="020B0503020204020204" pitchFamily="34" charset="-122"/>
                <a:cs typeface="+mn-ea"/>
              </a:rPr>
              <a:t>com.itheima.mapper.BookMapper</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 </a:t>
            </a:r>
            <a:r>
              <a:rPr lang="zh-CN" altLang="zh-CN" sz="1600" dirty="0">
                <a:solidFill>
                  <a:srgbClr val="595959"/>
                </a:solidFill>
                <a:latin typeface="微软雅黑" panose="020B0503020204020204" pitchFamily="34" charset="-122"/>
                <a:ea typeface="微软雅黑" panose="020B0503020204020204" pitchFamily="34" charset="-122"/>
                <a:cs typeface="+mn-ea"/>
              </a:rPr>
              <a:t>根据</a:t>
            </a:r>
            <a:r>
              <a:rPr lang="en-US" altLang="zh-CN" sz="1600" dirty="0">
                <a:solidFill>
                  <a:srgbClr val="595959"/>
                </a:solidFill>
                <a:latin typeface="微软雅黑" panose="020B0503020204020204" pitchFamily="34" charset="-122"/>
                <a:ea typeface="微软雅黑" panose="020B0503020204020204" pitchFamily="34" charset="-122"/>
                <a:cs typeface="+mn-ea"/>
              </a:rPr>
              <a:t>id</a:t>
            </a:r>
            <a:r>
              <a:rPr lang="zh-CN" altLang="zh-CN" sz="1600" dirty="0">
                <a:solidFill>
                  <a:srgbClr val="595959"/>
                </a:solidFill>
                <a:latin typeface="微软雅黑" panose="020B0503020204020204" pitchFamily="34" charset="-122"/>
                <a:ea typeface="微软雅黑" panose="020B0503020204020204" pitchFamily="34" charset="-122"/>
                <a:cs typeface="+mn-ea"/>
              </a:rPr>
              <a:t>查询图书信息 </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1369B2"/>
                </a:solidFill>
                <a:latin typeface="微软雅黑" panose="020B0503020204020204" pitchFamily="34" charset="-122"/>
                <a:ea typeface="微软雅黑" panose="020B0503020204020204" pitchFamily="34" charset="-122"/>
                <a:cs typeface="+mn-ea"/>
              </a:rPr>
              <a:t>&lt;select </a:t>
            </a:r>
            <a:r>
              <a:rPr lang="en-US" altLang="zh-CN" sz="1600" dirty="0">
                <a:solidFill>
                  <a:srgbClr val="595959"/>
                </a:solidFill>
                <a:latin typeface="微软雅黑" panose="020B0503020204020204" pitchFamily="34" charset="-122"/>
                <a:ea typeface="微软雅黑" panose="020B0503020204020204" pitchFamily="34" charset="-122"/>
                <a:cs typeface="+mn-ea"/>
              </a:rPr>
              <a:t>id="</a:t>
            </a:r>
            <a:r>
              <a:rPr lang="en-US" altLang="zh-CN" sz="1600" dirty="0" err="1">
                <a:solidFill>
                  <a:srgbClr val="595959"/>
                </a:solidFill>
                <a:latin typeface="微软雅黑" panose="020B0503020204020204" pitchFamily="34" charset="-122"/>
                <a:ea typeface="微软雅黑" panose="020B0503020204020204" pitchFamily="34" charset="-122"/>
                <a:cs typeface="+mn-ea"/>
              </a:rPr>
              <a:t>findBookById</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parameterType</a:t>
            </a:r>
            <a:r>
              <a:rPr lang="en-US" altLang="zh-CN" sz="1600" dirty="0">
                <a:solidFill>
                  <a:srgbClr val="595959"/>
                </a:solidFill>
                <a:latin typeface="微软雅黑" panose="020B0503020204020204" pitchFamily="34" charset="-122"/>
                <a:ea typeface="微软雅黑" panose="020B0503020204020204" pitchFamily="34" charset="-122"/>
                <a:cs typeface="+mn-ea"/>
              </a:rPr>
              <a:t>="Integer"</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resultType</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com.itheima.pojo.Book</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SELECT * from </a:t>
            </a:r>
            <a:r>
              <a:rPr lang="en-US" altLang="zh-CN" sz="1600" dirty="0" err="1">
                <a:solidFill>
                  <a:srgbClr val="595959"/>
                </a:solidFill>
                <a:latin typeface="微软雅黑" panose="020B0503020204020204" pitchFamily="34" charset="-122"/>
                <a:ea typeface="微软雅黑" panose="020B0503020204020204" pitchFamily="34" charset="-122"/>
                <a:cs typeface="+mn-ea"/>
              </a:rPr>
              <a:t>tb_book</a:t>
            </a:r>
            <a:r>
              <a:rPr lang="en-US" altLang="zh-CN" sz="1600" dirty="0">
                <a:solidFill>
                  <a:srgbClr val="595959"/>
                </a:solidFill>
                <a:latin typeface="微软雅黑" panose="020B0503020204020204" pitchFamily="34" charset="-122"/>
                <a:ea typeface="微软雅黑" panose="020B0503020204020204" pitchFamily="34" charset="-122"/>
                <a:cs typeface="+mn-ea"/>
              </a:rPr>
              <a:t> where id=#{id}	</a:t>
            </a:r>
            <a:r>
              <a:rPr lang="en-US" altLang="zh-CN" sz="1600" dirty="0">
                <a:solidFill>
                  <a:srgbClr val="1369B2"/>
                </a:solidFill>
                <a:latin typeface="微软雅黑" panose="020B0503020204020204" pitchFamily="34" charset="-122"/>
                <a:ea typeface="微软雅黑" panose="020B0503020204020204" pitchFamily="34" charset="-122"/>
                <a:cs typeface="+mn-ea"/>
              </a:rPr>
              <a:t>&lt;/select&gt;</a:t>
            </a:r>
            <a:endParaRPr lang="zh-CN" altLang="zh-CN" sz="1600" dirty="0">
              <a:solidFill>
                <a:srgbClr val="1369B2"/>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&lt;!-- </a:t>
            </a:r>
            <a:r>
              <a:rPr lang="zh-CN" altLang="zh-CN" sz="1600" dirty="0">
                <a:solidFill>
                  <a:srgbClr val="595959"/>
                </a:solidFill>
                <a:latin typeface="微软雅黑" panose="020B0503020204020204" pitchFamily="34" charset="-122"/>
                <a:ea typeface="微软雅黑" panose="020B0503020204020204" pitchFamily="34" charset="-122"/>
                <a:cs typeface="+mn-ea"/>
              </a:rPr>
              <a:t>根据</a:t>
            </a:r>
            <a:r>
              <a:rPr lang="en-US" altLang="zh-CN" sz="1600" dirty="0">
                <a:solidFill>
                  <a:srgbClr val="595959"/>
                </a:solidFill>
                <a:latin typeface="微软雅黑" panose="020B0503020204020204" pitchFamily="34" charset="-122"/>
                <a:ea typeface="微软雅黑" panose="020B0503020204020204" pitchFamily="34" charset="-122"/>
                <a:cs typeface="+mn-ea"/>
              </a:rPr>
              <a:t>id</a:t>
            </a:r>
            <a:r>
              <a:rPr lang="zh-CN" altLang="zh-CN" sz="1600" dirty="0">
                <a:solidFill>
                  <a:srgbClr val="595959"/>
                </a:solidFill>
                <a:latin typeface="微软雅黑" panose="020B0503020204020204" pitchFamily="34" charset="-122"/>
                <a:ea typeface="微软雅黑" panose="020B0503020204020204" pitchFamily="34" charset="-122"/>
                <a:cs typeface="+mn-ea"/>
              </a:rPr>
              <a:t>更新图书信息 </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1369B2"/>
                </a:solidFill>
                <a:latin typeface="微软雅黑" panose="020B0503020204020204" pitchFamily="34" charset="-122"/>
                <a:ea typeface="微软雅黑" panose="020B0503020204020204" pitchFamily="34" charset="-122"/>
                <a:cs typeface="+mn-ea"/>
              </a:rPr>
              <a:t>&lt;update </a:t>
            </a:r>
            <a:r>
              <a:rPr lang="en-US" altLang="zh-CN" sz="1600" dirty="0">
                <a:solidFill>
                  <a:srgbClr val="595959"/>
                </a:solidFill>
                <a:latin typeface="微软雅黑" panose="020B0503020204020204" pitchFamily="34" charset="-122"/>
                <a:ea typeface="微软雅黑" panose="020B0503020204020204" pitchFamily="34" charset="-122"/>
                <a:cs typeface="+mn-ea"/>
              </a:rPr>
              <a:t>id="</a:t>
            </a:r>
            <a:r>
              <a:rPr lang="en-US" altLang="zh-CN" sz="1600" dirty="0" err="1">
                <a:solidFill>
                  <a:srgbClr val="595959"/>
                </a:solidFill>
                <a:latin typeface="微软雅黑" panose="020B0503020204020204" pitchFamily="34" charset="-122"/>
                <a:ea typeface="微软雅黑" panose="020B0503020204020204" pitchFamily="34" charset="-122"/>
                <a:cs typeface="+mn-ea"/>
              </a:rPr>
              <a:t>updateBook</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parameterType</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com.itheima.pojo.Book</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update </a:t>
            </a:r>
            <a:r>
              <a:rPr lang="en-US" altLang="zh-CN" sz="1600" dirty="0" err="1">
                <a:solidFill>
                  <a:srgbClr val="595959"/>
                </a:solidFill>
                <a:latin typeface="微软雅黑" panose="020B0503020204020204" pitchFamily="34" charset="-122"/>
                <a:ea typeface="微软雅黑" panose="020B0503020204020204" pitchFamily="34" charset="-122"/>
                <a:cs typeface="+mn-ea"/>
              </a:rPr>
              <a:t>tb_book</a:t>
            </a:r>
            <a:r>
              <a:rPr lang="en-US" altLang="zh-CN" sz="1600" dirty="0">
                <a:solidFill>
                  <a:srgbClr val="595959"/>
                </a:solidFill>
                <a:latin typeface="微软雅黑" panose="020B0503020204020204" pitchFamily="34" charset="-122"/>
                <a:ea typeface="微软雅黑" panose="020B0503020204020204" pitchFamily="34" charset="-122"/>
                <a:cs typeface="+mn-ea"/>
              </a:rPr>
              <a:t> set </a:t>
            </a:r>
            <a:r>
              <a:rPr lang="en-US" altLang="zh-CN" sz="1600" dirty="0" err="1">
                <a:solidFill>
                  <a:srgbClr val="595959"/>
                </a:solidFill>
                <a:latin typeface="微软雅黑" panose="020B0503020204020204" pitchFamily="34" charset="-122"/>
                <a:ea typeface="微软雅黑" panose="020B0503020204020204" pitchFamily="34" charset="-122"/>
                <a:cs typeface="+mn-ea"/>
              </a:rPr>
              <a:t>bookName</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bookName</a:t>
            </a:r>
            <a:r>
              <a:rPr lang="en-US" altLang="zh-CN" sz="1600" dirty="0">
                <a:solidFill>
                  <a:srgbClr val="595959"/>
                </a:solidFill>
                <a:latin typeface="微软雅黑" panose="020B0503020204020204" pitchFamily="34" charset="-122"/>
                <a:ea typeface="微软雅黑" panose="020B0503020204020204" pitchFamily="34" charset="-122"/>
                <a:cs typeface="+mn-ea"/>
              </a:rPr>
              <a:t>},price=#{price}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where id=#{id}		</a:t>
            </a:r>
            <a:r>
              <a:rPr lang="en-US" altLang="zh-CN" sz="1600" dirty="0">
                <a:solidFill>
                  <a:srgbClr val="1369B2"/>
                </a:solidFill>
                <a:latin typeface="微软雅黑" panose="020B0503020204020204" pitchFamily="34" charset="-122"/>
                <a:ea typeface="微软雅黑" panose="020B0503020204020204" pitchFamily="34" charset="-122"/>
                <a:cs typeface="+mn-ea"/>
              </a:rPr>
              <a:t>&lt;/update&gt;</a:t>
            </a:r>
            <a:endParaRPr lang="zh-CN" altLang="zh-CN" sz="1600" dirty="0">
              <a:solidFill>
                <a:srgbClr val="1369B2"/>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&lt;/mapper&gt;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17012110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04</a:t>
            </a:r>
          </a:p>
        </p:txBody>
      </p:sp>
      <p:sp>
        <p:nvSpPr>
          <p:cNvPr id="12" name="Title 1"/>
          <p:cNvSpPr txBox="1"/>
          <p:nvPr/>
        </p:nvSpPr>
        <p:spPr>
          <a:xfrm>
            <a:off x="1143839" y="266933"/>
            <a:ext cx="24794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4.5.1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一级缓存</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a:extLst>
              <a:ext uri="{FF2B5EF4-FFF2-40B4-BE49-F238E27FC236}">
                <a16:creationId xmlns:a16="http://schemas.microsoft.com/office/drawing/2014/main" id="{BEAF0FBF-8370-1548-A5DC-85DA9EE176CA}"/>
              </a:ext>
            </a:extLst>
          </p:cNvPr>
          <p:cNvSpPr txBox="1"/>
          <p:nvPr>
            <p:custDataLst>
              <p:tags r:id="rId1"/>
            </p:custDataLst>
          </p:nvPr>
        </p:nvSpPr>
        <p:spPr>
          <a:xfrm>
            <a:off x="2917359" y="1121759"/>
            <a:ext cx="8143641" cy="787460"/>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在核心配置文件</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mybatis-config.xml</a:t>
            </a:r>
            <a:r>
              <a:rPr lang="zh-CN" altLang="zh-CN" sz="1600" dirty="0">
                <a:solidFill>
                  <a:srgbClr val="595959"/>
                </a:solidFill>
                <a:latin typeface="微软雅黑" panose="020B0503020204020204" pitchFamily="34" charset="-122"/>
                <a:ea typeface="微软雅黑" panose="020B0503020204020204" pitchFamily="34" charset="-122"/>
                <a:cs typeface="+mn-ea"/>
              </a:rPr>
              <a:t>中的</a:t>
            </a:r>
            <a:r>
              <a:rPr lang="en-US" altLang="zh-CN" sz="1600" dirty="0">
                <a:solidFill>
                  <a:srgbClr val="595959"/>
                </a:solidFill>
                <a:latin typeface="微软雅黑" panose="020B0503020204020204" pitchFamily="34" charset="-122"/>
                <a:ea typeface="微软雅黑" panose="020B0503020204020204" pitchFamily="34" charset="-122"/>
                <a:cs typeface="+mn-ea"/>
              </a:rPr>
              <a:t>&lt;mappers&gt;</a:t>
            </a:r>
            <a:r>
              <a:rPr lang="zh-CN" altLang="zh-CN" sz="1600" dirty="0">
                <a:solidFill>
                  <a:srgbClr val="595959"/>
                </a:solidFill>
                <a:latin typeface="微软雅黑" panose="020B0503020204020204" pitchFamily="34" charset="-122"/>
                <a:ea typeface="微软雅黑" panose="020B0503020204020204" pitchFamily="34" charset="-122"/>
                <a:cs typeface="+mn-ea"/>
              </a:rPr>
              <a:t>标签下，引入</a:t>
            </a:r>
            <a:r>
              <a:rPr lang="en-US" altLang="zh-CN" sz="1600" dirty="0" err="1">
                <a:solidFill>
                  <a:srgbClr val="595959"/>
                </a:solidFill>
                <a:latin typeface="微软雅黑" panose="020B0503020204020204" pitchFamily="34" charset="-122"/>
                <a:ea typeface="微软雅黑" panose="020B0503020204020204" pitchFamily="34" charset="-122"/>
                <a:cs typeface="+mn-ea"/>
              </a:rPr>
              <a:t>BookMapper.xml</a:t>
            </a:r>
            <a:r>
              <a:rPr lang="zh-CN" altLang="zh-CN" sz="1600" dirty="0">
                <a:solidFill>
                  <a:srgbClr val="595959"/>
                </a:solidFill>
                <a:latin typeface="微软雅黑" panose="020B0503020204020204" pitchFamily="34" charset="-122"/>
                <a:ea typeface="微软雅黑" panose="020B0503020204020204" pitchFamily="34" charset="-122"/>
                <a:cs typeface="+mn-ea"/>
              </a:rPr>
              <a:t>映射文件</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p>
        </p:txBody>
      </p:sp>
      <p:pic>
        <p:nvPicPr>
          <p:cNvPr id="19" name="图片 18">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651708" y="3263917"/>
            <a:ext cx="6880912" cy="1776305"/>
          </a:xfrm>
          <a:prstGeom prst="rect">
            <a:avLst/>
          </a:prstGeom>
        </p:spPr>
      </p:pic>
      <p:sp>
        <p:nvSpPr>
          <p:cNvPr id="2" name="矩形 1"/>
          <p:cNvSpPr/>
          <p:nvPr/>
        </p:nvSpPr>
        <p:spPr>
          <a:xfrm>
            <a:off x="2677928" y="3475390"/>
            <a:ext cx="7026142" cy="1289905"/>
          </a:xfrm>
          <a:prstGeom prst="rect">
            <a:avLst/>
          </a:prstGeom>
        </p:spPr>
        <p:txBody>
          <a:bodyPr wrap="square">
            <a:spAutoFit/>
          </a:bodyPr>
          <a:lstStyle/>
          <a:p>
            <a:pPr lvl="0">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&lt;mapper resource="com/</a:t>
            </a:r>
            <a:r>
              <a:rPr lang="en-US" altLang="zh-CN" dirty="0" err="1">
                <a:solidFill>
                  <a:srgbClr val="595959"/>
                </a:solidFill>
                <a:latin typeface="微软雅黑" panose="020B0503020204020204" pitchFamily="34" charset="-122"/>
                <a:ea typeface="微软雅黑" panose="020B0503020204020204" pitchFamily="34" charset="-122"/>
                <a:cs typeface="+mn-ea"/>
              </a:rPr>
              <a:t>itheima</a:t>
            </a:r>
            <a:r>
              <a:rPr lang="en-US" altLang="zh-CN" dirty="0">
                <a:solidFill>
                  <a:srgbClr val="595959"/>
                </a:solidFill>
                <a:latin typeface="微软雅黑" panose="020B0503020204020204" pitchFamily="34" charset="-122"/>
                <a:ea typeface="微软雅黑" panose="020B0503020204020204" pitchFamily="34" charset="-122"/>
                <a:cs typeface="+mn-ea"/>
              </a:rPr>
              <a:t>/mapper/</a:t>
            </a:r>
            <a:r>
              <a:rPr lang="en-US" altLang="zh-CN" dirty="0" err="1">
                <a:solidFill>
                  <a:srgbClr val="595959"/>
                </a:solidFill>
                <a:latin typeface="微软雅黑" panose="020B0503020204020204" pitchFamily="34" charset="-122"/>
                <a:ea typeface="微软雅黑" panose="020B0503020204020204" pitchFamily="34" charset="-122"/>
                <a:cs typeface="+mn-ea"/>
              </a:rPr>
              <a:t>BookMapper.xml</a:t>
            </a:r>
            <a:r>
              <a:rPr lang="en-US" altLang="zh-CN" dirty="0">
                <a:solidFill>
                  <a:srgbClr val="595959"/>
                </a:solidFill>
                <a:latin typeface="微软雅黑" panose="020B0503020204020204" pitchFamily="34" charset="-122"/>
                <a:ea typeface="微软雅黑" panose="020B0503020204020204" pitchFamily="34" charset="-122"/>
                <a:cs typeface="+mn-ea"/>
              </a:rPr>
              <a:t>" &gt;</a:t>
            </a:r>
          </a:p>
          <a:p>
            <a:pPr lvl="0">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&lt;/mapper&gt;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7696438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05</a:t>
            </a:r>
          </a:p>
        </p:txBody>
      </p:sp>
      <p:sp>
        <p:nvSpPr>
          <p:cNvPr id="12" name="Title 1"/>
          <p:cNvSpPr txBox="1"/>
          <p:nvPr/>
        </p:nvSpPr>
        <p:spPr>
          <a:xfrm>
            <a:off x="1143839" y="266933"/>
            <a:ext cx="24794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4.5.1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一级缓存</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a:extLst>
              <a:ext uri="{FF2B5EF4-FFF2-40B4-BE49-F238E27FC236}">
                <a16:creationId xmlns:a16="http://schemas.microsoft.com/office/drawing/2014/main" id="{BEAF0FBF-8370-1548-A5DC-85DA9EE176CA}"/>
              </a:ext>
            </a:extLst>
          </p:cNvPr>
          <p:cNvSpPr txBox="1"/>
          <p:nvPr>
            <p:custDataLst>
              <p:tags r:id="rId1"/>
            </p:custDataLst>
          </p:nvPr>
        </p:nvSpPr>
        <p:spPr>
          <a:xfrm>
            <a:off x="2917359" y="1121759"/>
            <a:ext cx="8143641" cy="787460"/>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由于需要通过</a:t>
            </a:r>
            <a:r>
              <a:rPr lang="en-US" altLang="zh-CN" sz="1600" dirty="0">
                <a:solidFill>
                  <a:srgbClr val="595959"/>
                </a:solidFill>
                <a:latin typeface="微软雅黑" panose="020B0503020204020204" pitchFamily="34" charset="-122"/>
                <a:ea typeface="微软雅黑" panose="020B0503020204020204" pitchFamily="34" charset="-122"/>
                <a:cs typeface="+mn-ea"/>
              </a:rPr>
              <a:t>log4j</a:t>
            </a:r>
            <a:r>
              <a:rPr lang="zh-CN" altLang="zh-CN" sz="1600" dirty="0">
                <a:solidFill>
                  <a:srgbClr val="595959"/>
                </a:solidFill>
                <a:latin typeface="微软雅黑" panose="020B0503020204020204" pitchFamily="34" charset="-122"/>
                <a:ea typeface="微软雅黑" panose="020B0503020204020204" pitchFamily="34" charset="-122"/>
                <a:cs typeface="+mn-ea"/>
              </a:rPr>
              <a:t>日志组件查看一级缓存的工作状态，因此需要在</a:t>
            </a:r>
            <a:r>
              <a:rPr lang="en-US" altLang="zh-CN" sz="1600" dirty="0" err="1">
                <a:solidFill>
                  <a:srgbClr val="595959"/>
                </a:solidFill>
                <a:latin typeface="微软雅黑" panose="020B0503020204020204" pitchFamily="34" charset="-122"/>
                <a:ea typeface="微软雅黑" panose="020B0503020204020204" pitchFamily="34" charset="-122"/>
                <a:cs typeface="+mn-ea"/>
              </a:rPr>
              <a:t>pom.xml</a:t>
            </a:r>
            <a:r>
              <a:rPr lang="zh-CN" altLang="zh-CN" sz="1600" dirty="0">
                <a:solidFill>
                  <a:srgbClr val="595959"/>
                </a:solidFill>
                <a:latin typeface="微软雅黑" panose="020B0503020204020204" pitchFamily="34" charset="-122"/>
                <a:ea typeface="微软雅黑" panose="020B0503020204020204" pitchFamily="34" charset="-122"/>
                <a:cs typeface="+mn-ea"/>
              </a:rPr>
              <a:t>中引入</a:t>
            </a:r>
            <a:r>
              <a:rPr lang="en-US" altLang="zh-CN" sz="1600" dirty="0">
                <a:solidFill>
                  <a:srgbClr val="595959"/>
                </a:solidFill>
                <a:latin typeface="微软雅黑" panose="020B0503020204020204" pitchFamily="34" charset="-122"/>
                <a:ea typeface="微软雅黑" panose="020B0503020204020204" pitchFamily="34" charset="-122"/>
                <a:cs typeface="+mn-ea"/>
              </a:rPr>
              <a:t>log4j</a:t>
            </a:r>
            <a:r>
              <a:rPr lang="zh-CN" altLang="zh-CN" sz="1600" dirty="0">
                <a:solidFill>
                  <a:srgbClr val="595959"/>
                </a:solidFill>
                <a:latin typeface="微软雅黑" panose="020B0503020204020204" pitchFamily="34" charset="-122"/>
                <a:ea typeface="微软雅黑" panose="020B0503020204020204" pitchFamily="34" charset="-122"/>
                <a:cs typeface="+mn-ea"/>
              </a:rPr>
              <a:t>的相关依赖</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p>
        </p:txBody>
      </p:sp>
      <p:pic>
        <p:nvPicPr>
          <p:cNvPr id="19" name="图片 18">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651708" y="3263917"/>
            <a:ext cx="6880912" cy="1895455"/>
          </a:xfrm>
          <a:prstGeom prst="rect">
            <a:avLst/>
          </a:prstGeom>
        </p:spPr>
      </p:pic>
      <p:sp>
        <p:nvSpPr>
          <p:cNvPr id="2" name="矩形 1"/>
          <p:cNvSpPr/>
          <p:nvPr/>
        </p:nvSpPr>
        <p:spPr>
          <a:xfrm>
            <a:off x="4095248" y="3223930"/>
            <a:ext cx="4591552" cy="1895455"/>
          </a:xfrm>
          <a:prstGeom prst="rect">
            <a:avLst/>
          </a:prstGeom>
        </p:spPr>
        <p:txBody>
          <a:bodyPr wrap="square">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&lt;dependency&gt;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a:t>
            </a:r>
            <a:r>
              <a:rPr lang="en-US" altLang="zh-CN" sz="1600" dirty="0" err="1">
                <a:solidFill>
                  <a:srgbClr val="595959"/>
                </a:solidFill>
                <a:latin typeface="微软雅黑" panose="020B0503020204020204" pitchFamily="34" charset="-122"/>
                <a:ea typeface="微软雅黑" panose="020B0503020204020204" pitchFamily="34" charset="-122"/>
                <a:cs typeface="+mn-ea"/>
              </a:rPr>
              <a:t>groupId</a:t>
            </a:r>
            <a:r>
              <a:rPr lang="en-US" altLang="zh-CN" sz="1600" dirty="0">
                <a:solidFill>
                  <a:srgbClr val="595959"/>
                </a:solidFill>
                <a:latin typeface="微软雅黑" panose="020B0503020204020204" pitchFamily="34" charset="-122"/>
                <a:ea typeface="微软雅黑" panose="020B0503020204020204" pitchFamily="34" charset="-122"/>
                <a:cs typeface="+mn-ea"/>
              </a:rPr>
              <a:t>&gt;log4j&lt;/</a:t>
            </a:r>
            <a:r>
              <a:rPr lang="en-US" altLang="zh-CN" sz="1600" dirty="0" err="1">
                <a:solidFill>
                  <a:srgbClr val="595959"/>
                </a:solidFill>
                <a:latin typeface="微软雅黑" panose="020B0503020204020204" pitchFamily="34" charset="-122"/>
                <a:ea typeface="微软雅黑" panose="020B0503020204020204" pitchFamily="34" charset="-122"/>
                <a:cs typeface="+mn-ea"/>
              </a:rPr>
              <a:t>groupId</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a:t>
            </a:r>
            <a:r>
              <a:rPr lang="en-US" altLang="zh-CN" sz="1600" dirty="0" err="1">
                <a:solidFill>
                  <a:srgbClr val="595959"/>
                </a:solidFill>
                <a:latin typeface="微软雅黑" panose="020B0503020204020204" pitchFamily="34" charset="-122"/>
                <a:ea typeface="微软雅黑" panose="020B0503020204020204" pitchFamily="34" charset="-122"/>
                <a:cs typeface="+mn-ea"/>
              </a:rPr>
              <a:t>artifactId</a:t>
            </a:r>
            <a:r>
              <a:rPr lang="en-US" altLang="zh-CN" sz="1600" dirty="0">
                <a:solidFill>
                  <a:srgbClr val="595959"/>
                </a:solidFill>
                <a:latin typeface="微软雅黑" panose="020B0503020204020204" pitchFamily="34" charset="-122"/>
                <a:ea typeface="微软雅黑" panose="020B0503020204020204" pitchFamily="34" charset="-122"/>
                <a:cs typeface="+mn-ea"/>
              </a:rPr>
              <a:t>&gt;log4j&lt;/</a:t>
            </a:r>
            <a:r>
              <a:rPr lang="en-US" altLang="zh-CN" sz="1600" dirty="0" err="1">
                <a:solidFill>
                  <a:srgbClr val="595959"/>
                </a:solidFill>
                <a:latin typeface="微软雅黑" panose="020B0503020204020204" pitchFamily="34" charset="-122"/>
                <a:ea typeface="微软雅黑" panose="020B0503020204020204" pitchFamily="34" charset="-122"/>
                <a:cs typeface="+mn-ea"/>
              </a:rPr>
              <a:t>artifactId</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&lt;version&gt;1.2.17&lt;/version&gt;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&lt;/dependency&gt;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4855145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06</a:t>
            </a:r>
          </a:p>
        </p:txBody>
      </p:sp>
      <p:sp>
        <p:nvSpPr>
          <p:cNvPr id="12" name="Title 1"/>
          <p:cNvSpPr txBox="1"/>
          <p:nvPr/>
        </p:nvSpPr>
        <p:spPr>
          <a:xfrm>
            <a:off x="1143839" y="266933"/>
            <a:ext cx="24794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4.5.1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一级缓存</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a:extLst>
              <a:ext uri="{FF2B5EF4-FFF2-40B4-BE49-F238E27FC236}">
                <a16:creationId xmlns:a16="http://schemas.microsoft.com/office/drawing/2014/main" id="{BEAF0FBF-8370-1548-A5DC-85DA9EE176CA}"/>
              </a:ext>
            </a:extLst>
          </p:cNvPr>
          <p:cNvSpPr txBox="1"/>
          <p:nvPr>
            <p:custDataLst>
              <p:tags r:id="rId1"/>
            </p:custDataLst>
          </p:nvPr>
        </p:nvSpPr>
        <p:spPr>
          <a:xfrm>
            <a:off x="2917359" y="1121759"/>
            <a:ext cx="8143641" cy="787460"/>
          </a:xfrm>
          <a:prstGeom prst="rect">
            <a:avLst/>
          </a:prstGeom>
          <a:noFill/>
          <a:ln>
            <a:noFill/>
          </a:ln>
        </p:spPr>
        <p:txBody>
          <a:bodyPr wrap="square" rtlCol="0">
            <a:spAutoFit/>
          </a:bodyPr>
          <a:lstStyle/>
          <a:p>
            <a:pP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在</a:t>
            </a:r>
            <a:r>
              <a:rPr lang="zh-CN" altLang="zh-CN" sz="1600" dirty="0">
                <a:solidFill>
                  <a:srgbClr val="595959"/>
                </a:solidFill>
                <a:latin typeface="微软雅黑" panose="020B0503020204020204" pitchFamily="34" charset="-122"/>
                <a:ea typeface="微软雅黑" panose="020B0503020204020204" pitchFamily="34" charset="-122"/>
                <a:cs typeface="+mn-ea"/>
              </a:rPr>
              <a:t>工程的</a:t>
            </a:r>
            <a:r>
              <a:rPr lang="en-US" altLang="zh-CN" sz="1600" dirty="0" err="1">
                <a:solidFill>
                  <a:srgbClr val="595959"/>
                </a:solidFill>
                <a:latin typeface="微软雅黑" panose="020B0503020204020204" pitchFamily="34" charset="-122"/>
                <a:ea typeface="微软雅黑" panose="020B0503020204020204" pitchFamily="34" charset="-122"/>
                <a:cs typeface="+mn-ea"/>
              </a:rPr>
              <a:t>src</a:t>
            </a:r>
            <a:r>
              <a:rPr lang="en-US" altLang="zh-CN" sz="1600" dirty="0">
                <a:solidFill>
                  <a:srgbClr val="595959"/>
                </a:solidFill>
                <a:latin typeface="微软雅黑" panose="020B0503020204020204" pitchFamily="34" charset="-122"/>
                <a:ea typeface="微软雅黑" panose="020B0503020204020204" pitchFamily="34" charset="-122"/>
                <a:cs typeface="+mn-ea"/>
              </a:rPr>
              <a:t>/main/resources</a:t>
            </a:r>
            <a:r>
              <a:rPr lang="zh-CN" altLang="zh-CN" sz="1600" dirty="0">
                <a:solidFill>
                  <a:srgbClr val="595959"/>
                </a:solidFill>
                <a:latin typeface="微软雅黑" panose="020B0503020204020204" pitchFamily="34" charset="-122"/>
                <a:ea typeface="微软雅黑" panose="020B0503020204020204" pitchFamily="34" charset="-122"/>
                <a:cs typeface="+mn-ea"/>
              </a:rPr>
              <a:t>目录下创建</a:t>
            </a:r>
            <a:r>
              <a:rPr lang="en-US" altLang="zh-CN" sz="1600" dirty="0">
                <a:solidFill>
                  <a:srgbClr val="595959"/>
                </a:solidFill>
                <a:latin typeface="微软雅黑" panose="020B0503020204020204" pitchFamily="34" charset="-122"/>
                <a:ea typeface="微软雅黑" panose="020B0503020204020204" pitchFamily="34" charset="-122"/>
                <a:cs typeface="+mn-ea"/>
              </a:rPr>
              <a:t>log4j.properties</a:t>
            </a:r>
            <a:r>
              <a:rPr lang="zh-CN" altLang="zh-CN" sz="1600" dirty="0">
                <a:solidFill>
                  <a:srgbClr val="595959"/>
                </a:solidFill>
                <a:latin typeface="微软雅黑" panose="020B0503020204020204" pitchFamily="34" charset="-122"/>
                <a:ea typeface="微软雅黑" panose="020B0503020204020204" pitchFamily="34" charset="-122"/>
                <a:cs typeface="+mn-ea"/>
              </a:rPr>
              <a:t>文件，用于配置</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a:t>
            </a:r>
            <a:r>
              <a:rPr lang="zh-CN" altLang="zh-CN" sz="1600" dirty="0">
                <a:solidFill>
                  <a:srgbClr val="595959"/>
                </a:solidFill>
                <a:latin typeface="微软雅黑" panose="020B0503020204020204" pitchFamily="34" charset="-122"/>
                <a:ea typeface="微软雅黑" panose="020B0503020204020204" pitchFamily="34" charset="-122"/>
                <a:cs typeface="+mn-ea"/>
              </a:rPr>
              <a:t>和控制台的</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p>
        </p:txBody>
      </p:sp>
      <p:pic>
        <p:nvPicPr>
          <p:cNvPr id="19" name="图片 18">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651708" y="2641000"/>
            <a:ext cx="6880912" cy="3554060"/>
          </a:xfrm>
          <a:prstGeom prst="rect">
            <a:avLst/>
          </a:prstGeom>
        </p:spPr>
      </p:pic>
      <p:sp>
        <p:nvSpPr>
          <p:cNvPr id="2" name="矩形 1"/>
          <p:cNvSpPr/>
          <p:nvPr/>
        </p:nvSpPr>
        <p:spPr>
          <a:xfrm>
            <a:off x="2963678" y="2709580"/>
            <a:ext cx="6340342" cy="3372783"/>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全局日志配置</a:t>
            </a: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log4j.rootLogger=DEBUG, Console</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控制台输出配置</a:t>
            </a: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log4j.appender.Console=org.apache.log4j.ConsoleAppender</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log4j.appender.Console.layout=org.apache.log4j.PatternLayout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log4j.appender.Console.layout.ConversionPattern=%d [%t] %-5p [%c] - %</a:t>
            </a:r>
            <a:r>
              <a:rPr lang="en-US" altLang="zh-CN" sz="1600" dirty="0" err="1">
                <a:solidFill>
                  <a:srgbClr val="595959"/>
                </a:solidFill>
                <a:latin typeface="微软雅黑" panose="020B0503020204020204" pitchFamily="34" charset="-122"/>
                <a:ea typeface="微软雅黑" panose="020B0503020204020204" pitchFamily="34" charset="-122"/>
                <a:cs typeface="+mn-ea"/>
              </a:rPr>
              <a:t>m%n</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日志输出级别</a:t>
            </a:r>
            <a:r>
              <a:rPr lang="zh-CN" altLang="en-US" sz="1600" dirty="0">
                <a:solidFill>
                  <a:srgbClr val="595959"/>
                </a:solidFill>
                <a:latin typeface="微软雅黑" panose="020B0503020204020204" pitchFamily="34" charset="-122"/>
                <a:ea typeface="微软雅黑" panose="020B0503020204020204" pitchFamily="34" charset="-122"/>
                <a:cs typeface="+mn-ea"/>
              </a:rPr>
              <a:t>，只展示了一个</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log4j.logger.java.sql.PreparedStatement=DEBUG</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42006983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5" y="3013559"/>
            <a:ext cx="6733878" cy="830997"/>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关联映射概述</a:t>
            </a:r>
            <a:endParaRPr lang="en-GB" altLang="zh-CN"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7082" y="2808590"/>
            <a:ext cx="1735046" cy="1106549"/>
          </a:xfrm>
          <a:prstGeom prst="rect">
            <a:avLst/>
          </a:prstGeom>
          <a:noFill/>
        </p:spPr>
        <p:txBody>
          <a:bodyPr wrap="square" lIns="91443" tIns="45720" rIns="91443" bIns="45720" rtlCol="0">
            <a:spAutoFit/>
          </a:bodyPr>
          <a:lstStyle/>
          <a:p>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4</a:t>
            </a:r>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.1</a:t>
            </a:r>
          </a:p>
        </p:txBody>
      </p:sp>
    </p:spTree>
    <p:extLst>
      <p:ext uri="{BB962C8B-B14F-4D97-AF65-F5344CB8AC3E}">
        <p14:creationId xmlns:p14="http://schemas.microsoft.com/office/powerpoint/2010/main" val="22318211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07</a:t>
            </a:r>
          </a:p>
        </p:txBody>
      </p:sp>
      <p:sp>
        <p:nvSpPr>
          <p:cNvPr id="12" name="Title 1"/>
          <p:cNvSpPr txBox="1"/>
          <p:nvPr/>
        </p:nvSpPr>
        <p:spPr>
          <a:xfrm>
            <a:off x="1143839" y="266933"/>
            <a:ext cx="24794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4.5.1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一级缓存</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a:extLst>
              <a:ext uri="{FF2B5EF4-FFF2-40B4-BE49-F238E27FC236}">
                <a16:creationId xmlns:a16="http://schemas.microsoft.com/office/drawing/2014/main" id="{BEAF0FBF-8370-1548-A5DC-85DA9EE176CA}"/>
              </a:ext>
            </a:extLst>
          </p:cNvPr>
          <p:cNvSpPr txBox="1"/>
          <p:nvPr>
            <p:custDataLst>
              <p:tags r:id="rId1"/>
            </p:custDataLst>
          </p:nvPr>
        </p:nvSpPr>
        <p:spPr>
          <a:xfrm>
            <a:off x="2917359" y="1121759"/>
            <a:ext cx="8143641" cy="418128"/>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在测试类</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MyBatisTest</a:t>
            </a:r>
            <a:r>
              <a:rPr lang="zh-CN" altLang="zh-CN" sz="1600" dirty="0">
                <a:solidFill>
                  <a:srgbClr val="595959"/>
                </a:solidFill>
                <a:latin typeface="微软雅黑" panose="020B0503020204020204" pitchFamily="34" charset="-122"/>
                <a:ea typeface="微软雅黑" panose="020B0503020204020204" pitchFamily="34" charset="-122"/>
                <a:cs typeface="+mn-ea"/>
              </a:rPr>
              <a:t>中，编写测试方法</a:t>
            </a:r>
            <a:r>
              <a:rPr lang="en-US" altLang="zh-CN" sz="1600" dirty="0">
                <a:solidFill>
                  <a:srgbClr val="595959"/>
                </a:solidFill>
                <a:latin typeface="微软雅黑" panose="020B0503020204020204" pitchFamily="34" charset="-122"/>
                <a:ea typeface="微软雅黑" panose="020B0503020204020204" pitchFamily="34" charset="-122"/>
                <a:cs typeface="+mn-ea"/>
              </a:rPr>
              <a:t>findBookByIdTest1()</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p>
        </p:txBody>
      </p:sp>
      <p:pic>
        <p:nvPicPr>
          <p:cNvPr id="19" name="图片 18">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651708" y="2400420"/>
            <a:ext cx="6880912" cy="4011810"/>
          </a:xfrm>
          <a:prstGeom prst="rect">
            <a:avLst/>
          </a:prstGeom>
        </p:spPr>
      </p:pic>
      <p:sp>
        <p:nvSpPr>
          <p:cNvPr id="2" name="矩形 1"/>
          <p:cNvSpPr/>
          <p:nvPr/>
        </p:nvSpPr>
        <p:spPr>
          <a:xfrm>
            <a:off x="2963678" y="2332390"/>
            <a:ext cx="6340342" cy="4111447"/>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void findBookByIdTest1()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1.</a:t>
            </a:r>
            <a:r>
              <a:rPr lang="zh-CN" altLang="zh-CN" sz="1600" dirty="0">
                <a:solidFill>
                  <a:srgbClr val="595959"/>
                </a:solidFill>
                <a:latin typeface="微软雅黑" panose="020B0503020204020204" pitchFamily="34" charset="-122"/>
                <a:ea typeface="微软雅黑" panose="020B0503020204020204" pitchFamily="34" charset="-122"/>
                <a:cs typeface="+mn-ea"/>
              </a:rPr>
              <a:t>通过工具类生成</a:t>
            </a:r>
            <a:r>
              <a:rPr lang="en-US" altLang="zh-CN" sz="1600" dirty="0" err="1">
                <a:solidFill>
                  <a:srgbClr val="595959"/>
                </a:solidFill>
                <a:latin typeface="微软雅黑" panose="020B0503020204020204" pitchFamily="34" charset="-122"/>
                <a:ea typeface="微软雅黑" panose="020B0503020204020204" pitchFamily="34" charset="-122"/>
                <a:cs typeface="+mn-ea"/>
              </a:rPr>
              <a:t>SqlSession</a:t>
            </a:r>
            <a:r>
              <a:rPr lang="zh-CN" altLang="zh-CN" sz="1600" dirty="0">
                <a:solidFill>
                  <a:srgbClr val="595959"/>
                </a:solidFill>
                <a:latin typeface="微软雅黑" panose="020B0503020204020204" pitchFamily="34" charset="-122"/>
                <a:ea typeface="微软雅黑" panose="020B0503020204020204" pitchFamily="34" charset="-122"/>
                <a:cs typeface="+mn-ea"/>
              </a:rPr>
              <a:t>对象</a:t>
            </a: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SqlSession</a:t>
            </a:r>
            <a:r>
              <a:rPr lang="en-US" altLang="zh-CN" sz="1600" dirty="0">
                <a:solidFill>
                  <a:srgbClr val="595959"/>
                </a:solidFill>
                <a:latin typeface="微软雅黑" panose="020B0503020204020204" pitchFamily="34" charset="-122"/>
                <a:ea typeface="微软雅黑" panose="020B0503020204020204" pitchFamily="34" charset="-122"/>
                <a:cs typeface="+mn-ea"/>
              </a:rPr>
              <a:t> session1 = </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MyBatisUtils.getSession</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2.</a:t>
            </a:r>
            <a:r>
              <a:rPr lang="zh-CN" altLang="zh-CN" sz="1600" dirty="0">
                <a:solidFill>
                  <a:srgbClr val="595959"/>
                </a:solidFill>
                <a:latin typeface="微软雅黑" panose="020B0503020204020204" pitchFamily="34" charset="-122"/>
                <a:ea typeface="微软雅黑" panose="020B0503020204020204" pitchFamily="34" charset="-122"/>
                <a:cs typeface="+mn-ea"/>
              </a:rPr>
              <a:t>使用</a:t>
            </a:r>
            <a:r>
              <a:rPr lang="en-US" altLang="zh-CN" sz="1600" dirty="0">
                <a:solidFill>
                  <a:srgbClr val="595959"/>
                </a:solidFill>
                <a:latin typeface="微软雅黑" panose="020B0503020204020204" pitchFamily="34" charset="-122"/>
                <a:ea typeface="微软雅黑" panose="020B0503020204020204" pitchFamily="34" charset="-122"/>
                <a:cs typeface="+mn-ea"/>
              </a:rPr>
              <a:t>session1</a:t>
            </a:r>
            <a:r>
              <a:rPr lang="zh-CN" altLang="zh-CN" sz="1600" dirty="0">
                <a:solidFill>
                  <a:srgbClr val="595959"/>
                </a:solidFill>
                <a:latin typeface="微软雅黑" panose="020B0503020204020204" pitchFamily="34" charset="-122"/>
                <a:ea typeface="微软雅黑" panose="020B0503020204020204" pitchFamily="34" charset="-122"/>
                <a:cs typeface="+mn-ea"/>
              </a:rPr>
              <a:t>查询</a:t>
            </a:r>
            <a:r>
              <a:rPr lang="en-US" altLang="zh-CN" sz="1600" dirty="0">
                <a:solidFill>
                  <a:srgbClr val="595959"/>
                </a:solidFill>
                <a:latin typeface="微软雅黑" panose="020B0503020204020204" pitchFamily="34" charset="-122"/>
                <a:ea typeface="微软雅黑" panose="020B0503020204020204" pitchFamily="34" charset="-122"/>
                <a:cs typeface="+mn-ea"/>
              </a:rPr>
              <a:t>id</a:t>
            </a:r>
            <a:r>
              <a:rPr lang="zh-CN" altLang="zh-CN" sz="1600" dirty="0">
                <a:solidFill>
                  <a:srgbClr val="595959"/>
                </a:solidFill>
                <a:latin typeface="微软雅黑" panose="020B0503020204020204" pitchFamily="34" charset="-122"/>
                <a:ea typeface="微软雅黑" panose="020B0503020204020204" pitchFamily="34" charset="-122"/>
                <a:cs typeface="+mn-ea"/>
              </a:rPr>
              <a:t>为</a:t>
            </a:r>
            <a:r>
              <a:rPr lang="en-US" altLang="zh-CN" sz="1600" dirty="0">
                <a:solidFill>
                  <a:srgbClr val="595959"/>
                </a:solidFill>
                <a:latin typeface="微软雅黑" panose="020B0503020204020204" pitchFamily="34" charset="-122"/>
                <a:ea typeface="微软雅黑" panose="020B0503020204020204" pitchFamily="34" charset="-122"/>
                <a:cs typeface="+mn-ea"/>
              </a:rPr>
              <a:t>1</a:t>
            </a:r>
            <a:r>
              <a:rPr lang="zh-CN" altLang="zh-CN" sz="1600" dirty="0">
                <a:solidFill>
                  <a:srgbClr val="595959"/>
                </a:solidFill>
                <a:latin typeface="微软雅黑" panose="020B0503020204020204" pitchFamily="34" charset="-122"/>
                <a:ea typeface="微软雅黑" panose="020B0503020204020204" pitchFamily="34" charset="-122"/>
                <a:cs typeface="+mn-ea"/>
              </a:rPr>
              <a:t>的图书的信息</a:t>
            </a: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Book book1 = </a:t>
            </a:r>
            <a:r>
              <a:rPr lang="en-US" altLang="zh-CN" sz="1600" dirty="0" err="1">
                <a:solidFill>
                  <a:srgbClr val="595959"/>
                </a:solidFill>
                <a:latin typeface="微软雅黑" panose="020B0503020204020204" pitchFamily="34" charset="-122"/>
                <a:ea typeface="微软雅黑" panose="020B0503020204020204" pitchFamily="34" charset="-122"/>
                <a:cs typeface="+mn-ea"/>
              </a:rPr>
              <a:t>session.selectOne</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com.itheima.mapper</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en-US" altLang="zh-CN" sz="1600" dirty="0" err="1">
                <a:solidFill>
                  <a:srgbClr val="595959"/>
                </a:solidFill>
                <a:latin typeface="微软雅黑" panose="020B0503020204020204" pitchFamily="34" charset="-122"/>
                <a:ea typeface="微软雅黑" panose="020B0503020204020204" pitchFamily="34" charset="-122"/>
                <a:cs typeface="+mn-ea"/>
              </a:rPr>
              <a:t>BookMapper.findBookById</a:t>
            </a:r>
            <a:r>
              <a:rPr lang="en-US" altLang="zh-CN" sz="1600" dirty="0">
                <a:solidFill>
                  <a:srgbClr val="595959"/>
                </a:solidFill>
                <a:latin typeface="微软雅黑" panose="020B0503020204020204" pitchFamily="34" charset="-122"/>
                <a:ea typeface="微软雅黑" panose="020B0503020204020204" pitchFamily="34" charset="-122"/>
                <a:cs typeface="+mn-ea"/>
              </a:rPr>
              <a:t>", 1);</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System.out.println</a:t>
            </a:r>
            <a:r>
              <a:rPr lang="en-US" altLang="zh-CN" sz="1600" dirty="0">
                <a:solidFill>
                  <a:srgbClr val="595959"/>
                </a:solidFill>
                <a:latin typeface="微软雅黑" panose="020B0503020204020204" pitchFamily="34" charset="-122"/>
                <a:ea typeface="微软雅黑" panose="020B0503020204020204" pitchFamily="34" charset="-122"/>
                <a:cs typeface="+mn-ea"/>
              </a:rPr>
              <a:t>(book1.toString()); // 3.</a:t>
            </a:r>
            <a:r>
              <a:rPr lang="zh-CN" altLang="zh-CN" sz="1600" dirty="0">
                <a:solidFill>
                  <a:srgbClr val="595959"/>
                </a:solidFill>
                <a:latin typeface="微软雅黑" panose="020B0503020204020204" pitchFamily="34" charset="-122"/>
                <a:ea typeface="微软雅黑" panose="020B0503020204020204" pitchFamily="34" charset="-122"/>
                <a:cs typeface="+mn-ea"/>
              </a:rPr>
              <a:t>输出查询结果信息</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 再次</a:t>
            </a:r>
            <a:r>
              <a:rPr lang="zh-CN" altLang="zh-CN" sz="1600" dirty="0">
                <a:solidFill>
                  <a:srgbClr val="595959"/>
                </a:solidFill>
                <a:latin typeface="微软雅黑" panose="020B0503020204020204" pitchFamily="34" charset="-122"/>
                <a:ea typeface="微软雅黑" panose="020B0503020204020204" pitchFamily="34" charset="-122"/>
                <a:cs typeface="+mn-ea"/>
              </a:rPr>
              <a:t>使用</a:t>
            </a:r>
            <a:r>
              <a:rPr lang="en-US" altLang="zh-CN" sz="1600" dirty="0">
                <a:solidFill>
                  <a:srgbClr val="595959"/>
                </a:solidFill>
                <a:latin typeface="微软雅黑" panose="020B0503020204020204" pitchFamily="34" charset="-122"/>
                <a:ea typeface="微软雅黑" panose="020B0503020204020204" pitchFamily="34" charset="-122"/>
                <a:cs typeface="+mn-ea"/>
              </a:rPr>
              <a:t>session1</a:t>
            </a:r>
            <a:r>
              <a:rPr lang="zh-CN" altLang="zh-CN" sz="1600" dirty="0">
                <a:solidFill>
                  <a:srgbClr val="595959"/>
                </a:solidFill>
                <a:latin typeface="微软雅黑" panose="020B0503020204020204" pitchFamily="34" charset="-122"/>
                <a:ea typeface="微软雅黑" panose="020B0503020204020204" pitchFamily="34" charset="-122"/>
                <a:cs typeface="+mn-ea"/>
              </a:rPr>
              <a:t>查询</a:t>
            </a:r>
            <a:r>
              <a:rPr lang="en-US" altLang="zh-CN" sz="1600" dirty="0">
                <a:solidFill>
                  <a:srgbClr val="595959"/>
                </a:solidFill>
                <a:latin typeface="微软雅黑" panose="020B0503020204020204" pitchFamily="34" charset="-122"/>
                <a:ea typeface="微软雅黑" panose="020B0503020204020204" pitchFamily="34" charset="-122"/>
                <a:cs typeface="+mn-ea"/>
              </a:rPr>
              <a:t>id</a:t>
            </a:r>
            <a:r>
              <a:rPr lang="zh-CN" altLang="zh-CN" sz="1600" dirty="0">
                <a:solidFill>
                  <a:srgbClr val="595959"/>
                </a:solidFill>
                <a:latin typeface="微软雅黑" panose="020B0503020204020204" pitchFamily="34" charset="-122"/>
                <a:ea typeface="微软雅黑" panose="020B0503020204020204" pitchFamily="34" charset="-122"/>
                <a:cs typeface="+mn-ea"/>
              </a:rPr>
              <a:t>为</a:t>
            </a:r>
            <a:r>
              <a:rPr lang="en-US" altLang="zh-CN" sz="1600" dirty="0">
                <a:solidFill>
                  <a:srgbClr val="595959"/>
                </a:solidFill>
                <a:latin typeface="微软雅黑" panose="020B0503020204020204" pitchFamily="34" charset="-122"/>
                <a:ea typeface="微软雅黑" panose="020B0503020204020204" pitchFamily="34" charset="-122"/>
                <a:cs typeface="+mn-ea"/>
              </a:rPr>
              <a:t>1</a:t>
            </a:r>
            <a:r>
              <a:rPr lang="zh-CN" altLang="zh-CN" sz="1600" dirty="0">
                <a:solidFill>
                  <a:srgbClr val="595959"/>
                </a:solidFill>
                <a:latin typeface="微软雅黑" panose="020B0503020204020204" pitchFamily="34" charset="-122"/>
                <a:ea typeface="微软雅黑" panose="020B0503020204020204" pitchFamily="34" charset="-122"/>
                <a:cs typeface="+mn-ea"/>
              </a:rPr>
              <a:t>的图书的信息</a:t>
            </a:r>
            <a:r>
              <a:rPr lang="zh-CN" altLang="en-US" sz="1600" dirty="0">
                <a:solidFill>
                  <a:srgbClr val="595959"/>
                </a:solidFill>
                <a:latin typeface="微软雅黑" panose="020B0503020204020204" pitchFamily="34" charset="-122"/>
                <a:ea typeface="微软雅黑" panose="020B0503020204020204" pitchFamily="34" charset="-122"/>
                <a:cs typeface="+mn-ea"/>
              </a:rPr>
              <a:t>，同</a:t>
            </a:r>
            <a:r>
              <a:rPr lang="en-US" altLang="zh-CN" sz="1600" dirty="0">
                <a:solidFill>
                  <a:srgbClr val="595959"/>
                </a:solidFill>
                <a:latin typeface="微软雅黑" panose="020B0503020204020204" pitchFamily="34" charset="-122"/>
                <a:ea typeface="微软雅黑" panose="020B0503020204020204" pitchFamily="34" charset="-122"/>
                <a:cs typeface="+mn-ea"/>
              </a:rPr>
              <a:t>2</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595959"/>
                </a:solidFill>
                <a:latin typeface="微软雅黑" panose="020B0503020204020204" pitchFamily="34" charset="-122"/>
                <a:ea typeface="微软雅黑" panose="020B0503020204020204" pitchFamily="34" charset="-122"/>
                <a:cs typeface="+mn-ea"/>
              </a:rPr>
              <a:t>3</a:t>
            </a:r>
            <a:r>
              <a:rPr lang="zh-CN" altLang="en-US" sz="1600" dirty="0">
                <a:solidFill>
                  <a:srgbClr val="595959"/>
                </a:solidFill>
                <a:latin typeface="微软雅黑" panose="020B0503020204020204" pitchFamily="34" charset="-122"/>
                <a:ea typeface="微软雅黑" panose="020B0503020204020204" pitchFamily="34" charset="-122"/>
                <a:cs typeface="+mn-ea"/>
              </a:rPr>
              <a:t>步</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 4.</a:t>
            </a:r>
            <a:r>
              <a:rPr lang="zh-CN" altLang="zh-CN" sz="1600" dirty="0">
                <a:solidFill>
                  <a:srgbClr val="595959"/>
                </a:solidFill>
                <a:latin typeface="微软雅黑" panose="020B0503020204020204" pitchFamily="34" charset="-122"/>
                <a:ea typeface="微软雅黑" panose="020B0503020204020204" pitchFamily="34" charset="-122"/>
                <a:cs typeface="+mn-ea"/>
              </a:rPr>
              <a:t>关闭</a:t>
            </a:r>
            <a:r>
              <a:rPr lang="en-US" altLang="zh-CN" sz="1600" dirty="0" err="1">
                <a:solidFill>
                  <a:srgbClr val="595959"/>
                </a:solidFill>
                <a:latin typeface="微软雅黑" panose="020B0503020204020204" pitchFamily="34" charset="-122"/>
                <a:ea typeface="微软雅黑" panose="020B0503020204020204" pitchFamily="34" charset="-122"/>
                <a:cs typeface="+mn-ea"/>
              </a:rPr>
              <a:t>SqlSession</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session1.close();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3385837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36517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4.5.1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一级缓存</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9" name="图形 28" descr="灯泡和齿轮">
            <a:extLst>
              <a:ext uri="{FF2B5EF4-FFF2-40B4-BE49-F238E27FC236}">
                <a16:creationId xmlns:a16="http://schemas.microsoft.com/office/drawing/2014/main" id="{3E690F46-0F81-DF46-8ADA-2A3C2E49BE5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5000" y="975267"/>
            <a:ext cx="944034" cy="944034"/>
          </a:xfrm>
          <a:prstGeom prst="rect">
            <a:avLst/>
          </a:prstGeom>
        </p:spPr>
      </p:pic>
      <p:sp>
        <p:nvSpPr>
          <p:cNvPr id="10" name="矩形 9">
            <a:extLst>
              <a:ext uri="{FF2B5EF4-FFF2-40B4-BE49-F238E27FC236}">
                <a16:creationId xmlns:a16="http://schemas.microsoft.com/office/drawing/2014/main" id="{3F17F3FD-94AF-2B4A-9E1F-B833AB3E5B86}"/>
              </a:ext>
            </a:extLst>
          </p:cNvPr>
          <p:cNvSpPr/>
          <p:nvPr/>
        </p:nvSpPr>
        <p:spPr>
          <a:xfrm>
            <a:off x="1813596" y="1112004"/>
            <a:ext cx="3889596"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4" name="文本框 35">
            <a:extLst>
              <a:ext uri="{FF2B5EF4-FFF2-40B4-BE49-F238E27FC236}">
                <a16:creationId xmlns:a16="http://schemas.microsoft.com/office/drawing/2014/main" id="{5F4243C4-CA97-894A-B527-6F7A04CC304A}"/>
              </a:ext>
            </a:extLst>
          </p:cNvPr>
          <p:cNvSpPr txBox="1"/>
          <p:nvPr/>
        </p:nvSpPr>
        <p:spPr>
          <a:xfrm>
            <a:off x="1868140" y="1211041"/>
            <a:ext cx="3835052" cy="461665"/>
          </a:xfrm>
          <a:prstGeom prst="rect">
            <a:avLst/>
          </a:prstGeom>
          <a:solidFill>
            <a:srgbClr val="C00000"/>
          </a:solidFill>
        </p:spPr>
        <p:txBody>
          <a:bodyPr wrap="square" rtlCol="0">
            <a:spAutoFit/>
          </a:bodyPr>
          <a:lstStyle/>
          <a:p>
            <a:pPr algn="dist"/>
            <a:r>
              <a:rPr lang="en-US" altLang="zh-CN" sz="2400" dirty="0" err="1">
                <a:solidFill>
                  <a:schemeClr val="bg1"/>
                </a:solidFill>
                <a:latin typeface="Arial" panose="020B0604020202020204" pitchFamily="34" charset="0"/>
                <a:ea typeface="思源黑体 CN Regular" panose="020B0500000000000000" pitchFamily="34" charset="-122"/>
                <a:sym typeface="Arial" panose="020B0604020202020204" pitchFamily="34" charset="0"/>
              </a:rPr>
              <a:t>MyBatis</a:t>
            </a:r>
            <a:r>
              <a:rPr lang="zh-CN" altLang="en-US" sz="2400" dirty="0">
                <a:solidFill>
                  <a:schemeClr val="bg1"/>
                </a:solidFill>
                <a:latin typeface="Arial" panose="020B0604020202020204" pitchFamily="34" charset="0"/>
                <a:ea typeface="思源黑体 CN Regular" panose="020B0500000000000000" pitchFamily="34" charset="-122"/>
                <a:sym typeface="Arial" panose="020B0604020202020204" pitchFamily="34" charset="0"/>
              </a:rPr>
              <a:t>如何防止程序误读</a:t>
            </a:r>
          </a:p>
        </p:txBody>
      </p:sp>
      <p:sp>
        <p:nvSpPr>
          <p:cNvPr id="15" name="矩形 14">
            <a:extLst>
              <a:ext uri="{FF2B5EF4-FFF2-40B4-BE49-F238E27FC236}">
                <a16:creationId xmlns:a16="http://schemas.microsoft.com/office/drawing/2014/main" id="{21C3D85D-0E27-FC43-AEC5-EFB5ED00FBB9}"/>
              </a:ext>
            </a:extLst>
          </p:cNvPr>
          <p:cNvSpPr/>
          <p:nvPr/>
        </p:nvSpPr>
        <p:spPr>
          <a:xfrm>
            <a:off x="5807794" y="1112004"/>
            <a:ext cx="83127"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6" name="矩形 15">
            <a:extLst>
              <a:ext uri="{FF2B5EF4-FFF2-40B4-BE49-F238E27FC236}">
                <a16:creationId xmlns:a16="http://schemas.microsoft.com/office/drawing/2014/main" id="{91C677D5-2832-FF45-972E-A66CEAE11A0E}"/>
              </a:ext>
            </a:extLst>
          </p:cNvPr>
          <p:cNvSpPr/>
          <p:nvPr/>
        </p:nvSpPr>
        <p:spPr>
          <a:xfrm>
            <a:off x="5995523" y="1112004"/>
            <a:ext cx="83127"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7" name="文本框 18"/>
          <p:cNvSpPr txBox="1"/>
          <p:nvPr>
            <p:custDataLst>
              <p:tags r:id="rId1"/>
            </p:custDataLst>
          </p:nvPr>
        </p:nvSpPr>
        <p:spPr>
          <a:xfrm>
            <a:off x="1725774" y="2777240"/>
            <a:ext cx="9142101" cy="219480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        </a:t>
            </a:r>
            <a:r>
              <a:rPr lang="zh-CN" altLang="en-US" dirty="0">
                <a:solidFill>
                  <a:srgbClr val="595959"/>
                </a:solidFill>
                <a:latin typeface="微软雅黑" panose="020B0503020204020204" pitchFamily="34" charset="-122"/>
              </a:rPr>
              <a:t>当</a:t>
            </a:r>
            <a:r>
              <a:rPr lang="zh-CN" altLang="zh-CN" dirty="0">
                <a:solidFill>
                  <a:srgbClr val="595959"/>
                </a:solidFill>
                <a:latin typeface="微软雅黑" panose="020B0503020204020204" pitchFamily="34" charset="-122"/>
              </a:rPr>
              <a:t>程序对数据库执行了插入、更新、删除操作后，</a:t>
            </a:r>
            <a:r>
              <a:rPr lang="en-US" altLang="zh-CN" dirty="0" err="1">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会清空一级缓存中的内容，以防止程序误读。</a:t>
            </a:r>
            <a:r>
              <a:rPr lang="en-US" altLang="zh-CN" dirty="0" err="1">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一级缓存被清空之后，再次使用</a:t>
            </a:r>
            <a:r>
              <a:rPr lang="en-US" altLang="zh-CN" dirty="0">
                <a:solidFill>
                  <a:srgbClr val="595959"/>
                </a:solidFill>
                <a:latin typeface="微软雅黑" panose="020B0503020204020204" pitchFamily="34" charset="-122"/>
              </a:rPr>
              <a:t>SQL</a:t>
            </a:r>
            <a:r>
              <a:rPr lang="zh-CN" altLang="zh-CN" dirty="0">
                <a:solidFill>
                  <a:srgbClr val="595959"/>
                </a:solidFill>
                <a:latin typeface="微软雅黑" panose="020B0503020204020204" pitchFamily="34" charset="-122"/>
              </a:rPr>
              <a:t>查询语句访问数据库时，</a:t>
            </a:r>
            <a:r>
              <a:rPr lang="en-US" altLang="zh-CN" dirty="0" err="1">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会重新访问数据库。</a:t>
            </a:r>
            <a:r>
              <a:rPr lang="zh-CN" altLang="en-US" dirty="0">
                <a:solidFill>
                  <a:srgbClr val="595959"/>
                </a:solidFill>
                <a:latin typeface="微软雅黑" panose="020B0503020204020204" pitchFamily="34" charset="-122"/>
              </a:rPr>
              <a:t>例如上面的例子</a:t>
            </a:r>
            <a:r>
              <a:rPr lang="zh-CN" altLang="zh-CN" dirty="0">
                <a:solidFill>
                  <a:srgbClr val="595959"/>
                </a:solidFill>
                <a:latin typeface="微软雅黑" panose="020B0503020204020204" pitchFamily="34" charset="-122"/>
              </a:rPr>
              <a:t>，首先查询</a:t>
            </a:r>
            <a:r>
              <a:rPr lang="en-US" altLang="zh-CN" dirty="0">
                <a:solidFill>
                  <a:srgbClr val="595959"/>
                </a:solidFill>
                <a:latin typeface="微软雅黑" panose="020B0503020204020204" pitchFamily="34" charset="-122"/>
              </a:rPr>
              <a:t>id</a:t>
            </a:r>
            <a:r>
              <a:rPr lang="zh-CN" altLang="zh-CN" dirty="0">
                <a:solidFill>
                  <a:srgbClr val="595959"/>
                </a:solidFill>
                <a:latin typeface="微软雅黑" panose="020B0503020204020204" pitchFamily="34" charset="-122"/>
              </a:rPr>
              <a:t>为</a:t>
            </a:r>
            <a:r>
              <a:rPr lang="en-US" altLang="zh-CN" dirty="0">
                <a:solidFill>
                  <a:srgbClr val="595959"/>
                </a:solidFill>
                <a:latin typeface="微软雅黑" panose="020B0503020204020204" pitchFamily="34" charset="-122"/>
              </a:rPr>
              <a:t>1</a:t>
            </a:r>
            <a:r>
              <a:rPr lang="zh-CN" altLang="zh-CN" dirty="0">
                <a:solidFill>
                  <a:srgbClr val="595959"/>
                </a:solidFill>
                <a:latin typeface="微软雅黑" panose="020B0503020204020204" pitchFamily="34" charset="-122"/>
              </a:rPr>
              <a:t>的图书信息，然后使用更新语句对数据库中的图书信息进行更改，更改之后，再次对</a:t>
            </a:r>
            <a:r>
              <a:rPr lang="en-US" altLang="zh-CN" dirty="0">
                <a:solidFill>
                  <a:srgbClr val="595959"/>
                </a:solidFill>
                <a:latin typeface="微软雅黑" panose="020B0503020204020204" pitchFamily="34" charset="-122"/>
              </a:rPr>
              <a:t>id</a:t>
            </a:r>
            <a:r>
              <a:rPr lang="zh-CN" altLang="zh-CN" dirty="0">
                <a:solidFill>
                  <a:srgbClr val="595959"/>
                </a:solidFill>
                <a:latin typeface="微软雅黑" panose="020B0503020204020204" pitchFamily="34" charset="-122"/>
              </a:rPr>
              <a:t>为</a:t>
            </a:r>
            <a:r>
              <a:rPr lang="en-US" altLang="zh-CN" dirty="0">
                <a:solidFill>
                  <a:srgbClr val="595959"/>
                </a:solidFill>
                <a:latin typeface="微软雅黑" panose="020B0503020204020204" pitchFamily="34" charset="-122"/>
              </a:rPr>
              <a:t>1</a:t>
            </a:r>
            <a:r>
              <a:rPr lang="zh-CN" altLang="zh-CN" dirty="0">
                <a:solidFill>
                  <a:srgbClr val="595959"/>
                </a:solidFill>
                <a:latin typeface="微软雅黑" panose="020B0503020204020204" pitchFamily="34" charset="-122"/>
              </a:rPr>
              <a:t>的图书信息进行查询时，</a:t>
            </a:r>
            <a:r>
              <a:rPr lang="en-US" altLang="zh-CN" dirty="0" err="1">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依然会从数据库中查询</a:t>
            </a:r>
            <a:r>
              <a:rPr lang="zh-CN" altLang="en-US"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sp>
        <p:nvSpPr>
          <p:cNvPr id="18" name="圆角矩形 17"/>
          <p:cNvSpPr/>
          <p:nvPr/>
        </p:nvSpPr>
        <p:spPr>
          <a:xfrm>
            <a:off x="1303055" y="2554217"/>
            <a:ext cx="9794240" cy="263552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a:off x="1252831" y="249479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20" name="矩形 93"/>
          <p:cNvSpPr/>
          <p:nvPr/>
        </p:nvSpPr>
        <p:spPr>
          <a:xfrm rot="10800000">
            <a:off x="10778975" y="486628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6176221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39" y="266933"/>
            <a:ext cx="231945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二级缓存</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4" name="TextBox 35"/>
          <p:cNvSpPr txBox="1">
            <a:spLocks noChangeArrowheads="1"/>
          </p:cNvSpPr>
          <p:nvPr/>
        </p:nvSpPr>
        <p:spPr bwMode="auto">
          <a:xfrm>
            <a:off x="5846852" y="2942100"/>
            <a:ext cx="5176459" cy="905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熟悉</a:t>
            </a:r>
            <a:r>
              <a:rPr lang="en-US" altLang="zh-CN" dirty="0" err="1">
                <a:solidFill>
                  <a:srgbClr val="595959"/>
                </a:solidFill>
                <a:latin typeface="微软雅黑" panose="020B0503020204020204" pitchFamily="34" charset="-122"/>
                <a:ea typeface="微软雅黑" panose="020B0503020204020204" pitchFamily="34" charset="-122"/>
              </a:rPr>
              <a:t>MyBatis</a:t>
            </a:r>
            <a:r>
              <a:rPr lang="zh-CN" altLang="en-US" dirty="0">
                <a:solidFill>
                  <a:srgbClr val="595959"/>
                </a:solidFill>
                <a:latin typeface="微软雅黑" panose="020B0503020204020204" pitchFamily="34" charset="-122"/>
                <a:ea typeface="微软雅黑" panose="020B0503020204020204" pitchFamily="34" charset="-122"/>
              </a:rPr>
              <a:t>的</a:t>
            </a:r>
            <a:r>
              <a:rPr lang="zh-CN" altLang="en-US" dirty="0">
                <a:solidFill>
                  <a:srgbClr val="1369B2"/>
                </a:solidFill>
                <a:latin typeface="微软雅黑" panose="020B0503020204020204" pitchFamily="34" charset="-122"/>
                <a:ea typeface="微软雅黑" panose="020B0503020204020204" pitchFamily="34" charset="-122"/>
              </a:rPr>
              <a:t>二级缓存</a:t>
            </a:r>
            <a:r>
              <a:rPr lang="zh-CN" altLang="en-US" dirty="0">
                <a:solidFill>
                  <a:srgbClr val="595959"/>
                </a:solidFill>
                <a:latin typeface="微软雅黑" panose="020B0503020204020204" pitchFamily="34" charset="-122"/>
                <a:ea typeface="微软雅黑" panose="020B0503020204020204" pitchFamily="34" charset="-122"/>
              </a:rPr>
              <a:t>，能够说出二级缓存的功能</a:t>
            </a:r>
          </a:p>
        </p:txBody>
      </p:sp>
      <p:grpSp>
        <p:nvGrpSpPr>
          <p:cNvPr id="15" name="组合 14"/>
          <p:cNvGrpSpPr/>
          <p:nvPr/>
        </p:nvGrpSpPr>
        <p:grpSpPr>
          <a:xfrm>
            <a:off x="5410551" y="3193649"/>
            <a:ext cx="405183" cy="405036"/>
            <a:chOff x="8881" y="4685"/>
            <a:chExt cx="638" cy="638"/>
          </a:xfrm>
        </p:grpSpPr>
        <p:sp>
          <p:nvSpPr>
            <p:cNvPr id="16" name="椭圆 15"/>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3832950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a:extLst>
              <a:ext uri="{FF2B5EF4-FFF2-40B4-BE49-F238E27FC236}">
                <a16:creationId xmlns:a16="http://schemas.microsoft.com/office/drawing/2014/main" id="{30F93C9C-E844-214A-90AC-76ADC702D516}"/>
              </a:ext>
            </a:extLst>
          </p:cNvPr>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01</a:t>
            </a:r>
          </a:p>
        </p:txBody>
      </p:sp>
      <p:sp>
        <p:nvSpPr>
          <p:cNvPr id="17" name="1">
            <a:extLst>
              <a:ext uri="{FF2B5EF4-FFF2-40B4-BE49-F238E27FC236}">
                <a16:creationId xmlns:a16="http://schemas.microsoft.com/office/drawing/2014/main" id="{BEAF0FBF-8370-1548-A5DC-85DA9EE176CA}"/>
              </a:ext>
            </a:extLst>
          </p:cNvPr>
          <p:cNvSpPr txBox="1"/>
          <p:nvPr>
            <p:custDataLst>
              <p:tags r:id="rId1"/>
            </p:custDataLst>
          </p:nvPr>
        </p:nvSpPr>
        <p:spPr>
          <a:xfrm>
            <a:off x="1882321" y="3046927"/>
            <a:ext cx="8678999" cy="2120902"/>
          </a:xfrm>
          <a:prstGeom prst="rect">
            <a:avLst/>
          </a:prstGeom>
          <a:noFill/>
          <a:ln>
            <a:noFill/>
          </a:ln>
        </p:spPr>
        <p:txBody>
          <a:bodyPr wrap="square" rtlCol="0">
            <a:spAutoFit/>
          </a:bodyPr>
          <a:lstStyle/>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cs typeface="+mn-ea"/>
              </a:rPr>
              <a:t>        </a:t>
            </a:r>
            <a:r>
              <a:rPr lang="zh-CN" altLang="zh-CN" dirty="0">
                <a:solidFill>
                  <a:srgbClr val="595959"/>
                </a:solidFill>
                <a:latin typeface="微软雅黑" panose="020B0503020204020204" pitchFamily="34" charset="-122"/>
                <a:ea typeface="微软雅黑" panose="020B0503020204020204" pitchFamily="34" charset="-122"/>
                <a:cs typeface="+mn-ea"/>
              </a:rPr>
              <a:t>由</a:t>
            </a:r>
            <a:r>
              <a:rPr lang="en-US" altLang="zh-CN" dirty="0">
                <a:solidFill>
                  <a:srgbClr val="595959"/>
                </a:solidFill>
                <a:latin typeface="微软雅黑" panose="020B0503020204020204" pitchFamily="34" charset="-122"/>
                <a:ea typeface="微软雅黑" panose="020B0503020204020204" pitchFamily="34" charset="-122"/>
                <a:cs typeface="+mn-ea"/>
              </a:rPr>
              <a:t>4.5.1</a:t>
            </a:r>
            <a:r>
              <a:rPr lang="zh-CN" altLang="zh-CN" dirty="0">
                <a:solidFill>
                  <a:srgbClr val="595959"/>
                </a:solidFill>
                <a:latin typeface="微软雅黑" panose="020B0503020204020204" pitchFamily="34" charset="-122"/>
                <a:ea typeface="微软雅黑" panose="020B0503020204020204" pitchFamily="34" charset="-122"/>
                <a:cs typeface="+mn-ea"/>
              </a:rPr>
              <a:t>节的内容可知，相同的</a:t>
            </a:r>
            <a:r>
              <a:rPr lang="en-US" altLang="zh-CN" dirty="0">
                <a:solidFill>
                  <a:srgbClr val="595959"/>
                </a:solidFill>
                <a:latin typeface="微软雅黑" panose="020B0503020204020204" pitchFamily="34" charset="-122"/>
                <a:ea typeface="微软雅黑" panose="020B0503020204020204" pitchFamily="34" charset="-122"/>
                <a:cs typeface="+mn-ea"/>
              </a:rPr>
              <a:t>Mapper</a:t>
            </a:r>
            <a:r>
              <a:rPr lang="zh-CN" altLang="zh-CN" dirty="0">
                <a:solidFill>
                  <a:srgbClr val="595959"/>
                </a:solidFill>
                <a:latin typeface="微软雅黑" panose="020B0503020204020204" pitchFamily="34" charset="-122"/>
                <a:ea typeface="微软雅黑" panose="020B0503020204020204" pitchFamily="34" charset="-122"/>
                <a:cs typeface="+mn-ea"/>
              </a:rPr>
              <a:t>类，相同的</a:t>
            </a:r>
            <a:r>
              <a:rPr lang="en-US" altLang="zh-CN" dirty="0">
                <a:solidFill>
                  <a:srgbClr val="595959"/>
                </a:solidFill>
                <a:latin typeface="微软雅黑" panose="020B0503020204020204" pitchFamily="34" charset="-122"/>
                <a:ea typeface="微软雅黑" panose="020B0503020204020204" pitchFamily="34" charset="-122"/>
                <a:cs typeface="+mn-ea"/>
              </a:rPr>
              <a:t>SQL</a:t>
            </a:r>
            <a:r>
              <a:rPr lang="zh-CN" altLang="zh-CN" dirty="0">
                <a:solidFill>
                  <a:srgbClr val="595959"/>
                </a:solidFill>
                <a:latin typeface="微软雅黑" panose="020B0503020204020204" pitchFamily="34" charset="-122"/>
                <a:ea typeface="微软雅黑" panose="020B0503020204020204" pitchFamily="34" charset="-122"/>
                <a:cs typeface="+mn-ea"/>
              </a:rPr>
              <a:t>语句，如果</a:t>
            </a:r>
            <a:r>
              <a:rPr lang="en-US" altLang="zh-CN" dirty="0" err="1">
                <a:solidFill>
                  <a:srgbClr val="595959"/>
                </a:solidFill>
                <a:latin typeface="微软雅黑" panose="020B0503020204020204" pitchFamily="34" charset="-122"/>
                <a:ea typeface="微软雅黑" panose="020B0503020204020204" pitchFamily="34" charset="-122"/>
                <a:cs typeface="+mn-ea"/>
              </a:rPr>
              <a:t>SqlSession</a:t>
            </a:r>
            <a:r>
              <a:rPr lang="zh-CN" altLang="zh-CN" dirty="0">
                <a:solidFill>
                  <a:srgbClr val="595959"/>
                </a:solidFill>
                <a:latin typeface="微软雅黑" panose="020B0503020204020204" pitchFamily="34" charset="-122"/>
                <a:ea typeface="微软雅黑" panose="020B0503020204020204" pitchFamily="34" charset="-122"/>
                <a:cs typeface="+mn-ea"/>
              </a:rPr>
              <a:t>不同，则两个</a:t>
            </a:r>
            <a:r>
              <a:rPr lang="en-US" altLang="zh-CN" dirty="0" err="1">
                <a:solidFill>
                  <a:srgbClr val="595959"/>
                </a:solidFill>
                <a:latin typeface="微软雅黑" panose="020B0503020204020204" pitchFamily="34" charset="-122"/>
                <a:ea typeface="微软雅黑" panose="020B0503020204020204" pitchFamily="34" charset="-122"/>
                <a:cs typeface="+mn-ea"/>
              </a:rPr>
              <a:t>SqlSession</a:t>
            </a:r>
            <a:r>
              <a:rPr lang="zh-CN" altLang="zh-CN" dirty="0">
                <a:solidFill>
                  <a:srgbClr val="595959"/>
                </a:solidFill>
                <a:latin typeface="微软雅黑" panose="020B0503020204020204" pitchFamily="34" charset="-122"/>
                <a:ea typeface="微软雅黑" panose="020B0503020204020204" pitchFamily="34" charset="-122"/>
                <a:cs typeface="+mn-ea"/>
              </a:rPr>
              <a:t>查询数据库时，会查询数据库两次，这样也会降低数据库的查询效率。为了解决这个问题，就需要用到</a:t>
            </a:r>
            <a:r>
              <a:rPr lang="en-US" altLang="zh-CN" dirty="0" err="1">
                <a:solidFill>
                  <a:srgbClr val="595959"/>
                </a:solidFill>
                <a:latin typeface="微软雅黑" panose="020B0503020204020204" pitchFamily="34" charset="-122"/>
                <a:ea typeface="微软雅黑" panose="020B0503020204020204" pitchFamily="34" charset="-122"/>
                <a:cs typeface="+mn-ea"/>
              </a:rPr>
              <a:t>MyBatis</a:t>
            </a:r>
            <a:r>
              <a:rPr lang="zh-CN" altLang="zh-CN" dirty="0">
                <a:solidFill>
                  <a:srgbClr val="595959"/>
                </a:solidFill>
                <a:latin typeface="微软雅黑" panose="020B0503020204020204" pitchFamily="34" charset="-122"/>
                <a:ea typeface="微软雅黑" panose="020B0503020204020204" pitchFamily="34" charset="-122"/>
                <a:cs typeface="+mn-ea"/>
              </a:rPr>
              <a:t>的二级缓存。</a:t>
            </a:r>
            <a:r>
              <a:rPr lang="en-US" altLang="zh-CN" dirty="0" err="1">
                <a:solidFill>
                  <a:srgbClr val="595959"/>
                </a:solidFill>
                <a:latin typeface="微软雅黑" panose="020B0503020204020204" pitchFamily="34" charset="-122"/>
                <a:ea typeface="微软雅黑" panose="020B0503020204020204" pitchFamily="34" charset="-122"/>
                <a:cs typeface="+mn-ea"/>
              </a:rPr>
              <a:t>MyBatis</a:t>
            </a:r>
            <a:r>
              <a:rPr lang="zh-CN" altLang="zh-CN" dirty="0">
                <a:solidFill>
                  <a:srgbClr val="595959"/>
                </a:solidFill>
                <a:latin typeface="微软雅黑" panose="020B0503020204020204" pitchFamily="34" charset="-122"/>
                <a:ea typeface="微软雅黑" panose="020B0503020204020204" pitchFamily="34" charset="-122"/>
                <a:cs typeface="+mn-ea"/>
              </a:rPr>
              <a:t>的二级缓存是</a:t>
            </a:r>
            <a:r>
              <a:rPr lang="en-US" altLang="zh-CN" dirty="0">
                <a:solidFill>
                  <a:srgbClr val="1369B2"/>
                </a:solidFill>
                <a:latin typeface="微软雅黑" panose="020B0503020204020204" pitchFamily="34" charset="-122"/>
                <a:ea typeface="微软雅黑" panose="020B0503020204020204" pitchFamily="34" charset="-122"/>
                <a:cs typeface="+mn-ea"/>
              </a:rPr>
              <a:t>Mapper</a:t>
            </a:r>
            <a:r>
              <a:rPr lang="zh-CN" altLang="zh-CN" dirty="0">
                <a:solidFill>
                  <a:srgbClr val="595959"/>
                </a:solidFill>
                <a:latin typeface="微软雅黑" panose="020B0503020204020204" pitchFamily="34" charset="-122"/>
                <a:ea typeface="微软雅黑" panose="020B0503020204020204" pitchFamily="34" charset="-122"/>
                <a:cs typeface="+mn-ea"/>
              </a:rPr>
              <a:t>级别的缓存，与一级缓存相比，二级缓存的范围更大，多个</a:t>
            </a:r>
            <a:r>
              <a:rPr lang="en-US" altLang="zh-CN" dirty="0" err="1">
                <a:solidFill>
                  <a:srgbClr val="595959"/>
                </a:solidFill>
                <a:latin typeface="微软雅黑" panose="020B0503020204020204" pitchFamily="34" charset="-122"/>
                <a:ea typeface="微软雅黑" panose="020B0503020204020204" pitchFamily="34" charset="-122"/>
                <a:cs typeface="+mn-ea"/>
              </a:rPr>
              <a:t>SqlSession</a:t>
            </a:r>
            <a:r>
              <a:rPr lang="zh-CN" altLang="zh-CN" dirty="0">
                <a:solidFill>
                  <a:srgbClr val="595959"/>
                </a:solidFill>
                <a:latin typeface="微软雅黑" panose="020B0503020204020204" pitchFamily="34" charset="-122"/>
                <a:ea typeface="微软雅黑" panose="020B0503020204020204" pitchFamily="34" charset="-122"/>
                <a:cs typeface="+mn-ea"/>
              </a:rPr>
              <a:t>可以共用二级缓存，并且二级缓存可以自定义缓存资源</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圆角矩形 12"/>
          <p:cNvSpPr/>
          <p:nvPr/>
        </p:nvSpPr>
        <p:spPr>
          <a:xfrm>
            <a:off x="1306456" y="2823877"/>
            <a:ext cx="9865885" cy="2572551"/>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256232" y="277046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855533" y="507532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a:extLst>
              <a:ext uri="{FF2B5EF4-FFF2-40B4-BE49-F238E27FC236}">
                <a16:creationId xmlns:a16="http://schemas.microsoft.com/office/drawing/2014/main" id="{30F93C9C-E844-214A-90AC-76ADC702D516}"/>
              </a:ext>
            </a:extLst>
          </p:cNvPr>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03</a:t>
            </a:r>
          </a:p>
        </p:txBody>
      </p:sp>
      <p:sp>
        <p:nvSpPr>
          <p:cNvPr id="16" name="Chevron 3"/>
          <p:cNvSpPr/>
          <p:nvPr>
            <p:custDataLst>
              <p:tags r:id="rId2"/>
            </p:custDataLst>
          </p:nvPr>
        </p:nvSpPr>
        <p:spPr>
          <a:xfrm>
            <a:off x="838731" y="1131537"/>
            <a:ext cx="301317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71522"/>
            <a:ext cx="2492990"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使用二级缓存的好处</a:t>
            </a:r>
          </a:p>
        </p:txBody>
      </p:sp>
      <p:sp>
        <p:nvSpPr>
          <p:cNvPr id="12" name="Title 1"/>
          <p:cNvSpPr txBox="1"/>
          <p:nvPr/>
        </p:nvSpPr>
        <p:spPr>
          <a:xfrm>
            <a:off x="1143840" y="266933"/>
            <a:ext cx="255948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二级缓存</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3208344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a:extLst>
              <a:ext uri="{FF2B5EF4-FFF2-40B4-BE49-F238E27FC236}">
                <a16:creationId xmlns:a16="http://schemas.microsoft.com/office/drawing/2014/main" id="{30F93C9C-E844-214A-90AC-76ADC702D516}"/>
              </a:ext>
            </a:extLst>
          </p:cNvPr>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01</a:t>
            </a:r>
          </a:p>
        </p:txBody>
      </p:sp>
      <p:sp>
        <p:nvSpPr>
          <p:cNvPr id="17" name="1">
            <a:extLst>
              <a:ext uri="{FF2B5EF4-FFF2-40B4-BE49-F238E27FC236}">
                <a16:creationId xmlns:a16="http://schemas.microsoft.com/office/drawing/2014/main" id="{BEAF0FBF-8370-1548-A5DC-85DA9EE176CA}"/>
              </a:ext>
            </a:extLst>
          </p:cNvPr>
          <p:cNvSpPr txBox="1"/>
          <p:nvPr>
            <p:custDataLst>
              <p:tags r:id="rId1"/>
            </p:custDataLst>
          </p:nvPr>
        </p:nvSpPr>
        <p:spPr>
          <a:xfrm>
            <a:off x="1882321" y="3046927"/>
            <a:ext cx="8678999" cy="2120902"/>
          </a:xfrm>
          <a:prstGeom prst="rect">
            <a:avLst/>
          </a:prstGeom>
          <a:noFill/>
          <a:ln>
            <a:noFill/>
          </a:ln>
        </p:spPr>
        <p:txBody>
          <a:bodyPr wrap="square" rtlCol="0">
            <a:spAutoFit/>
          </a:bodyPr>
          <a:lstStyle/>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cs typeface="+mn-ea"/>
              </a:rPr>
              <a:t>        在</a:t>
            </a:r>
            <a:r>
              <a:rPr lang="en-US" altLang="zh-CN" dirty="0" err="1">
                <a:solidFill>
                  <a:srgbClr val="595959"/>
                </a:solidFill>
                <a:latin typeface="微软雅黑" panose="020B0503020204020204" pitchFamily="34" charset="-122"/>
                <a:ea typeface="微软雅黑" panose="020B0503020204020204" pitchFamily="34" charset="-122"/>
                <a:cs typeface="+mn-ea"/>
              </a:rPr>
              <a:t>MyBatis</a:t>
            </a:r>
            <a:r>
              <a:rPr lang="zh-CN" altLang="zh-CN" dirty="0">
                <a:solidFill>
                  <a:srgbClr val="595959"/>
                </a:solidFill>
                <a:latin typeface="微软雅黑" panose="020B0503020204020204" pitchFamily="34" charset="-122"/>
                <a:ea typeface="微软雅黑" panose="020B0503020204020204" pitchFamily="34" charset="-122"/>
                <a:cs typeface="+mn-ea"/>
              </a:rPr>
              <a:t>中，一个</a:t>
            </a:r>
            <a:r>
              <a:rPr lang="en-US" altLang="zh-CN" dirty="0" err="1">
                <a:solidFill>
                  <a:srgbClr val="595959"/>
                </a:solidFill>
                <a:latin typeface="微软雅黑" panose="020B0503020204020204" pitchFamily="34" charset="-122"/>
                <a:ea typeface="微软雅黑" panose="020B0503020204020204" pitchFamily="34" charset="-122"/>
                <a:cs typeface="+mn-ea"/>
              </a:rPr>
              <a:t>Mapper.xml</a:t>
            </a:r>
            <a:r>
              <a:rPr lang="zh-CN" altLang="zh-CN" dirty="0">
                <a:solidFill>
                  <a:srgbClr val="595959"/>
                </a:solidFill>
                <a:latin typeface="微软雅黑" panose="020B0503020204020204" pitchFamily="34" charset="-122"/>
                <a:ea typeface="微软雅黑" panose="020B0503020204020204" pitchFamily="34" charset="-122"/>
                <a:cs typeface="+mn-ea"/>
              </a:rPr>
              <a:t>文件通常称为一个</a:t>
            </a:r>
            <a:r>
              <a:rPr lang="en-US" altLang="zh-CN" dirty="0">
                <a:solidFill>
                  <a:srgbClr val="595959"/>
                </a:solidFill>
                <a:latin typeface="微软雅黑" panose="020B0503020204020204" pitchFamily="34" charset="-122"/>
                <a:ea typeface="微软雅黑" panose="020B0503020204020204" pitchFamily="34" charset="-122"/>
                <a:cs typeface="+mn-ea"/>
              </a:rPr>
              <a:t>Mapper</a:t>
            </a:r>
            <a:r>
              <a:rPr lang="zh-CN"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err="1">
                <a:solidFill>
                  <a:srgbClr val="595959"/>
                </a:solidFill>
                <a:latin typeface="微软雅黑" panose="020B0503020204020204" pitchFamily="34" charset="-122"/>
                <a:ea typeface="微软雅黑" panose="020B0503020204020204" pitchFamily="34" charset="-122"/>
                <a:cs typeface="+mn-ea"/>
              </a:rPr>
              <a:t>MyBatis</a:t>
            </a:r>
            <a:r>
              <a:rPr lang="zh-CN" altLang="zh-CN" dirty="0">
                <a:solidFill>
                  <a:srgbClr val="595959"/>
                </a:solidFill>
                <a:latin typeface="微软雅黑" panose="020B0503020204020204" pitchFamily="34" charset="-122"/>
                <a:ea typeface="微软雅黑" panose="020B0503020204020204" pitchFamily="34" charset="-122"/>
                <a:cs typeface="+mn-ea"/>
              </a:rPr>
              <a:t>以</a:t>
            </a:r>
            <a:r>
              <a:rPr lang="en-US" altLang="zh-CN" dirty="0">
                <a:solidFill>
                  <a:srgbClr val="595959"/>
                </a:solidFill>
                <a:latin typeface="微软雅黑" panose="020B0503020204020204" pitchFamily="34" charset="-122"/>
                <a:ea typeface="微软雅黑" panose="020B0503020204020204" pitchFamily="34" charset="-122"/>
                <a:cs typeface="+mn-ea"/>
              </a:rPr>
              <a:t>namespace</a:t>
            </a:r>
            <a:r>
              <a:rPr lang="zh-CN" altLang="zh-CN" dirty="0">
                <a:solidFill>
                  <a:srgbClr val="595959"/>
                </a:solidFill>
                <a:latin typeface="微软雅黑" panose="020B0503020204020204" pitchFamily="34" charset="-122"/>
                <a:ea typeface="微软雅黑" panose="020B0503020204020204" pitchFamily="34" charset="-122"/>
                <a:cs typeface="+mn-ea"/>
              </a:rPr>
              <a:t>区分</a:t>
            </a:r>
            <a:r>
              <a:rPr lang="en-US" altLang="zh-CN" dirty="0">
                <a:solidFill>
                  <a:srgbClr val="595959"/>
                </a:solidFill>
                <a:latin typeface="微软雅黑" panose="020B0503020204020204" pitchFamily="34" charset="-122"/>
                <a:ea typeface="微软雅黑" panose="020B0503020204020204" pitchFamily="34" charset="-122"/>
                <a:cs typeface="+mn-ea"/>
              </a:rPr>
              <a:t>Mapper</a:t>
            </a:r>
            <a:r>
              <a:rPr lang="zh-CN" altLang="zh-CN" dirty="0">
                <a:solidFill>
                  <a:srgbClr val="595959"/>
                </a:solidFill>
                <a:latin typeface="微软雅黑" panose="020B0503020204020204" pitchFamily="34" charset="-122"/>
                <a:ea typeface="微软雅黑" panose="020B0503020204020204" pitchFamily="34" charset="-122"/>
                <a:cs typeface="+mn-ea"/>
              </a:rPr>
              <a:t>，如果多个</a:t>
            </a:r>
            <a:r>
              <a:rPr lang="en-US" altLang="zh-CN" dirty="0" err="1">
                <a:solidFill>
                  <a:srgbClr val="595959"/>
                </a:solidFill>
                <a:latin typeface="微软雅黑" panose="020B0503020204020204" pitchFamily="34" charset="-122"/>
                <a:ea typeface="微软雅黑" panose="020B0503020204020204" pitchFamily="34" charset="-122"/>
                <a:cs typeface="+mn-ea"/>
              </a:rPr>
              <a:t>SqlSession</a:t>
            </a:r>
            <a:r>
              <a:rPr lang="zh-CN" altLang="zh-CN" dirty="0">
                <a:solidFill>
                  <a:srgbClr val="595959"/>
                </a:solidFill>
                <a:latin typeface="微软雅黑" panose="020B0503020204020204" pitchFamily="34" charset="-122"/>
                <a:ea typeface="微软雅黑" panose="020B0503020204020204" pitchFamily="34" charset="-122"/>
                <a:cs typeface="+mn-ea"/>
              </a:rPr>
              <a:t>对象使用同一个</a:t>
            </a:r>
            <a:r>
              <a:rPr lang="en-US" altLang="zh-CN" dirty="0">
                <a:solidFill>
                  <a:srgbClr val="595959"/>
                </a:solidFill>
                <a:latin typeface="微软雅黑" panose="020B0503020204020204" pitchFamily="34" charset="-122"/>
                <a:ea typeface="微软雅黑" panose="020B0503020204020204" pitchFamily="34" charset="-122"/>
                <a:cs typeface="+mn-ea"/>
              </a:rPr>
              <a:t>Mapper</a:t>
            </a:r>
            <a:r>
              <a:rPr lang="zh-CN" altLang="zh-CN" dirty="0">
                <a:solidFill>
                  <a:srgbClr val="595959"/>
                </a:solidFill>
                <a:latin typeface="微软雅黑" panose="020B0503020204020204" pitchFamily="34" charset="-122"/>
                <a:ea typeface="微软雅黑" panose="020B0503020204020204" pitchFamily="34" charset="-122"/>
                <a:cs typeface="+mn-ea"/>
              </a:rPr>
              <a:t>的相同查询语句去操作数据库，在第一个</a:t>
            </a:r>
            <a:r>
              <a:rPr lang="en-US" altLang="zh-CN" dirty="0" err="1">
                <a:solidFill>
                  <a:srgbClr val="595959"/>
                </a:solidFill>
                <a:latin typeface="微软雅黑" panose="020B0503020204020204" pitchFamily="34" charset="-122"/>
                <a:ea typeface="微软雅黑" panose="020B0503020204020204" pitchFamily="34" charset="-122"/>
                <a:cs typeface="+mn-ea"/>
              </a:rPr>
              <a:t>SqlSession</a:t>
            </a:r>
            <a:r>
              <a:rPr lang="zh-CN" altLang="zh-CN" dirty="0">
                <a:solidFill>
                  <a:srgbClr val="595959"/>
                </a:solidFill>
                <a:latin typeface="微软雅黑" panose="020B0503020204020204" pitchFamily="34" charset="-122"/>
                <a:ea typeface="微软雅黑" panose="020B0503020204020204" pitchFamily="34" charset="-122"/>
                <a:cs typeface="+mn-ea"/>
              </a:rPr>
              <a:t>对象执行完后，</a:t>
            </a:r>
            <a:r>
              <a:rPr lang="en-US" altLang="zh-CN" dirty="0" err="1">
                <a:solidFill>
                  <a:srgbClr val="595959"/>
                </a:solidFill>
                <a:latin typeface="微软雅黑" panose="020B0503020204020204" pitchFamily="34" charset="-122"/>
                <a:ea typeface="微软雅黑" panose="020B0503020204020204" pitchFamily="34" charset="-122"/>
                <a:cs typeface="+mn-ea"/>
              </a:rPr>
              <a:t>MyBatis</a:t>
            </a:r>
            <a:r>
              <a:rPr lang="zh-CN" altLang="zh-CN" dirty="0">
                <a:solidFill>
                  <a:srgbClr val="595959"/>
                </a:solidFill>
                <a:latin typeface="微软雅黑" panose="020B0503020204020204" pitchFamily="34" charset="-122"/>
                <a:ea typeface="微软雅黑" panose="020B0503020204020204" pitchFamily="34" charset="-122"/>
                <a:cs typeface="+mn-ea"/>
              </a:rPr>
              <a:t>会将查询结果写入二级缓存，此后，如果程序没有执行插入、更新、删除操作，当第二个</a:t>
            </a:r>
            <a:r>
              <a:rPr lang="en-US" altLang="zh-CN" dirty="0" err="1">
                <a:solidFill>
                  <a:srgbClr val="595959"/>
                </a:solidFill>
                <a:latin typeface="微软雅黑" panose="020B0503020204020204" pitchFamily="34" charset="-122"/>
                <a:ea typeface="微软雅黑" panose="020B0503020204020204" pitchFamily="34" charset="-122"/>
                <a:cs typeface="+mn-ea"/>
              </a:rPr>
              <a:t>SqlSession</a:t>
            </a:r>
            <a:r>
              <a:rPr lang="zh-CN" altLang="zh-CN" dirty="0">
                <a:solidFill>
                  <a:srgbClr val="595959"/>
                </a:solidFill>
                <a:latin typeface="微软雅黑" panose="020B0503020204020204" pitchFamily="34" charset="-122"/>
                <a:ea typeface="微软雅黑" panose="020B0503020204020204" pitchFamily="34" charset="-122"/>
                <a:cs typeface="+mn-ea"/>
              </a:rPr>
              <a:t>对象执行相同的查询语句时，</a:t>
            </a:r>
            <a:r>
              <a:rPr lang="en-US" altLang="zh-CN" dirty="0" err="1">
                <a:solidFill>
                  <a:srgbClr val="595959"/>
                </a:solidFill>
                <a:latin typeface="微软雅黑" panose="020B0503020204020204" pitchFamily="34" charset="-122"/>
                <a:ea typeface="微软雅黑" panose="020B0503020204020204" pitchFamily="34" charset="-122"/>
                <a:cs typeface="+mn-ea"/>
              </a:rPr>
              <a:t>MyBatis</a:t>
            </a:r>
            <a:r>
              <a:rPr lang="zh-CN" altLang="zh-CN" dirty="0">
                <a:solidFill>
                  <a:srgbClr val="595959"/>
                </a:solidFill>
                <a:latin typeface="微软雅黑" panose="020B0503020204020204" pitchFamily="34" charset="-122"/>
                <a:ea typeface="微软雅黑" panose="020B0503020204020204" pitchFamily="34" charset="-122"/>
                <a:cs typeface="+mn-ea"/>
              </a:rPr>
              <a:t>会直接读取二级缓存中的数据</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圆角矩形 12"/>
          <p:cNvSpPr/>
          <p:nvPr/>
        </p:nvSpPr>
        <p:spPr>
          <a:xfrm>
            <a:off x="1306456" y="2823877"/>
            <a:ext cx="9865885" cy="2572551"/>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256232" y="277046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855533" y="507532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a:extLst>
              <a:ext uri="{FF2B5EF4-FFF2-40B4-BE49-F238E27FC236}">
                <a16:creationId xmlns:a16="http://schemas.microsoft.com/office/drawing/2014/main" id="{30F93C9C-E844-214A-90AC-76ADC702D516}"/>
              </a:ext>
            </a:extLst>
          </p:cNvPr>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03</a:t>
            </a:r>
          </a:p>
        </p:txBody>
      </p:sp>
      <p:sp>
        <p:nvSpPr>
          <p:cNvPr id="16" name="Chevron 3"/>
          <p:cNvSpPr/>
          <p:nvPr>
            <p:custDataLst>
              <p:tags r:id="rId2"/>
            </p:custDataLst>
          </p:nvPr>
        </p:nvSpPr>
        <p:spPr>
          <a:xfrm>
            <a:off x="838731" y="1131537"/>
            <a:ext cx="389328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71522"/>
            <a:ext cx="3464410" cy="400110"/>
          </a:xfrm>
          <a:prstGeom prst="rect">
            <a:avLst/>
          </a:prstGeom>
          <a:noFill/>
        </p:spPr>
        <p:txBody>
          <a:bodyPr wrap="none" rtlCol="0">
            <a:spAutoFit/>
          </a:bodyPr>
          <a:lstStyle/>
          <a:p>
            <a:r>
              <a:rPr lang="en-US" altLang="zh-CN" sz="2000" dirty="0" err="1">
                <a:solidFill>
                  <a:srgbClr val="1369B2"/>
                </a:solidFill>
                <a:latin typeface="微软雅黑" panose="020B0503020204020204" pitchFamily="34" charset="-122"/>
                <a:ea typeface="微软雅黑" panose="020B0503020204020204" pitchFamily="34" charset="-122"/>
              </a:rPr>
              <a:t>MyBatis</a:t>
            </a:r>
            <a:r>
              <a:rPr lang="zh-CN" altLang="zh-CN" sz="2000" dirty="0">
                <a:solidFill>
                  <a:srgbClr val="1369B2"/>
                </a:solidFill>
                <a:latin typeface="微软雅黑" panose="020B0503020204020204" pitchFamily="34" charset="-122"/>
                <a:ea typeface="微软雅黑" panose="020B0503020204020204" pitchFamily="34" charset="-122"/>
              </a:rPr>
              <a:t>二级缓存的执行过程</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2" name="Title 1"/>
          <p:cNvSpPr txBox="1"/>
          <p:nvPr/>
        </p:nvSpPr>
        <p:spPr>
          <a:xfrm>
            <a:off x="1143840" y="266933"/>
            <a:ext cx="255948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二级缓存</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4434714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a:extLst>
              <a:ext uri="{FF2B5EF4-FFF2-40B4-BE49-F238E27FC236}">
                <a16:creationId xmlns:a16="http://schemas.microsoft.com/office/drawing/2014/main" id="{30F93C9C-E844-214A-90AC-76ADC702D516}"/>
              </a:ext>
            </a:extLst>
          </p:cNvPr>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01</a:t>
            </a:r>
          </a:p>
        </p:txBody>
      </p:sp>
      <p:sp>
        <p:nvSpPr>
          <p:cNvPr id="15" name="文本框 10">
            <a:extLst>
              <a:ext uri="{FF2B5EF4-FFF2-40B4-BE49-F238E27FC236}">
                <a16:creationId xmlns:a16="http://schemas.microsoft.com/office/drawing/2014/main" id="{30F93C9C-E844-214A-90AC-76ADC702D516}"/>
              </a:ext>
            </a:extLst>
          </p:cNvPr>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03</a:t>
            </a:r>
          </a:p>
        </p:txBody>
      </p:sp>
      <p:sp>
        <p:nvSpPr>
          <p:cNvPr id="16" name="Chevron 3"/>
          <p:cNvSpPr/>
          <p:nvPr>
            <p:custDataLst>
              <p:tags r:id="rId1"/>
            </p:custDataLst>
          </p:nvPr>
        </p:nvSpPr>
        <p:spPr>
          <a:xfrm>
            <a:off x="838731" y="1131537"/>
            <a:ext cx="4412167"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71522"/>
            <a:ext cx="4078361" cy="400110"/>
          </a:xfrm>
          <a:prstGeom prst="rect">
            <a:avLst/>
          </a:prstGeom>
          <a:noFill/>
        </p:spPr>
        <p:txBody>
          <a:bodyPr wrap="none" rtlCol="0">
            <a:spAutoFit/>
          </a:bodyPr>
          <a:lstStyle/>
          <a:p>
            <a:r>
              <a:rPr lang="en-US" altLang="zh-CN" sz="2000" dirty="0" err="1">
                <a:solidFill>
                  <a:srgbClr val="1369B2"/>
                </a:solidFill>
                <a:latin typeface="微软雅黑" panose="020B0503020204020204" pitchFamily="34" charset="-122"/>
                <a:ea typeface="微软雅黑" panose="020B0503020204020204" pitchFamily="34" charset="-122"/>
              </a:rPr>
              <a:t>MyBatis</a:t>
            </a:r>
            <a:r>
              <a:rPr lang="zh-CN" altLang="zh-CN" sz="2000" dirty="0">
                <a:solidFill>
                  <a:srgbClr val="1369B2"/>
                </a:solidFill>
                <a:latin typeface="微软雅黑" panose="020B0503020204020204" pitchFamily="34" charset="-122"/>
                <a:ea typeface="微软雅黑" panose="020B0503020204020204" pitchFamily="34" charset="-122"/>
              </a:rPr>
              <a:t>二级缓存的执行过程</a:t>
            </a:r>
            <a:r>
              <a:rPr lang="zh-CN" altLang="en-US" sz="2000" dirty="0">
                <a:solidFill>
                  <a:srgbClr val="1369B2"/>
                </a:solidFill>
                <a:latin typeface="微软雅黑" panose="020B0503020204020204" pitchFamily="34" charset="-122"/>
                <a:ea typeface="微软雅黑" panose="020B0503020204020204" pitchFamily="34" charset="-122"/>
              </a:rPr>
              <a:t>图解</a:t>
            </a:r>
          </a:p>
        </p:txBody>
      </p:sp>
      <p:sp>
        <p:nvSpPr>
          <p:cNvPr id="12" name="Title 1"/>
          <p:cNvSpPr txBox="1"/>
          <p:nvPr/>
        </p:nvSpPr>
        <p:spPr>
          <a:xfrm>
            <a:off x="1143840" y="266933"/>
            <a:ext cx="255948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二级缓存</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1" name="图片 10">
            <a:extLst>
              <a:ext uri="{FF2B5EF4-FFF2-40B4-BE49-F238E27FC236}">
                <a16:creationId xmlns:a16="http://schemas.microsoft.com/office/drawing/2014/main" id="{E8216951-2DCE-7346-9193-A019C1BED209}"/>
              </a:ext>
            </a:extLst>
          </p:cNvPr>
          <p:cNvPicPr>
            <a:picLocks noChangeAspect="1"/>
          </p:cNvPicPr>
          <p:nvPr/>
        </p:nvPicPr>
        <p:blipFill>
          <a:blip r:embed="rId4"/>
          <a:stretch>
            <a:fillRect/>
          </a:stretch>
        </p:blipFill>
        <p:spPr>
          <a:xfrm>
            <a:off x="3308350" y="2795270"/>
            <a:ext cx="5575300" cy="2844800"/>
          </a:xfrm>
          <a:prstGeom prst="rect">
            <a:avLst/>
          </a:prstGeom>
        </p:spPr>
      </p:pic>
    </p:spTree>
    <p:extLst>
      <p:ext uri="{BB962C8B-B14F-4D97-AF65-F5344CB8AC3E}">
        <p14:creationId xmlns:p14="http://schemas.microsoft.com/office/powerpoint/2010/main" val="30111809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a:extLst>
              <a:ext uri="{FF2B5EF4-FFF2-40B4-BE49-F238E27FC236}">
                <a16:creationId xmlns:a16="http://schemas.microsoft.com/office/drawing/2014/main" id="{30F93C9C-E844-214A-90AC-76ADC702D516}"/>
              </a:ext>
            </a:extLst>
          </p:cNvPr>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01</a:t>
            </a:r>
          </a:p>
        </p:txBody>
      </p:sp>
      <p:sp>
        <p:nvSpPr>
          <p:cNvPr id="17" name="1">
            <a:extLst>
              <a:ext uri="{FF2B5EF4-FFF2-40B4-BE49-F238E27FC236}">
                <a16:creationId xmlns:a16="http://schemas.microsoft.com/office/drawing/2014/main" id="{BEAF0FBF-8370-1548-A5DC-85DA9EE176CA}"/>
              </a:ext>
            </a:extLst>
          </p:cNvPr>
          <p:cNvSpPr txBox="1"/>
          <p:nvPr>
            <p:custDataLst>
              <p:tags r:id="rId1"/>
            </p:custDataLst>
          </p:nvPr>
        </p:nvSpPr>
        <p:spPr>
          <a:xfrm>
            <a:off x="1882321" y="3275527"/>
            <a:ext cx="8678999" cy="874407"/>
          </a:xfrm>
          <a:prstGeom prst="rect">
            <a:avLst/>
          </a:prstGeom>
          <a:noFill/>
          <a:ln>
            <a:noFill/>
          </a:ln>
        </p:spPr>
        <p:txBody>
          <a:bodyPr wrap="square" rtlCol="0">
            <a:spAutoFit/>
          </a:bodyPr>
          <a:lstStyle/>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cs typeface="+mn-ea"/>
              </a:rPr>
              <a:t>        </a:t>
            </a:r>
            <a:r>
              <a:rPr lang="zh-CN" altLang="zh-CN" dirty="0">
                <a:solidFill>
                  <a:srgbClr val="595959"/>
                </a:solidFill>
                <a:latin typeface="微软雅黑" panose="020B0503020204020204" pitchFamily="34" charset="-122"/>
                <a:ea typeface="微软雅黑" panose="020B0503020204020204" pitchFamily="34" charset="-122"/>
                <a:cs typeface="+mn-ea"/>
              </a:rPr>
              <a:t>与</a:t>
            </a:r>
            <a:r>
              <a:rPr lang="en-US" altLang="zh-CN" dirty="0" err="1">
                <a:solidFill>
                  <a:srgbClr val="595959"/>
                </a:solidFill>
                <a:latin typeface="微软雅黑" panose="020B0503020204020204" pitchFamily="34" charset="-122"/>
                <a:ea typeface="微软雅黑" panose="020B0503020204020204" pitchFamily="34" charset="-122"/>
                <a:cs typeface="+mn-ea"/>
              </a:rPr>
              <a:t>MyBatis</a:t>
            </a:r>
            <a:r>
              <a:rPr lang="zh-CN" altLang="zh-CN" dirty="0">
                <a:solidFill>
                  <a:srgbClr val="595959"/>
                </a:solidFill>
                <a:latin typeface="微软雅黑" panose="020B0503020204020204" pitchFamily="34" charset="-122"/>
                <a:ea typeface="微软雅黑" panose="020B0503020204020204" pitchFamily="34" charset="-122"/>
                <a:cs typeface="+mn-ea"/>
              </a:rPr>
              <a:t>的一级缓存不同的是，</a:t>
            </a:r>
            <a:r>
              <a:rPr lang="en-US" altLang="zh-CN" dirty="0" err="1">
                <a:solidFill>
                  <a:srgbClr val="595959"/>
                </a:solidFill>
                <a:latin typeface="微软雅黑" panose="020B0503020204020204" pitchFamily="34" charset="-122"/>
                <a:ea typeface="微软雅黑" panose="020B0503020204020204" pitchFamily="34" charset="-122"/>
                <a:cs typeface="+mn-ea"/>
              </a:rPr>
              <a:t>MyBatis</a:t>
            </a:r>
            <a:r>
              <a:rPr lang="zh-CN" altLang="zh-CN" dirty="0">
                <a:solidFill>
                  <a:srgbClr val="595959"/>
                </a:solidFill>
                <a:latin typeface="微软雅黑" panose="020B0503020204020204" pitchFamily="34" charset="-122"/>
                <a:ea typeface="微软雅黑" panose="020B0503020204020204" pitchFamily="34" charset="-122"/>
                <a:cs typeface="+mn-ea"/>
              </a:rPr>
              <a:t>的二级缓存需要手动开启，开启二级缓存通常要完成以下两个步骤</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圆角矩形 12"/>
          <p:cNvSpPr/>
          <p:nvPr/>
        </p:nvSpPr>
        <p:spPr>
          <a:xfrm>
            <a:off x="1306456" y="2823878"/>
            <a:ext cx="9865885" cy="1796938"/>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256232" y="277046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855533" y="429808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a:extLst>
              <a:ext uri="{FF2B5EF4-FFF2-40B4-BE49-F238E27FC236}">
                <a16:creationId xmlns:a16="http://schemas.microsoft.com/office/drawing/2014/main" id="{30F93C9C-E844-214A-90AC-76ADC702D516}"/>
              </a:ext>
            </a:extLst>
          </p:cNvPr>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03</a:t>
            </a:r>
          </a:p>
        </p:txBody>
      </p:sp>
      <p:sp>
        <p:nvSpPr>
          <p:cNvPr id="16" name="Chevron 3"/>
          <p:cNvSpPr/>
          <p:nvPr>
            <p:custDataLst>
              <p:tags r:id="rId2"/>
            </p:custDataLst>
          </p:nvPr>
        </p:nvSpPr>
        <p:spPr>
          <a:xfrm>
            <a:off x="838731" y="1131537"/>
            <a:ext cx="406473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71522"/>
            <a:ext cx="3518912"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二级缓存与一级缓存的不同点</a:t>
            </a:r>
          </a:p>
        </p:txBody>
      </p:sp>
      <p:sp>
        <p:nvSpPr>
          <p:cNvPr id="12" name="Title 1"/>
          <p:cNvSpPr txBox="1"/>
          <p:nvPr/>
        </p:nvSpPr>
        <p:spPr>
          <a:xfrm>
            <a:off x="1143840" y="266933"/>
            <a:ext cx="255948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二级缓存</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11960995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a:extLst>
              <a:ext uri="{FF2B5EF4-FFF2-40B4-BE49-F238E27FC236}">
                <a16:creationId xmlns:a16="http://schemas.microsoft.com/office/drawing/2014/main" id="{30F93C9C-E844-214A-90AC-76ADC702D516}"/>
              </a:ext>
            </a:extLst>
          </p:cNvPr>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01</a:t>
            </a:r>
          </a:p>
        </p:txBody>
      </p:sp>
      <p:sp>
        <p:nvSpPr>
          <p:cNvPr id="17" name="1">
            <a:extLst>
              <a:ext uri="{FF2B5EF4-FFF2-40B4-BE49-F238E27FC236}">
                <a16:creationId xmlns:a16="http://schemas.microsoft.com/office/drawing/2014/main" id="{BEAF0FBF-8370-1548-A5DC-85DA9EE176CA}"/>
              </a:ext>
            </a:extLst>
          </p:cNvPr>
          <p:cNvSpPr txBox="1"/>
          <p:nvPr>
            <p:custDataLst>
              <p:tags r:id="rId1"/>
            </p:custDataLst>
          </p:nvPr>
        </p:nvSpPr>
        <p:spPr>
          <a:xfrm>
            <a:off x="1882321" y="3081217"/>
            <a:ext cx="8678999" cy="874407"/>
          </a:xfrm>
          <a:prstGeom prst="rect">
            <a:avLst/>
          </a:prstGeom>
          <a:noFill/>
          <a:ln>
            <a:noFill/>
          </a:ln>
        </p:spPr>
        <p:txBody>
          <a:bodyPr wrap="square" rtlCol="0">
            <a:spAutoFit/>
          </a:bodyPr>
          <a:lstStyle/>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cs typeface="+mn-ea"/>
              </a:rPr>
              <a:t>        </a:t>
            </a:r>
            <a:r>
              <a:rPr lang="zh-CN" altLang="zh-CN" dirty="0">
                <a:solidFill>
                  <a:srgbClr val="595959"/>
                </a:solidFill>
                <a:latin typeface="微软雅黑" panose="020B0503020204020204" pitchFamily="34" charset="-122"/>
                <a:ea typeface="微软雅黑" panose="020B0503020204020204" pitchFamily="34" charset="-122"/>
                <a:cs typeface="+mn-ea"/>
              </a:rPr>
              <a:t>与使用二级缓存前，需要在</a:t>
            </a:r>
            <a:r>
              <a:rPr lang="en-US" altLang="zh-CN" dirty="0" err="1">
                <a:solidFill>
                  <a:srgbClr val="595959"/>
                </a:solidFill>
                <a:latin typeface="微软雅黑" panose="020B0503020204020204" pitchFamily="34" charset="-122"/>
                <a:ea typeface="微软雅黑" panose="020B0503020204020204" pitchFamily="34" charset="-122"/>
                <a:cs typeface="+mn-ea"/>
              </a:rPr>
              <a:t>MyBatis</a:t>
            </a:r>
            <a:r>
              <a:rPr lang="zh-CN" altLang="zh-CN" dirty="0">
                <a:solidFill>
                  <a:srgbClr val="595959"/>
                </a:solidFill>
                <a:latin typeface="微软雅黑" panose="020B0503020204020204" pitchFamily="34" charset="-122"/>
                <a:ea typeface="微软雅黑" panose="020B0503020204020204" pitchFamily="34" charset="-122"/>
                <a:cs typeface="+mn-ea"/>
              </a:rPr>
              <a:t>的核心配置</a:t>
            </a:r>
            <a:r>
              <a:rPr lang="en-US" altLang="zh-CN" dirty="0" err="1">
                <a:solidFill>
                  <a:srgbClr val="595959"/>
                </a:solidFill>
                <a:latin typeface="微软雅黑" panose="020B0503020204020204" pitchFamily="34" charset="-122"/>
                <a:ea typeface="微软雅黑" panose="020B0503020204020204" pitchFamily="34" charset="-122"/>
                <a:cs typeface="+mn-ea"/>
              </a:rPr>
              <a:t>mybatis-config.xml</a:t>
            </a:r>
            <a:r>
              <a:rPr lang="zh-CN" altLang="zh-CN" dirty="0">
                <a:solidFill>
                  <a:srgbClr val="595959"/>
                </a:solidFill>
                <a:latin typeface="微软雅黑" panose="020B0503020204020204" pitchFamily="34" charset="-122"/>
                <a:ea typeface="微软雅黑" panose="020B0503020204020204" pitchFamily="34" charset="-122"/>
                <a:cs typeface="+mn-ea"/>
              </a:rPr>
              <a:t>文件中通过</a:t>
            </a:r>
            <a:r>
              <a:rPr lang="en-US" altLang="zh-CN" dirty="0">
                <a:solidFill>
                  <a:srgbClr val="595959"/>
                </a:solidFill>
                <a:latin typeface="微软雅黑" panose="020B0503020204020204" pitchFamily="34" charset="-122"/>
                <a:ea typeface="微软雅黑" panose="020B0503020204020204" pitchFamily="34" charset="-122"/>
                <a:cs typeface="+mn-ea"/>
              </a:rPr>
              <a:t>&lt;settings&gt;</a:t>
            </a:r>
            <a:r>
              <a:rPr lang="zh-CN" altLang="zh-CN" dirty="0">
                <a:solidFill>
                  <a:srgbClr val="595959"/>
                </a:solidFill>
                <a:latin typeface="微软雅黑" panose="020B0503020204020204" pitchFamily="34" charset="-122"/>
                <a:ea typeface="微软雅黑" panose="020B0503020204020204" pitchFamily="34" charset="-122"/>
                <a:cs typeface="+mn-ea"/>
              </a:rPr>
              <a:t>元素开启二级缓存的全局配置</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圆角矩形 12"/>
          <p:cNvSpPr/>
          <p:nvPr/>
        </p:nvSpPr>
        <p:spPr>
          <a:xfrm>
            <a:off x="1306456" y="2674620"/>
            <a:ext cx="9865885" cy="2911858"/>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256232" y="261044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855533" y="525820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a:extLst>
              <a:ext uri="{FF2B5EF4-FFF2-40B4-BE49-F238E27FC236}">
                <a16:creationId xmlns:a16="http://schemas.microsoft.com/office/drawing/2014/main" id="{30F93C9C-E844-214A-90AC-76ADC702D516}"/>
              </a:ext>
            </a:extLst>
          </p:cNvPr>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03</a:t>
            </a:r>
          </a:p>
        </p:txBody>
      </p:sp>
      <p:sp>
        <p:nvSpPr>
          <p:cNvPr id="16" name="Chevron 3"/>
          <p:cNvSpPr/>
          <p:nvPr>
            <p:custDataLst>
              <p:tags r:id="rId2"/>
            </p:custDataLst>
          </p:nvPr>
        </p:nvSpPr>
        <p:spPr>
          <a:xfrm>
            <a:off x="838731" y="1131537"/>
            <a:ext cx="350466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15387" y="1271522"/>
            <a:ext cx="3209533"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a.</a:t>
            </a:r>
            <a:r>
              <a:rPr lang="zh-CN" altLang="en-US" sz="2000" dirty="0">
                <a:solidFill>
                  <a:srgbClr val="1369B2"/>
                </a:solidFill>
                <a:latin typeface="微软雅黑" panose="020B0503020204020204" pitchFamily="34" charset="-122"/>
                <a:ea typeface="微软雅黑" panose="020B0503020204020204" pitchFamily="34" charset="-122"/>
              </a:rPr>
              <a:t>开启二级缓存的全局配置</a:t>
            </a:r>
          </a:p>
        </p:txBody>
      </p:sp>
      <p:sp>
        <p:nvSpPr>
          <p:cNvPr id="12" name="Title 1"/>
          <p:cNvSpPr txBox="1"/>
          <p:nvPr/>
        </p:nvSpPr>
        <p:spPr>
          <a:xfrm>
            <a:off x="1143840" y="266933"/>
            <a:ext cx="255948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二级缓存</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1" name="图片 10">
            <a:extLst>
              <a:ext uri="{FF2B5EF4-FFF2-40B4-BE49-F238E27FC236}">
                <a16:creationId xmlns:a16="http://schemas.microsoft.com/office/drawing/2014/main" id="{7376F4B3-6BBF-D949-A69C-A1A3B71E7DFB}"/>
              </a:ext>
            </a:extLst>
          </p:cNvPr>
          <p:cNvPicPr>
            <a:picLocks noChangeAspect="1"/>
          </p:cNvPicPr>
          <p:nvPr/>
        </p:nvPicPr>
        <p:blipFill>
          <a:blip r:embed="rId5"/>
          <a:stretch>
            <a:fillRect/>
          </a:stretch>
        </p:blipFill>
        <p:spPr>
          <a:xfrm>
            <a:off x="2377440" y="3989070"/>
            <a:ext cx="7783830" cy="1132424"/>
          </a:xfrm>
          <a:prstGeom prst="rect">
            <a:avLst/>
          </a:prstGeom>
        </p:spPr>
      </p:pic>
      <p:sp>
        <p:nvSpPr>
          <p:cNvPr id="3" name="矩形 2">
            <a:extLst>
              <a:ext uri="{FF2B5EF4-FFF2-40B4-BE49-F238E27FC236}">
                <a16:creationId xmlns:a16="http://schemas.microsoft.com/office/drawing/2014/main" id="{55CFDCD6-E3F7-934D-86F4-FD915AF38F11}"/>
              </a:ext>
            </a:extLst>
          </p:cNvPr>
          <p:cNvSpPr/>
          <p:nvPr/>
        </p:nvSpPr>
        <p:spPr>
          <a:xfrm>
            <a:off x="2750820" y="3854449"/>
            <a:ext cx="6473190" cy="1289905"/>
          </a:xfrm>
          <a:prstGeom prst="rect">
            <a:avLst/>
          </a:prstGeom>
        </p:spPr>
        <p:txBody>
          <a:bodyPr wrap="square">
            <a:spAutoFit/>
          </a:body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&lt;settings&gt;</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&lt;setting name="</a:t>
            </a:r>
            <a:r>
              <a:rPr lang="en-US" altLang="zh-CN" dirty="0" err="1">
                <a:solidFill>
                  <a:srgbClr val="595959"/>
                </a:solidFill>
                <a:latin typeface="微软雅黑" panose="020B0503020204020204" pitchFamily="34" charset="-122"/>
                <a:ea typeface="微软雅黑" panose="020B0503020204020204" pitchFamily="34" charset="-122"/>
                <a:cs typeface="+mn-ea"/>
              </a:rPr>
              <a:t>cacheEnabled</a:t>
            </a:r>
            <a:r>
              <a:rPr lang="en-US" altLang="zh-CN" dirty="0">
                <a:solidFill>
                  <a:srgbClr val="595959"/>
                </a:solidFill>
                <a:latin typeface="微软雅黑" panose="020B0503020204020204" pitchFamily="34" charset="-122"/>
                <a:ea typeface="微软雅黑" panose="020B0503020204020204" pitchFamily="34" charset="-122"/>
                <a:cs typeface="+mn-ea"/>
              </a:rPr>
              <a:t>" value="true" /&gt;</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&lt;/settings&gt;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40929850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a:extLst>
              <a:ext uri="{FF2B5EF4-FFF2-40B4-BE49-F238E27FC236}">
                <a16:creationId xmlns:a16="http://schemas.microsoft.com/office/drawing/2014/main" id="{30F93C9C-E844-214A-90AC-76ADC702D516}"/>
              </a:ext>
            </a:extLst>
          </p:cNvPr>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01</a:t>
            </a:r>
          </a:p>
        </p:txBody>
      </p:sp>
      <p:sp>
        <p:nvSpPr>
          <p:cNvPr id="17" name="1">
            <a:extLst>
              <a:ext uri="{FF2B5EF4-FFF2-40B4-BE49-F238E27FC236}">
                <a16:creationId xmlns:a16="http://schemas.microsoft.com/office/drawing/2014/main" id="{BEAF0FBF-8370-1548-A5DC-85DA9EE176CA}"/>
              </a:ext>
            </a:extLst>
          </p:cNvPr>
          <p:cNvSpPr txBox="1"/>
          <p:nvPr>
            <p:custDataLst>
              <p:tags r:id="rId1"/>
            </p:custDataLst>
          </p:nvPr>
        </p:nvSpPr>
        <p:spPr>
          <a:xfrm>
            <a:off x="1882321" y="3081217"/>
            <a:ext cx="8678999" cy="874407"/>
          </a:xfrm>
          <a:prstGeom prst="rect">
            <a:avLst/>
          </a:prstGeom>
          <a:noFill/>
          <a:ln>
            <a:noFill/>
          </a:ln>
        </p:spPr>
        <p:txBody>
          <a:bodyPr wrap="square" rtlCol="0">
            <a:spAutoFit/>
          </a:bodyPr>
          <a:lstStyle/>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cs typeface="+mn-ea"/>
              </a:rPr>
              <a:t>        </a:t>
            </a:r>
            <a:r>
              <a:rPr lang="zh-CN" altLang="zh-CN" dirty="0">
                <a:solidFill>
                  <a:srgbClr val="595959"/>
                </a:solidFill>
                <a:latin typeface="微软雅黑" panose="020B0503020204020204" pitchFamily="34" charset="-122"/>
                <a:ea typeface="微软雅黑" panose="020B0503020204020204" pitchFamily="34" charset="-122"/>
                <a:cs typeface="+mn-ea"/>
              </a:rPr>
              <a:t>开启当前</a:t>
            </a:r>
            <a:r>
              <a:rPr lang="en-US" altLang="zh-CN" dirty="0">
                <a:solidFill>
                  <a:srgbClr val="595959"/>
                </a:solidFill>
                <a:latin typeface="微软雅黑" panose="020B0503020204020204" pitchFamily="34" charset="-122"/>
                <a:ea typeface="微软雅黑" panose="020B0503020204020204" pitchFamily="34" charset="-122"/>
                <a:cs typeface="+mn-ea"/>
              </a:rPr>
              <a:t>Mapper</a:t>
            </a:r>
            <a:r>
              <a:rPr lang="zh-CN" altLang="zh-CN" dirty="0">
                <a:solidFill>
                  <a:srgbClr val="595959"/>
                </a:solidFill>
                <a:latin typeface="微软雅黑" panose="020B0503020204020204" pitchFamily="34" charset="-122"/>
                <a:ea typeface="微软雅黑" panose="020B0503020204020204" pitchFamily="34" charset="-122"/>
                <a:cs typeface="+mn-ea"/>
              </a:rPr>
              <a:t>的</a:t>
            </a:r>
            <a:r>
              <a:rPr lang="en-US" altLang="zh-CN" dirty="0">
                <a:solidFill>
                  <a:srgbClr val="595959"/>
                </a:solidFill>
                <a:latin typeface="微软雅黑" panose="020B0503020204020204" pitchFamily="34" charset="-122"/>
                <a:ea typeface="微软雅黑" panose="020B0503020204020204" pitchFamily="34" charset="-122"/>
                <a:cs typeface="+mn-ea"/>
              </a:rPr>
              <a:t>namespace</a:t>
            </a:r>
            <a:r>
              <a:rPr lang="zh-CN" altLang="zh-CN" dirty="0">
                <a:solidFill>
                  <a:srgbClr val="595959"/>
                </a:solidFill>
                <a:latin typeface="微软雅黑" panose="020B0503020204020204" pitchFamily="34" charset="-122"/>
                <a:ea typeface="微软雅黑" panose="020B0503020204020204" pitchFamily="34" charset="-122"/>
                <a:cs typeface="+mn-ea"/>
              </a:rPr>
              <a:t>下的二级缓存，可以通过</a:t>
            </a:r>
            <a:r>
              <a:rPr lang="en-US" altLang="zh-CN" dirty="0" err="1">
                <a:solidFill>
                  <a:srgbClr val="595959"/>
                </a:solidFill>
                <a:latin typeface="微软雅黑" panose="020B0503020204020204" pitchFamily="34" charset="-122"/>
                <a:ea typeface="微软雅黑" panose="020B0503020204020204" pitchFamily="34" charset="-122"/>
                <a:cs typeface="+mn-ea"/>
              </a:rPr>
              <a:t>MyBatis</a:t>
            </a:r>
            <a:r>
              <a:rPr lang="zh-CN" altLang="zh-CN" dirty="0">
                <a:solidFill>
                  <a:srgbClr val="595959"/>
                </a:solidFill>
                <a:latin typeface="微软雅黑" panose="020B0503020204020204" pitchFamily="34" charset="-122"/>
                <a:ea typeface="微软雅黑" panose="020B0503020204020204" pitchFamily="34" charset="-122"/>
                <a:cs typeface="+mn-ea"/>
              </a:rPr>
              <a:t>映射文件中的</a:t>
            </a:r>
            <a:r>
              <a:rPr lang="en-US" altLang="zh-CN" dirty="0">
                <a:solidFill>
                  <a:srgbClr val="595959"/>
                </a:solidFill>
                <a:latin typeface="微软雅黑" panose="020B0503020204020204" pitchFamily="34" charset="-122"/>
                <a:ea typeface="微软雅黑" panose="020B0503020204020204" pitchFamily="34" charset="-122"/>
                <a:cs typeface="+mn-ea"/>
              </a:rPr>
              <a:t>&lt;cache&gt;</a:t>
            </a:r>
            <a:r>
              <a:rPr lang="zh-CN" altLang="zh-CN" dirty="0">
                <a:solidFill>
                  <a:srgbClr val="595959"/>
                </a:solidFill>
                <a:latin typeface="微软雅黑" panose="020B0503020204020204" pitchFamily="34" charset="-122"/>
                <a:ea typeface="微软雅黑" panose="020B0503020204020204" pitchFamily="34" charset="-122"/>
                <a:cs typeface="+mn-ea"/>
              </a:rPr>
              <a:t>元素来完成</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p>
        </p:txBody>
      </p:sp>
      <p:sp>
        <p:nvSpPr>
          <p:cNvPr id="13" name="圆角矩形 12"/>
          <p:cNvSpPr/>
          <p:nvPr/>
        </p:nvSpPr>
        <p:spPr>
          <a:xfrm>
            <a:off x="1306456" y="2674620"/>
            <a:ext cx="9865885" cy="2911858"/>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256232" y="261044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855533" y="525820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a:extLst>
              <a:ext uri="{FF2B5EF4-FFF2-40B4-BE49-F238E27FC236}">
                <a16:creationId xmlns:a16="http://schemas.microsoft.com/office/drawing/2014/main" id="{30F93C9C-E844-214A-90AC-76ADC702D516}"/>
              </a:ext>
            </a:extLst>
          </p:cNvPr>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03</a:t>
            </a:r>
          </a:p>
        </p:txBody>
      </p:sp>
      <p:sp>
        <p:nvSpPr>
          <p:cNvPr id="16" name="Chevron 3"/>
          <p:cNvSpPr/>
          <p:nvPr>
            <p:custDataLst>
              <p:tags r:id="rId2"/>
            </p:custDataLst>
          </p:nvPr>
        </p:nvSpPr>
        <p:spPr>
          <a:xfrm>
            <a:off x="838730" y="1131537"/>
            <a:ext cx="579066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069667" y="1271522"/>
            <a:ext cx="5573513"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b.</a:t>
            </a:r>
            <a:r>
              <a:rPr lang="zh-CN" altLang="zh-CN" sz="2000" dirty="0">
                <a:solidFill>
                  <a:srgbClr val="1369B2"/>
                </a:solidFill>
                <a:latin typeface="微软雅黑" panose="020B0503020204020204" pitchFamily="34" charset="-122"/>
                <a:ea typeface="微软雅黑" panose="020B0503020204020204" pitchFamily="34" charset="-122"/>
              </a:rPr>
              <a:t>开启当前</a:t>
            </a:r>
            <a:r>
              <a:rPr lang="en-US" altLang="zh-CN" sz="2000" dirty="0">
                <a:solidFill>
                  <a:srgbClr val="1369B2"/>
                </a:solidFill>
                <a:latin typeface="微软雅黑" panose="020B0503020204020204" pitchFamily="34" charset="-122"/>
                <a:ea typeface="微软雅黑" panose="020B0503020204020204" pitchFamily="34" charset="-122"/>
              </a:rPr>
              <a:t>Mapper</a:t>
            </a:r>
            <a:r>
              <a:rPr lang="zh-CN" altLang="zh-CN" sz="2000" dirty="0">
                <a:solidFill>
                  <a:srgbClr val="1369B2"/>
                </a:solidFill>
                <a:latin typeface="微软雅黑" panose="020B0503020204020204" pitchFamily="34" charset="-122"/>
                <a:ea typeface="微软雅黑" panose="020B0503020204020204" pitchFamily="34" charset="-122"/>
              </a:rPr>
              <a:t>的</a:t>
            </a:r>
            <a:r>
              <a:rPr lang="en-US" altLang="zh-CN" sz="2000" dirty="0">
                <a:solidFill>
                  <a:srgbClr val="1369B2"/>
                </a:solidFill>
                <a:latin typeface="微软雅黑" panose="020B0503020204020204" pitchFamily="34" charset="-122"/>
                <a:ea typeface="微软雅黑" panose="020B0503020204020204" pitchFamily="34" charset="-122"/>
              </a:rPr>
              <a:t>namespace</a:t>
            </a:r>
            <a:r>
              <a:rPr lang="zh-CN" altLang="zh-CN" sz="2000" dirty="0">
                <a:solidFill>
                  <a:srgbClr val="1369B2"/>
                </a:solidFill>
                <a:latin typeface="微软雅黑" panose="020B0503020204020204" pitchFamily="34" charset="-122"/>
                <a:ea typeface="微软雅黑" panose="020B0503020204020204" pitchFamily="34" charset="-122"/>
              </a:rPr>
              <a:t>下的二级缓存</a:t>
            </a:r>
          </a:p>
        </p:txBody>
      </p:sp>
      <p:sp>
        <p:nvSpPr>
          <p:cNvPr id="12" name="Title 1"/>
          <p:cNvSpPr txBox="1"/>
          <p:nvPr/>
        </p:nvSpPr>
        <p:spPr>
          <a:xfrm>
            <a:off x="1143840" y="266933"/>
            <a:ext cx="255948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二级缓存</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1" name="图片 10">
            <a:extLst>
              <a:ext uri="{FF2B5EF4-FFF2-40B4-BE49-F238E27FC236}">
                <a16:creationId xmlns:a16="http://schemas.microsoft.com/office/drawing/2014/main" id="{7376F4B3-6BBF-D949-A69C-A1A3B71E7DFB}"/>
              </a:ext>
            </a:extLst>
          </p:cNvPr>
          <p:cNvPicPr>
            <a:picLocks noChangeAspect="1"/>
          </p:cNvPicPr>
          <p:nvPr/>
        </p:nvPicPr>
        <p:blipFill>
          <a:blip r:embed="rId5"/>
          <a:stretch>
            <a:fillRect/>
          </a:stretch>
        </p:blipFill>
        <p:spPr>
          <a:xfrm>
            <a:off x="2377440" y="3989070"/>
            <a:ext cx="7783830" cy="1132424"/>
          </a:xfrm>
          <a:prstGeom prst="rect">
            <a:avLst/>
          </a:prstGeom>
        </p:spPr>
      </p:pic>
      <p:sp>
        <p:nvSpPr>
          <p:cNvPr id="3" name="矩形 2">
            <a:extLst>
              <a:ext uri="{FF2B5EF4-FFF2-40B4-BE49-F238E27FC236}">
                <a16:creationId xmlns:a16="http://schemas.microsoft.com/office/drawing/2014/main" id="{55CFDCD6-E3F7-934D-86F4-FD915AF38F11}"/>
              </a:ext>
            </a:extLst>
          </p:cNvPr>
          <p:cNvSpPr/>
          <p:nvPr/>
        </p:nvSpPr>
        <p:spPr>
          <a:xfrm>
            <a:off x="2750820" y="3877309"/>
            <a:ext cx="6473190" cy="1289905"/>
          </a:xfrm>
          <a:prstGeom prst="rect">
            <a:avLst/>
          </a:prstGeom>
        </p:spPr>
        <p:txBody>
          <a:bodyPr wrap="square">
            <a:spAutoFit/>
          </a:body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&lt;!-- </a:t>
            </a:r>
            <a:r>
              <a:rPr lang="zh-CN" altLang="zh-CN" dirty="0">
                <a:solidFill>
                  <a:srgbClr val="595959"/>
                </a:solidFill>
                <a:latin typeface="微软雅黑" panose="020B0503020204020204" pitchFamily="34" charset="-122"/>
                <a:ea typeface="微软雅黑" panose="020B0503020204020204" pitchFamily="34" charset="-122"/>
                <a:cs typeface="+mn-ea"/>
              </a:rPr>
              <a:t>开启当前</a:t>
            </a:r>
            <a:r>
              <a:rPr lang="en-US" altLang="zh-CN" dirty="0">
                <a:solidFill>
                  <a:srgbClr val="595959"/>
                </a:solidFill>
                <a:latin typeface="微软雅黑" panose="020B0503020204020204" pitchFamily="34" charset="-122"/>
                <a:ea typeface="微软雅黑" panose="020B0503020204020204" pitchFamily="34" charset="-122"/>
                <a:cs typeface="+mn-ea"/>
              </a:rPr>
              <a:t>Mapper</a:t>
            </a:r>
            <a:r>
              <a:rPr lang="zh-CN" altLang="zh-CN" dirty="0">
                <a:solidFill>
                  <a:srgbClr val="595959"/>
                </a:solidFill>
                <a:latin typeface="微软雅黑" panose="020B0503020204020204" pitchFamily="34" charset="-122"/>
                <a:ea typeface="微软雅黑" panose="020B0503020204020204" pitchFamily="34" charset="-122"/>
                <a:cs typeface="+mn-ea"/>
              </a:rPr>
              <a:t>的</a:t>
            </a:r>
            <a:r>
              <a:rPr lang="en-US" altLang="zh-CN" dirty="0">
                <a:solidFill>
                  <a:srgbClr val="595959"/>
                </a:solidFill>
                <a:latin typeface="微软雅黑" panose="020B0503020204020204" pitchFamily="34" charset="-122"/>
                <a:ea typeface="微软雅黑" panose="020B0503020204020204" pitchFamily="34" charset="-122"/>
                <a:cs typeface="+mn-ea"/>
              </a:rPr>
              <a:t>namespace</a:t>
            </a:r>
            <a:r>
              <a:rPr lang="zh-CN" altLang="zh-CN" dirty="0">
                <a:solidFill>
                  <a:srgbClr val="595959"/>
                </a:solidFill>
                <a:latin typeface="微软雅黑" panose="020B0503020204020204" pitchFamily="34" charset="-122"/>
                <a:ea typeface="微软雅黑" panose="020B0503020204020204" pitchFamily="34" charset="-122"/>
                <a:cs typeface="+mn-ea"/>
              </a:rPr>
              <a:t>下的二级缓存</a:t>
            </a:r>
            <a:r>
              <a:rPr lang="en-US" altLang="zh-CN" dirty="0">
                <a:solidFill>
                  <a:srgbClr val="595959"/>
                </a:solidFill>
                <a:latin typeface="微软雅黑" panose="020B0503020204020204" pitchFamily="34" charset="-122"/>
                <a:ea typeface="微软雅黑" panose="020B0503020204020204" pitchFamily="34" charset="-122"/>
                <a:cs typeface="+mn-ea"/>
              </a:rPr>
              <a:t>--&gt;</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&lt;cache&gt;</a:t>
            </a: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&lt;/cache&gt;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24748748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a:extLst>
              <a:ext uri="{FF2B5EF4-FFF2-40B4-BE49-F238E27FC236}">
                <a16:creationId xmlns:a16="http://schemas.microsoft.com/office/drawing/2014/main" id="{30F93C9C-E844-214A-90AC-76ADC702D516}"/>
              </a:ext>
            </a:extLst>
          </p:cNvPr>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01</a:t>
            </a:r>
          </a:p>
        </p:txBody>
      </p:sp>
      <p:sp>
        <p:nvSpPr>
          <p:cNvPr id="17" name="1">
            <a:extLst>
              <a:ext uri="{FF2B5EF4-FFF2-40B4-BE49-F238E27FC236}">
                <a16:creationId xmlns:a16="http://schemas.microsoft.com/office/drawing/2014/main" id="{BEAF0FBF-8370-1548-A5DC-85DA9EE176CA}"/>
              </a:ext>
            </a:extLst>
          </p:cNvPr>
          <p:cNvSpPr txBox="1"/>
          <p:nvPr>
            <p:custDataLst>
              <p:tags r:id="rId1"/>
            </p:custDataLst>
          </p:nvPr>
        </p:nvSpPr>
        <p:spPr>
          <a:xfrm>
            <a:off x="1882321" y="2898337"/>
            <a:ext cx="8678999" cy="2951898"/>
          </a:xfrm>
          <a:prstGeom prst="rect">
            <a:avLst/>
          </a:prstGeom>
          <a:noFill/>
          <a:ln>
            <a:noFill/>
          </a:ln>
        </p:spPr>
        <p:txBody>
          <a:bodyPr wrap="square" rtlCol="0">
            <a:spAutoFit/>
          </a:bodyPr>
          <a:lstStyle/>
          <a:p>
            <a:pPr lvl="0">
              <a:lnSpc>
                <a:spcPct val="150000"/>
              </a:lnSpc>
            </a:pPr>
            <a:r>
              <a:rPr lang="zh-CN" altLang="en-US" dirty="0">
                <a:solidFill>
                  <a:srgbClr val="595959"/>
                </a:solidFill>
                <a:latin typeface="微软雅黑" panose="020B0503020204020204" pitchFamily="34" charset="-122"/>
                <a:ea typeface="微软雅黑" panose="020B0503020204020204" pitchFamily="34" charset="-122"/>
                <a:cs typeface="+mn-ea"/>
              </a:rPr>
              <a:t>（</a:t>
            </a:r>
            <a:r>
              <a:rPr lang="en-US" altLang="zh-CN" dirty="0">
                <a:solidFill>
                  <a:srgbClr val="595959"/>
                </a:solidFill>
                <a:latin typeface="微软雅黑" panose="020B0503020204020204" pitchFamily="34" charset="-122"/>
                <a:ea typeface="微软雅黑" panose="020B0503020204020204" pitchFamily="34" charset="-122"/>
                <a:cs typeface="+mn-ea"/>
              </a:rPr>
              <a:t>1</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映射文件中所有</a:t>
            </a:r>
            <a:r>
              <a:rPr lang="en-US" altLang="zh-CN" dirty="0">
                <a:solidFill>
                  <a:srgbClr val="595959"/>
                </a:solidFill>
                <a:latin typeface="微软雅黑" panose="020B0503020204020204" pitchFamily="34" charset="-122"/>
                <a:ea typeface="微软雅黑" panose="020B0503020204020204" pitchFamily="34" charset="-122"/>
                <a:cs typeface="+mn-ea"/>
              </a:rPr>
              <a:t>select</a:t>
            </a:r>
            <a:r>
              <a:rPr lang="zh-CN" altLang="zh-CN" dirty="0">
                <a:solidFill>
                  <a:srgbClr val="595959"/>
                </a:solidFill>
                <a:latin typeface="微软雅黑" panose="020B0503020204020204" pitchFamily="34" charset="-122"/>
                <a:ea typeface="微软雅黑" panose="020B0503020204020204" pitchFamily="34" charset="-122"/>
                <a:cs typeface="+mn-ea"/>
              </a:rPr>
              <a:t>语句将会被缓存</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dirty="0">
                <a:solidFill>
                  <a:srgbClr val="595959"/>
                </a:solidFill>
                <a:latin typeface="微软雅黑" panose="020B0503020204020204" pitchFamily="34" charset="-122"/>
                <a:ea typeface="微软雅黑" panose="020B0503020204020204" pitchFamily="34" charset="-122"/>
                <a:cs typeface="+mn-ea"/>
              </a:rPr>
              <a:t>（</a:t>
            </a:r>
            <a:r>
              <a:rPr lang="en-US" altLang="zh-CN" dirty="0">
                <a:solidFill>
                  <a:srgbClr val="595959"/>
                </a:solidFill>
                <a:latin typeface="微软雅黑" panose="020B0503020204020204" pitchFamily="34" charset="-122"/>
                <a:ea typeface="微软雅黑" panose="020B0503020204020204" pitchFamily="34" charset="-122"/>
                <a:cs typeface="+mn-ea"/>
              </a:rPr>
              <a:t>2</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映射文件中的所有</a:t>
            </a:r>
            <a:r>
              <a:rPr lang="en-US" altLang="zh-CN" dirty="0">
                <a:solidFill>
                  <a:srgbClr val="595959"/>
                </a:solidFill>
                <a:latin typeface="微软雅黑" panose="020B0503020204020204" pitchFamily="34" charset="-122"/>
                <a:ea typeface="微软雅黑" panose="020B0503020204020204" pitchFamily="34" charset="-122"/>
                <a:cs typeface="+mn-ea"/>
              </a:rPr>
              <a:t>insert</a:t>
            </a:r>
            <a:r>
              <a:rPr lang="zh-CN"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a:solidFill>
                  <a:srgbClr val="595959"/>
                </a:solidFill>
                <a:latin typeface="微软雅黑" panose="020B0503020204020204" pitchFamily="34" charset="-122"/>
                <a:ea typeface="微软雅黑" panose="020B0503020204020204" pitchFamily="34" charset="-122"/>
                <a:cs typeface="+mn-ea"/>
              </a:rPr>
              <a:t>update</a:t>
            </a:r>
            <a:r>
              <a:rPr lang="zh-CN" altLang="zh-CN" dirty="0">
                <a:solidFill>
                  <a:srgbClr val="595959"/>
                </a:solidFill>
                <a:latin typeface="微软雅黑" panose="020B0503020204020204" pitchFamily="34" charset="-122"/>
                <a:ea typeface="微软雅黑" panose="020B0503020204020204" pitchFamily="34" charset="-122"/>
                <a:cs typeface="+mn-ea"/>
              </a:rPr>
              <a:t>和</a:t>
            </a:r>
            <a:r>
              <a:rPr lang="en-US" altLang="zh-CN" dirty="0">
                <a:solidFill>
                  <a:srgbClr val="595959"/>
                </a:solidFill>
                <a:latin typeface="微软雅黑" panose="020B0503020204020204" pitchFamily="34" charset="-122"/>
                <a:ea typeface="微软雅黑" panose="020B0503020204020204" pitchFamily="34" charset="-122"/>
                <a:cs typeface="+mn-ea"/>
              </a:rPr>
              <a:t>delete</a:t>
            </a:r>
            <a:r>
              <a:rPr lang="zh-CN" altLang="zh-CN" dirty="0">
                <a:solidFill>
                  <a:srgbClr val="595959"/>
                </a:solidFill>
                <a:latin typeface="微软雅黑" panose="020B0503020204020204" pitchFamily="34" charset="-122"/>
                <a:ea typeface="微软雅黑" panose="020B0503020204020204" pitchFamily="34" charset="-122"/>
                <a:cs typeface="+mn-ea"/>
              </a:rPr>
              <a:t>语句都会刷新缓存。</a:t>
            </a:r>
          </a:p>
          <a:p>
            <a:pPr lvl="0">
              <a:lnSpc>
                <a:spcPct val="150000"/>
              </a:lnSpc>
            </a:pPr>
            <a:r>
              <a:rPr lang="zh-CN" altLang="en-US" dirty="0">
                <a:solidFill>
                  <a:srgbClr val="595959"/>
                </a:solidFill>
                <a:latin typeface="微软雅黑" panose="020B0503020204020204" pitchFamily="34" charset="-122"/>
                <a:ea typeface="微软雅黑" panose="020B0503020204020204" pitchFamily="34" charset="-122"/>
                <a:cs typeface="+mn-ea"/>
              </a:rPr>
              <a:t>（</a:t>
            </a:r>
            <a:r>
              <a:rPr lang="en-US" altLang="zh-CN" dirty="0">
                <a:solidFill>
                  <a:srgbClr val="595959"/>
                </a:solidFill>
                <a:latin typeface="微软雅黑" panose="020B0503020204020204" pitchFamily="34" charset="-122"/>
                <a:ea typeface="微软雅黑" panose="020B0503020204020204" pitchFamily="34" charset="-122"/>
                <a:cs typeface="+mn-ea"/>
              </a:rPr>
              <a:t>3</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缓存会使用</a:t>
            </a:r>
            <a:r>
              <a:rPr lang="en-US" altLang="zh-CN" dirty="0">
                <a:solidFill>
                  <a:srgbClr val="595959"/>
                </a:solidFill>
                <a:latin typeface="微软雅黑" panose="020B0503020204020204" pitchFamily="34" charset="-122"/>
                <a:ea typeface="微软雅黑" panose="020B0503020204020204" pitchFamily="34" charset="-122"/>
                <a:cs typeface="+mn-ea"/>
              </a:rPr>
              <a:t>LRU</a:t>
            </a:r>
            <a:r>
              <a:rPr lang="zh-CN" altLang="zh-CN" dirty="0">
                <a:solidFill>
                  <a:srgbClr val="595959"/>
                </a:solidFill>
                <a:latin typeface="微软雅黑" panose="020B0503020204020204" pitchFamily="34" charset="-122"/>
                <a:ea typeface="微软雅黑" panose="020B0503020204020204" pitchFamily="34" charset="-122"/>
                <a:cs typeface="+mn-ea"/>
              </a:rPr>
              <a:t>算法回收。</a:t>
            </a:r>
          </a:p>
          <a:p>
            <a:pPr lvl="0">
              <a:lnSpc>
                <a:spcPct val="150000"/>
              </a:lnSpc>
            </a:pPr>
            <a:r>
              <a:rPr lang="zh-CN" altLang="en-US" dirty="0">
                <a:solidFill>
                  <a:srgbClr val="595959"/>
                </a:solidFill>
                <a:latin typeface="微软雅黑" panose="020B0503020204020204" pitchFamily="34" charset="-122"/>
                <a:ea typeface="微软雅黑" panose="020B0503020204020204" pitchFamily="34" charset="-122"/>
                <a:cs typeface="+mn-ea"/>
              </a:rPr>
              <a:t>（</a:t>
            </a:r>
            <a:r>
              <a:rPr lang="en-US" altLang="zh-CN" dirty="0">
                <a:solidFill>
                  <a:srgbClr val="595959"/>
                </a:solidFill>
                <a:latin typeface="微软雅黑" panose="020B0503020204020204" pitchFamily="34" charset="-122"/>
                <a:ea typeface="微软雅黑" panose="020B0503020204020204" pitchFamily="34" charset="-122"/>
                <a:cs typeface="+mn-ea"/>
              </a:rPr>
              <a:t>4</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没有刷新间隔，缓存不会以任何时间顺序来刷新。</a:t>
            </a:r>
          </a:p>
          <a:p>
            <a:pPr lvl="0">
              <a:lnSpc>
                <a:spcPct val="150000"/>
              </a:lnSpc>
            </a:pPr>
            <a:r>
              <a:rPr lang="zh-CN" altLang="en-US" dirty="0">
                <a:solidFill>
                  <a:srgbClr val="595959"/>
                </a:solidFill>
                <a:latin typeface="微软雅黑" panose="020B0503020204020204" pitchFamily="34" charset="-122"/>
                <a:ea typeface="微软雅黑" panose="020B0503020204020204" pitchFamily="34" charset="-122"/>
                <a:cs typeface="+mn-ea"/>
              </a:rPr>
              <a:t>（</a:t>
            </a:r>
            <a:r>
              <a:rPr lang="en-US" altLang="zh-CN" dirty="0">
                <a:solidFill>
                  <a:srgbClr val="595959"/>
                </a:solidFill>
                <a:latin typeface="微软雅黑" panose="020B0503020204020204" pitchFamily="34" charset="-122"/>
                <a:ea typeface="微软雅黑" panose="020B0503020204020204" pitchFamily="34" charset="-122"/>
                <a:cs typeface="+mn-ea"/>
              </a:rPr>
              <a:t>5</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缓存会存储列表集合或对象的</a:t>
            </a:r>
            <a:r>
              <a:rPr lang="en-US" altLang="zh-CN" dirty="0">
                <a:solidFill>
                  <a:srgbClr val="595959"/>
                </a:solidFill>
                <a:latin typeface="微软雅黑" panose="020B0503020204020204" pitchFamily="34" charset="-122"/>
                <a:ea typeface="微软雅黑" panose="020B0503020204020204" pitchFamily="34" charset="-122"/>
                <a:cs typeface="+mn-ea"/>
              </a:rPr>
              <a:t>1024</a:t>
            </a:r>
            <a:r>
              <a:rPr lang="zh-CN" altLang="zh-CN" dirty="0">
                <a:solidFill>
                  <a:srgbClr val="595959"/>
                </a:solidFill>
                <a:latin typeface="微软雅黑" panose="020B0503020204020204" pitchFamily="34" charset="-122"/>
                <a:ea typeface="微软雅黑" panose="020B0503020204020204" pitchFamily="34" charset="-122"/>
                <a:cs typeface="+mn-ea"/>
              </a:rPr>
              <a:t>个引用。</a:t>
            </a:r>
          </a:p>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cs typeface="+mn-ea"/>
              </a:rPr>
              <a:t>（</a:t>
            </a:r>
            <a:r>
              <a:rPr lang="en-US" altLang="zh-CN" dirty="0">
                <a:solidFill>
                  <a:srgbClr val="595959"/>
                </a:solidFill>
                <a:latin typeface="微软雅黑" panose="020B0503020204020204" pitchFamily="34" charset="-122"/>
                <a:ea typeface="微软雅黑" panose="020B0503020204020204" pitchFamily="34" charset="-122"/>
                <a:cs typeface="+mn-ea"/>
              </a:rPr>
              <a:t>6</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缓存是可读</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可写的缓存，这意味着对象检索不是共享的，缓存可以安全的被调用者修改，而不干扰其他调用者或线程所做的潜在修改</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圆角矩形 12"/>
          <p:cNvSpPr/>
          <p:nvPr/>
        </p:nvSpPr>
        <p:spPr>
          <a:xfrm>
            <a:off x="1306456" y="2629568"/>
            <a:ext cx="9865885" cy="3496912"/>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256232" y="256472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855533" y="580684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a:extLst>
              <a:ext uri="{FF2B5EF4-FFF2-40B4-BE49-F238E27FC236}">
                <a16:creationId xmlns:a16="http://schemas.microsoft.com/office/drawing/2014/main" id="{30F93C9C-E844-214A-90AC-76ADC702D516}"/>
              </a:ext>
            </a:extLst>
          </p:cNvPr>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03</a:t>
            </a:r>
          </a:p>
        </p:txBody>
      </p:sp>
      <p:sp>
        <p:nvSpPr>
          <p:cNvPr id="16" name="Chevron 3"/>
          <p:cNvSpPr/>
          <p:nvPr>
            <p:custDataLst>
              <p:tags r:id="rId2"/>
            </p:custDataLst>
          </p:nvPr>
        </p:nvSpPr>
        <p:spPr>
          <a:xfrm>
            <a:off x="838731" y="1131537"/>
            <a:ext cx="451050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71522"/>
            <a:ext cx="4031873" cy="400110"/>
          </a:xfrm>
          <a:prstGeom prst="rect">
            <a:avLst/>
          </a:prstGeom>
          <a:noFill/>
        </p:spPr>
        <p:txBody>
          <a:bodyPr wrap="none" rtlCol="0">
            <a:spAutoFit/>
          </a:bodyPr>
          <a:lstStyle/>
          <a:p>
            <a:r>
              <a:rPr lang="zh-CN" altLang="zh-CN" sz="2000" dirty="0">
                <a:solidFill>
                  <a:srgbClr val="1369B2"/>
                </a:solidFill>
                <a:latin typeface="微软雅黑" panose="020B0503020204020204" pitchFamily="34" charset="-122"/>
                <a:ea typeface="微软雅黑" panose="020B0503020204020204" pitchFamily="34" charset="-122"/>
              </a:rPr>
              <a:t>默认状态的二级缓存可实现的功能</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2" name="Title 1"/>
          <p:cNvSpPr txBox="1"/>
          <p:nvPr/>
        </p:nvSpPr>
        <p:spPr>
          <a:xfrm>
            <a:off x="1143840" y="266933"/>
            <a:ext cx="255948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二级缓存</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42785644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295953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关联映射概述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5816722" y="2592288"/>
            <a:ext cx="5430275" cy="905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了解表与表之间的</a:t>
            </a:r>
            <a:r>
              <a:rPr lang="zh-CN" altLang="en-US" dirty="0">
                <a:solidFill>
                  <a:srgbClr val="1369B2"/>
                </a:solidFill>
                <a:latin typeface="微软雅黑" panose="020B0503020204020204" pitchFamily="34" charset="-122"/>
                <a:ea typeface="微软雅黑" panose="020B0503020204020204" pitchFamily="34" charset="-122"/>
              </a:rPr>
              <a:t>关联映射</a:t>
            </a:r>
            <a:r>
              <a:rPr lang="zh-CN" altLang="en-US" dirty="0">
                <a:solidFill>
                  <a:srgbClr val="595959"/>
                </a:solidFill>
                <a:latin typeface="微软雅黑" panose="020B0503020204020204" pitchFamily="34" charset="-122"/>
                <a:ea typeface="微软雅黑" panose="020B0503020204020204" pitchFamily="34" charset="-122"/>
              </a:rPr>
              <a:t>关系，能够说出有哪三种关联映射关系以及它们的含义</a:t>
            </a: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078415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hevron 3"/>
          <p:cNvSpPr/>
          <p:nvPr>
            <p:custDataLst>
              <p:tags r:id="rId1"/>
            </p:custDataLst>
          </p:nvPr>
        </p:nvSpPr>
        <p:spPr>
          <a:xfrm>
            <a:off x="892519" y="1118090"/>
            <a:ext cx="294796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4" name="文本框 1"/>
          <p:cNvSpPr txBox="1"/>
          <p:nvPr/>
        </p:nvSpPr>
        <p:spPr>
          <a:xfrm>
            <a:off x="1172537" y="1244628"/>
            <a:ext cx="2550698"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&lt;cache&gt;</a:t>
            </a:r>
            <a:r>
              <a:rPr lang="zh-CN" altLang="en-US" sz="2000" dirty="0">
                <a:solidFill>
                  <a:srgbClr val="1369B2"/>
                </a:solidFill>
                <a:latin typeface="微软雅黑" panose="020B0503020204020204" pitchFamily="34" charset="-122"/>
                <a:ea typeface="微软雅黑" panose="020B0503020204020204" pitchFamily="34" charset="-122"/>
              </a:rPr>
              <a:t>元素的属性</a:t>
            </a:r>
          </a:p>
        </p:txBody>
      </p:sp>
      <p:graphicFrame>
        <p:nvGraphicFramePr>
          <p:cNvPr id="2" name="表格 1"/>
          <p:cNvGraphicFramePr>
            <a:graphicFrameLocks noGrp="1"/>
          </p:cNvGraphicFramePr>
          <p:nvPr>
            <p:extLst>
              <p:ext uri="{D42A27DB-BD31-4B8C-83A1-F6EECF244321}">
                <p14:modId xmlns:p14="http://schemas.microsoft.com/office/powerpoint/2010/main" val="1843602047"/>
              </p:ext>
            </p:extLst>
          </p:nvPr>
        </p:nvGraphicFramePr>
        <p:xfrm>
          <a:off x="1634490" y="2318879"/>
          <a:ext cx="5699696" cy="3491073"/>
        </p:xfrm>
        <a:graphic>
          <a:graphicData uri="http://schemas.openxmlformats.org/drawingml/2006/table">
            <a:tbl>
              <a:tblPr>
                <a:tableStyleId>{5C22544A-7EE6-4342-B048-85BDC9FD1C3A}</a:tableStyleId>
              </a:tblPr>
              <a:tblGrid>
                <a:gridCol w="1956371">
                  <a:extLst>
                    <a:ext uri="{9D8B030D-6E8A-4147-A177-3AD203B41FA5}">
                      <a16:colId xmlns:a16="http://schemas.microsoft.com/office/drawing/2014/main" val="20000"/>
                    </a:ext>
                  </a:extLst>
                </a:gridCol>
                <a:gridCol w="3743325">
                  <a:extLst>
                    <a:ext uri="{9D8B030D-6E8A-4147-A177-3AD203B41FA5}">
                      <a16:colId xmlns:a16="http://schemas.microsoft.com/office/drawing/2014/main" val="2934814996"/>
                    </a:ext>
                  </a:extLst>
                </a:gridCol>
              </a:tblGrid>
              <a:tr h="450018">
                <a:tc>
                  <a:txBody>
                    <a:bodyPr/>
                    <a:lstStyle/>
                    <a:p>
                      <a:pPr marL="0" marR="292100" indent="266700" algn="ctr" defTabSz="1219200" rtl="0" eaLnBrk="1" latinLnBrk="0" hangingPunct="1">
                        <a:spcAft>
                          <a:spcPts val="0"/>
                        </a:spcAft>
                        <a:tabLst>
                          <a:tab pos="228600" algn="l"/>
                          <a:tab pos="266700" algn="l"/>
                        </a:tabLst>
                      </a:pPr>
                      <a:r>
                        <a:rPr lang="zh-CN" altLang="en-US" sz="1600" b="1" kern="100" dirty="0">
                          <a:solidFill>
                            <a:srgbClr val="595959"/>
                          </a:solidFill>
                          <a:effectLst/>
                          <a:latin typeface="微软雅黑" panose="020B0503020204020204" pitchFamily="34" charset="-122"/>
                          <a:ea typeface="微软雅黑" panose="020B0503020204020204" pitchFamily="34" charset="-122"/>
                          <a:cs typeface="+mn-cs"/>
                        </a:rPr>
                        <a:t>属性</a:t>
                      </a:r>
                      <a:endParaRPr lang="en-US" altLang="zh-CN" sz="1600" b="1"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marR="292100" indent="266700" algn="ctr" defTabSz="1219200" rtl="0" eaLnBrk="1" latinLnBrk="0" hangingPunct="1">
                        <a:spcAft>
                          <a:spcPts val="0"/>
                        </a:spcAft>
                        <a:tabLst>
                          <a:tab pos="228600" algn="l"/>
                          <a:tab pos="266700" algn="l"/>
                        </a:tabLst>
                      </a:pPr>
                      <a:r>
                        <a:rPr lang="zh-CN" altLang="en-US" sz="1600" b="1" kern="100" dirty="0">
                          <a:solidFill>
                            <a:srgbClr val="595959"/>
                          </a:solidFill>
                          <a:effectLst/>
                          <a:latin typeface="微软雅黑" panose="020B0503020204020204" pitchFamily="34" charset="-122"/>
                          <a:ea typeface="微软雅黑" panose="020B0503020204020204" pitchFamily="34" charset="-122"/>
                          <a:cs typeface="+mn-cs"/>
                        </a:rPr>
                        <a:t>说明</a:t>
                      </a:r>
                      <a:endParaRPr lang="zh-CN" sz="1600" b="1"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10000"/>
                  </a:ext>
                </a:extLst>
              </a:tr>
              <a:tr h="329680">
                <a:tc>
                  <a:txBody>
                    <a:bodyPr/>
                    <a:lstStyle/>
                    <a:p>
                      <a:pPr marL="0" marR="292100" indent="266700" algn="ctr" defTabSz="1219200" rtl="0" eaLnBrk="1" latinLnBrk="0" hangingPunct="1">
                        <a:spcAft>
                          <a:spcPts val="0"/>
                        </a:spcAft>
                        <a:tabLst>
                          <a:tab pos="228600" algn="l"/>
                          <a:tab pos="266700" algn="l"/>
                        </a:tabLst>
                      </a:pPr>
                      <a:r>
                        <a:rPr lang="en-US" altLang="zh-CN" sz="1600" kern="1200" dirty="0" err="1">
                          <a:solidFill>
                            <a:srgbClr val="595959"/>
                          </a:solidFill>
                          <a:latin typeface="微软雅黑" panose="020B0503020204020204" pitchFamily="34" charset="-122"/>
                          <a:ea typeface="微软雅黑" panose="020B0503020204020204" pitchFamily="34" charset="-122"/>
                          <a:cs typeface="+mn-ea"/>
                        </a:rPr>
                        <a:t>flushInterval</a:t>
                      </a:r>
                      <a:endParaRPr lang="zh-CN" altLang="en-US" sz="1600" kern="1200" dirty="0">
                        <a:solidFill>
                          <a:srgbClr val="595959"/>
                        </a:solidFill>
                        <a:latin typeface="微软雅黑" panose="020B0503020204020204" pitchFamily="34" charset="-122"/>
                        <a:ea typeface="微软雅黑" panose="020B0503020204020204" pitchFamily="34" charset="-122"/>
                        <a:cs typeface="+mn-ea"/>
                      </a:endParaRPr>
                    </a:p>
                  </a:txBody>
                  <a:tcPr marL="68580" marR="68580" marT="0" marB="0" anchor="ctr"/>
                </a:tc>
                <a:tc>
                  <a:txBody>
                    <a:bodyPr/>
                    <a:lstStyle/>
                    <a:p>
                      <a:pPr marL="0" marR="292100" lvl="0" indent="266700" algn="l" defTabSz="1219200" rtl="0" eaLnBrk="1" fontAlgn="auto" latinLnBrk="0" hangingPunct="1">
                        <a:lnSpc>
                          <a:spcPct val="100000"/>
                        </a:lnSpc>
                        <a:spcBef>
                          <a:spcPts val="0"/>
                        </a:spcBef>
                        <a:spcAft>
                          <a:spcPts val="0"/>
                        </a:spcAft>
                        <a:buClrTx/>
                        <a:buSzTx/>
                        <a:buFontTx/>
                        <a:buNone/>
                        <a:tabLst>
                          <a:tab pos="228600" algn="l"/>
                          <a:tab pos="266700" algn="l"/>
                        </a:tabLst>
                        <a:defRPr/>
                      </a:pPr>
                      <a:r>
                        <a:rPr lang="zh-CN" altLang="zh-CN" sz="1600" kern="1200" dirty="0">
                          <a:solidFill>
                            <a:srgbClr val="595959"/>
                          </a:solidFill>
                          <a:latin typeface="微软雅黑" panose="020B0503020204020204" pitchFamily="34" charset="-122"/>
                          <a:ea typeface="微软雅黑" panose="020B0503020204020204" pitchFamily="34" charset="-122"/>
                          <a:cs typeface="+mn-ea"/>
                        </a:rPr>
                        <a:t>刷新间隔。该属性可以被设置为任意的正整数，而且它们代表一个合理的毫秒形式的时间段。默认情况下是不设置值</a:t>
                      </a:r>
                      <a:r>
                        <a:rPr lang="zh-CN" altLang="en-US" sz="1600" kern="1200" dirty="0">
                          <a:solidFill>
                            <a:srgbClr val="595959"/>
                          </a:solidFill>
                          <a:latin typeface="微软雅黑" panose="020B0503020204020204" pitchFamily="34" charset="-122"/>
                          <a:ea typeface="微软雅黑" panose="020B0503020204020204" pitchFamily="34" charset="-122"/>
                          <a:cs typeface="+mn-ea"/>
                        </a:rPr>
                        <a:t>。</a:t>
                      </a:r>
                    </a:p>
                  </a:txBody>
                  <a:tcPr marL="68580" marR="68580" marT="0" marB="0" anchor="ctr"/>
                </a:tc>
                <a:extLst>
                  <a:ext uri="{0D108BD9-81ED-4DB2-BD59-A6C34878D82A}">
                    <a16:rowId xmlns:a16="http://schemas.microsoft.com/office/drawing/2014/main" val="10001"/>
                  </a:ext>
                </a:extLst>
              </a:tr>
              <a:tr h="331105">
                <a:tc>
                  <a:txBody>
                    <a:bodyPr/>
                    <a:lstStyle/>
                    <a:p>
                      <a:pPr marL="0" marR="292100" indent="266700" algn="ctr" defTabSz="1219200" rtl="0" eaLnBrk="1" latinLnBrk="0" hangingPunct="1">
                        <a:spcAft>
                          <a:spcPts val="0"/>
                        </a:spcAft>
                        <a:tabLst>
                          <a:tab pos="228600" algn="l"/>
                          <a:tab pos="266700" algn="l"/>
                        </a:tabLst>
                      </a:pPr>
                      <a:r>
                        <a:rPr lang="en-US" altLang="zh-CN" sz="1600" kern="1200" dirty="0">
                          <a:solidFill>
                            <a:srgbClr val="595959"/>
                          </a:solidFill>
                          <a:latin typeface="微软雅黑" panose="020B0503020204020204" pitchFamily="34" charset="-122"/>
                          <a:ea typeface="微软雅黑" panose="020B0503020204020204" pitchFamily="34" charset="-122"/>
                          <a:cs typeface="+mn-ea"/>
                        </a:rPr>
                        <a:t>size</a:t>
                      </a:r>
                      <a:endParaRPr lang="zh-CN" altLang="en-US" sz="1600" kern="1200" dirty="0">
                        <a:solidFill>
                          <a:srgbClr val="595959"/>
                        </a:solidFill>
                        <a:latin typeface="微软雅黑" panose="020B0503020204020204" pitchFamily="34" charset="-122"/>
                        <a:ea typeface="微软雅黑" panose="020B0503020204020204" pitchFamily="34" charset="-122"/>
                        <a:cs typeface="+mn-ea"/>
                      </a:endParaRPr>
                    </a:p>
                  </a:txBody>
                  <a:tcPr marL="68580" marR="68580" marT="0" marB="0" anchor="ctr"/>
                </a:tc>
                <a:tc>
                  <a:txBody>
                    <a:bodyPr/>
                    <a:lstStyle/>
                    <a:p>
                      <a:pPr marL="0" algn="l" defTabSz="914400" rtl="0" eaLnBrk="1" latinLnBrk="0" hangingPunct="1"/>
                      <a:r>
                        <a:rPr lang="zh-CN" altLang="zh-CN" sz="1600" kern="1200" dirty="0">
                          <a:solidFill>
                            <a:srgbClr val="595959"/>
                          </a:solidFill>
                          <a:latin typeface="微软雅黑" panose="020B0503020204020204" pitchFamily="34" charset="-122"/>
                          <a:ea typeface="微软雅黑" panose="020B0503020204020204" pitchFamily="34" charset="-122"/>
                          <a:cs typeface="+mn-ea"/>
                        </a:rPr>
                        <a:t>引用数目。该属性可以被设置为任意正整数，默认值为</a:t>
                      </a:r>
                      <a:r>
                        <a:rPr lang="en-US" altLang="zh-CN" sz="1600" kern="1200" dirty="0">
                          <a:solidFill>
                            <a:srgbClr val="595959"/>
                          </a:solidFill>
                          <a:latin typeface="微软雅黑" panose="020B0503020204020204" pitchFamily="34" charset="-122"/>
                          <a:ea typeface="微软雅黑" panose="020B0503020204020204" pitchFamily="34" charset="-122"/>
                          <a:cs typeface="+mn-ea"/>
                        </a:rPr>
                        <a:t>1024</a:t>
                      </a:r>
                      <a:r>
                        <a:rPr lang="zh-CN" altLang="en-US" sz="1600" kern="1200" dirty="0">
                          <a:solidFill>
                            <a:srgbClr val="595959"/>
                          </a:solidFill>
                          <a:latin typeface="微软雅黑" panose="020B0503020204020204" pitchFamily="34" charset="-122"/>
                          <a:ea typeface="微软雅黑" panose="020B0503020204020204" pitchFamily="34" charset="-122"/>
                          <a:cs typeface="+mn-ea"/>
                        </a:rPr>
                        <a:t>。</a:t>
                      </a:r>
                    </a:p>
                  </a:txBody>
                  <a:tcPr marL="68580" marR="68580" marT="0" marB="0" anchor="ctr"/>
                </a:tc>
                <a:extLst>
                  <a:ext uri="{0D108BD9-81ED-4DB2-BD59-A6C34878D82A}">
                    <a16:rowId xmlns:a16="http://schemas.microsoft.com/office/drawing/2014/main" val="10002"/>
                  </a:ext>
                </a:extLst>
              </a:tr>
              <a:tr h="375452">
                <a:tc>
                  <a:txBody>
                    <a:bodyPr/>
                    <a:lstStyle/>
                    <a:p>
                      <a:pPr marL="0" marR="292100" indent="266700" algn="ctr" defTabSz="1219200" rtl="0" eaLnBrk="1" latinLnBrk="0" hangingPunct="1">
                        <a:spcAft>
                          <a:spcPts val="0"/>
                        </a:spcAft>
                        <a:tabLst>
                          <a:tab pos="228600" algn="l"/>
                          <a:tab pos="266700" algn="l"/>
                        </a:tabLst>
                      </a:pPr>
                      <a:r>
                        <a:rPr lang="en-US" altLang="zh-CN" sz="1600" kern="1200" dirty="0" err="1">
                          <a:solidFill>
                            <a:srgbClr val="595959"/>
                          </a:solidFill>
                          <a:latin typeface="微软雅黑" panose="020B0503020204020204" pitchFamily="34" charset="-122"/>
                          <a:ea typeface="微软雅黑" panose="020B0503020204020204" pitchFamily="34" charset="-122"/>
                          <a:cs typeface="+mn-ea"/>
                        </a:rPr>
                        <a:t>readOnly</a:t>
                      </a:r>
                      <a:endParaRPr lang="zh-CN" altLang="en-US" sz="1600" kern="1200" dirty="0">
                        <a:solidFill>
                          <a:srgbClr val="595959"/>
                        </a:solidFill>
                        <a:latin typeface="微软雅黑" panose="020B0503020204020204" pitchFamily="34" charset="-122"/>
                        <a:ea typeface="微软雅黑" panose="020B0503020204020204" pitchFamily="34" charset="-122"/>
                        <a:cs typeface="+mn-ea"/>
                      </a:endParaRPr>
                    </a:p>
                  </a:txBody>
                  <a:tcPr marL="68580" marR="68580" marT="0" marB="0" anchor="ctr"/>
                </a:tc>
                <a:tc>
                  <a:txBody>
                    <a:bodyPr/>
                    <a:lstStyle/>
                    <a:p>
                      <a:pPr marL="0" marR="292100" lvl="0" indent="266700" algn="l" defTabSz="1219200" rtl="0" eaLnBrk="1" fontAlgn="auto" latinLnBrk="0" hangingPunct="1">
                        <a:lnSpc>
                          <a:spcPct val="100000"/>
                        </a:lnSpc>
                        <a:spcBef>
                          <a:spcPts val="0"/>
                        </a:spcBef>
                        <a:spcAft>
                          <a:spcPts val="0"/>
                        </a:spcAft>
                        <a:buClrTx/>
                        <a:buSzTx/>
                        <a:buFontTx/>
                        <a:buNone/>
                        <a:tabLst>
                          <a:tab pos="228600" algn="l"/>
                          <a:tab pos="266700" algn="l"/>
                        </a:tabLst>
                        <a:defRPr/>
                      </a:pPr>
                      <a:r>
                        <a:rPr lang="zh-CN" altLang="zh-CN" sz="1600" kern="1200" dirty="0">
                          <a:solidFill>
                            <a:srgbClr val="595959"/>
                          </a:solidFill>
                          <a:latin typeface="微软雅黑" panose="020B0503020204020204" pitchFamily="34" charset="-122"/>
                          <a:ea typeface="微软雅黑" panose="020B0503020204020204" pitchFamily="34" charset="-122"/>
                          <a:cs typeface="+mn-ea"/>
                        </a:rPr>
                        <a:t>只读。该属性可以被设置为</a:t>
                      </a:r>
                      <a:r>
                        <a:rPr lang="en-US" altLang="zh-CN" sz="1600" kern="1200" dirty="0">
                          <a:solidFill>
                            <a:srgbClr val="595959"/>
                          </a:solidFill>
                          <a:latin typeface="微软雅黑" panose="020B0503020204020204" pitchFamily="34" charset="-122"/>
                          <a:ea typeface="微软雅黑" panose="020B0503020204020204" pitchFamily="34" charset="-122"/>
                          <a:cs typeface="+mn-ea"/>
                        </a:rPr>
                        <a:t>true</a:t>
                      </a:r>
                      <a:r>
                        <a:rPr lang="zh-CN" altLang="zh-CN" sz="1600" kern="1200" dirty="0">
                          <a:solidFill>
                            <a:srgbClr val="595959"/>
                          </a:solidFill>
                          <a:latin typeface="微软雅黑" panose="020B0503020204020204" pitchFamily="34" charset="-122"/>
                          <a:ea typeface="微软雅黑" panose="020B0503020204020204" pitchFamily="34" charset="-122"/>
                          <a:cs typeface="+mn-ea"/>
                        </a:rPr>
                        <a:t>或者</a:t>
                      </a:r>
                      <a:r>
                        <a:rPr lang="en-US" altLang="zh-CN" sz="1600" kern="1200" dirty="0">
                          <a:solidFill>
                            <a:srgbClr val="595959"/>
                          </a:solidFill>
                          <a:latin typeface="微软雅黑" panose="020B0503020204020204" pitchFamily="34" charset="-122"/>
                          <a:ea typeface="微软雅黑" panose="020B0503020204020204" pitchFamily="34" charset="-122"/>
                          <a:cs typeface="+mn-ea"/>
                        </a:rPr>
                        <a:t>false</a:t>
                      </a:r>
                      <a:r>
                        <a:rPr lang="zh-CN" altLang="zh-CN" sz="1600" kern="1200" dirty="0">
                          <a:solidFill>
                            <a:srgbClr val="595959"/>
                          </a:solidFill>
                          <a:latin typeface="微软雅黑" panose="020B0503020204020204" pitchFamily="34" charset="-122"/>
                          <a:ea typeface="微软雅黑" panose="020B0503020204020204" pitchFamily="34" charset="-122"/>
                          <a:cs typeface="+mn-ea"/>
                        </a:rPr>
                        <a:t>。当缓存设置为只读时，缓存对象不能被修改，但此时缓存性能较高。当缓存设置为可读写时，性能较低，但安全性高</a:t>
                      </a:r>
                      <a:r>
                        <a:rPr lang="zh-CN" altLang="en-US" sz="1600" kern="1200" dirty="0">
                          <a:solidFill>
                            <a:srgbClr val="595959"/>
                          </a:solidFill>
                          <a:latin typeface="微软雅黑" panose="020B0503020204020204" pitchFamily="34" charset="-122"/>
                          <a:ea typeface="微软雅黑" panose="020B0503020204020204" pitchFamily="34" charset="-122"/>
                          <a:cs typeface="+mn-ea"/>
                        </a:rPr>
                        <a:t>。</a:t>
                      </a:r>
                      <a:r>
                        <a:rPr lang="zh-CN" altLang="zh-CN" sz="1600" kern="1200" dirty="0">
                          <a:solidFill>
                            <a:srgbClr val="595959"/>
                          </a:solidFill>
                          <a:latin typeface="微软雅黑" panose="020B0503020204020204" pitchFamily="34" charset="-122"/>
                          <a:ea typeface="微软雅黑" panose="020B0503020204020204" pitchFamily="34" charset="-122"/>
                          <a:cs typeface="+mn-ea"/>
                        </a:rPr>
                        <a:t> </a:t>
                      </a:r>
                      <a:endParaRPr lang="zh-CN" altLang="en-US" sz="1600" kern="1200" dirty="0">
                        <a:solidFill>
                          <a:srgbClr val="595959"/>
                        </a:solidFill>
                        <a:latin typeface="微软雅黑" panose="020B0503020204020204" pitchFamily="34" charset="-122"/>
                        <a:ea typeface="微软雅黑" panose="020B0503020204020204" pitchFamily="34" charset="-122"/>
                        <a:cs typeface="+mn-ea"/>
                      </a:endParaRPr>
                    </a:p>
                  </a:txBody>
                  <a:tcPr marL="68580" marR="68580" marT="0" marB="0" anchor="ctr"/>
                </a:tc>
                <a:extLst>
                  <a:ext uri="{0D108BD9-81ED-4DB2-BD59-A6C34878D82A}">
                    <a16:rowId xmlns:a16="http://schemas.microsoft.com/office/drawing/2014/main" val="10003"/>
                  </a:ext>
                </a:extLst>
              </a:tr>
              <a:tr h="358815">
                <a:tc>
                  <a:txBody>
                    <a:bodyPr/>
                    <a:lstStyle/>
                    <a:p>
                      <a:pPr marL="0" marR="292100" indent="266700" algn="ctr" defTabSz="1219200" rtl="0" eaLnBrk="1" latinLnBrk="0" hangingPunct="1">
                        <a:spcAft>
                          <a:spcPts val="0"/>
                        </a:spcAft>
                        <a:tabLst>
                          <a:tab pos="228600" algn="l"/>
                          <a:tab pos="266700" algn="l"/>
                        </a:tabLst>
                      </a:pPr>
                      <a:r>
                        <a:rPr lang="en-US" altLang="zh-CN" sz="1600" kern="1200" dirty="0">
                          <a:solidFill>
                            <a:srgbClr val="595959"/>
                          </a:solidFill>
                          <a:latin typeface="微软雅黑" panose="020B0503020204020204" pitchFamily="34" charset="-122"/>
                          <a:ea typeface="微软雅黑" panose="020B0503020204020204" pitchFamily="34" charset="-122"/>
                          <a:cs typeface="+mn-ea"/>
                        </a:rPr>
                        <a:t>eviction</a:t>
                      </a:r>
                      <a:endParaRPr lang="zh-CN" altLang="en-US" sz="1600" kern="1200" dirty="0">
                        <a:solidFill>
                          <a:srgbClr val="595959"/>
                        </a:solidFill>
                        <a:latin typeface="微软雅黑" panose="020B0503020204020204" pitchFamily="34" charset="-122"/>
                        <a:ea typeface="微软雅黑" panose="020B0503020204020204" pitchFamily="34" charset="-122"/>
                        <a:cs typeface="+mn-ea"/>
                      </a:endParaRPr>
                    </a:p>
                  </a:txBody>
                  <a:tcPr marL="68580" marR="68580" marT="0" marB="0" anchor="ctr"/>
                </a:tc>
                <a:tc>
                  <a:txBody>
                    <a:bodyPr/>
                    <a:lstStyle/>
                    <a:p>
                      <a:pPr marL="0" algn="l" defTabSz="914400" rtl="0" eaLnBrk="1" latinLnBrk="0" hangingPunct="1"/>
                      <a:r>
                        <a:rPr lang="zh-CN" altLang="en-US" sz="1600" kern="1200" dirty="0">
                          <a:solidFill>
                            <a:srgbClr val="595959"/>
                          </a:solidFill>
                          <a:latin typeface="微软雅黑" panose="020B0503020204020204" pitchFamily="34" charset="-122"/>
                          <a:ea typeface="微软雅黑" panose="020B0503020204020204" pitchFamily="34" charset="-122"/>
                          <a:cs typeface="+mn-ea"/>
                        </a:rPr>
                        <a:t>回收策略。该属性有</a:t>
                      </a:r>
                      <a:r>
                        <a:rPr lang="en-US" altLang="zh-CN" sz="1600" kern="1200" dirty="0">
                          <a:solidFill>
                            <a:srgbClr val="595959"/>
                          </a:solidFill>
                          <a:latin typeface="微软雅黑" panose="020B0503020204020204" pitchFamily="34" charset="-122"/>
                          <a:ea typeface="微软雅黑" panose="020B0503020204020204" pitchFamily="34" charset="-122"/>
                          <a:cs typeface="+mn-ea"/>
                        </a:rPr>
                        <a:t>4</a:t>
                      </a:r>
                      <a:r>
                        <a:rPr lang="zh-CN" altLang="en-US" sz="1600" kern="1200" dirty="0">
                          <a:solidFill>
                            <a:srgbClr val="595959"/>
                          </a:solidFill>
                          <a:latin typeface="微软雅黑" panose="020B0503020204020204" pitchFamily="34" charset="-122"/>
                          <a:ea typeface="微软雅黑" panose="020B0503020204020204" pitchFamily="34" charset="-122"/>
                          <a:cs typeface="+mn-ea"/>
                        </a:rPr>
                        <a:t>个可选值。</a:t>
                      </a:r>
                    </a:p>
                  </a:txBody>
                  <a:tcPr marL="68580" marR="68580" marT="0" marB="0" anchor="ctr"/>
                </a:tc>
                <a:extLst>
                  <a:ext uri="{0D108BD9-81ED-4DB2-BD59-A6C34878D82A}">
                    <a16:rowId xmlns:a16="http://schemas.microsoft.com/office/drawing/2014/main" val="10004"/>
                  </a:ext>
                </a:extLst>
              </a:tr>
            </a:tbl>
          </a:graphicData>
        </a:graphic>
      </p:graphicFrame>
      <p:sp>
        <p:nvSpPr>
          <p:cNvPr id="7" name="Title 1"/>
          <p:cNvSpPr txBox="1"/>
          <p:nvPr/>
        </p:nvSpPr>
        <p:spPr>
          <a:xfrm>
            <a:off x="1143837" y="266933"/>
            <a:ext cx="239946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二级缓存</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文本框 3">
            <a:extLst>
              <a:ext uri="{FF2B5EF4-FFF2-40B4-BE49-F238E27FC236}">
                <a16:creationId xmlns:a16="http://schemas.microsoft.com/office/drawing/2014/main" id="{58B6ACC5-0B82-7946-9375-B85DD380F4A1}"/>
              </a:ext>
            </a:extLst>
          </p:cNvPr>
          <p:cNvSpPr txBox="1"/>
          <p:nvPr/>
        </p:nvSpPr>
        <p:spPr>
          <a:xfrm>
            <a:off x="4149089" y="1244628"/>
            <a:ext cx="6870373" cy="646331"/>
          </a:xfrm>
          <a:prstGeom prst="rect">
            <a:avLst/>
          </a:prstGeom>
          <a:noFill/>
        </p:spPr>
        <p:txBody>
          <a:bodyPr wrap="square" rtlCol="0">
            <a:spAutoFit/>
          </a:bodyPr>
          <a:lstStyle/>
          <a:p>
            <a:r>
              <a:rPr lang="zh-CN" altLang="zh-CN" dirty="0">
                <a:solidFill>
                  <a:srgbClr val="595959"/>
                </a:solidFill>
                <a:latin typeface="Microsoft YaHei" panose="020B0503020204020204" pitchFamily="34" charset="-122"/>
                <a:ea typeface="Microsoft YaHei" panose="020B0503020204020204" pitchFamily="34" charset="-122"/>
              </a:rPr>
              <a:t>以上是二级缓存在默认状态下的特性，如果需要调整上述特性，可通过</a:t>
            </a:r>
            <a:r>
              <a:rPr lang="en-US" altLang="zh-CN" dirty="0">
                <a:solidFill>
                  <a:srgbClr val="595959"/>
                </a:solidFill>
                <a:latin typeface="Microsoft YaHei" panose="020B0503020204020204" pitchFamily="34" charset="-122"/>
                <a:ea typeface="Microsoft YaHei" panose="020B0503020204020204" pitchFamily="34" charset="-122"/>
              </a:rPr>
              <a:t>&lt;cache&gt;</a:t>
            </a:r>
            <a:r>
              <a:rPr lang="zh-CN" altLang="zh-CN" dirty="0">
                <a:solidFill>
                  <a:srgbClr val="595959"/>
                </a:solidFill>
                <a:latin typeface="Microsoft YaHei" panose="020B0503020204020204" pitchFamily="34" charset="-122"/>
                <a:ea typeface="Microsoft YaHei" panose="020B0503020204020204" pitchFamily="34" charset="-122"/>
              </a:rPr>
              <a:t>元素的属性来实现</a:t>
            </a:r>
            <a:r>
              <a:rPr lang="zh-CN" altLang="en-US" dirty="0">
                <a:solidFill>
                  <a:srgbClr val="595959"/>
                </a:solidFill>
                <a:latin typeface="Microsoft YaHei" panose="020B0503020204020204" pitchFamily="34" charset="-122"/>
                <a:ea typeface="Microsoft YaHei" panose="020B0503020204020204" pitchFamily="34" charset="-122"/>
              </a:rPr>
              <a:t>。</a:t>
            </a:r>
            <a:endParaRPr kumimoji="1" lang="zh-CN" altLang="en-US" dirty="0">
              <a:latin typeface="Microsoft YaHei" panose="020B0503020204020204" pitchFamily="34" charset="-122"/>
              <a:ea typeface="Microsoft YaHei" panose="020B0503020204020204" pitchFamily="34" charset="-122"/>
            </a:endParaRPr>
          </a:p>
        </p:txBody>
      </p:sp>
      <p:sp>
        <p:nvSpPr>
          <p:cNvPr id="5" name="文本框 4">
            <a:extLst>
              <a:ext uri="{FF2B5EF4-FFF2-40B4-BE49-F238E27FC236}">
                <a16:creationId xmlns:a16="http://schemas.microsoft.com/office/drawing/2014/main" id="{33ADCAB6-A29B-854E-AEB8-F9933AA23845}"/>
              </a:ext>
            </a:extLst>
          </p:cNvPr>
          <p:cNvSpPr txBox="1"/>
          <p:nvPr/>
        </p:nvSpPr>
        <p:spPr>
          <a:xfrm>
            <a:off x="7806690" y="2823210"/>
            <a:ext cx="2750820" cy="3046988"/>
          </a:xfrm>
          <a:prstGeom prst="rect">
            <a:avLst/>
          </a:prstGeom>
          <a:noFill/>
        </p:spPr>
        <p:txBody>
          <a:bodyPr wrap="square" rtlCol="0">
            <a:spAutoFit/>
          </a:bodyPr>
          <a:lstStyle/>
          <a:p>
            <a:pPr lvl="0"/>
            <a:r>
              <a:rPr lang="en-US" altLang="zh-CN" sz="1600" dirty="0">
                <a:solidFill>
                  <a:srgbClr val="595959"/>
                </a:solidFill>
                <a:latin typeface="Microsoft YaHei" panose="020B0503020204020204" pitchFamily="34" charset="-122"/>
                <a:ea typeface="Microsoft YaHei" panose="020B0503020204020204" pitchFamily="34" charset="-122"/>
              </a:rPr>
              <a:t>LRU</a:t>
            </a:r>
            <a:r>
              <a:rPr lang="zh-CN" altLang="zh-CN" sz="1600" dirty="0">
                <a:solidFill>
                  <a:srgbClr val="595959"/>
                </a:solidFill>
                <a:latin typeface="Microsoft YaHei" panose="020B0503020204020204" pitchFamily="34" charset="-122"/>
                <a:ea typeface="Microsoft YaHei" panose="020B0503020204020204" pitchFamily="34" charset="-122"/>
              </a:rPr>
              <a:t>：最近最少使用的策略。移除最长时间不被使用的对象。</a:t>
            </a:r>
          </a:p>
          <a:p>
            <a:pPr lvl="0"/>
            <a:r>
              <a:rPr lang="en-US" altLang="zh-CN" sz="1600" dirty="0">
                <a:solidFill>
                  <a:srgbClr val="595959"/>
                </a:solidFill>
                <a:latin typeface="Microsoft YaHei" panose="020B0503020204020204" pitchFamily="34" charset="-122"/>
                <a:ea typeface="Microsoft YaHei" panose="020B0503020204020204" pitchFamily="34" charset="-122"/>
              </a:rPr>
              <a:t>FIFO</a:t>
            </a:r>
            <a:r>
              <a:rPr lang="zh-CN" altLang="zh-CN" sz="1600" dirty="0">
                <a:solidFill>
                  <a:srgbClr val="595959"/>
                </a:solidFill>
                <a:latin typeface="Microsoft YaHei" panose="020B0503020204020204" pitchFamily="34" charset="-122"/>
                <a:ea typeface="Microsoft YaHei" panose="020B0503020204020204" pitchFamily="34" charset="-122"/>
              </a:rPr>
              <a:t>：先进先出策略。按对象进入缓存的顺序来移除它们。</a:t>
            </a:r>
          </a:p>
          <a:p>
            <a:pPr lvl="0"/>
            <a:r>
              <a:rPr lang="en-US" altLang="zh-CN" sz="1600" dirty="0">
                <a:solidFill>
                  <a:srgbClr val="595959"/>
                </a:solidFill>
                <a:latin typeface="Microsoft YaHei" panose="020B0503020204020204" pitchFamily="34" charset="-122"/>
                <a:ea typeface="Microsoft YaHei" panose="020B0503020204020204" pitchFamily="34" charset="-122"/>
              </a:rPr>
              <a:t>SOFT</a:t>
            </a:r>
            <a:r>
              <a:rPr lang="zh-CN" altLang="zh-CN" sz="1600" dirty="0">
                <a:solidFill>
                  <a:srgbClr val="595959"/>
                </a:solidFill>
                <a:latin typeface="Microsoft YaHei" panose="020B0503020204020204" pitchFamily="34" charset="-122"/>
                <a:ea typeface="Microsoft YaHei" panose="020B0503020204020204" pitchFamily="34" charset="-122"/>
              </a:rPr>
              <a:t>：软引用策略。移除基于垃圾回收器状态和软引用规则的对象。</a:t>
            </a:r>
          </a:p>
          <a:p>
            <a:r>
              <a:rPr lang="en-US" altLang="zh-CN" sz="1600" dirty="0">
                <a:solidFill>
                  <a:srgbClr val="595959"/>
                </a:solidFill>
                <a:latin typeface="Microsoft YaHei" panose="020B0503020204020204" pitchFamily="34" charset="-122"/>
                <a:ea typeface="Microsoft YaHei" panose="020B0503020204020204" pitchFamily="34" charset="-122"/>
              </a:rPr>
              <a:t>WEAK</a:t>
            </a:r>
            <a:r>
              <a:rPr lang="zh-CN" altLang="zh-CN" sz="1600" dirty="0">
                <a:solidFill>
                  <a:srgbClr val="595959"/>
                </a:solidFill>
                <a:latin typeface="Microsoft YaHei" panose="020B0503020204020204" pitchFamily="34" charset="-122"/>
                <a:ea typeface="Microsoft YaHei" panose="020B0503020204020204" pitchFamily="34" charset="-122"/>
              </a:rPr>
              <a:t>：弱引用策略。更积极地移除基于垃圾收集器状态和弱引用规则的对象</a:t>
            </a:r>
            <a:r>
              <a:rPr lang="en-US" altLang="zh-CN" sz="1600" dirty="0">
                <a:solidFill>
                  <a:srgbClr val="595959"/>
                </a:solidFill>
                <a:latin typeface="Microsoft YaHei" panose="020B0503020204020204" pitchFamily="34" charset="-122"/>
                <a:ea typeface="Microsoft YaHei" panose="020B0503020204020204" pitchFamily="34" charset="-122"/>
              </a:rPr>
              <a:t>.</a:t>
            </a:r>
            <a:endParaRPr lang="zh-CN" altLang="en-US" sz="1600" dirty="0">
              <a:solidFill>
                <a:srgbClr val="595959"/>
              </a:solidFill>
              <a:latin typeface="Microsoft YaHei" panose="020B0503020204020204" pitchFamily="34" charset="-122"/>
              <a:ea typeface="Microsoft YaHei" panose="020B0503020204020204" pitchFamily="34" charset="-122"/>
            </a:endParaRPr>
          </a:p>
        </p:txBody>
      </p:sp>
      <p:sp>
        <p:nvSpPr>
          <p:cNvPr id="6" name="右箭头 5">
            <a:extLst>
              <a:ext uri="{FF2B5EF4-FFF2-40B4-BE49-F238E27FC236}">
                <a16:creationId xmlns:a16="http://schemas.microsoft.com/office/drawing/2014/main" id="{6EFC807D-3EC8-8E45-9020-394ED4E5A0C3}"/>
              </a:ext>
            </a:extLst>
          </p:cNvPr>
          <p:cNvSpPr/>
          <p:nvPr/>
        </p:nvSpPr>
        <p:spPr>
          <a:xfrm>
            <a:off x="7120890" y="5509260"/>
            <a:ext cx="685800" cy="2628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1793078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01</a:t>
            </a:r>
          </a:p>
        </p:txBody>
      </p:sp>
      <p:sp>
        <p:nvSpPr>
          <p:cNvPr id="12" name="Title 1"/>
          <p:cNvSpPr txBox="1"/>
          <p:nvPr/>
        </p:nvSpPr>
        <p:spPr>
          <a:xfrm>
            <a:off x="1143839" y="266933"/>
            <a:ext cx="24794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二级缓存</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a:extLst>
              <a:ext uri="{FF2B5EF4-FFF2-40B4-BE49-F238E27FC236}">
                <a16:creationId xmlns:a16="http://schemas.microsoft.com/office/drawing/2014/main" id="{BEAF0FBF-8370-1548-A5DC-85DA9EE176CA}"/>
              </a:ext>
            </a:extLst>
          </p:cNvPr>
          <p:cNvSpPr txBox="1"/>
          <p:nvPr>
            <p:custDataLst>
              <p:tags r:id="rId1"/>
            </p:custDataLst>
          </p:nvPr>
        </p:nvSpPr>
        <p:spPr>
          <a:xfrm>
            <a:off x="2917359" y="1121759"/>
            <a:ext cx="8143641" cy="1156792"/>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接下来通过一个案例演示</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a:t>
            </a:r>
            <a:r>
              <a:rPr lang="zh-CN" altLang="zh-CN" sz="1600" dirty="0">
                <a:solidFill>
                  <a:srgbClr val="595959"/>
                </a:solidFill>
                <a:latin typeface="微软雅黑" panose="020B0503020204020204" pitchFamily="34" charset="-122"/>
                <a:ea typeface="微软雅黑" panose="020B0503020204020204" pitchFamily="34" charset="-122"/>
                <a:cs typeface="+mn-ea"/>
              </a:rPr>
              <a:t>二级缓存的应用，该案例仍旧根据</a:t>
            </a:r>
            <a:r>
              <a:rPr lang="en-US" altLang="zh-CN" sz="1600" dirty="0">
                <a:solidFill>
                  <a:srgbClr val="595959"/>
                </a:solidFill>
                <a:latin typeface="微软雅黑" panose="020B0503020204020204" pitchFamily="34" charset="-122"/>
                <a:ea typeface="微软雅黑" panose="020B0503020204020204" pitchFamily="34" charset="-122"/>
                <a:cs typeface="+mn-ea"/>
              </a:rPr>
              <a:t>id</a:t>
            </a:r>
            <a:r>
              <a:rPr lang="zh-CN" altLang="zh-CN" sz="1600" dirty="0">
                <a:solidFill>
                  <a:srgbClr val="595959"/>
                </a:solidFill>
                <a:latin typeface="微软雅黑" panose="020B0503020204020204" pitchFamily="34" charset="-122"/>
                <a:ea typeface="微软雅黑" panose="020B0503020204020204" pitchFamily="34" charset="-122"/>
                <a:cs typeface="+mn-ea"/>
              </a:rPr>
              <a:t>查询图书信息，案例具体步骤如下。修改映射文件</a:t>
            </a:r>
            <a:r>
              <a:rPr lang="en-US" altLang="zh-CN" sz="1600" dirty="0" err="1">
                <a:solidFill>
                  <a:srgbClr val="595959"/>
                </a:solidFill>
                <a:latin typeface="微软雅黑" panose="020B0503020204020204" pitchFamily="34" charset="-122"/>
                <a:ea typeface="微软雅黑" panose="020B0503020204020204" pitchFamily="34" charset="-122"/>
                <a:cs typeface="+mn-ea"/>
              </a:rPr>
              <a:t>BookMapper.xml</a:t>
            </a:r>
            <a:r>
              <a:rPr lang="zh-CN" altLang="zh-CN" sz="1600" dirty="0">
                <a:solidFill>
                  <a:srgbClr val="595959"/>
                </a:solidFill>
                <a:latin typeface="微软雅黑" panose="020B0503020204020204" pitchFamily="34" charset="-122"/>
                <a:ea typeface="微软雅黑" panose="020B0503020204020204" pitchFamily="34" charset="-122"/>
                <a:cs typeface="+mn-ea"/>
              </a:rPr>
              <a:t>，在映射文件的</a:t>
            </a:r>
            <a:r>
              <a:rPr lang="en-US" altLang="zh-CN" sz="1600" dirty="0">
                <a:solidFill>
                  <a:srgbClr val="595959"/>
                </a:solidFill>
                <a:latin typeface="微软雅黑" panose="020B0503020204020204" pitchFamily="34" charset="-122"/>
                <a:ea typeface="微软雅黑" panose="020B0503020204020204" pitchFamily="34" charset="-122"/>
                <a:cs typeface="+mn-ea"/>
              </a:rPr>
              <a:t>&lt;mapper&gt;</a:t>
            </a:r>
            <a:r>
              <a:rPr lang="zh-CN" altLang="zh-CN" sz="1600" dirty="0">
                <a:solidFill>
                  <a:srgbClr val="595959"/>
                </a:solidFill>
                <a:latin typeface="微软雅黑" panose="020B0503020204020204" pitchFamily="34" charset="-122"/>
                <a:ea typeface="微软雅黑" panose="020B0503020204020204" pitchFamily="34" charset="-122"/>
                <a:cs typeface="+mn-ea"/>
              </a:rPr>
              <a:t>元素下追加编写</a:t>
            </a:r>
            <a:r>
              <a:rPr lang="en-US" altLang="zh-CN" sz="1600" dirty="0">
                <a:solidFill>
                  <a:srgbClr val="595959"/>
                </a:solidFill>
                <a:latin typeface="微软雅黑" panose="020B0503020204020204" pitchFamily="34" charset="-122"/>
                <a:ea typeface="微软雅黑" panose="020B0503020204020204" pitchFamily="34" charset="-122"/>
                <a:cs typeface="+mn-ea"/>
              </a:rPr>
              <a:t>&lt;cache&gt;</a:t>
            </a:r>
            <a:r>
              <a:rPr lang="zh-CN" altLang="zh-CN" sz="1600" dirty="0">
                <a:solidFill>
                  <a:srgbClr val="595959"/>
                </a:solidFill>
                <a:latin typeface="微软雅黑" panose="020B0503020204020204" pitchFamily="34" charset="-122"/>
                <a:ea typeface="微软雅黑" panose="020B0503020204020204" pitchFamily="34" charset="-122"/>
                <a:cs typeface="+mn-ea"/>
              </a:rPr>
              <a:t>元素开启当前</a:t>
            </a:r>
            <a:r>
              <a:rPr lang="en-US" altLang="zh-CN" sz="1600" dirty="0">
                <a:solidFill>
                  <a:srgbClr val="595959"/>
                </a:solidFill>
                <a:latin typeface="微软雅黑" panose="020B0503020204020204" pitchFamily="34" charset="-122"/>
                <a:ea typeface="微软雅黑" panose="020B0503020204020204" pitchFamily="34" charset="-122"/>
                <a:cs typeface="+mn-ea"/>
              </a:rPr>
              <a:t>Mapper</a:t>
            </a:r>
            <a:r>
              <a:rPr lang="zh-CN" altLang="zh-CN" sz="1600" dirty="0">
                <a:solidFill>
                  <a:srgbClr val="595959"/>
                </a:solidFill>
                <a:latin typeface="微软雅黑" panose="020B0503020204020204" pitchFamily="34" charset="-122"/>
                <a:ea typeface="微软雅黑" panose="020B0503020204020204" pitchFamily="34" charset="-122"/>
                <a:cs typeface="+mn-ea"/>
              </a:rPr>
              <a:t>的</a:t>
            </a:r>
            <a:r>
              <a:rPr lang="en-US" altLang="zh-CN" sz="1600" dirty="0">
                <a:solidFill>
                  <a:srgbClr val="595959"/>
                </a:solidFill>
                <a:latin typeface="微软雅黑" panose="020B0503020204020204" pitchFamily="34" charset="-122"/>
                <a:ea typeface="微软雅黑" panose="020B0503020204020204" pitchFamily="34" charset="-122"/>
                <a:cs typeface="+mn-ea"/>
              </a:rPr>
              <a:t>namespace</a:t>
            </a:r>
            <a:r>
              <a:rPr lang="zh-CN" altLang="zh-CN" sz="1600" dirty="0">
                <a:solidFill>
                  <a:srgbClr val="595959"/>
                </a:solidFill>
                <a:latin typeface="微软雅黑" panose="020B0503020204020204" pitchFamily="34" charset="-122"/>
                <a:ea typeface="微软雅黑" panose="020B0503020204020204" pitchFamily="34" charset="-122"/>
                <a:cs typeface="+mn-ea"/>
              </a:rPr>
              <a:t>的二级缓存</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p>
        </p:txBody>
      </p:sp>
      <p:pic>
        <p:nvPicPr>
          <p:cNvPr id="19" name="图片 18">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651708" y="3267489"/>
            <a:ext cx="6880912" cy="1906321"/>
          </a:xfrm>
          <a:prstGeom prst="rect">
            <a:avLst/>
          </a:prstGeom>
        </p:spPr>
      </p:pic>
      <p:sp>
        <p:nvSpPr>
          <p:cNvPr id="2" name="矩形 1"/>
          <p:cNvSpPr/>
          <p:nvPr/>
        </p:nvSpPr>
        <p:spPr>
          <a:xfrm>
            <a:off x="2860808" y="3578260"/>
            <a:ext cx="6420352" cy="1289905"/>
          </a:xfrm>
          <a:prstGeom prst="rect">
            <a:avLst/>
          </a:prstGeom>
        </p:spPr>
        <p:txBody>
          <a:bodyPr wrap="square">
            <a:spAutoFit/>
          </a:body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&lt;!— </a:t>
            </a:r>
            <a:r>
              <a:rPr lang="zh-CN" altLang="zh-CN" dirty="0">
                <a:solidFill>
                  <a:srgbClr val="595959"/>
                </a:solidFill>
                <a:latin typeface="微软雅黑" panose="020B0503020204020204" pitchFamily="34" charset="-122"/>
                <a:ea typeface="微软雅黑" panose="020B0503020204020204" pitchFamily="34" charset="-122"/>
                <a:cs typeface="+mn-ea"/>
              </a:rPr>
              <a:t>开启当前</a:t>
            </a:r>
            <a:r>
              <a:rPr lang="en-US" altLang="zh-CN" dirty="0" err="1">
                <a:solidFill>
                  <a:srgbClr val="595959"/>
                </a:solidFill>
                <a:latin typeface="微软雅黑" panose="020B0503020204020204" pitchFamily="34" charset="-122"/>
                <a:ea typeface="微软雅黑" panose="020B0503020204020204" pitchFamily="34" charset="-122"/>
                <a:cs typeface="+mn-ea"/>
              </a:rPr>
              <a:t>BookMapper</a:t>
            </a:r>
            <a:r>
              <a:rPr lang="zh-CN" altLang="zh-CN" dirty="0">
                <a:solidFill>
                  <a:srgbClr val="595959"/>
                </a:solidFill>
                <a:latin typeface="微软雅黑" panose="020B0503020204020204" pitchFamily="34" charset="-122"/>
                <a:ea typeface="微软雅黑" panose="020B0503020204020204" pitchFamily="34" charset="-122"/>
                <a:cs typeface="+mn-ea"/>
              </a:rPr>
              <a:t>的</a:t>
            </a:r>
            <a:r>
              <a:rPr lang="en-US" altLang="zh-CN" dirty="0">
                <a:solidFill>
                  <a:srgbClr val="595959"/>
                </a:solidFill>
                <a:latin typeface="微软雅黑" panose="020B0503020204020204" pitchFamily="34" charset="-122"/>
                <a:ea typeface="微软雅黑" panose="020B0503020204020204" pitchFamily="34" charset="-122"/>
                <a:cs typeface="+mn-ea"/>
              </a:rPr>
              <a:t>namespace</a:t>
            </a:r>
            <a:r>
              <a:rPr lang="zh-CN" altLang="zh-CN" dirty="0">
                <a:solidFill>
                  <a:srgbClr val="595959"/>
                </a:solidFill>
                <a:latin typeface="微软雅黑" panose="020B0503020204020204" pitchFamily="34" charset="-122"/>
                <a:ea typeface="微软雅黑" panose="020B0503020204020204" pitchFamily="34" charset="-122"/>
                <a:cs typeface="+mn-ea"/>
              </a:rPr>
              <a:t>下的二级缓存</a:t>
            </a:r>
            <a:r>
              <a:rPr lang="en-US" altLang="zh-CN" dirty="0">
                <a:solidFill>
                  <a:srgbClr val="595959"/>
                </a:solidFill>
                <a:latin typeface="微软雅黑" panose="020B0503020204020204" pitchFamily="34" charset="-122"/>
                <a:ea typeface="微软雅黑" panose="020B0503020204020204" pitchFamily="34" charset="-122"/>
                <a:cs typeface="+mn-ea"/>
              </a:rPr>
              <a:t>--&gt;</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&lt;cache&gt;</a:t>
            </a: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&lt;/cache&gt;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16629636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02</a:t>
            </a:r>
          </a:p>
        </p:txBody>
      </p:sp>
      <p:sp>
        <p:nvSpPr>
          <p:cNvPr id="12" name="Title 1"/>
          <p:cNvSpPr txBox="1"/>
          <p:nvPr/>
        </p:nvSpPr>
        <p:spPr>
          <a:xfrm>
            <a:off x="1143839" y="266933"/>
            <a:ext cx="24794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二级缓存</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a:extLst>
              <a:ext uri="{FF2B5EF4-FFF2-40B4-BE49-F238E27FC236}">
                <a16:creationId xmlns:a16="http://schemas.microsoft.com/office/drawing/2014/main" id="{BEAF0FBF-8370-1548-A5DC-85DA9EE176CA}"/>
              </a:ext>
            </a:extLst>
          </p:cNvPr>
          <p:cNvSpPr txBox="1"/>
          <p:nvPr>
            <p:custDataLst>
              <p:tags r:id="rId1"/>
            </p:custDataLst>
          </p:nvPr>
        </p:nvSpPr>
        <p:spPr>
          <a:xfrm>
            <a:off x="2917359" y="1121759"/>
            <a:ext cx="8143641" cy="418128"/>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在测试类</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MyBatisTest</a:t>
            </a:r>
            <a:r>
              <a:rPr lang="zh-CN" altLang="zh-CN" sz="1600" dirty="0">
                <a:solidFill>
                  <a:srgbClr val="595959"/>
                </a:solidFill>
                <a:latin typeface="微软雅黑" panose="020B0503020204020204" pitchFamily="34" charset="-122"/>
                <a:ea typeface="微软雅黑" panose="020B0503020204020204" pitchFamily="34" charset="-122"/>
                <a:cs typeface="+mn-ea"/>
              </a:rPr>
              <a:t>中，编写测试方法</a:t>
            </a:r>
            <a:r>
              <a:rPr lang="en-US" altLang="zh-CN" sz="1600" dirty="0">
                <a:solidFill>
                  <a:srgbClr val="595959"/>
                </a:solidFill>
                <a:latin typeface="微软雅黑" panose="020B0503020204020204" pitchFamily="34" charset="-122"/>
                <a:ea typeface="微软雅黑" panose="020B0503020204020204" pitchFamily="34" charset="-122"/>
                <a:cs typeface="+mn-ea"/>
              </a:rPr>
              <a:t>findBookByIdTest1()</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p>
        </p:txBody>
      </p:sp>
      <p:pic>
        <p:nvPicPr>
          <p:cNvPr id="19" name="图片 18">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651708" y="2538130"/>
            <a:ext cx="6880912" cy="3662105"/>
          </a:xfrm>
          <a:prstGeom prst="rect">
            <a:avLst/>
          </a:prstGeom>
        </p:spPr>
      </p:pic>
      <p:sp>
        <p:nvSpPr>
          <p:cNvPr id="2" name="矩形 1"/>
          <p:cNvSpPr/>
          <p:nvPr/>
        </p:nvSpPr>
        <p:spPr>
          <a:xfrm>
            <a:off x="3043688" y="2469550"/>
            <a:ext cx="6420352" cy="3742115"/>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void findBookByIdTest3()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1.</a:t>
            </a:r>
            <a:r>
              <a:rPr lang="zh-CN" altLang="zh-CN" sz="1600" dirty="0">
                <a:solidFill>
                  <a:srgbClr val="595959"/>
                </a:solidFill>
                <a:latin typeface="微软雅黑" panose="020B0503020204020204" pitchFamily="34" charset="-122"/>
                <a:ea typeface="微软雅黑" panose="020B0503020204020204" pitchFamily="34" charset="-122"/>
                <a:cs typeface="+mn-ea"/>
              </a:rPr>
              <a:t>通过工具类生成</a:t>
            </a:r>
            <a:r>
              <a:rPr lang="zh-CN" altLang="en-US" sz="1600" dirty="0">
                <a:solidFill>
                  <a:srgbClr val="595959"/>
                </a:solidFill>
                <a:latin typeface="微软雅黑" panose="020B0503020204020204" pitchFamily="34" charset="-122"/>
                <a:ea typeface="微软雅黑" panose="020B0503020204020204" pitchFamily="34" charset="-122"/>
                <a:cs typeface="+mn-ea"/>
              </a:rPr>
              <a:t>两个</a:t>
            </a:r>
            <a:r>
              <a:rPr lang="en-US" altLang="zh-CN" sz="1600" dirty="0" err="1">
                <a:solidFill>
                  <a:srgbClr val="595959"/>
                </a:solidFill>
                <a:latin typeface="微软雅黑" panose="020B0503020204020204" pitchFamily="34" charset="-122"/>
                <a:ea typeface="微软雅黑" panose="020B0503020204020204" pitchFamily="34" charset="-122"/>
                <a:cs typeface="+mn-ea"/>
              </a:rPr>
              <a:t>SqlSession</a:t>
            </a:r>
            <a:r>
              <a:rPr lang="zh-CN" altLang="zh-CN" sz="1600" dirty="0">
                <a:solidFill>
                  <a:srgbClr val="595959"/>
                </a:solidFill>
                <a:latin typeface="微软雅黑" panose="020B0503020204020204" pitchFamily="34" charset="-122"/>
                <a:ea typeface="微软雅黑" panose="020B0503020204020204" pitchFamily="34" charset="-122"/>
                <a:cs typeface="+mn-ea"/>
              </a:rPr>
              <a:t>对象</a:t>
            </a:r>
            <a:r>
              <a:rPr lang="zh-CN" altLang="en-US" sz="1600" dirty="0">
                <a:solidFill>
                  <a:srgbClr val="595959"/>
                </a:solidFill>
                <a:latin typeface="微软雅黑" panose="020B0503020204020204" pitchFamily="34" charset="-122"/>
                <a:ea typeface="微软雅黑" panose="020B0503020204020204" pitchFamily="34" charset="-122"/>
                <a:cs typeface="+mn-ea"/>
              </a:rPr>
              <a:t>，这里只展示了一个</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SqlSession</a:t>
            </a:r>
            <a:r>
              <a:rPr lang="en-US" altLang="zh-CN" sz="1600" dirty="0">
                <a:solidFill>
                  <a:srgbClr val="595959"/>
                </a:solidFill>
                <a:latin typeface="微软雅黑" panose="020B0503020204020204" pitchFamily="34" charset="-122"/>
                <a:ea typeface="微软雅黑" panose="020B0503020204020204" pitchFamily="34" charset="-122"/>
                <a:cs typeface="+mn-ea"/>
              </a:rPr>
              <a:t> session1 = </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MyBatisUtils.getSession</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 2.</a:t>
            </a:r>
            <a:r>
              <a:rPr lang="zh-CN" altLang="zh-CN" sz="1600" dirty="0">
                <a:solidFill>
                  <a:srgbClr val="595959"/>
                </a:solidFill>
                <a:latin typeface="微软雅黑" panose="020B0503020204020204" pitchFamily="34" charset="-122"/>
                <a:ea typeface="微软雅黑" panose="020B0503020204020204" pitchFamily="34" charset="-122"/>
                <a:cs typeface="+mn-ea"/>
              </a:rPr>
              <a:t>使用</a:t>
            </a:r>
            <a:r>
              <a:rPr lang="en-US" altLang="zh-CN" sz="1600" dirty="0">
                <a:solidFill>
                  <a:srgbClr val="595959"/>
                </a:solidFill>
                <a:latin typeface="微软雅黑" panose="020B0503020204020204" pitchFamily="34" charset="-122"/>
                <a:ea typeface="微软雅黑" panose="020B0503020204020204" pitchFamily="34" charset="-122"/>
                <a:cs typeface="+mn-ea"/>
              </a:rPr>
              <a:t>session1</a:t>
            </a:r>
            <a:r>
              <a:rPr lang="zh-CN" altLang="zh-CN" sz="1600" dirty="0">
                <a:solidFill>
                  <a:srgbClr val="595959"/>
                </a:solidFill>
                <a:latin typeface="微软雅黑" panose="020B0503020204020204" pitchFamily="34" charset="-122"/>
                <a:ea typeface="微软雅黑" panose="020B0503020204020204" pitchFamily="34" charset="-122"/>
                <a:cs typeface="+mn-ea"/>
              </a:rPr>
              <a:t>查询</a:t>
            </a:r>
            <a:r>
              <a:rPr lang="en-US" altLang="zh-CN" sz="1600" dirty="0">
                <a:solidFill>
                  <a:srgbClr val="595959"/>
                </a:solidFill>
                <a:latin typeface="微软雅黑" panose="020B0503020204020204" pitchFamily="34" charset="-122"/>
                <a:ea typeface="微软雅黑" panose="020B0503020204020204" pitchFamily="34" charset="-122"/>
                <a:cs typeface="+mn-ea"/>
              </a:rPr>
              <a:t>id</a:t>
            </a:r>
            <a:r>
              <a:rPr lang="zh-CN" altLang="zh-CN" sz="1600" dirty="0">
                <a:solidFill>
                  <a:srgbClr val="595959"/>
                </a:solidFill>
                <a:latin typeface="微软雅黑" panose="020B0503020204020204" pitchFamily="34" charset="-122"/>
                <a:ea typeface="微软雅黑" panose="020B0503020204020204" pitchFamily="34" charset="-122"/>
                <a:cs typeface="+mn-ea"/>
              </a:rPr>
              <a:t>为</a:t>
            </a:r>
            <a:r>
              <a:rPr lang="en-US" altLang="zh-CN" sz="1600" dirty="0">
                <a:solidFill>
                  <a:srgbClr val="595959"/>
                </a:solidFill>
                <a:latin typeface="微软雅黑" panose="020B0503020204020204" pitchFamily="34" charset="-122"/>
                <a:ea typeface="微软雅黑" panose="020B0503020204020204" pitchFamily="34" charset="-122"/>
                <a:cs typeface="+mn-ea"/>
              </a:rPr>
              <a:t>1</a:t>
            </a:r>
            <a:r>
              <a:rPr lang="zh-CN" altLang="zh-CN" sz="1600" dirty="0">
                <a:solidFill>
                  <a:srgbClr val="595959"/>
                </a:solidFill>
                <a:latin typeface="微软雅黑" panose="020B0503020204020204" pitchFamily="34" charset="-122"/>
                <a:ea typeface="微软雅黑" panose="020B0503020204020204" pitchFamily="34" charset="-122"/>
                <a:cs typeface="+mn-ea"/>
              </a:rPr>
              <a:t>的图书的信息</a:t>
            </a: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Book book1 = session1.selectOne("</a:t>
            </a:r>
            <a:r>
              <a:rPr lang="en-US" altLang="zh-CN" sz="1600" dirty="0" err="1">
                <a:solidFill>
                  <a:srgbClr val="595959"/>
                </a:solidFill>
                <a:latin typeface="微软雅黑" panose="020B0503020204020204" pitchFamily="34" charset="-122"/>
                <a:ea typeface="微软雅黑" panose="020B0503020204020204" pitchFamily="34" charset="-122"/>
                <a:cs typeface="+mn-ea"/>
              </a:rPr>
              <a:t>com.itheima.mapper</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en-US" altLang="zh-CN" sz="1600" dirty="0" err="1">
                <a:solidFill>
                  <a:srgbClr val="595959"/>
                </a:solidFill>
                <a:latin typeface="微软雅黑" panose="020B0503020204020204" pitchFamily="34" charset="-122"/>
                <a:ea typeface="微软雅黑" panose="020B0503020204020204" pitchFamily="34" charset="-122"/>
                <a:cs typeface="+mn-ea"/>
              </a:rPr>
              <a:t>BookMapper.findBookById</a:t>
            </a:r>
            <a:r>
              <a:rPr lang="en-US" altLang="zh-CN" sz="1600" dirty="0">
                <a:solidFill>
                  <a:srgbClr val="595959"/>
                </a:solidFill>
                <a:latin typeface="微软雅黑" panose="020B0503020204020204" pitchFamily="34" charset="-122"/>
                <a:ea typeface="微软雅黑" panose="020B0503020204020204" pitchFamily="34" charset="-122"/>
                <a:cs typeface="+mn-ea"/>
              </a:rPr>
              <a:t>", 1);</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System.out.println</a:t>
            </a:r>
            <a:r>
              <a:rPr lang="en-US" altLang="zh-CN" sz="1600" dirty="0">
                <a:solidFill>
                  <a:srgbClr val="595959"/>
                </a:solidFill>
                <a:latin typeface="微软雅黑" panose="020B0503020204020204" pitchFamily="34" charset="-122"/>
                <a:ea typeface="微软雅黑" panose="020B0503020204020204" pitchFamily="34" charset="-122"/>
                <a:cs typeface="+mn-ea"/>
              </a:rPr>
              <a:t>(book1.toString()); // 3.</a:t>
            </a:r>
            <a:r>
              <a:rPr lang="zh-CN" altLang="zh-CN" sz="1600" dirty="0">
                <a:solidFill>
                  <a:srgbClr val="595959"/>
                </a:solidFill>
                <a:latin typeface="微软雅黑" panose="020B0503020204020204" pitchFamily="34" charset="-122"/>
                <a:ea typeface="微软雅黑" panose="020B0503020204020204" pitchFamily="34" charset="-122"/>
                <a:cs typeface="+mn-ea"/>
              </a:rPr>
              <a:t>输出查询结果信息</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 4.</a:t>
            </a:r>
            <a:r>
              <a:rPr lang="zh-CN" altLang="zh-CN" sz="1600" dirty="0">
                <a:solidFill>
                  <a:srgbClr val="595959"/>
                </a:solidFill>
                <a:latin typeface="微软雅黑" panose="020B0503020204020204" pitchFamily="34" charset="-122"/>
                <a:ea typeface="微软雅黑" panose="020B0503020204020204" pitchFamily="34" charset="-122"/>
                <a:cs typeface="+mn-ea"/>
              </a:rPr>
              <a:t>关闭</a:t>
            </a:r>
            <a:r>
              <a:rPr lang="en-US" altLang="zh-CN" sz="1600" dirty="0">
                <a:solidFill>
                  <a:srgbClr val="595959"/>
                </a:solidFill>
                <a:latin typeface="微软雅黑" panose="020B0503020204020204" pitchFamily="34" charset="-122"/>
                <a:ea typeface="微软雅黑" panose="020B0503020204020204" pitchFamily="34" charset="-122"/>
                <a:cs typeface="+mn-ea"/>
              </a:rPr>
              <a:t>SqlSession1</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session1.close();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30051909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03</a:t>
            </a:r>
          </a:p>
        </p:txBody>
      </p:sp>
      <p:sp>
        <p:nvSpPr>
          <p:cNvPr id="12" name="Title 1"/>
          <p:cNvSpPr txBox="1"/>
          <p:nvPr/>
        </p:nvSpPr>
        <p:spPr>
          <a:xfrm>
            <a:off x="1143839" y="266933"/>
            <a:ext cx="24794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二级缓存</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a:extLst>
              <a:ext uri="{FF2B5EF4-FFF2-40B4-BE49-F238E27FC236}">
                <a16:creationId xmlns:a16="http://schemas.microsoft.com/office/drawing/2014/main" id="{BEAF0FBF-8370-1548-A5DC-85DA9EE176CA}"/>
              </a:ext>
            </a:extLst>
          </p:cNvPr>
          <p:cNvSpPr txBox="1"/>
          <p:nvPr>
            <p:custDataLst>
              <p:tags r:id="rId1"/>
            </p:custDataLst>
          </p:nvPr>
        </p:nvSpPr>
        <p:spPr>
          <a:xfrm>
            <a:off x="2917359" y="1121759"/>
            <a:ext cx="8143641" cy="418128"/>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执行</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MyBatisTest</a:t>
            </a:r>
            <a:r>
              <a:rPr lang="zh-CN" altLang="zh-CN" sz="1600" dirty="0">
                <a:solidFill>
                  <a:srgbClr val="595959"/>
                </a:solidFill>
                <a:latin typeface="微软雅黑" panose="020B0503020204020204" pitchFamily="34" charset="-122"/>
                <a:ea typeface="微软雅黑" panose="020B0503020204020204" pitchFamily="34" charset="-122"/>
                <a:cs typeface="+mn-ea"/>
              </a:rPr>
              <a:t>测试类的</a:t>
            </a:r>
            <a:r>
              <a:rPr lang="en-US" altLang="zh-CN" sz="1600" dirty="0">
                <a:solidFill>
                  <a:srgbClr val="595959"/>
                </a:solidFill>
                <a:latin typeface="微软雅黑" panose="020B0503020204020204" pitchFamily="34" charset="-122"/>
                <a:ea typeface="微软雅黑" panose="020B0503020204020204" pitchFamily="34" charset="-122"/>
                <a:cs typeface="+mn-ea"/>
              </a:rPr>
              <a:t>findBookByIdTest3()</a:t>
            </a:r>
            <a:r>
              <a:rPr lang="zh-CN" altLang="zh-CN" sz="1600" dirty="0">
                <a:solidFill>
                  <a:srgbClr val="595959"/>
                </a:solidFill>
                <a:latin typeface="微软雅黑" panose="020B0503020204020204" pitchFamily="34" charset="-122"/>
                <a:ea typeface="微软雅黑" panose="020B0503020204020204" pitchFamily="34" charset="-122"/>
                <a:cs typeface="+mn-ea"/>
              </a:rPr>
              <a:t>方法，控制台</a:t>
            </a:r>
            <a:r>
              <a:rPr lang="zh-CN" altLang="en-US" sz="1600" dirty="0">
                <a:solidFill>
                  <a:srgbClr val="595959"/>
                </a:solidFill>
                <a:latin typeface="微软雅黑" panose="020B0503020204020204" pitchFamily="34" charset="-122"/>
                <a:ea typeface="微软雅黑" panose="020B0503020204020204" pitchFamily="34" charset="-122"/>
                <a:cs typeface="+mn-ea"/>
              </a:rPr>
              <a:t>会</a:t>
            </a:r>
            <a:r>
              <a:rPr lang="zh-CN" altLang="zh-CN" sz="1600" dirty="0">
                <a:solidFill>
                  <a:srgbClr val="595959"/>
                </a:solidFill>
                <a:latin typeface="微软雅黑" panose="020B0503020204020204" pitchFamily="34" charset="-122"/>
                <a:ea typeface="微软雅黑" panose="020B0503020204020204" pitchFamily="34" charset="-122"/>
                <a:cs typeface="+mn-ea"/>
              </a:rPr>
              <a:t>输出结果</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p>
        </p:txBody>
      </p:sp>
      <p:pic>
        <p:nvPicPr>
          <p:cNvPr id="8" name="图片 7">
            <a:extLst>
              <a:ext uri="{FF2B5EF4-FFF2-40B4-BE49-F238E27FC236}">
                <a16:creationId xmlns:a16="http://schemas.microsoft.com/office/drawing/2014/main" id="{A09B206A-BC0A-7941-9A23-EF361085D7FF}"/>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49064" y="2919412"/>
            <a:ext cx="4486275" cy="2555558"/>
          </a:xfrm>
          <a:prstGeom prst="rect">
            <a:avLst/>
          </a:prstGeom>
          <a:noFill/>
          <a:ln>
            <a:noFill/>
          </a:ln>
        </p:spPr>
      </p:pic>
    </p:spTree>
    <p:extLst>
      <p:ext uri="{BB962C8B-B14F-4D97-AF65-F5344CB8AC3E}">
        <p14:creationId xmlns:p14="http://schemas.microsoft.com/office/powerpoint/2010/main" val="14805488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a:extLst>
              <a:ext uri="{FF2B5EF4-FFF2-40B4-BE49-F238E27FC236}">
                <a16:creationId xmlns:a16="http://schemas.microsoft.com/office/drawing/2014/main" id="{30F93C9C-E844-214A-90AC-76ADC702D516}"/>
              </a:ext>
            </a:extLst>
          </p:cNvPr>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01</a:t>
            </a:r>
          </a:p>
        </p:txBody>
      </p:sp>
      <p:sp>
        <p:nvSpPr>
          <p:cNvPr id="17" name="1">
            <a:extLst>
              <a:ext uri="{FF2B5EF4-FFF2-40B4-BE49-F238E27FC236}">
                <a16:creationId xmlns:a16="http://schemas.microsoft.com/office/drawing/2014/main" id="{BEAF0FBF-8370-1548-A5DC-85DA9EE176CA}"/>
              </a:ext>
            </a:extLst>
          </p:cNvPr>
          <p:cNvSpPr txBox="1"/>
          <p:nvPr>
            <p:custDataLst>
              <p:tags r:id="rId1"/>
            </p:custDataLst>
          </p:nvPr>
        </p:nvSpPr>
        <p:spPr>
          <a:xfrm>
            <a:off x="1882321" y="3058357"/>
            <a:ext cx="8678999" cy="2126095"/>
          </a:xfrm>
          <a:prstGeom prst="rect">
            <a:avLst/>
          </a:prstGeom>
          <a:noFill/>
          <a:ln>
            <a:noFill/>
          </a:ln>
        </p:spPr>
        <p:txBody>
          <a:bodyPr wrap="square" rtlCol="0">
            <a:spAutoFit/>
          </a:bodyPr>
          <a:lstStyle/>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cs typeface="+mn-ea"/>
              </a:rPr>
              <a:t>       </a:t>
            </a:r>
            <a:r>
              <a:rPr lang="zh-CN" altLang="zh-CN" dirty="0">
                <a:solidFill>
                  <a:srgbClr val="595959"/>
                </a:solidFill>
                <a:latin typeface="微软雅黑" panose="020B0503020204020204" pitchFamily="34" charset="-122"/>
                <a:ea typeface="微软雅黑" panose="020B0503020204020204" pitchFamily="34" charset="-122"/>
                <a:cs typeface="+mn-ea"/>
              </a:rPr>
              <a:t>控制台输出了执行</a:t>
            </a:r>
            <a:r>
              <a:rPr lang="en-US" altLang="zh-CN" dirty="0">
                <a:solidFill>
                  <a:srgbClr val="595959"/>
                </a:solidFill>
                <a:latin typeface="微软雅黑" panose="020B0503020204020204" pitchFamily="34" charset="-122"/>
                <a:ea typeface="微软雅黑" panose="020B0503020204020204" pitchFamily="34" charset="-122"/>
                <a:cs typeface="+mn-ea"/>
              </a:rPr>
              <a:t>SQL</a:t>
            </a:r>
            <a:r>
              <a:rPr lang="zh-CN" altLang="zh-CN" dirty="0">
                <a:solidFill>
                  <a:srgbClr val="595959"/>
                </a:solidFill>
                <a:latin typeface="微软雅黑" panose="020B0503020204020204" pitchFamily="34" charset="-122"/>
                <a:ea typeface="微软雅黑" panose="020B0503020204020204" pitchFamily="34" charset="-122"/>
                <a:cs typeface="+mn-ea"/>
              </a:rPr>
              <a:t>语句的日志信息以及查询结果。通过分析</a:t>
            </a:r>
            <a:r>
              <a:rPr lang="en-US" altLang="zh-CN" dirty="0">
                <a:solidFill>
                  <a:srgbClr val="595959"/>
                </a:solidFill>
                <a:latin typeface="微软雅黑" panose="020B0503020204020204" pitchFamily="34" charset="-122"/>
                <a:ea typeface="微软雅黑" panose="020B0503020204020204" pitchFamily="34" charset="-122"/>
                <a:cs typeface="+mn-ea"/>
              </a:rPr>
              <a:t>SQL</a:t>
            </a:r>
            <a:r>
              <a:rPr lang="zh-CN" altLang="zh-CN" dirty="0">
                <a:solidFill>
                  <a:srgbClr val="595959"/>
                </a:solidFill>
                <a:latin typeface="微软雅黑" panose="020B0503020204020204" pitchFamily="34" charset="-122"/>
                <a:ea typeface="微软雅黑" panose="020B0503020204020204" pitchFamily="34" charset="-122"/>
                <a:cs typeface="+mn-ea"/>
              </a:rPr>
              <a:t>语句日志信息可以发现，当第一个</a:t>
            </a:r>
            <a:r>
              <a:rPr lang="en-US" altLang="zh-CN" dirty="0" err="1">
                <a:solidFill>
                  <a:srgbClr val="595959"/>
                </a:solidFill>
                <a:latin typeface="微软雅黑" panose="020B0503020204020204" pitchFamily="34" charset="-122"/>
                <a:ea typeface="微软雅黑" panose="020B0503020204020204" pitchFamily="34" charset="-122"/>
                <a:cs typeface="+mn-ea"/>
              </a:rPr>
              <a:t>SqlSession</a:t>
            </a:r>
            <a:r>
              <a:rPr lang="zh-CN" altLang="zh-CN" dirty="0">
                <a:solidFill>
                  <a:srgbClr val="595959"/>
                </a:solidFill>
                <a:latin typeface="微软雅黑" panose="020B0503020204020204" pitchFamily="34" charset="-122"/>
                <a:ea typeface="微软雅黑" panose="020B0503020204020204" pitchFamily="34" charset="-122"/>
                <a:cs typeface="+mn-ea"/>
              </a:rPr>
              <a:t>对象</a:t>
            </a:r>
            <a:r>
              <a:rPr lang="en-US" altLang="zh-CN" dirty="0">
                <a:solidFill>
                  <a:srgbClr val="595959"/>
                </a:solidFill>
                <a:latin typeface="微软雅黑" panose="020B0503020204020204" pitchFamily="34" charset="-122"/>
                <a:ea typeface="微软雅黑" panose="020B0503020204020204" pitchFamily="34" charset="-122"/>
                <a:cs typeface="+mn-ea"/>
              </a:rPr>
              <a:t>session1</a:t>
            </a:r>
            <a:r>
              <a:rPr lang="zh-CN" altLang="zh-CN" dirty="0">
                <a:solidFill>
                  <a:srgbClr val="595959"/>
                </a:solidFill>
                <a:latin typeface="微软雅黑" panose="020B0503020204020204" pitchFamily="34" charset="-122"/>
                <a:ea typeface="微软雅黑" panose="020B0503020204020204" pitchFamily="34" charset="-122"/>
                <a:cs typeface="+mn-ea"/>
              </a:rPr>
              <a:t>执行查询时，</a:t>
            </a:r>
            <a:r>
              <a:rPr lang="en-US" altLang="zh-CN" dirty="0">
                <a:solidFill>
                  <a:srgbClr val="595959"/>
                </a:solidFill>
                <a:latin typeface="微软雅黑" panose="020B0503020204020204" pitchFamily="34" charset="-122"/>
                <a:ea typeface="微软雅黑" panose="020B0503020204020204" pitchFamily="34" charset="-122"/>
                <a:cs typeface="+mn-ea"/>
              </a:rPr>
              <a:t>Cache Hit Ratio</a:t>
            </a:r>
            <a:r>
              <a:rPr lang="zh-CN" altLang="zh-CN" dirty="0">
                <a:solidFill>
                  <a:srgbClr val="595959"/>
                </a:solidFill>
                <a:latin typeface="微软雅黑" panose="020B0503020204020204" pitchFamily="34" charset="-122"/>
                <a:ea typeface="微软雅黑" panose="020B0503020204020204" pitchFamily="34" charset="-122"/>
                <a:cs typeface="+mn-ea"/>
              </a:rPr>
              <a:t>（缓存命中率）为</a:t>
            </a:r>
            <a:r>
              <a:rPr lang="en-US" altLang="zh-CN" dirty="0">
                <a:solidFill>
                  <a:srgbClr val="595959"/>
                </a:solidFill>
                <a:latin typeface="微软雅黑" panose="020B0503020204020204" pitchFamily="34" charset="-122"/>
                <a:ea typeface="微软雅黑" panose="020B0503020204020204" pitchFamily="34" charset="-122"/>
                <a:cs typeface="+mn-ea"/>
              </a:rPr>
              <a:t>0</a:t>
            </a:r>
            <a:r>
              <a:rPr lang="zh-CN" altLang="zh-CN" dirty="0">
                <a:solidFill>
                  <a:srgbClr val="595959"/>
                </a:solidFill>
                <a:latin typeface="微软雅黑" panose="020B0503020204020204" pitchFamily="34" charset="-122"/>
                <a:ea typeface="微软雅黑" panose="020B0503020204020204" pitchFamily="34" charset="-122"/>
                <a:cs typeface="+mn-ea"/>
              </a:rPr>
              <a:t>，程序发送了</a:t>
            </a:r>
            <a:r>
              <a:rPr lang="en-US" altLang="zh-CN" dirty="0">
                <a:solidFill>
                  <a:srgbClr val="595959"/>
                </a:solidFill>
                <a:latin typeface="微软雅黑" panose="020B0503020204020204" pitchFamily="34" charset="-122"/>
                <a:ea typeface="微软雅黑" panose="020B0503020204020204" pitchFamily="34" charset="-122"/>
                <a:cs typeface="+mn-ea"/>
              </a:rPr>
              <a:t>SQL</a:t>
            </a:r>
            <a:r>
              <a:rPr lang="zh-CN" altLang="zh-CN" dirty="0">
                <a:solidFill>
                  <a:srgbClr val="595959"/>
                </a:solidFill>
                <a:latin typeface="微软雅黑" panose="020B0503020204020204" pitchFamily="34" charset="-122"/>
                <a:ea typeface="微软雅黑" panose="020B0503020204020204" pitchFamily="34" charset="-122"/>
                <a:cs typeface="+mn-ea"/>
              </a:rPr>
              <a:t>语句；当第二个</a:t>
            </a:r>
            <a:r>
              <a:rPr lang="en-US" altLang="zh-CN" dirty="0" err="1">
                <a:solidFill>
                  <a:srgbClr val="595959"/>
                </a:solidFill>
                <a:latin typeface="微软雅黑" panose="020B0503020204020204" pitchFamily="34" charset="-122"/>
                <a:ea typeface="微软雅黑" panose="020B0503020204020204" pitchFamily="34" charset="-122"/>
                <a:cs typeface="+mn-ea"/>
              </a:rPr>
              <a:t>SqlSession</a:t>
            </a:r>
            <a:r>
              <a:rPr lang="zh-CN" altLang="zh-CN" dirty="0">
                <a:solidFill>
                  <a:srgbClr val="595959"/>
                </a:solidFill>
                <a:latin typeface="微软雅黑" panose="020B0503020204020204" pitchFamily="34" charset="-122"/>
                <a:ea typeface="微软雅黑" panose="020B0503020204020204" pitchFamily="34" charset="-122"/>
                <a:cs typeface="+mn-ea"/>
              </a:rPr>
              <a:t>对象</a:t>
            </a:r>
            <a:r>
              <a:rPr lang="en-US" altLang="zh-CN" dirty="0">
                <a:solidFill>
                  <a:srgbClr val="595959"/>
                </a:solidFill>
                <a:latin typeface="微软雅黑" panose="020B0503020204020204" pitchFamily="34" charset="-122"/>
                <a:ea typeface="微软雅黑" panose="020B0503020204020204" pitchFamily="34" charset="-122"/>
                <a:cs typeface="+mn-ea"/>
              </a:rPr>
              <a:t>session2</a:t>
            </a:r>
            <a:r>
              <a:rPr lang="zh-CN" altLang="zh-CN" dirty="0">
                <a:solidFill>
                  <a:srgbClr val="595959"/>
                </a:solidFill>
                <a:latin typeface="微软雅黑" panose="020B0503020204020204" pitchFamily="34" charset="-122"/>
                <a:ea typeface="微软雅黑" panose="020B0503020204020204" pitchFamily="34" charset="-122"/>
                <a:cs typeface="+mn-ea"/>
              </a:rPr>
              <a:t>执行相同的查询时，</a:t>
            </a:r>
            <a:r>
              <a:rPr lang="en-US" altLang="zh-CN" dirty="0">
                <a:solidFill>
                  <a:srgbClr val="595959"/>
                </a:solidFill>
                <a:latin typeface="微软雅黑" panose="020B0503020204020204" pitchFamily="34" charset="-122"/>
                <a:ea typeface="微软雅黑" panose="020B0503020204020204" pitchFamily="34" charset="-122"/>
                <a:cs typeface="+mn-ea"/>
              </a:rPr>
              <a:t>Cache Hit Ratio</a:t>
            </a:r>
            <a:r>
              <a:rPr lang="zh-CN" altLang="zh-CN" dirty="0">
                <a:solidFill>
                  <a:srgbClr val="595959"/>
                </a:solidFill>
                <a:latin typeface="微软雅黑" panose="020B0503020204020204" pitchFamily="34" charset="-122"/>
                <a:ea typeface="微软雅黑" panose="020B0503020204020204" pitchFamily="34" charset="-122"/>
                <a:cs typeface="+mn-ea"/>
              </a:rPr>
              <a:t>为</a:t>
            </a:r>
            <a:r>
              <a:rPr lang="en-US" altLang="zh-CN" dirty="0">
                <a:solidFill>
                  <a:srgbClr val="595959"/>
                </a:solidFill>
                <a:latin typeface="微软雅黑" panose="020B0503020204020204" pitchFamily="34" charset="-122"/>
                <a:ea typeface="微软雅黑" panose="020B0503020204020204" pitchFamily="34" charset="-122"/>
                <a:cs typeface="+mn-ea"/>
              </a:rPr>
              <a:t>0.5</a:t>
            </a:r>
            <a:r>
              <a:rPr lang="zh-CN" altLang="zh-CN" dirty="0">
                <a:solidFill>
                  <a:srgbClr val="595959"/>
                </a:solidFill>
                <a:latin typeface="微软雅黑" panose="020B0503020204020204" pitchFamily="34" charset="-122"/>
                <a:ea typeface="微软雅黑" panose="020B0503020204020204" pitchFamily="34" charset="-122"/>
                <a:cs typeface="+mn-ea"/>
              </a:rPr>
              <a:t>，程序没有发出</a:t>
            </a:r>
            <a:r>
              <a:rPr lang="en-US" altLang="zh-CN" dirty="0">
                <a:solidFill>
                  <a:srgbClr val="595959"/>
                </a:solidFill>
                <a:latin typeface="微软雅黑" panose="020B0503020204020204" pitchFamily="34" charset="-122"/>
                <a:ea typeface="微软雅黑" panose="020B0503020204020204" pitchFamily="34" charset="-122"/>
                <a:cs typeface="+mn-ea"/>
              </a:rPr>
              <a:t>SQL</a:t>
            </a:r>
            <a:r>
              <a:rPr lang="zh-CN" altLang="zh-CN" dirty="0">
                <a:solidFill>
                  <a:srgbClr val="595959"/>
                </a:solidFill>
                <a:latin typeface="微软雅黑" panose="020B0503020204020204" pitchFamily="34" charset="-122"/>
                <a:ea typeface="微软雅黑" panose="020B0503020204020204" pitchFamily="34" charset="-122"/>
                <a:cs typeface="+mn-ea"/>
              </a:rPr>
              <a:t>语句，这就说明，程序直接从二级缓存中获取了数据</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圆角矩形 12"/>
          <p:cNvSpPr/>
          <p:nvPr/>
        </p:nvSpPr>
        <p:spPr>
          <a:xfrm>
            <a:off x="1306456" y="2823878"/>
            <a:ext cx="9865885" cy="267436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256232" y="277046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855533" y="516676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a:extLst>
              <a:ext uri="{FF2B5EF4-FFF2-40B4-BE49-F238E27FC236}">
                <a16:creationId xmlns:a16="http://schemas.microsoft.com/office/drawing/2014/main" id="{30F93C9C-E844-214A-90AC-76ADC702D516}"/>
              </a:ext>
            </a:extLst>
          </p:cNvPr>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03</a:t>
            </a:r>
          </a:p>
        </p:txBody>
      </p:sp>
      <p:sp>
        <p:nvSpPr>
          <p:cNvPr id="16" name="Chevron 3"/>
          <p:cNvSpPr/>
          <p:nvPr>
            <p:custDataLst>
              <p:tags r:id="rId2"/>
            </p:custDataLst>
          </p:nvPr>
        </p:nvSpPr>
        <p:spPr>
          <a:xfrm>
            <a:off x="838731" y="1131537"/>
            <a:ext cx="590295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71522"/>
            <a:ext cx="5569153"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对</a:t>
            </a:r>
            <a:r>
              <a:rPr lang="en-US" altLang="zh-CN" sz="2000" dirty="0" err="1">
                <a:solidFill>
                  <a:srgbClr val="1369B2"/>
                </a:solidFill>
                <a:latin typeface="微软雅黑" panose="020B0503020204020204" pitchFamily="34" charset="-122"/>
                <a:ea typeface="微软雅黑" panose="020B0503020204020204" pitchFamily="34" charset="-122"/>
              </a:rPr>
              <a:t>MyBatis</a:t>
            </a:r>
            <a:r>
              <a:rPr lang="zh-CN" altLang="zh-CN" sz="2000" dirty="0">
                <a:solidFill>
                  <a:srgbClr val="1369B2"/>
                </a:solidFill>
                <a:latin typeface="微软雅黑" panose="020B0503020204020204" pitchFamily="34" charset="-122"/>
                <a:ea typeface="微软雅黑" panose="020B0503020204020204" pitchFamily="34" charset="-122"/>
              </a:rPr>
              <a:t>二级缓存的应用</a:t>
            </a:r>
            <a:r>
              <a:rPr lang="zh-CN" altLang="en-US" sz="2000" dirty="0">
                <a:solidFill>
                  <a:srgbClr val="1369B2"/>
                </a:solidFill>
                <a:latin typeface="微软雅黑" panose="020B0503020204020204" pitchFamily="34" charset="-122"/>
                <a:ea typeface="微软雅黑" panose="020B0503020204020204" pitchFamily="34" charset="-122"/>
              </a:rPr>
              <a:t>案例的运行结果分析</a:t>
            </a:r>
          </a:p>
        </p:txBody>
      </p:sp>
      <p:sp>
        <p:nvSpPr>
          <p:cNvPr id="12" name="Title 1"/>
          <p:cNvSpPr txBox="1"/>
          <p:nvPr/>
        </p:nvSpPr>
        <p:spPr>
          <a:xfrm>
            <a:off x="1143840" y="266933"/>
            <a:ext cx="255948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二级缓存</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17837107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a:extLst>
              <a:ext uri="{FF2B5EF4-FFF2-40B4-BE49-F238E27FC236}">
                <a16:creationId xmlns:a16="http://schemas.microsoft.com/office/drawing/2014/main" id="{30F93C9C-E844-214A-90AC-76ADC702D516}"/>
              </a:ext>
            </a:extLst>
          </p:cNvPr>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01</a:t>
            </a:r>
          </a:p>
        </p:txBody>
      </p:sp>
      <p:sp>
        <p:nvSpPr>
          <p:cNvPr id="17" name="1">
            <a:extLst>
              <a:ext uri="{FF2B5EF4-FFF2-40B4-BE49-F238E27FC236}">
                <a16:creationId xmlns:a16="http://schemas.microsoft.com/office/drawing/2014/main" id="{BEAF0FBF-8370-1548-A5DC-85DA9EE176CA}"/>
              </a:ext>
            </a:extLst>
          </p:cNvPr>
          <p:cNvSpPr txBox="1"/>
          <p:nvPr>
            <p:custDataLst>
              <p:tags r:id="rId1"/>
            </p:custDataLst>
          </p:nvPr>
        </p:nvSpPr>
        <p:spPr>
          <a:xfrm>
            <a:off x="1882321" y="3058357"/>
            <a:ext cx="8678999" cy="2541593"/>
          </a:xfrm>
          <a:prstGeom prst="rect">
            <a:avLst/>
          </a:prstGeom>
          <a:noFill/>
          <a:ln>
            <a:noFill/>
          </a:ln>
        </p:spPr>
        <p:txBody>
          <a:bodyPr wrap="square" rtlCol="0">
            <a:spAutoFit/>
          </a:bodyPr>
          <a:lstStyle/>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cs typeface="+mn-ea"/>
              </a:rPr>
              <a:t>        </a:t>
            </a:r>
            <a:r>
              <a:rPr lang="zh-CN" altLang="zh-CN" dirty="0">
                <a:solidFill>
                  <a:srgbClr val="595959"/>
                </a:solidFill>
                <a:latin typeface="微软雅黑" panose="020B0503020204020204" pitchFamily="34" charset="-122"/>
                <a:ea typeface="微软雅黑" panose="020B0503020204020204" pitchFamily="34" charset="-122"/>
                <a:cs typeface="+mn-ea"/>
              </a:rPr>
              <a:t>在实际开发中，经常会遇到多个</a:t>
            </a:r>
            <a:r>
              <a:rPr lang="en-US" altLang="zh-CN" dirty="0" err="1">
                <a:solidFill>
                  <a:srgbClr val="595959"/>
                </a:solidFill>
                <a:latin typeface="微软雅黑" panose="020B0503020204020204" pitchFamily="34" charset="-122"/>
                <a:ea typeface="微软雅黑" panose="020B0503020204020204" pitchFamily="34" charset="-122"/>
                <a:cs typeface="+mn-ea"/>
              </a:rPr>
              <a:t>SqlSession</a:t>
            </a:r>
            <a:r>
              <a:rPr lang="zh-CN" altLang="zh-CN" dirty="0">
                <a:solidFill>
                  <a:srgbClr val="595959"/>
                </a:solidFill>
                <a:latin typeface="微软雅黑" panose="020B0503020204020204" pitchFamily="34" charset="-122"/>
                <a:ea typeface="微软雅黑" panose="020B0503020204020204" pitchFamily="34" charset="-122"/>
                <a:cs typeface="+mn-ea"/>
              </a:rPr>
              <a:t>在同一个</a:t>
            </a:r>
            <a:r>
              <a:rPr lang="en-US" altLang="zh-CN" dirty="0">
                <a:solidFill>
                  <a:srgbClr val="595959"/>
                </a:solidFill>
                <a:latin typeface="微软雅黑" panose="020B0503020204020204" pitchFamily="34" charset="-122"/>
                <a:ea typeface="微软雅黑" panose="020B0503020204020204" pitchFamily="34" charset="-122"/>
                <a:cs typeface="+mn-ea"/>
              </a:rPr>
              <a:t>Mapper</a:t>
            </a:r>
            <a:r>
              <a:rPr lang="zh-CN" altLang="zh-CN" dirty="0">
                <a:solidFill>
                  <a:srgbClr val="595959"/>
                </a:solidFill>
                <a:latin typeface="微软雅黑" panose="020B0503020204020204" pitchFamily="34" charset="-122"/>
                <a:ea typeface="微软雅黑" panose="020B0503020204020204" pitchFamily="34" charset="-122"/>
                <a:cs typeface="+mn-ea"/>
              </a:rPr>
              <a:t>中执行操作，例如，</a:t>
            </a:r>
            <a:r>
              <a:rPr lang="en-US" altLang="zh-CN" dirty="0">
                <a:solidFill>
                  <a:srgbClr val="595959"/>
                </a:solidFill>
                <a:latin typeface="微软雅黑" panose="020B0503020204020204" pitchFamily="34" charset="-122"/>
                <a:ea typeface="微软雅黑" panose="020B0503020204020204" pitchFamily="34" charset="-122"/>
                <a:cs typeface="+mn-ea"/>
              </a:rPr>
              <a:t>SqlSession1</a:t>
            </a:r>
            <a:r>
              <a:rPr lang="zh-CN" altLang="zh-CN" dirty="0">
                <a:solidFill>
                  <a:srgbClr val="595959"/>
                </a:solidFill>
                <a:latin typeface="微软雅黑" panose="020B0503020204020204" pitchFamily="34" charset="-122"/>
                <a:ea typeface="微软雅黑" panose="020B0503020204020204" pitchFamily="34" charset="-122"/>
                <a:cs typeface="+mn-ea"/>
              </a:rPr>
              <a:t>执行查询操作，</a:t>
            </a:r>
            <a:r>
              <a:rPr lang="en-US" altLang="zh-CN" dirty="0">
                <a:solidFill>
                  <a:srgbClr val="595959"/>
                </a:solidFill>
                <a:latin typeface="微软雅黑" panose="020B0503020204020204" pitchFamily="34" charset="-122"/>
                <a:ea typeface="微软雅黑" panose="020B0503020204020204" pitchFamily="34" charset="-122"/>
                <a:cs typeface="+mn-ea"/>
              </a:rPr>
              <a:t>SqlSession2</a:t>
            </a:r>
            <a:r>
              <a:rPr lang="zh-CN" altLang="zh-CN" dirty="0">
                <a:solidFill>
                  <a:srgbClr val="595959"/>
                </a:solidFill>
                <a:latin typeface="微软雅黑" panose="020B0503020204020204" pitchFamily="34" charset="-122"/>
                <a:ea typeface="微软雅黑" panose="020B0503020204020204" pitchFamily="34" charset="-122"/>
                <a:cs typeface="+mn-ea"/>
              </a:rPr>
              <a:t>执行插入、更新、删除操作，</a:t>
            </a:r>
            <a:r>
              <a:rPr lang="en-US" altLang="zh-CN" dirty="0">
                <a:solidFill>
                  <a:srgbClr val="595959"/>
                </a:solidFill>
                <a:latin typeface="微软雅黑" panose="020B0503020204020204" pitchFamily="34" charset="-122"/>
                <a:ea typeface="微软雅黑" panose="020B0503020204020204" pitchFamily="34" charset="-122"/>
                <a:cs typeface="+mn-ea"/>
              </a:rPr>
              <a:t>SqlSession3</a:t>
            </a:r>
            <a:r>
              <a:rPr lang="zh-CN" altLang="zh-CN" dirty="0">
                <a:solidFill>
                  <a:srgbClr val="595959"/>
                </a:solidFill>
                <a:latin typeface="微软雅黑" panose="020B0503020204020204" pitchFamily="34" charset="-122"/>
                <a:ea typeface="微软雅黑" panose="020B0503020204020204" pitchFamily="34" charset="-122"/>
                <a:cs typeface="+mn-ea"/>
              </a:rPr>
              <a:t>又执行和</a:t>
            </a:r>
            <a:r>
              <a:rPr lang="en-US" altLang="zh-CN" dirty="0">
                <a:solidFill>
                  <a:srgbClr val="595959"/>
                </a:solidFill>
                <a:latin typeface="微软雅黑" panose="020B0503020204020204" pitchFamily="34" charset="-122"/>
                <a:ea typeface="微软雅黑" panose="020B0503020204020204" pitchFamily="34" charset="-122"/>
                <a:cs typeface="+mn-ea"/>
              </a:rPr>
              <a:t>SqlSession1</a:t>
            </a:r>
            <a:r>
              <a:rPr lang="zh-CN" altLang="zh-CN" dirty="0">
                <a:solidFill>
                  <a:srgbClr val="595959"/>
                </a:solidFill>
                <a:latin typeface="微软雅黑" panose="020B0503020204020204" pitchFamily="34" charset="-122"/>
                <a:ea typeface="微软雅黑" panose="020B0503020204020204" pitchFamily="34" charset="-122"/>
                <a:cs typeface="+mn-ea"/>
              </a:rPr>
              <a:t>相同的查询操作。当</a:t>
            </a:r>
            <a:r>
              <a:rPr lang="en-US" altLang="zh-CN" dirty="0">
                <a:solidFill>
                  <a:srgbClr val="595959"/>
                </a:solidFill>
                <a:latin typeface="微软雅黑" panose="020B0503020204020204" pitchFamily="34" charset="-122"/>
                <a:ea typeface="微软雅黑" panose="020B0503020204020204" pitchFamily="34" charset="-122"/>
                <a:cs typeface="+mn-ea"/>
              </a:rPr>
              <a:t>SqlSession1</a:t>
            </a:r>
            <a:r>
              <a:rPr lang="zh-CN" altLang="zh-CN" dirty="0">
                <a:solidFill>
                  <a:srgbClr val="595959"/>
                </a:solidFill>
                <a:latin typeface="微软雅黑" panose="020B0503020204020204" pitchFamily="34" charset="-122"/>
                <a:ea typeface="微软雅黑" panose="020B0503020204020204" pitchFamily="34" charset="-122"/>
                <a:cs typeface="+mn-ea"/>
              </a:rPr>
              <a:t>执行查询操作时，程序会将查询结果写入</a:t>
            </a:r>
            <a:r>
              <a:rPr lang="en-US" altLang="zh-CN" dirty="0" err="1">
                <a:solidFill>
                  <a:srgbClr val="595959"/>
                </a:solidFill>
                <a:latin typeface="微软雅黑" panose="020B0503020204020204" pitchFamily="34" charset="-122"/>
                <a:ea typeface="微软雅黑" panose="020B0503020204020204" pitchFamily="34" charset="-122"/>
                <a:cs typeface="+mn-ea"/>
              </a:rPr>
              <a:t>MyBatis</a:t>
            </a:r>
            <a:r>
              <a:rPr lang="zh-CN" altLang="zh-CN" dirty="0">
                <a:solidFill>
                  <a:srgbClr val="595959"/>
                </a:solidFill>
                <a:latin typeface="微软雅黑" panose="020B0503020204020204" pitchFamily="34" charset="-122"/>
                <a:ea typeface="微软雅黑" panose="020B0503020204020204" pitchFamily="34" charset="-122"/>
                <a:cs typeface="+mn-ea"/>
              </a:rPr>
              <a:t>二级缓存，当</a:t>
            </a:r>
            <a:r>
              <a:rPr lang="en-US" altLang="zh-CN" dirty="0">
                <a:solidFill>
                  <a:srgbClr val="595959"/>
                </a:solidFill>
                <a:latin typeface="微软雅黑" panose="020B0503020204020204" pitchFamily="34" charset="-122"/>
                <a:ea typeface="微软雅黑" panose="020B0503020204020204" pitchFamily="34" charset="-122"/>
                <a:cs typeface="+mn-ea"/>
              </a:rPr>
              <a:t>SqlSession2</a:t>
            </a:r>
            <a:r>
              <a:rPr lang="zh-CN" altLang="zh-CN" dirty="0">
                <a:solidFill>
                  <a:srgbClr val="595959"/>
                </a:solidFill>
                <a:latin typeface="微软雅黑" panose="020B0503020204020204" pitchFamily="34" charset="-122"/>
                <a:ea typeface="微软雅黑" panose="020B0503020204020204" pitchFamily="34" charset="-122"/>
                <a:cs typeface="+mn-ea"/>
              </a:rPr>
              <a:t>对数据库执行了插入、更新、删除操作后，</a:t>
            </a:r>
            <a:r>
              <a:rPr lang="en-US" altLang="zh-CN" dirty="0" err="1">
                <a:solidFill>
                  <a:srgbClr val="595959"/>
                </a:solidFill>
                <a:latin typeface="微软雅黑" panose="020B0503020204020204" pitchFamily="34" charset="-122"/>
                <a:ea typeface="微软雅黑" panose="020B0503020204020204" pitchFamily="34" charset="-122"/>
                <a:cs typeface="+mn-ea"/>
              </a:rPr>
              <a:t>MyBatis</a:t>
            </a:r>
            <a:r>
              <a:rPr lang="zh-CN" altLang="zh-CN" dirty="0">
                <a:solidFill>
                  <a:srgbClr val="595959"/>
                </a:solidFill>
                <a:latin typeface="微软雅黑" panose="020B0503020204020204" pitchFamily="34" charset="-122"/>
                <a:ea typeface="微软雅黑" panose="020B0503020204020204" pitchFamily="34" charset="-122"/>
                <a:cs typeface="+mn-ea"/>
              </a:rPr>
              <a:t>会清空二级缓存中的内容，以防止程序误读。当</a:t>
            </a:r>
            <a:r>
              <a:rPr lang="en-US" altLang="zh-CN" dirty="0">
                <a:solidFill>
                  <a:srgbClr val="595959"/>
                </a:solidFill>
                <a:latin typeface="微软雅黑" panose="020B0503020204020204" pitchFamily="34" charset="-122"/>
                <a:ea typeface="微软雅黑" panose="020B0503020204020204" pitchFamily="34" charset="-122"/>
                <a:cs typeface="+mn-ea"/>
              </a:rPr>
              <a:t>SqlSession3</a:t>
            </a:r>
            <a:r>
              <a:rPr lang="zh-CN" altLang="zh-CN" dirty="0">
                <a:solidFill>
                  <a:srgbClr val="595959"/>
                </a:solidFill>
                <a:latin typeface="微软雅黑" panose="020B0503020204020204" pitchFamily="34" charset="-122"/>
                <a:ea typeface="微软雅黑" panose="020B0503020204020204" pitchFamily="34" charset="-122"/>
                <a:cs typeface="+mn-ea"/>
              </a:rPr>
              <a:t>执行和</a:t>
            </a:r>
            <a:r>
              <a:rPr lang="en-US" altLang="zh-CN" dirty="0">
                <a:solidFill>
                  <a:srgbClr val="595959"/>
                </a:solidFill>
                <a:latin typeface="微软雅黑" panose="020B0503020204020204" pitchFamily="34" charset="-122"/>
                <a:ea typeface="微软雅黑" panose="020B0503020204020204" pitchFamily="34" charset="-122"/>
                <a:cs typeface="+mn-ea"/>
              </a:rPr>
              <a:t>SqlSession1</a:t>
            </a:r>
            <a:r>
              <a:rPr lang="zh-CN" altLang="zh-CN" dirty="0">
                <a:solidFill>
                  <a:srgbClr val="595959"/>
                </a:solidFill>
                <a:latin typeface="微软雅黑" panose="020B0503020204020204" pitchFamily="34" charset="-122"/>
                <a:ea typeface="微软雅黑" panose="020B0503020204020204" pitchFamily="34" charset="-122"/>
                <a:cs typeface="+mn-ea"/>
              </a:rPr>
              <a:t>相同的查询操作时，</a:t>
            </a:r>
            <a:r>
              <a:rPr lang="en-US" altLang="zh-CN" dirty="0" err="1">
                <a:solidFill>
                  <a:srgbClr val="595959"/>
                </a:solidFill>
                <a:latin typeface="微软雅黑" panose="020B0503020204020204" pitchFamily="34" charset="-122"/>
                <a:ea typeface="微软雅黑" panose="020B0503020204020204" pitchFamily="34" charset="-122"/>
                <a:cs typeface="+mn-ea"/>
              </a:rPr>
              <a:t>MyBatis</a:t>
            </a:r>
            <a:r>
              <a:rPr lang="zh-CN" altLang="zh-CN" dirty="0">
                <a:solidFill>
                  <a:srgbClr val="595959"/>
                </a:solidFill>
                <a:latin typeface="微软雅黑" panose="020B0503020204020204" pitchFamily="34" charset="-122"/>
                <a:ea typeface="微软雅黑" panose="020B0503020204020204" pitchFamily="34" charset="-122"/>
                <a:cs typeface="+mn-ea"/>
              </a:rPr>
              <a:t>会重新访问数据库</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圆角矩形 12"/>
          <p:cNvSpPr/>
          <p:nvPr/>
        </p:nvSpPr>
        <p:spPr>
          <a:xfrm>
            <a:off x="1306456" y="2823878"/>
            <a:ext cx="9865885" cy="2993242"/>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256232" y="277046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855533" y="549823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a:extLst>
              <a:ext uri="{FF2B5EF4-FFF2-40B4-BE49-F238E27FC236}">
                <a16:creationId xmlns:a16="http://schemas.microsoft.com/office/drawing/2014/main" id="{30F93C9C-E844-214A-90AC-76ADC702D516}"/>
              </a:ext>
            </a:extLst>
          </p:cNvPr>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03</a:t>
            </a:r>
          </a:p>
        </p:txBody>
      </p:sp>
      <p:sp>
        <p:nvSpPr>
          <p:cNvPr id="16" name="Chevron 3"/>
          <p:cNvSpPr/>
          <p:nvPr>
            <p:custDataLst>
              <p:tags r:id="rId2"/>
            </p:custDataLst>
          </p:nvPr>
        </p:nvSpPr>
        <p:spPr>
          <a:xfrm>
            <a:off x="838731" y="1131537"/>
            <a:ext cx="517344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71522"/>
            <a:ext cx="4756430" cy="400110"/>
          </a:xfrm>
          <a:prstGeom prst="rect">
            <a:avLst/>
          </a:prstGeom>
          <a:noFill/>
        </p:spPr>
        <p:txBody>
          <a:bodyPr wrap="none" rtlCol="0">
            <a:spAutoFit/>
          </a:bodyPr>
          <a:lstStyle/>
          <a:p>
            <a:r>
              <a:rPr lang="zh-CN" altLang="zh-CN" sz="2000" dirty="0">
                <a:solidFill>
                  <a:srgbClr val="1369B2"/>
                </a:solidFill>
                <a:latin typeface="微软雅黑" panose="020B0503020204020204" pitchFamily="34" charset="-122"/>
                <a:ea typeface="微软雅黑" panose="020B0503020204020204" pitchFamily="34" charset="-122"/>
              </a:rPr>
              <a:t>多个</a:t>
            </a:r>
            <a:r>
              <a:rPr lang="en-US" altLang="zh-CN" sz="2000" dirty="0" err="1">
                <a:solidFill>
                  <a:srgbClr val="1369B2"/>
                </a:solidFill>
                <a:latin typeface="微软雅黑" panose="020B0503020204020204" pitchFamily="34" charset="-122"/>
                <a:ea typeface="微软雅黑" panose="020B0503020204020204" pitchFamily="34" charset="-122"/>
              </a:rPr>
              <a:t>SqlSession</a:t>
            </a:r>
            <a:r>
              <a:rPr lang="zh-CN" altLang="zh-CN" sz="2000" dirty="0">
                <a:solidFill>
                  <a:srgbClr val="1369B2"/>
                </a:solidFill>
                <a:latin typeface="微软雅黑" panose="020B0503020204020204" pitchFamily="34" charset="-122"/>
                <a:ea typeface="微软雅黑" panose="020B0503020204020204" pitchFamily="34" charset="-122"/>
              </a:rPr>
              <a:t>在同一个</a:t>
            </a:r>
            <a:r>
              <a:rPr lang="en-US" altLang="zh-CN" sz="2000" dirty="0">
                <a:solidFill>
                  <a:srgbClr val="1369B2"/>
                </a:solidFill>
                <a:latin typeface="微软雅黑" panose="020B0503020204020204" pitchFamily="34" charset="-122"/>
                <a:ea typeface="微软雅黑" panose="020B0503020204020204" pitchFamily="34" charset="-122"/>
              </a:rPr>
              <a:t>Mapper</a:t>
            </a:r>
            <a:r>
              <a:rPr lang="zh-CN" altLang="zh-CN" sz="2000" dirty="0">
                <a:solidFill>
                  <a:srgbClr val="1369B2"/>
                </a:solidFill>
                <a:latin typeface="微软雅黑" panose="020B0503020204020204" pitchFamily="34" charset="-122"/>
                <a:ea typeface="微软雅黑" panose="020B0503020204020204" pitchFamily="34" charset="-122"/>
              </a:rPr>
              <a:t>中执行</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2" name="Title 1"/>
          <p:cNvSpPr txBox="1"/>
          <p:nvPr/>
        </p:nvSpPr>
        <p:spPr>
          <a:xfrm>
            <a:off x="1143840" y="266933"/>
            <a:ext cx="255948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二级缓存</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7243476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a:extLst>
              <a:ext uri="{FF2B5EF4-FFF2-40B4-BE49-F238E27FC236}">
                <a16:creationId xmlns:a16="http://schemas.microsoft.com/office/drawing/2014/main" id="{30F93C9C-E844-214A-90AC-76ADC702D516}"/>
              </a:ext>
            </a:extLst>
          </p:cNvPr>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01</a:t>
            </a:r>
          </a:p>
        </p:txBody>
      </p:sp>
      <p:sp>
        <p:nvSpPr>
          <p:cNvPr id="17" name="1">
            <a:extLst>
              <a:ext uri="{FF2B5EF4-FFF2-40B4-BE49-F238E27FC236}">
                <a16:creationId xmlns:a16="http://schemas.microsoft.com/office/drawing/2014/main" id="{BEAF0FBF-8370-1548-A5DC-85DA9EE176CA}"/>
              </a:ext>
            </a:extLst>
          </p:cNvPr>
          <p:cNvSpPr txBox="1"/>
          <p:nvPr>
            <p:custDataLst>
              <p:tags r:id="rId1"/>
            </p:custDataLst>
          </p:nvPr>
        </p:nvSpPr>
        <p:spPr>
          <a:xfrm>
            <a:off x="1882321" y="2463997"/>
            <a:ext cx="8678999" cy="3782895"/>
          </a:xfrm>
          <a:prstGeom prst="rect">
            <a:avLst/>
          </a:prstGeom>
          <a:noFill/>
          <a:ln>
            <a:noFill/>
          </a:ln>
        </p:spPr>
        <p:txBody>
          <a:bodyPr wrap="square" rtlCol="0">
            <a:spAutoFit/>
          </a:bodyPr>
          <a:lstStyle/>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cs typeface="+mn-ea"/>
              </a:rPr>
              <a:t>        </a:t>
            </a:r>
            <a:r>
              <a:rPr lang="zh-CN" altLang="zh-CN" dirty="0">
                <a:solidFill>
                  <a:srgbClr val="595959"/>
                </a:solidFill>
                <a:latin typeface="微软雅黑" panose="020B0503020204020204" pitchFamily="34" charset="-122"/>
                <a:ea typeface="微软雅黑" panose="020B0503020204020204" pitchFamily="34" charset="-122"/>
                <a:cs typeface="+mn-ea"/>
              </a:rPr>
              <a:t>终端用户访问缓存时，如果在缓存中查找到了要被访问的数据，就叫做命中。如果缓存中没有查找到要被访问的数据，就是没有命中。当多次执行查询操作时，缓存命中次数与总的查询次数（缓存命中次数</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缓存没有命中次数）的比，就叫作缓存命中率，即缓存命中率</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缓存命中次数</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总的查询次数。当</a:t>
            </a:r>
            <a:r>
              <a:rPr lang="en-US" altLang="zh-CN" dirty="0" err="1">
                <a:solidFill>
                  <a:srgbClr val="595959"/>
                </a:solidFill>
                <a:latin typeface="微软雅黑" panose="020B0503020204020204" pitchFamily="34" charset="-122"/>
                <a:ea typeface="微软雅黑" panose="020B0503020204020204" pitchFamily="34" charset="-122"/>
                <a:cs typeface="+mn-ea"/>
              </a:rPr>
              <a:t>MyBatis</a:t>
            </a:r>
            <a:r>
              <a:rPr lang="zh-CN" altLang="zh-CN" dirty="0">
                <a:solidFill>
                  <a:srgbClr val="595959"/>
                </a:solidFill>
                <a:latin typeface="微软雅黑" panose="020B0503020204020204" pitchFamily="34" charset="-122"/>
                <a:ea typeface="微软雅黑" panose="020B0503020204020204" pitchFamily="34" charset="-122"/>
                <a:cs typeface="+mn-ea"/>
              </a:rPr>
              <a:t>开启二级缓存后，第一次查询数据时，由于数据还没有进入缓存，所以需要在数据库中查询而不是在缓存中查询，此时，缓存命中率为</a:t>
            </a:r>
            <a:r>
              <a:rPr lang="en-US" altLang="zh-CN" dirty="0">
                <a:solidFill>
                  <a:srgbClr val="595959"/>
                </a:solidFill>
                <a:latin typeface="微软雅黑" panose="020B0503020204020204" pitchFamily="34" charset="-122"/>
                <a:ea typeface="微软雅黑" panose="020B0503020204020204" pitchFamily="34" charset="-122"/>
                <a:cs typeface="+mn-ea"/>
              </a:rPr>
              <a:t>0</a:t>
            </a:r>
            <a:r>
              <a:rPr lang="zh-CN" altLang="zh-CN" dirty="0">
                <a:solidFill>
                  <a:srgbClr val="595959"/>
                </a:solidFill>
                <a:latin typeface="微软雅黑" panose="020B0503020204020204" pitchFamily="34" charset="-122"/>
                <a:ea typeface="微软雅黑" panose="020B0503020204020204" pitchFamily="34" charset="-122"/>
                <a:cs typeface="+mn-ea"/>
              </a:rPr>
              <a:t>。第一次查询过后，</a:t>
            </a:r>
            <a:r>
              <a:rPr lang="en-US" altLang="zh-CN" dirty="0" err="1">
                <a:solidFill>
                  <a:srgbClr val="595959"/>
                </a:solidFill>
                <a:latin typeface="微软雅黑" panose="020B0503020204020204" pitchFamily="34" charset="-122"/>
                <a:ea typeface="微软雅黑" panose="020B0503020204020204" pitchFamily="34" charset="-122"/>
                <a:cs typeface="+mn-ea"/>
              </a:rPr>
              <a:t>MyBatis</a:t>
            </a:r>
            <a:r>
              <a:rPr lang="zh-CN" altLang="zh-CN" dirty="0">
                <a:solidFill>
                  <a:srgbClr val="595959"/>
                </a:solidFill>
                <a:latin typeface="微软雅黑" panose="020B0503020204020204" pitchFamily="34" charset="-122"/>
                <a:ea typeface="微软雅黑" panose="020B0503020204020204" pitchFamily="34" charset="-122"/>
                <a:cs typeface="+mn-ea"/>
              </a:rPr>
              <a:t>会将查询到的数据写入缓存中，当第二次再查询相同的数据时，</a:t>
            </a:r>
            <a:r>
              <a:rPr lang="en-US" altLang="zh-CN" dirty="0" err="1">
                <a:solidFill>
                  <a:srgbClr val="595959"/>
                </a:solidFill>
                <a:latin typeface="微软雅黑" panose="020B0503020204020204" pitchFamily="34" charset="-122"/>
                <a:ea typeface="微软雅黑" panose="020B0503020204020204" pitchFamily="34" charset="-122"/>
                <a:cs typeface="+mn-ea"/>
              </a:rPr>
              <a:t>MyBatis</a:t>
            </a:r>
            <a:r>
              <a:rPr lang="zh-CN" altLang="zh-CN" dirty="0">
                <a:solidFill>
                  <a:srgbClr val="595959"/>
                </a:solidFill>
                <a:latin typeface="微软雅黑" panose="020B0503020204020204" pitchFamily="34" charset="-122"/>
                <a:ea typeface="微软雅黑" panose="020B0503020204020204" pitchFamily="34" charset="-122"/>
                <a:cs typeface="+mn-ea"/>
              </a:rPr>
              <a:t>会直接从缓存中获取这条数据，缓存将命中，此时的缓存命中率为</a:t>
            </a:r>
            <a:r>
              <a:rPr lang="en-US" altLang="zh-CN" dirty="0">
                <a:solidFill>
                  <a:srgbClr val="595959"/>
                </a:solidFill>
                <a:latin typeface="微软雅黑" panose="020B0503020204020204" pitchFamily="34" charset="-122"/>
                <a:ea typeface="微软雅黑" panose="020B0503020204020204" pitchFamily="34" charset="-122"/>
                <a:cs typeface="+mn-ea"/>
              </a:rPr>
              <a:t>0.5</a:t>
            </a:r>
            <a:r>
              <a:rPr lang="zh-CN"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a:solidFill>
                  <a:srgbClr val="595959"/>
                </a:solidFill>
                <a:latin typeface="微软雅黑" panose="020B0503020204020204" pitchFamily="34" charset="-122"/>
                <a:ea typeface="微软雅黑" panose="020B0503020204020204" pitchFamily="34" charset="-122"/>
                <a:cs typeface="+mn-ea"/>
              </a:rPr>
              <a:t>1/2</a:t>
            </a:r>
            <a:r>
              <a:rPr lang="zh-CN" altLang="zh-CN" dirty="0">
                <a:solidFill>
                  <a:srgbClr val="595959"/>
                </a:solidFill>
                <a:latin typeface="微软雅黑" panose="020B0503020204020204" pitchFamily="34" charset="-122"/>
                <a:ea typeface="微软雅黑" panose="020B0503020204020204" pitchFamily="34" charset="-122"/>
                <a:cs typeface="+mn-ea"/>
              </a:rPr>
              <a:t>）。当第三次查询相同的数据，则缓存命中率为</a:t>
            </a:r>
            <a:r>
              <a:rPr lang="en-US" altLang="zh-CN" dirty="0">
                <a:solidFill>
                  <a:srgbClr val="595959"/>
                </a:solidFill>
                <a:latin typeface="微软雅黑" panose="020B0503020204020204" pitchFamily="34" charset="-122"/>
                <a:ea typeface="微软雅黑" panose="020B0503020204020204" pitchFamily="34" charset="-122"/>
                <a:cs typeface="+mn-ea"/>
              </a:rPr>
              <a:t>0.66666</a:t>
            </a:r>
            <a:r>
              <a:rPr lang="zh-CN"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a:solidFill>
                  <a:srgbClr val="595959"/>
                </a:solidFill>
                <a:latin typeface="微软雅黑" panose="020B0503020204020204" pitchFamily="34" charset="-122"/>
                <a:ea typeface="微软雅黑" panose="020B0503020204020204" pitchFamily="34" charset="-122"/>
                <a:cs typeface="+mn-ea"/>
              </a:rPr>
              <a:t>2/3</a:t>
            </a:r>
            <a:r>
              <a:rPr lang="zh-CN" altLang="zh-CN" dirty="0">
                <a:solidFill>
                  <a:srgbClr val="595959"/>
                </a:solidFill>
                <a:latin typeface="微软雅黑" panose="020B0503020204020204" pitchFamily="34" charset="-122"/>
                <a:ea typeface="微软雅黑" panose="020B0503020204020204" pitchFamily="34" charset="-122"/>
                <a:cs typeface="+mn-ea"/>
              </a:rPr>
              <a:t>），以此类推</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圆角矩形 12"/>
          <p:cNvSpPr/>
          <p:nvPr/>
        </p:nvSpPr>
        <p:spPr>
          <a:xfrm>
            <a:off x="1306456" y="2388870"/>
            <a:ext cx="9865885" cy="394335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256232" y="232469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855533" y="598972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a:extLst>
              <a:ext uri="{FF2B5EF4-FFF2-40B4-BE49-F238E27FC236}">
                <a16:creationId xmlns:a16="http://schemas.microsoft.com/office/drawing/2014/main" id="{30F93C9C-E844-214A-90AC-76ADC702D516}"/>
              </a:ext>
            </a:extLst>
          </p:cNvPr>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03</a:t>
            </a:r>
          </a:p>
        </p:txBody>
      </p:sp>
      <p:sp>
        <p:nvSpPr>
          <p:cNvPr id="16" name="Chevron 3"/>
          <p:cNvSpPr/>
          <p:nvPr>
            <p:custDataLst>
              <p:tags r:id="rId2"/>
            </p:custDataLst>
          </p:nvPr>
        </p:nvSpPr>
        <p:spPr>
          <a:xfrm>
            <a:off x="838731" y="1131537"/>
            <a:ext cx="549259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71522"/>
            <a:ext cx="5158785" cy="400110"/>
          </a:xfrm>
          <a:prstGeom prst="rect">
            <a:avLst/>
          </a:prstGeom>
          <a:noFill/>
        </p:spPr>
        <p:txBody>
          <a:bodyPr wrap="none" rtlCol="0">
            <a:spAutoFit/>
          </a:bodyPr>
          <a:lstStyle/>
          <a:p>
            <a:r>
              <a:rPr lang="zh-CN" altLang="zh-CN" sz="2000" dirty="0">
                <a:solidFill>
                  <a:srgbClr val="1369B2"/>
                </a:solidFill>
                <a:latin typeface="微软雅黑" panose="020B0503020204020204" pitchFamily="34" charset="-122"/>
                <a:ea typeface="微软雅黑" panose="020B0503020204020204" pitchFamily="34" charset="-122"/>
              </a:rPr>
              <a:t>多</a:t>
            </a:r>
            <a:r>
              <a:rPr lang="zh-CN" altLang="en-US" sz="2000" dirty="0">
                <a:solidFill>
                  <a:srgbClr val="1369B2"/>
                </a:solidFill>
                <a:latin typeface="微软雅黑" panose="020B0503020204020204" pitchFamily="34" charset="-122"/>
                <a:ea typeface="微软雅黑" panose="020B0503020204020204" pitchFamily="34" charset="-122"/>
              </a:rPr>
              <a:t>学一招：</a:t>
            </a:r>
            <a:r>
              <a:rPr lang="en-US" altLang="zh-CN" sz="2000" dirty="0">
                <a:solidFill>
                  <a:srgbClr val="1369B2"/>
                </a:solidFill>
                <a:latin typeface="微软雅黑" panose="020B0503020204020204" pitchFamily="34" charset="-122"/>
                <a:ea typeface="微软雅黑" panose="020B0503020204020204" pitchFamily="34" charset="-122"/>
              </a:rPr>
              <a:t>Cache Hit Ratio</a:t>
            </a:r>
            <a:r>
              <a:rPr lang="zh-CN" altLang="zh-CN" sz="2000" dirty="0">
                <a:solidFill>
                  <a:srgbClr val="1369B2"/>
                </a:solidFill>
                <a:latin typeface="微软雅黑" panose="020B0503020204020204" pitchFamily="34" charset="-122"/>
                <a:ea typeface="微软雅黑" panose="020B0503020204020204" pitchFamily="34" charset="-122"/>
              </a:rPr>
              <a:t>（缓存命中率</a:t>
            </a:r>
            <a:r>
              <a:rPr lang="zh-CN" altLang="zh-CN" sz="2000" dirty="0">
                <a:solidFill>
                  <a:srgbClr val="1369B2"/>
                </a:solidFill>
              </a:rPr>
              <a:t>）</a:t>
            </a:r>
            <a:endParaRPr lang="en-US" altLang="zh-CN" sz="2000" dirty="0">
              <a:solidFill>
                <a:srgbClr val="1369B2"/>
              </a:solidFill>
            </a:endParaRPr>
          </a:p>
        </p:txBody>
      </p:sp>
      <p:sp>
        <p:nvSpPr>
          <p:cNvPr id="12" name="Title 1"/>
          <p:cNvSpPr txBox="1"/>
          <p:nvPr/>
        </p:nvSpPr>
        <p:spPr>
          <a:xfrm>
            <a:off x="1143840" y="266933"/>
            <a:ext cx="255948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二级缓存</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2964600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5" y="3013559"/>
            <a:ext cx="6733878" cy="830997"/>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案例：商品的类别</a:t>
            </a:r>
            <a:endParaRPr lang="en-GB" altLang="zh-CN"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7082" y="2808590"/>
            <a:ext cx="1735046" cy="1106549"/>
          </a:xfrm>
          <a:prstGeom prst="rect">
            <a:avLst/>
          </a:prstGeom>
          <a:noFill/>
        </p:spPr>
        <p:txBody>
          <a:bodyPr wrap="square" lIns="91443" tIns="45720" rIns="91443" bIns="45720" rtlCol="0">
            <a:spAutoFit/>
          </a:bodyPr>
          <a:lstStyle/>
          <a:p>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4</a:t>
            </a:r>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a:t>
            </a:r>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6</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101188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39" y="266933"/>
            <a:ext cx="351960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4.6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案例：商品的类别</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4" name="TextBox 35"/>
          <p:cNvSpPr txBox="1">
            <a:spLocks noChangeArrowheads="1"/>
          </p:cNvSpPr>
          <p:nvPr/>
        </p:nvSpPr>
        <p:spPr bwMode="auto">
          <a:xfrm>
            <a:off x="5846852" y="2738390"/>
            <a:ext cx="5176459" cy="1320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完成</a:t>
            </a:r>
            <a:r>
              <a:rPr lang="zh-CN" altLang="en-US" dirty="0">
                <a:solidFill>
                  <a:srgbClr val="1369B2"/>
                </a:solidFill>
                <a:latin typeface="微软雅黑" panose="020B0503020204020204" pitchFamily="34" charset="-122"/>
                <a:ea typeface="微软雅黑" panose="020B0503020204020204" pitchFamily="34" charset="-122"/>
              </a:rPr>
              <a:t>商品的类别</a:t>
            </a:r>
            <a:r>
              <a:rPr lang="zh-CN" altLang="en-US" dirty="0">
                <a:solidFill>
                  <a:srgbClr val="595959"/>
                </a:solidFill>
                <a:latin typeface="微软雅黑" panose="020B0503020204020204" pitchFamily="34" charset="-122"/>
                <a:ea typeface="微软雅黑" panose="020B0503020204020204" pitchFamily="34" charset="-122"/>
              </a:rPr>
              <a:t>案例，能够</a:t>
            </a:r>
            <a:r>
              <a:rPr lang="zh-CN" altLang="zh-CN" dirty="0">
                <a:solidFill>
                  <a:srgbClr val="595959"/>
                </a:solidFill>
                <a:latin typeface="微软雅黑" panose="020B0503020204020204" pitchFamily="34" charset="-122"/>
                <a:ea typeface="微软雅黑" panose="020B0503020204020204" pitchFamily="34" charset="-122"/>
              </a:rPr>
              <a:t>根据表</a:t>
            </a:r>
            <a:r>
              <a:rPr lang="en-US" altLang="zh-CN" dirty="0">
                <a:solidFill>
                  <a:srgbClr val="595959"/>
                </a:solidFill>
                <a:latin typeface="微软雅黑" panose="020B0503020204020204" pitchFamily="34" charset="-122"/>
                <a:ea typeface="微软雅黑" panose="020B0503020204020204" pitchFamily="34" charset="-122"/>
              </a:rPr>
              <a:t>1</a:t>
            </a:r>
            <a:r>
              <a:rPr lang="zh-CN" altLang="zh-CN" dirty="0">
                <a:solidFill>
                  <a:srgbClr val="595959"/>
                </a:solidFill>
                <a:latin typeface="微软雅黑" panose="020B0503020204020204" pitchFamily="34" charset="-122"/>
                <a:ea typeface="微软雅黑" panose="020B0503020204020204" pitchFamily="34" charset="-122"/>
              </a:rPr>
              <a:t>和表</a:t>
            </a:r>
            <a:r>
              <a:rPr lang="en-US" altLang="zh-CN" dirty="0">
                <a:solidFill>
                  <a:srgbClr val="595959"/>
                </a:solidFill>
                <a:latin typeface="微软雅黑" panose="020B0503020204020204" pitchFamily="34" charset="-122"/>
                <a:ea typeface="微软雅黑" panose="020B0503020204020204" pitchFamily="34" charset="-122"/>
              </a:rPr>
              <a:t>2</a:t>
            </a:r>
            <a:r>
              <a:rPr lang="zh-CN" altLang="zh-CN" dirty="0">
                <a:solidFill>
                  <a:srgbClr val="595959"/>
                </a:solidFill>
                <a:latin typeface="微软雅黑" panose="020B0503020204020204" pitchFamily="34" charset="-122"/>
                <a:ea typeface="微软雅黑" panose="020B0503020204020204" pitchFamily="34" charset="-122"/>
              </a:rPr>
              <a:t>在数据库分别创建一个商品表和一个商品类别表， 查询商品类别为白色家电的商品的信息 </a:t>
            </a:r>
            <a:endParaRPr lang="zh-CN" altLang="en-US" dirty="0">
              <a:solidFill>
                <a:srgbClr val="595959"/>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5410551" y="3193649"/>
            <a:ext cx="405183" cy="405036"/>
            <a:chOff x="8881" y="4685"/>
            <a:chExt cx="638" cy="638"/>
          </a:xfrm>
        </p:grpSpPr>
        <p:sp>
          <p:nvSpPr>
            <p:cNvPr id="16" name="椭圆 15"/>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9364296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hevron 3"/>
          <p:cNvSpPr/>
          <p:nvPr>
            <p:custDataLst>
              <p:tags r:id="rId1"/>
            </p:custDataLst>
          </p:nvPr>
        </p:nvSpPr>
        <p:spPr>
          <a:xfrm>
            <a:off x="892519" y="1118090"/>
            <a:ext cx="532710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4" name="文本框 1"/>
          <p:cNvSpPr txBox="1"/>
          <p:nvPr/>
        </p:nvSpPr>
        <p:spPr>
          <a:xfrm>
            <a:off x="1081097" y="1244628"/>
            <a:ext cx="5138523" cy="400110"/>
          </a:xfrm>
          <a:prstGeom prst="rect">
            <a:avLst/>
          </a:prstGeom>
          <a:noFill/>
        </p:spPr>
        <p:txBody>
          <a:bodyPr wrap="none" rtlCol="0">
            <a:spAutoFit/>
          </a:bodyPr>
          <a:lstStyle/>
          <a:p>
            <a:r>
              <a:rPr lang="zh-CN" altLang="zh-CN" sz="2000" dirty="0">
                <a:solidFill>
                  <a:srgbClr val="1369B2"/>
                </a:solidFill>
                <a:latin typeface="微软雅黑" panose="020B0503020204020204" pitchFamily="34" charset="-122"/>
                <a:ea typeface="微软雅黑" panose="020B0503020204020204" pitchFamily="34" charset="-122"/>
              </a:rPr>
              <a:t>商品表</a:t>
            </a:r>
            <a:r>
              <a:rPr lang="en-US" altLang="zh-CN" sz="2000" dirty="0">
                <a:solidFill>
                  <a:srgbClr val="1369B2"/>
                </a:solidFill>
                <a:latin typeface="微软雅黑" panose="020B0503020204020204" pitchFamily="34" charset="-122"/>
                <a:ea typeface="微软雅黑" panose="020B0503020204020204" pitchFamily="34" charset="-122"/>
              </a:rPr>
              <a:t>(product)</a:t>
            </a:r>
            <a:r>
              <a:rPr lang="zh-CN" altLang="zh-CN" sz="2000" dirty="0">
                <a:solidFill>
                  <a:srgbClr val="1369B2"/>
                </a:solidFill>
                <a:latin typeface="微软雅黑" panose="020B0503020204020204" pitchFamily="34" charset="-122"/>
                <a:ea typeface="微软雅黑" panose="020B0503020204020204" pitchFamily="34" charset="-122"/>
              </a:rPr>
              <a:t>商品类别表</a:t>
            </a:r>
            <a:r>
              <a:rPr lang="en-US" altLang="zh-CN" sz="2000" dirty="0">
                <a:solidFill>
                  <a:srgbClr val="1369B2"/>
                </a:solidFill>
                <a:latin typeface="微软雅黑" panose="020B0503020204020204" pitchFamily="34" charset="-122"/>
                <a:ea typeface="微软雅黑" panose="020B0503020204020204" pitchFamily="34" charset="-122"/>
              </a:rPr>
              <a:t>(category)</a:t>
            </a:r>
            <a:r>
              <a:rPr lang="zh-CN" altLang="en-US" sz="2000" dirty="0">
                <a:solidFill>
                  <a:srgbClr val="1369B2"/>
                </a:solidFill>
                <a:latin typeface="微软雅黑" panose="020B0503020204020204" pitchFamily="34" charset="-122"/>
                <a:ea typeface="微软雅黑" panose="020B0503020204020204" pitchFamily="34" charset="-122"/>
              </a:rPr>
              <a:t>详情</a:t>
            </a:r>
          </a:p>
        </p:txBody>
      </p:sp>
      <p:graphicFrame>
        <p:nvGraphicFramePr>
          <p:cNvPr id="2" name="表格 1"/>
          <p:cNvGraphicFramePr>
            <a:graphicFrameLocks noGrp="1"/>
          </p:cNvGraphicFramePr>
          <p:nvPr>
            <p:extLst>
              <p:ext uri="{D42A27DB-BD31-4B8C-83A1-F6EECF244321}">
                <p14:modId xmlns:p14="http://schemas.microsoft.com/office/powerpoint/2010/main" val="2316559104"/>
              </p:ext>
            </p:extLst>
          </p:nvPr>
        </p:nvGraphicFramePr>
        <p:xfrm>
          <a:off x="4479408" y="2318879"/>
          <a:ext cx="6474828" cy="2126572"/>
        </p:xfrm>
        <a:graphic>
          <a:graphicData uri="http://schemas.openxmlformats.org/drawingml/2006/table">
            <a:tbl>
              <a:tblPr>
                <a:tableStyleId>{5C22544A-7EE6-4342-B048-85BDC9FD1C3A}</a:tableStyleId>
              </a:tblPr>
              <a:tblGrid>
                <a:gridCol w="1618707">
                  <a:extLst>
                    <a:ext uri="{9D8B030D-6E8A-4147-A177-3AD203B41FA5}">
                      <a16:colId xmlns:a16="http://schemas.microsoft.com/office/drawing/2014/main" val="20000"/>
                    </a:ext>
                  </a:extLst>
                </a:gridCol>
                <a:gridCol w="1618707">
                  <a:extLst>
                    <a:ext uri="{9D8B030D-6E8A-4147-A177-3AD203B41FA5}">
                      <a16:colId xmlns:a16="http://schemas.microsoft.com/office/drawing/2014/main" val="2934814996"/>
                    </a:ext>
                  </a:extLst>
                </a:gridCol>
                <a:gridCol w="1618707">
                  <a:extLst>
                    <a:ext uri="{9D8B030D-6E8A-4147-A177-3AD203B41FA5}">
                      <a16:colId xmlns:a16="http://schemas.microsoft.com/office/drawing/2014/main" val="1280346409"/>
                    </a:ext>
                  </a:extLst>
                </a:gridCol>
                <a:gridCol w="1618707">
                  <a:extLst>
                    <a:ext uri="{9D8B030D-6E8A-4147-A177-3AD203B41FA5}">
                      <a16:colId xmlns:a16="http://schemas.microsoft.com/office/drawing/2014/main" val="782471773"/>
                    </a:ext>
                  </a:extLst>
                </a:gridCol>
              </a:tblGrid>
              <a:tr h="450018">
                <a:tc>
                  <a:txBody>
                    <a:bodyPr/>
                    <a:lstStyle/>
                    <a:p>
                      <a:pPr marL="0" marR="292100" indent="266700" algn="ctr" defTabSz="1219200" rtl="0" eaLnBrk="1" latinLnBrk="0" hangingPunct="1">
                        <a:spcAft>
                          <a:spcPts val="0"/>
                        </a:spcAft>
                        <a:tabLst>
                          <a:tab pos="228600" algn="l"/>
                          <a:tab pos="266700" algn="l"/>
                        </a:tabLst>
                      </a:pPr>
                      <a:r>
                        <a:rPr lang="zh-CN" altLang="en-US" sz="1600" b="1" kern="100" dirty="0">
                          <a:solidFill>
                            <a:srgbClr val="595959"/>
                          </a:solidFill>
                          <a:effectLst/>
                          <a:latin typeface="微软雅黑" panose="020B0503020204020204" pitchFamily="34" charset="-122"/>
                          <a:ea typeface="微软雅黑" panose="020B0503020204020204" pitchFamily="34" charset="-122"/>
                          <a:cs typeface="+mn-cs"/>
                        </a:rPr>
                        <a:t>商品编号</a:t>
                      </a:r>
                      <a:endParaRPr lang="en-US" altLang="zh-CN" sz="1600" b="1" kern="100" dirty="0">
                        <a:solidFill>
                          <a:srgbClr val="595959"/>
                        </a:solidFill>
                        <a:effectLst/>
                        <a:latin typeface="微软雅黑" panose="020B0503020204020204" pitchFamily="34" charset="-122"/>
                        <a:ea typeface="微软雅黑" panose="020B0503020204020204" pitchFamily="34" charset="-122"/>
                        <a:cs typeface="+mn-cs"/>
                      </a:endParaRPr>
                    </a:p>
                    <a:p>
                      <a:pPr marL="0" marR="292100" indent="266700" algn="ctr" defTabSz="1219200" rtl="0" eaLnBrk="1" latinLnBrk="0" hangingPunct="1">
                        <a:spcAft>
                          <a:spcPts val="0"/>
                        </a:spcAft>
                        <a:tabLst>
                          <a:tab pos="228600" algn="l"/>
                          <a:tab pos="266700" algn="l"/>
                        </a:tabLst>
                      </a:pPr>
                      <a:r>
                        <a:rPr lang="en-US" altLang="zh-CN" sz="1600" b="1" kern="100" dirty="0">
                          <a:solidFill>
                            <a:srgbClr val="595959"/>
                          </a:solidFill>
                          <a:effectLst/>
                          <a:latin typeface="微软雅黑" panose="020B0503020204020204" pitchFamily="34" charset="-122"/>
                          <a:ea typeface="微软雅黑" panose="020B0503020204020204" pitchFamily="34" charset="-122"/>
                          <a:cs typeface="+mn-cs"/>
                        </a:rPr>
                        <a:t>id</a:t>
                      </a:r>
                      <a:endParaRPr lang="zh-CN" sz="1600" b="1"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marR="292100" indent="266700" algn="ctr" defTabSz="1219200" rtl="0" eaLnBrk="1" latinLnBrk="0" hangingPunct="1">
                        <a:spcAft>
                          <a:spcPts val="0"/>
                        </a:spcAft>
                        <a:tabLst>
                          <a:tab pos="228600" algn="l"/>
                          <a:tab pos="266700" algn="l"/>
                        </a:tabLst>
                      </a:pPr>
                      <a:r>
                        <a:rPr lang="zh-CN" altLang="en-US" sz="1600" b="1" kern="100" dirty="0">
                          <a:solidFill>
                            <a:srgbClr val="595959"/>
                          </a:solidFill>
                          <a:effectLst/>
                          <a:latin typeface="微软雅黑" panose="020B0503020204020204" pitchFamily="34" charset="-122"/>
                          <a:ea typeface="微软雅黑" panose="020B0503020204020204" pitchFamily="34" charset="-122"/>
                          <a:cs typeface="+mn-cs"/>
                        </a:rPr>
                        <a:t>商品名称  </a:t>
                      </a:r>
                      <a:r>
                        <a:rPr lang="en-US" altLang="zh-CN" sz="1600" b="1" kern="100" dirty="0" err="1">
                          <a:solidFill>
                            <a:srgbClr val="595959"/>
                          </a:solidFill>
                          <a:effectLst/>
                          <a:latin typeface="微软雅黑" panose="020B0503020204020204" pitchFamily="34" charset="-122"/>
                          <a:ea typeface="微软雅黑" panose="020B0503020204020204" pitchFamily="34" charset="-122"/>
                          <a:cs typeface="+mn-cs"/>
                        </a:rPr>
                        <a:t>goodsname</a:t>
                      </a:r>
                      <a:endParaRPr lang="zh-CN" sz="1600" b="1"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marR="292100" indent="266700" algn="ctr" defTabSz="1219200" rtl="0" eaLnBrk="1" latinLnBrk="0" hangingPunct="1">
                        <a:spcAft>
                          <a:spcPts val="0"/>
                        </a:spcAft>
                        <a:tabLst>
                          <a:tab pos="228600" algn="l"/>
                          <a:tab pos="266700" algn="l"/>
                        </a:tabLst>
                      </a:pPr>
                      <a:r>
                        <a:rPr lang="zh-CN" altLang="en-US" sz="1600" b="1" kern="100" dirty="0">
                          <a:solidFill>
                            <a:srgbClr val="595959"/>
                          </a:solidFill>
                          <a:effectLst/>
                          <a:latin typeface="微软雅黑" panose="020B0503020204020204" pitchFamily="34" charset="-122"/>
                          <a:ea typeface="微软雅黑" panose="020B0503020204020204" pitchFamily="34" charset="-122"/>
                          <a:cs typeface="+mn-cs"/>
                        </a:rPr>
                        <a:t>商品单价</a:t>
                      </a:r>
                      <a:r>
                        <a:rPr lang="en-US" altLang="zh-CN" sz="1600" b="1" kern="100" dirty="0">
                          <a:solidFill>
                            <a:srgbClr val="595959"/>
                          </a:solidFill>
                          <a:effectLst/>
                          <a:latin typeface="微软雅黑" panose="020B0503020204020204" pitchFamily="34" charset="-122"/>
                          <a:ea typeface="微软雅黑" panose="020B0503020204020204" pitchFamily="34" charset="-122"/>
                          <a:cs typeface="+mn-cs"/>
                        </a:rPr>
                        <a:t>price</a:t>
                      </a:r>
                      <a:endParaRPr lang="zh-CN" sz="1600" b="1"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marR="292100" indent="266700" algn="ctr" defTabSz="1219200" rtl="0" eaLnBrk="1" latinLnBrk="0" hangingPunct="1">
                        <a:spcAft>
                          <a:spcPts val="0"/>
                        </a:spcAft>
                        <a:tabLst>
                          <a:tab pos="228600" algn="l"/>
                          <a:tab pos="266700" algn="l"/>
                        </a:tabLst>
                      </a:pPr>
                      <a:r>
                        <a:rPr lang="zh-CN" altLang="en-US" sz="1600" b="1" kern="100" dirty="0">
                          <a:solidFill>
                            <a:srgbClr val="595959"/>
                          </a:solidFill>
                          <a:effectLst/>
                          <a:latin typeface="微软雅黑" panose="020B0503020204020204" pitchFamily="34" charset="-122"/>
                          <a:ea typeface="微软雅黑" panose="020B0503020204020204" pitchFamily="34" charset="-122"/>
                          <a:cs typeface="+mn-cs"/>
                        </a:rPr>
                        <a:t>商品类别</a:t>
                      </a:r>
                      <a:r>
                        <a:rPr lang="en-US" altLang="zh-CN" sz="1600" b="1" kern="100" dirty="0" err="1">
                          <a:solidFill>
                            <a:srgbClr val="595959"/>
                          </a:solidFill>
                          <a:effectLst/>
                          <a:latin typeface="微软雅黑" panose="020B0503020204020204" pitchFamily="34" charset="-122"/>
                          <a:ea typeface="微软雅黑" panose="020B0503020204020204" pitchFamily="34" charset="-122"/>
                          <a:cs typeface="+mn-cs"/>
                        </a:rPr>
                        <a:t>typeid</a:t>
                      </a:r>
                      <a:endParaRPr lang="zh-CN" sz="1600" b="1"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extLst>
                  <a:ext uri="{0D108BD9-81ED-4DB2-BD59-A6C34878D82A}">
                    <a16:rowId xmlns:a16="http://schemas.microsoft.com/office/drawing/2014/main" val="10000"/>
                  </a:ext>
                </a:extLst>
              </a:tr>
              <a:tr h="329680">
                <a:tc>
                  <a:txBody>
                    <a:bodyPr/>
                    <a:lstStyle/>
                    <a:p>
                      <a:pPr marL="0" marR="292100" indent="266700" algn="ctr" defTabSz="1219200" rtl="0" eaLnBrk="1" latinLnBrk="0" hangingPunct="1">
                        <a:spcAft>
                          <a:spcPts val="0"/>
                        </a:spcAft>
                        <a:tabLst>
                          <a:tab pos="228600" algn="l"/>
                          <a:tab pos="266700" algn="l"/>
                        </a:tabLs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1</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marR="292100" indent="266700" algn="ctr" defTabSz="1219200" rtl="0" eaLnBrk="1" latinLnBrk="0" hangingPunct="1">
                        <a:spcAft>
                          <a:spcPts val="0"/>
                        </a:spcAft>
                        <a:tabLst>
                          <a:tab pos="228600" algn="l"/>
                          <a:tab pos="266700" algn="l"/>
                        </a:tabLst>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电视机</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marR="292100" indent="266700" algn="ctr" defTabSz="1219200" rtl="0" eaLnBrk="1" latinLnBrk="0" hangingPunct="1">
                        <a:spcAft>
                          <a:spcPts val="0"/>
                        </a:spcAft>
                        <a:tabLst>
                          <a:tab pos="228600" algn="l"/>
                          <a:tab pos="266700" algn="l"/>
                        </a:tabLs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5000</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marR="292100" indent="266700" algn="ctr" defTabSz="1219200" rtl="0" eaLnBrk="1" latinLnBrk="0" hangingPunct="1">
                        <a:spcAft>
                          <a:spcPts val="0"/>
                        </a:spcAft>
                        <a:tabLst>
                          <a:tab pos="228600" algn="l"/>
                          <a:tab pos="266700" algn="l"/>
                        </a:tabLs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1</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10001"/>
                  </a:ext>
                </a:extLst>
              </a:tr>
              <a:tr h="331105">
                <a:tc>
                  <a:txBody>
                    <a:bodyPr/>
                    <a:lstStyle/>
                    <a:p>
                      <a:pPr marL="0" marR="292100" indent="266700" algn="ctr" defTabSz="1219200" rtl="0" eaLnBrk="1" latinLnBrk="0" hangingPunct="1">
                        <a:spcAft>
                          <a:spcPts val="0"/>
                        </a:spcAft>
                        <a:tabLst>
                          <a:tab pos="228600" algn="l"/>
                          <a:tab pos="266700" algn="l"/>
                        </a:tabLs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2</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marR="292100" indent="266700" algn="ctr" defTabSz="1219200" rtl="0" eaLnBrk="1" latinLnBrk="0" hangingPunct="1">
                        <a:spcAft>
                          <a:spcPts val="0"/>
                        </a:spcAft>
                        <a:tabLst>
                          <a:tab pos="228600" algn="l"/>
                          <a:tab pos="266700" algn="l"/>
                        </a:tabLst>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冰箱</a:t>
                      </a:r>
                    </a:p>
                  </a:txBody>
                  <a:tcPr marL="68580" marR="68580" marT="0" marB="0" anchor="ctr"/>
                </a:tc>
                <a:tc>
                  <a:txBody>
                    <a:bodyPr/>
                    <a:lstStyle/>
                    <a:p>
                      <a:pPr marL="0" marR="292100" indent="266700" algn="ctr" defTabSz="1219200" rtl="0" eaLnBrk="1" latinLnBrk="0" hangingPunct="1">
                        <a:spcAft>
                          <a:spcPts val="0"/>
                        </a:spcAft>
                        <a:tabLst>
                          <a:tab pos="228600" algn="l"/>
                          <a:tab pos="266700" algn="l"/>
                        </a:tabLs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4000</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marR="292100" indent="266700" algn="ctr" defTabSz="1219200" rtl="0" eaLnBrk="1" latinLnBrk="0" hangingPunct="1">
                        <a:spcAft>
                          <a:spcPts val="0"/>
                        </a:spcAft>
                        <a:tabLst>
                          <a:tab pos="228600" algn="l"/>
                          <a:tab pos="266700" algn="l"/>
                        </a:tabLs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2</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10002"/>
                  </a:ext>
                </a:extLst>
              </a:tr>
              <a:tr h="375452">
                <a:tc>
                  <a:txBody>
                    <a:bodyPr/>
                    <a:lstStyle/>
                    <a:p>
                      <a:pPr marL="0" marR="292100" indent="266700" algn="ctr" defTabSz="1219200" rtl="0" eaLnBrk="1" latinLnBrk="0" hangingPunct="1">
                        <a:spcAft>
                          <a:spcPts val="0"/>
                        </a:spcAft>
                        <a:tabLst>
                          <a:tab pos="228600" algn="l"/>
                          <a:tab pos="266700" algn="l"/>
                        </a:tabLs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3</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marR="292100" indent="266700" algn="ctr" defTabSz="1219200" rtl="0" eaLnBrk="1" latinLnBrk="0" hangingPunct="1">
                        <a:spcAft>
                          <a:spcPts val="0"/>
                        </a:spcAft>
                        <a:tabLst>
                          <a:tab pos="228600" algn="l"/>
                          <a:tab pos="266700" algn="l"/>
                        </a:tabLst>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空调</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marR="292100" indent="266700" algn="ctr" defTabSz="1219200" rtl="0" eaLnBrk="1" latinLnBrk="0" hangingPunct="1">
                        <a:spcAft>
                          <a:spcPts val="0"/>
                        </a:spcAft>
                        <a:tabLst>
                          <a:tab pos="228600" algn="l"/>
                          <a:tab pos="266700" algn="l"/>
                        </a:tabLs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3000</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marR="292100" indent="266700" algn="ctr" defTabSz="1219200" rtl="0" eaLnBrk="1" latinLnBrk="0" hangingPunct="1">
                        <a:spcAft>
                          <a:spcPts val="0"/>
                        </a:spcAft>
                        <a:tabLst>
                          <a:tab pos="228600" algn="l"/>
                          <a:tab pos="266700" algn="l"/>
                        </a:tabLs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2</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10003"/>
                  </a:ext>
                </a:extLst>
              </a:tr>
              <a:tr h="358815">
                <a:tc>
                  <a:txBody>
                    <a:bodyPr/>
                    <a:lstStyle/>
                    <a:p>
                      <a:pPr marL="0" marR="292100" indent="266700" algn="ctr" defTabSz="1219200" rtl="0" eaLnBrk="1" latinLnBrk="0" hangingPunct="1">
                        <a:spcAft>
                          <a:spcPts val="0"/>
                        </a:spcAft>
                        <a:tabLst>
                          <a:tab pos="228600" algn="l"/>
                          <a:tab pos="266700" algn="l"/>
                        </a:tabLs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4</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marR="292100" indent="266700" algn="ctr" defTabSz="1219200" rtl="0" eaLnBrk="1" latinLnBrk="0" hangingPunct="1">
                        <a:spcAft>
                          <a:spcPts val="0"/>
                        </a:spcAft>
                        <a:tabLst>
                          <a:tab pos="228600" algn="l"/>
                          <a:tab pos="266700" algn="l"/>
                        </a:tabLst>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洗衣机</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marR="292100" indent="266700" algn="ctr" defTabSz="1219200" rtl="0" eaLnBrk="1" latinLnBrk="0" hangingPunct="1">
                        <a:spcAft>
                          <a:spcPts val="0"/>
                        </a:spcAft>
                        <a:tabLst>
                          <a:tab pos="228600" algn="l"/>
                          <a:tab pos="266700" algn="l"/>
                        </a:tabLs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2000</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marR="292100" indent="266700" algn="ctr" defTabSz="1219200" rtl="0" eaLnBrk="1" latinLnBrk="0" hangingPunct="1">
                        <a:spcAft>
                          <a:spcPts val="0"/>
                        </a:spcAft>
                        <a:tabLst>
                          <a:tab pos="228600" algn="l"/>
                          <a:tab pos="266700" algn="l"/>
                        </a:tabLs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2</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10004"/>
                  </a:ext>
                </a:extLst>
              </a:tr>
            </a:tbl>
          </a:graphicData>
        </a:graphic>
      </p:graphicFrame>
      <p:sp>
        <p:nvSpPr>
          <p:cNvPr id="7" name="Title 1"/>
          <p:cNvSpPr txBox="1"/>
          <p:nvPr/>
        </p:nvSpPr>
        <p:spPr>
          <a:xfrm>
            <a:off x="1143837" y="266933"/>
            <a:ext cx="33355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4.6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案例：商品的类别</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graphicFrame>
        <p:nvGraphicFramePr>
          <p:cNvPr id="9" name="表格 8">
            <a:extLst>
              <a:ext uri="{FF2B5EF4-FFF2-40B4-BE49-F238E27FC236}">
                <a16:creationId xmlns:a16="http://schemas.microsoft.com/office/drawing/2014/main" id="{001810EC-1C9F-4246-A6D6-F4BE6267BAB5}"/>
              </a:ext>
            </a:extLst>
          </p:cNvPr>
          <p:cNvGraphicFramePr>
            <a:graphicFrameLocks noGrp="1"/>
          </p:cNvGraphicFramePr>
          <p:nvPr>
            <p:extLst>
              <p:ext uri="{D42A27DB-BD31-4B8C-83A1-F6EECF244321}">
                <p14:modId xmlns:p14="http://schemas.microsoft.com/office/powerpoint/2010/main" val="1552314247"/>
              </p:ext>
            </p:extLst>
          </p:nvPr>
        </p:nvGraphicFramePr>
        <p:xfrm>
          <a:off x="6090214" y="4647320"/>
          <a:ext cx="3237414" cy="1392305"/>
        </p:xfrm>
        <a:graphic>
          <a:graphicData uri="http://schemas.openxmlformats.org/drawingml/2006/table">
            <a:tbl>
              <a:tblPr>
                <a:tableStyleId>{5C22544A-7EE6-4342-B048-85BDC9FD1C3A}</a:tableStyleId>
              </a:tblPr>
              <a:tblGrid>
                <a:gridCol w="1618707">
                  <a:extLst>
                    <a:ext uri="{9D8B030D-6E8A-4147-A177-3AD203B41FA5}">
                      <a16:colId xmlns:a16="http://schemas.microsoft.com/office/drawing/2014/main" val="20000"/>
                    </a:ext>
                  </a:extLst>
                </a:gridCol>
                <a:gridCol w="1618707">
                  <a:extLst>
                    <a:ext uri="{9D8B030D-6E8A-4147-A177-3AD203B41FA5}">
                      <a16:colId xmlns:a16="http://schemas.microsoft.com/office/drawing/2014/main" val="2934814996"/>
                    </a:ext>
                  </a:extLst>
                </a:gridCol>
              </a:tblGrid>
              <a:tr h="450018">
                <a:tc>
                  <a:txBody>
                    <a:bodyPr/>
                    <a:lstStyle/>
                    <a:p>
                      <a:pPr marL="0" marR="292100" indent="266700" algn="ctr" defTabSz="1219200" rtl="0" eaLnBrk="1" latinLnBrk="0" hangingPunct="1">
                        <a:spcAft>
                          <a:spcPts val="0"/>
                        </a:spcAft>
                        <a:tabLst>
                          <a:tab pos="228600" algn="l"/>
                          <a:tab pos="266700" algn="l"/>
                        </a:tabLst>
                      </a:pPr>
                      <a:r>
                        <a:rPr lang="zh-CN" altLang="en-US" sz="1600" b="1" kern="100" dirty="0">
                          <a:solidFill>
                            <a:srgbClr val="595959"/>
                          </a:solidFill>
                          <a:effectLst/>
                          <a:latin typeface="微软雅黑" panose="020B0503020204020204" pitchFamily="34" charset="-122"/>
                          <a:ea typeface="微软雅黑" panose="020B0503020204020204" pitchFamily="34" charset="-122"/>
                          <a:cs typeface="+mn-cs"/>
                        </a:rPr>
                        <a:t>商品类别编号</a:t>
                      </a:r>
                      <a:r>
                        <a:rPr lang="en-US" altLang="zh-CN" sz="1600" b="1" kern="100" dirty="0">
                          <a:solidFill>
                            <a:srgbClr val="595959"/>
                          </a:solidFill>
                          <a:effectLst/>
                          <a:latin typeface="微软雅黑" panose="020B0503020204020204" pitchFamily="34" charset="-122"/>
                          <a:ea typeface="微软雅黑" panose="020B0503020204020204" pitchFamily="34" charset="-122"/>
                          <a:cs typeface="+mn-cs"/>
                        </a:rPr>
                        <a:t>id</a:t>
                      </a:r>
                      <a:endParaRPr lang="zh-CN" sz="1600" b="1"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marR="292100" indent="266700" algn="ctr" defTabSz="1219200" rtl="0" eaLnBrk="1" latinLnBrk="0" hangingPunct="1">
                        <a:spcAft>
                          <a:spcPts val="0"/>
                        </a:spcAft>
                        <a:tabLst>
                          <a:tab pos="228600" algn="l"/>
                          <a:tab pos="266700" algn="l"/>
                        </a:tabLst>
                      </a:pPr>
                      <a:r>
                        <a:rPr lang="zh-CN" altLang="en-US" sz="1600" b="1" kern="100" dirty="0">
                          <a:solidFill>
                            <a:srgbClr val="595959"/>
                          </a:solidFill>
                          <a:effectLst/>
                          <a:latin typeface="微软雅黑" panose="020B0503020204020204" pitchFamily="34" charset="-122"/>
                          <a:ea typeface="微软雅黑" panose="020B0503020204020204" pitchFamily="34" charset="-122"/>
                          <a:cs typeface="+mn-cs"/>
                        </a:rPr>
                        <a:t>商品类别名称  </a:t>
                      </a:r>
                      <a:r>
                        <a:rPr lang="en-US" altLang="zh-CN" sz="1600" b="1" kern="100" dirty="0">
                          <a:solidFill>
                            <a:srgbClr val="595959"/>
                          </a:solidFill>
                          <a:effectLst/>
                          <a:latin typeface="微软雅黑" panose="020B0503020204020204" pitchFamily="34" charset="-122"/>
                          <a:ea typeface="微软雅黑" panose="020B0503020204020204" pitchFamily="34" charset="-122"/>
                          <a:cs typeface="+mn-cs"/>
                        </a:rPr>
                        <a:t>   </a:t>
                      </a:r>
                      <a:r>
                        <a:rPr lang="en-US" altLang="zh-CN" sz="1600" b="1" kern="100" dirty="0" err="1">
                          <a:solidFill>
                            <a:srgbClr val="595959"/>
                          </a:solidFill>
                          <a:effectLst/>
                          <a:latin typeface="微软雅黑" panose="020B0503020204020204" pitchFamily="34" charset="-122"/>
                          <a:ea typeface="微软雅黑" panose="020B0503020204020204" pitchFamily="34" charset="-122"/>
                          <a:cs typeface="+mn-cs"/>
                        </a:rPr>
                        <a:t>typename</a:t>
                      </a:r>
                      <a:endParaRPr lang="zh-CN" sz="1600" b="1"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extLst>
                  <a:ext uri="{0D108BD9-81ED-4DB2-BD59-A6C34878D82A}">
                    <a16:rowId xmlns:a16="http://schemas.microsoft.com/office/drawing/2014/main" val="10000"/>
                  </a:ext>
                </a:extLst>
              </a:tr>
              <a:tr h="329680">
                <a:tc>
                  <a:txBody>
                    <a:bodyPr/>
                    <a:lstStyle/>
                    <a:p>
                      <a:pPr marL="0" marR="292100" indent="266700" algn="ctr" defTabSz="1219200" rtl="0" eaLnBrk="1" latinLnBrk="0" hangingPunct="1">
                        <a:spcAft>
                          <a:spcPts val="0"/>
                        </a:spcAft>
                        <a:tabLst>
                          <a:tab pos="228600" algn="l"/>
                          <a:tab pos="266700" algn="l"/>
                        </a:tabLs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1</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marR="292100" indent="266700" algn="ctr" defTabSz="1219200" rtl="0" eaLnBrk="1" latinLnBrk="0" hangingPunct="1">
                        <a:spcAft>
                          <a:spcPts val="0"/>
                        </a:spcAft>
                        <a:tabLst>
                          <a:tab pos="228600" algn="l"/>
                          <a:tab pos="266700" algn="l"/>
                        </a:tabLst>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黑色家电</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10001"/>
                  </a:ext>
                </a:extLst>
              </a:tr>
              <a:tr h="331105">
                <a:tc>
                  <a:txBody>
                    <a:bodyPr/>
                    <a:lstStyle/>
                    <a:p>
                      <a:pPr marL="0" marR="292100" indent="266700" algn="ctr" defTabSz="1219200" rtl="0" eaLnBrk="1" latinLnBrk="0" hangingPunct="1">
                        <a:spcAft>
                          <a:spcPts val="0"/>
                        </a:spcAft>
                        <a:tabLst>
                          <a:tab pos="228600" algn="l"/>
                          <a:tab pos="266700" algn="l"/>
                        </a:tabLs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2</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marR="292100" indent="266700" algn="ctr" defTabSz="1219200" rtl="0" eaLnBrk="1" latinLnBrk="0" hangingPunct="1">
                        <a:spcAft>
                          <a:spcPts val="0"/>
                        </a:spcAft>
                        <a:tabLst>
                          <a:tab pos="228600" algn="l"/>
                          <a:tab pos="266700" algn="l"/>
                        </a:tabLst>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白色家电</a:t>
                      </a:r>
                    </a:p>
                  </a:txBody>
                  <a:tcPr marL="68580" marR="68580" marT="0" marB="0" anchor="ctr"/>
                </a:tc>
                <a:extLst>
                  <a:ext uri="{0D108BD9-81ED-4DB2-BD59-A6C34878D82A}">
                    <a16:rowId xmlns:a16="http://schemas.microsoft.com/office/drawing/2014/main" val="10002"/>
                  </a:ext>
                </a:extLst>
              </a:tr>
            </a:tbl>
          </a:graphicData>
        </a:graphic>
      </p:graphicFrame>
      <p:sp>
        <p:nvSpPr>
          <p:cNvPr id="11" name="文本框 10">
            <a:extLst>
              <a:ext uri="{FF2B5EF4-FFF2-40B4-BE49-F238E27FC236}">
                <a16:creationId xmlns:a16="http://schemas.microsoft.com/office/drawing/2014/main" id="{62D9AA9B-CD9F-6A43-994F-BF350FC35C88}"/>
              </a:ext>
            </a:extLst>
          </p:cNvPr>
          <p:cNvSpPr txBox="1"/>
          <p:nvPr/>
        </p:nvSpPr>
        <p:spPr>
          <a:xfrm>
            <a:off x="1284790" y="2318879"/>
            <a:ext cx="3055716" cy="3372590"/>
          </a:xfrm>
          <a:prstGeom prst="rect">
            <a:avLst/>
          </a:prstGeom>
          <a:noFill/>
        </p:spPr>
        <p:txBody>
          <a:bodyPr wrap="square" rtlCol="0">
            <a:spAutoFit/>
          </a:bodyPr>
          <a:lstStyle/>
          <a:p>
            <a:pPr>
              <a:lnSpc>
                <a:spcPct val="150000"/>
              </a:lnSpc>
            </a:pPr>
            <a:r>
              <a:rPr lang="en-US" altLang="zh-CN" dirty="0">
                <a:solidFill>
                  <a:srgbClr val="595959"/>
                </a:solidFill>
                <a:latin typeface="Microsoft YaHei" panose="020B0503020204020204" pitchFamily="34" charset="-122"/>
                <a:ea typeface="Microsoft YaHei" panose="020B0503020204020204" pitchFamily="34" charset="-122"/>
              </a:rPr>
              <a:t>        </a:t>
            </a:r>
            <a:r>
              <a:rPr lang="zh-CN" altLang="zh-CN" dirty="0">
                <a:solidFill>
                  <a:srgbClr val="595959"/>
                </a:solidFill>
                <a:latin typeface="Microsoft YaHei" panose="020B0503020204020204" pitchFamily="34" charset="-122"/>
                <a:ea typeface="Microsoft YaHei" panose="020B0503020204020204" pitchFamily="34" charset="-122"/>
              </a:rPr>
              <a:t>现有一个商品表</a:t>
            </a:r>
            <a:r>
              <a:rPr lang="en-US" altLang="zh-CN" dirty="0">
                <a:solidFill>
                  <a:srgbClr val="595959"/>
                </a:solidFill>
                <a:latin typeface="Microsoft YaHei" panose="020B0503020204020204" pitchFamily="34" charset="-122"/>
                <a:ea typeface="Microsoft YaHei" panose="020B0503020204020204" pitchFamily="34" charset="-122"/>
              </a:rPr>
              <a:t>product</a:t>
            </a:r>
            <a:r>
              <a:rPr lang="zh-CN" altLang="en-US" dirty="0">
                <a:solidFill>
                  <a:srgbClr val="595959"/>
                </a:solidFill>
                <a:latin typeface="Microsoft YaHei" panose="020B0503020204020204" pitchFamily="34" charset="-122"/>
                <a:ea typeface="Microsoft YaHei" panose="020B0503020204020204" pitchFamily="34" charset="-122"/>
              </a:rPr>
              <a:t>（商品编号、商品名称、商品单价、商品类别）</a:t>
            </a:r>
            <a:r>
              <a:rPr lang="zh-CN" altLang="zh-CN" dirty="0">
                <a:solidFill>
                  <a:srgbClr val="595959"/>
                </a:solidFill>
                <a:latin typeface="Microsoft YaHei" panose="020B0503020204020204" pitchFamily="34" charset="-122"/>
                <a:ea typeface="Microsoft YaHei" panose="020B0503020204020204" pitchFamily="34" charset="-122"/>
              </a:rPr>
              <a:t>和一个商品类别表</a:t>
            </a:r>
            <a:r>
              <a:rPr lang="en-US" altLang="zh-CN" dirty="0">
                <a:solidFill>
                  <a:srgbClr val="595959"/>
                </a:solidFill>
                <a:latin typeface="Microsoft YaHei" panose="020B0503020204020204" pitchFamily="34" charset="-122"/>
                <a:ea typeface="Microsoft YaHei" panose="020B0503020204020204" pitchFamily="34" charset="-122"/>
              </a:rPr>
              <a:t>category</a:t>
            </a:r>
            <a:r>
              <a:rPr lang="zh-CN" altLang="en-US" dirty="0">
                <a:solidFill>
                  <a:srgbClr val="595959"/>
                </a:solidFill>
                <a:latin typeface="Microsoft YaHei" panose="020B0503020204020204" pitchFamily="34" charset="-122"/>
                <a:ea typeface="Microsoft YaHei" panose="020B0503020204020204" pitchFamily="34" charset="-122"/>
              </a:rPr>
              <a:t>（商品类别编号、商品类别名称）</a:t>
            </a:r>
            <a:r>
              <a:rPr lang="zh-CN" altLang="zh-CN" dirty="0">
                <a:solidFill>
                  <a:srgbClr val="595959"/>
                </a:solidFill>
                <a:latin typeface="Microsoft YaHei" panose="020B0503020204020204" pitchFamily="34" charset="-122"/>
                <a:ea typeface="Microsoft YaHei" panose="020B0503020204020204" pitchFamily="34" charset="-122"/>
              </a:rPr>
              <a:t>，其中，商品类别表</a:t>
            </a:r>
            <a:r>
              <a:rPr lang="en-US" altLang="zh-CN" dirty="0">
                <a:solidFill>
                  <a:srgbClr val="595959"/>
                </a:solidFill>
                <a:latin typeface="Microsoft YaHei" panose="020B0503020204020204" pitchFamily="34" charset="-122"/>
                <a:ea typeface="Microsoft YaHei" panose="020B0503020204020204" pitchFamily="34" charset="-122"/>
              </a:rPr>
              <a:t>category</a:t>
            </a:r>
            <a:r>
              <a:rPr lang="zh-CN" altLang="zh-CN" dirty="0">
                <a:solidFill>
                  <a:srgbClr val="595959"/>
                </a:solidFill>
                <a:latin typeface="Microsoft YaHei" panose="020B0503020204020204" pitchFamily="34" charset="-122"/>
                <a:ea typeface="Microsoft YaHei" panose="020B0503020204020204" pitchFamily="34" charset="-122"/>
              </a:rPr>
              <a:t>和商品表</a:t>
            </a:r>
            <a:r>
              <a:rPr lang="en-US" altLang="zh-CN" dirty="0">
                <a:solidFill>
                  <a:srgbClr val="595959"/>
                </a:solidFill>
                <a:latin typeface="Microsoft YaHei" panose="020B0503020204020204" pitchFamily="34" charset="-122"/>
                <a:ea typeface="Microsoft YaHei" panose="020B0503020204020204" pitchFamily="34" charset="-122"/>
              </a:rPr>
              <a:t>product</a:t>
            </a:r>
            <a:r>
              <a:rPr lang="zh-CN" altLang="zh-CN" dirty="0">
                <a:solidFill>
                  <a:srgbClr val="595959"/>
                </a:solidFill>
                <a:latin typeface="Microsoft YaHei" panose="020B0503020204020204" pitchFamily="34" charset="-122"/>
                <a:ea typeface="Microsoft YaHei" panose="020B0503020204020204" pitchFamily="34" charset="-122"/>
              </a:rPr>
              <a:t>是一对多的关系</a:t>
            </a:r>
            <a:r>
              <a:rPr lang="zh-CN" altLang="en-US" dirty="0">
                <a:solidFill>
                  <a:srgbClr val="595959"/>
                </a:solidFill>
                <a:latin typeface="Microsoft YaHei" panose="020B0503020204020204" pitchFamily="34" charset="-122"/>
                <a:ea typeface="Microsoft YaHei" panose="020B0503020204020204" pitchFamily="34" charset="-122"/>
              </a:rPr>
              <a:t>。</a:t>
            </a:r>
          </a:p>
        </p:txBody>
      </p:sp>
    </p:spTree>
    <p:extLst>
      <p:ext uri="{BB962C8B-B14F-4D97-AF65-F5344CB8AC3E}">
        <p14:creationId xmlns:p14="http://schemas.microsoft.com/office/powerpoint/2010/main" val="5292594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a:extLst>
              <a:ext uri="{FF2B5EF4-FFF2-40B4-BE49-F238E27FC236}">
                <a16:creationId xmlns:a16="http://schemas.microsoft.com/office/drawing/2014/main" id="{30F93C9C-E844-214A-90AC-76ADC702D516}"/>
              </a:ext>
            </a:extLst>
          </p:cNvPr>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01</a:t>
            </a:r>
          </a:p>
        </p:txBody>
      </p:sp>
      <p:sp>
        <p:nvSpPr>
          <p:cNvPr id="17" name="1">
            <a:extLst>
              <a:ext uri="{FF2B5EF4-FFF2-40B4-BE49-F238E27FC236}">
                <a16:creationId xmlns:a16="http://schemas.microsoft.com/office/drawing/2014/main" id="{BEAF0FBF-8370-1548-A5DC-85DA9EE176CA}"/>
              </a:ext>
            </a:extLst>
          </p:cNvPr>
          <p:cNvSpPr txBox="1"/>
          <p:nvPr>
            <p:custDataLst>
              <p:tags r:id="rId1"/>
            </p:custDataLst>
          </p:nvPr>
        </p:nvSpPr>
        <p:spPr>
          <a:xfrm>
            <a:off x="1882321" y="3275527"/>
            <a:ext cx="8644709" cy="874407"/>
          </a:xfrm>
          <a:prstGeom prst="rect">
            <a:avLst/>
          </a:prstGeom>
          <a:noFill/>
          <a:ln>
            <a:noFill/>
          </a:ln>
        </p:spPr>
        <p:txBody>
          <a:bodyPr wrap="square" rtlCol="0">
            <a:spAutoFit/>
          </a:bodyPr>
          <a:lstStyle/>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rPr>
              <a:t>        </a:t>
            </a:r>
            <a:r>
              <a:rPr lang="zh-CN" altLang="zh-CN" dirty="0">
                <a:solidFill>
                  <a:srgbClr val="595959"/>
                </a:solidFill>
                <a:latin typeface="微软雅黑" panose="020B0503020204020204" pitchFamily="34" charset="-122"/>
                <a:ea typeface="微软雅黑" panose="020B0503020204020204" pitchFamily="34" charset="-122"/>
              </a:rPr>
              <a:t>在关系型数据库中，表与表之间存在着三种关联映射关系，分别为一对一</a:t>
            </a:r>
            <a:r>
              <a:rPr lang="zh-CN" altLang="en-US" dirty="0">
                <a:solidFill>
                  <a:srgbClr val="595959"/>
                </a:solidFill>
                <a:latin typeface="微软雅黑" panose="020B0503020204020204" pitchFamily="34" charset="-122"/>
                <a:ea typeface="微软雅黑" panose="020B0503020204020204" pitchFamily="34" charset="-122"/>
              </a:rPr>
              <a:t>关系</a:t>
            </a:r>
            <a:r>
              <a:rPr lang="zh-CN" altLang="zh-CN" dirty="0">
                <a:solidFill>
                  <a:srgbClr val="595959"/>
                </a:solidFill>
                <a:latin typeface="微软雅黑" panose="020B0503020204020204" pitchFamily="34" charset="-122"/>
                <a:ea typeface="微软雅黑" panose="020B0503020204020204" pitchFamily="34" charset="-122"/>
              </a:rPr>
              <a:t>、一对多</a:t>
            </a:r>
            <a:r>
              <a:rPr lang="zh-CN" altLang="en-US" dirty="0">
                <a:solidFill>
                  <a:srgbClr val="595959"/>
                </a:solidFill>
                <a:latin typeface="微软雅黑" panose="020B0503020204020204" pitchFamily="34" charset="-122"/>
                <a:ea typeface="微软雅黑" panose="020B0503020204020204" pitchFamily="34" charset="-122"/>
              </a:rPr>
              <a:t>关系</a:t>
            </a:r>
            <a:r>
              <a:rPr lang="zh-CN" altLang="zh-CN" dirty="0">
                <a:solidFill>
                  <a:srgbClr val="595959"/>
                </a:solidFill>
                <a:latin typeface="微软雅黑" panose="020B0503020204020204" pitchFamily="34" charset="-122"/>
                <a:ea typeface="微软雅黑" panose="020B0503020204020204" pitchFamily="34" charset="-122"/>
              </a:rPr>
              <a:t>和多对多</a:t>
            </a:r>
            <a:r>
              <a:rPr lang="zh-CN" altLang="en-US" dirty="0">
                <a:solidFill>
                  <a:srgbClr val="595959"/>
                </a:solidFill>
                <a:latin typeface="微软雅黑" panose="020B0503020204020204" pitchFamily="34" charset="-122"/>
                <a:ea typeface="微软雅黑" panose="020B0503020204020204" pitchFamily="34" charset="-122"/>
              </a:rPr>
              <a:t>关系。</a:t>
            </a:r>
            <a:endParaRPr lang="zh-CN" altLang="zh-CN" dirty="0">
              <a:solidFill>
                <a:srgbClr val="595959"/>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1306456" y="2823878"/>
            <a:ext cx="9865885" cy="1796938"/>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256232" y="277046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855533" y="429808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a:extLst>
              <a:ext uri="{FF2B5EF4-FFF2-40B4-BE49-F238E27FC236}">
                <a16:creationId xmlns:a16="http://schemas.microsoft.com/office/drawing/2014/main" id="{30F93C9C-E844-214A-90AC-76ADC702D516}"/>
              </a:ext>
            </a:extLst>
          </p:cNvPr>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03</a:t>
            </a:r>
          </a:p>
        </p:txBody>
      </p:sp>
      <p:sp>
        <p:nvSpPr>
          <p:cNvPr id="16" name="Chevron 3"/>
          <p:cNvSpPr/>
          <p:nvPr>
            <p:custDataLst>
              <p:tags r:id="rId2"/>
            </p:custDataLst>
          </p:nvPr>
        </p:nvSpPr>
        <p:spPr>
          <a:xfrm>
            <a:off x="838731" y="1131537"/>
            <a:ext cx="227022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71522"/>
            <a:ext cx="1723549"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关联映射关系</a:t>
            </a:r>
          </a:p>
        </p:txBody>
      </p:sp>
      <p:sp>
        <p:nvSpPr>
          <p:cNvPr id="12" name="Title 1"/>
          <p:cNvSpPr txBox="1"/>
          <p:nvPr/>
        </p:nvSpPr>
        <p:spPr>
          <a:xfrm>
            <a:off x="1143840" y="266933"/>
            <a:ext cx="323385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关联映射的概述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2006549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a:extLst>
              <a:ext uri="{FF2B5EF4-FFF2-40B4-BE49-F238E27FC236}">
                <a16:creationId xmlns:a16="http://schemas.microsoft.com/office/drawing/2014/main" id="{30F93C9C-E844-214A-90AC-76ADC702D516}"/>
              </a:ext>
            </a:extLst>
          </p:cNvPr>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01</a:t>
            </a:r>
          </a:p>
        </p:txBody>
      </p:sp>
      <p:sp>
        <p:nvSpPr>
          <p:cNvPr id="17" name="1">
            <a:extLst>
              <a:ext uri="{FF2B5EF4-FFF2-40B4-BE49-F238E27FC236}">
                <a16:creationId xmlns:a16="http://schemas.microsoft.com/office/drawing/2014/main" id="{BEAF0FBF-8370-1548-A5DC-85DA9EE176CA}"/>
              </a:ext>
            </a:extLst>
          </p:cNvPr>
          <p:cNvSpPr txBox="1"/>
          <p:nvPr>
            <p:custDataLst>
              <p:tags r:id="rId1"/>
            </p:custDataLst>
          </p:nvPr>
        </p:nvSpPr>
        <p:spPr>
          <a:xfrm>
            <a:off x="1882321" y="3309817"/>
            <a:ext cx="8678999" cy="874407"/>
          </a:xfrm>
          <a:prstGeom prst="rect">
            <a:avLst/>
          </a:prstGeom>
          <a:noFill/>
          <a:ln>
            <a:noFill/>
          </a:ln>
        </p:spPr>
        <p:txBody>
          <a:bodyPr wrap="square" rtlCol="0">
            <a:spAutoFit/>
          </a:bodyPr>
          <a:lstStyle/>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cs typeface="+mn-ea"/>
              </a:rPr>
              <a:t>       </a:t>
            </a:r>
            <a:r>
              <a:rPr lang="zh-CN" altLang="zh-CN" dirty="0">
                <a:solidFill>
                  <a:srgbClr val="595959"/>
                </a:solidFill>
                <a:latin typeface="微软雅黑" panose="020B0503020204020204" pitchFamily="34" charset="-122"/>
                <a:ea typeface="微软雅黑" panose="020B0503020204020204" pitchFamily="34" charset="-122"/>
                <a:cs typeface="+mn-ea"/>
              </a:rPr>
              <a:t>本案例具体要求</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根据表</a:t>
            </a:r>
            <a:r>
              <a:rPr lang="en-US" altLang="zh-CN" dirty="0">
                <a:solidFill>
                  <a:srgbClr val="595959"/>
                </a:solidFill>
                <a:latin typeface="微软雅黑" panose="020B0503020204020204" pitchFamily="34" charset="-122"/>
                <a:ea typeface="微软雅黑" panose="020B0503020204020204" pitchFamily="34" charset="-122"/>
                <a:cs typeface="+mn-ea"/>
              </a:rPr>
              <a:t>1</a:t>
            </a:r>
            <a:r>
              <a:rPr lang="zh-CN" altLang="zh-CN" dirty="0">
                <a:solidFill>
                  <a:srgbClr val="595959"/>
                </a:solidFill>
                <a:latin typeface="微软雅黑" panose="020B0503020204020204" pitchFamily="34" charset="-122"/>
                <a:ea typeface="微软雅黑" panose="020B0503020204020204" pitchFamily="34" charset="-122"/>
                <a:cs typeface="+mn-ea"/>
              </a:rPr>
              <a:t>和表</a:t>
            </a:r>
            <a:r>
              <a:rPr lang="en-US" altLang="zh-CN" dirty="0">
                <a:solidFill>
                  <a:srgbClr val="595959"/>
                </a:solidFill>
                <a:latin typeface="微软雅黑" panose="020B0503020204020204" pitchFamily="34" charset="-122"/>
                <a:ea typeface="微软雅黑" panose="020B0503020204020204" pitchFamily="34" charset="-122"/>
                <a:cs typeface="+mn-ea"/>
              </a:rPr>
              <a:t>2</a:t>
            </a:r>
            <a:r>
              <a:rPr lang="zh-CN" altLang="zh-CN" dirty="0">
                <a:solidFill>
                  <a:srgbClr val="595959"/>
                </a:solidFill>
                <a:latin typeface="微软雅黑" panose="020B0503020204020204" pitchFamily="34" charset="-122"/>
                <a:ea typeface="微软雅黑" panose="020B0503020204020204" pitchFamily="34" charset="-122"/>
                <a:cs typeface="+mn-ea"/>
              </a:rPr>
              <a:t>在数据库分别创建一个商品表</a:t>
            </a:r>
            <a:r>
              <a:rPr lang="en-US" altLang="zh-CN" dirty="0">
                <a:solidFill>
                  <a:srgbClr val="595959"/>
                </a:solidFill>
                <a:latin typeface="微软雅黑" panose="020B0503020204020204" pitchFamily="34" charset="-122"/>
                <a:ea typeface="微软雅黑" panose="020B0503020204020204" pitchFamily="34" charset="-122"/>
                <a:cs typeface="+mn-ea"/>
              </a:rPr>
              <a:t>product</a:t>
            </a:r>
            <a:r>
              <a:rPr lang="zh-CN" altLang="zh-CN" dirty="0">
                <a:solidFill>
                  <a:srgbClr val="595959"/>
                </a:solidFill>
                <a:latin typeface="微软雅黑" panose="020B0503020204020204" pitchFamily="34" charset="-122"/>
                <a:ea typeface="微软雅黑" panose="020B0503020204020204" pitchFamily="34" charset="-122"/>
                <a:cs typeface="+mn-ea"/>
              </a:rPr>
              <a:t>和一个商品类别表</a:t>
            </a:r>
            <a:r>
              <a:rPr lang="en-US" altLang="zh-CN" dirty="0">
                <a:solidFill>
                  <a:srgbClr val="595959"/>
                </a:solidFill>
                <a:latin typeface="微软雅黑" panose="020B0503020204020204" pitchFamily="34" charset="-122"/>
                <a:ea typeface="微软雅黑" panose="020B0503020204020204" pitchFamily="34" charset="-122"/>
                <a:cs typeface="+mn-ea"/>
              </a:rPr>
              <a:t>category</a:t>
            </a:r>
            <a:r>
              <a:rPr lang="zh-CN" altLang="zh-CN" dirty="0">
                <a:solidFill>
                  <a:srgbClr val="595959"/>
                </a:solidFill>
                <a:latin typeface="微软雅黑" panose="020B0503020204020204" pitchFamily="34" charset="-122"/>
                <a:ea typeface="微软雅黑" panose="020B0503020204020204" pitchFamily="34" charset="-122"/>
                <a:cs typeface="+mn-ea"/>
              </a:rPr>
              <a:t>， 并通过</a:t>
            </a:r>
            <a:r>
              <a:rPr lang="en-US" altLang="zh-CN" dirty="0" err="1">
                <a:solidFill>
                  <a:srgbClr val="595959"/>
                </a:solidFill>
                <a:latin typeface="微软雅黑" panose="020B0503020204020204" pitchFamily="34" charset="-122"/>
                <a:ea typeface="微软雅黑" panose="020B0503020204020204" pitchFamily="34" charset="-122"/>
                <a:cs typeface="+mn-ea"/>
              </a:rPr>
              <a:t>MyBatis</a:t>
            </a:r>
            <a:r>
              <a:rPr lang="zh-CN" altLang="zh-CN" dirty="0">
                <a:solidFill>
                  <a:srgbClr val="595959"/>
                </a:solidFill>
                <a:latin typeface="微软雅黑" panose="020B0503020204020204" pitchFamily="34" charset="-122"/>
                <a:ea typeface="微软雅黑" panose="020B0503020204020204" pitchFamily="34" charset="-122"/>
                <a:cs typeface="+mn-ea"/>
              </a:rPr>
              <a:t>查询商品类别为白色家电的商品的所有信息</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圆角矩形 12"/>
          <p:cNvSpPr/>
          <p:nvPr/>
        </p:nvSpPr>
        <p:spPr>
          <a:xfrm>
            <a:off x="1306456" y="3075338"/>
            <a:ext cx="9865885" cy="1473802"/>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256232" y="302192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855533" y="421807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a:extLst>
              <a:ext uri="{FF2B5EF4-FFF2-40B4-BE49-F238E27FC236}">
                <a16:creationId xmlns:a16="http://schemas.microsoft.com/office/drawing/2014/main" id="{30F93C9C-E844-214A-90AC-76ADC702D516}"/>
              </a:ext>
            </a:extLst>
          </p:cNvPr>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03</a:t>
            </a:r>
          </a:p>
        </p:txBody>
      </p:sp>
      <p:sp>
        <p:nvSpPr>
          <p:cNvPr id="16" name="Chevron 3"/>
          <p:cNvSpPr/>
          <p:nvPr>
            <p:custDataLst>
              <p:tags r:id="rId2"/>
            </p:custDataLst>
          </p:nvPr>
        </p:nvSpPr>
        <p:spPr>
          <a:xfrm>
            <a:off x="838731" y="1131537"/>
            <a:ext cx="238452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71522"/>
            <a:ext cx="1723549"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案例具体要求</a:t>
            </a:r>
          </a:p>
        </p:txBody>
      </p:sp>
      <p:sp>
        <p:nvSpPr>
          <p:cNvPr id="12" name="Title 1"/>
          <p:cNvSpPr txBox="1"/>
          <p:nvPr/>
        </p:nvSpPr>
        <p:spPr>
          <a:xfrm>
            <a:off x="1143840" y="266933"/>
            <a:ext cx="355389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4.6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案例：商品的类别</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9346227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01</a:t>
            </a:r>
          </a:p>
        </p:txBody>
      </p:sp>
      <p:sp>
        <p:nvSpPr>
          <p:cNvPr id="12" name="Title 1"/>
          <p:cNvSpPr txBox="1"/>
          <p:nvPr/>
        </p:nvSpPr>
        <p:spPr>
          <a:xfrm>
            <a:off x="1143839" y="266933"/>
            <a:ext cx="310812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4.6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案例：商品的类别</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a:extLst>
              <a:ext uri="{FF2B5EF4-FFF2-40B4-BE49-F238E27FC236}">
                <a16:creationId xmlns:a16="http://schemas.microsoft.com/office/drawing/2014/main" id="{BEAF0FBF-8370-1548-A5DC-85DA9EE176CA}"/>
              </a:ext>
            </a:extLst>
          </p:cNvPr>
          <p:cNvSpPr txBox="1"/>
          <p:nvPr>
            <p:custDataLst>
              <p:tags r:id="rId1"/>
            </p:custDataLst>
          </p:nvPr>
        </p:nvSpPr>
        <p:spPr>
          <a:xfrm>
            <a:off x="2917359" y="1121759"/>
            <a:ext cx="8143641" cy="458908"/>
          </a:xfrm>
          <a:prstGeom prst="rect">
            <a:avLst/>
          </a:prstGeom>
          <a:noFill/>
          <a:ln>
            <a:noFill/>
          </a:ln>
        </p:spPr>
        <p:txBody>
          <a:bodyPr wrap="square" rtlCol="0">
            <a:spAutoFit/>
          </a:bodyPr>
          <a:lstStyle/>
          <a:p>
            <a:pPr>
              <a:lnSpc>
                <a:spcPct val="150000"/>
              </a:lnSpc>
            </a:pPr>
            <a:r>
              <a:rPr lang="zh-CN" altLang="en-US" b="1" dirty="0">
                <a:solidFill>
                  <a:srgbClr val="595959"/>
                </a:solidFill>
                <a:latin typeface="微软雅黑" panose="020B0503020204020204" pitchFamily="34" charset="-122"/>
                <a:ea typeface="微软雅黑" panose="020B0503020204020204" pitchFamily="34" charset="-122"/>
                <a:cs typeface="+mn-ea"/>
              </a:rPr>
              <a:t>项目搭建</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创建一个名称为</a:t>
            </a:r>
            <a:r>
              <a:rPr lang="en-US" altLang="zh-CN" sz="1600" dirty="0">
                <a:solidFill>
                  <a:srgbClr val="595959"/>
                </a:solidFill>
                <a:latin typeface="微软雅黑" panose="020B0503020204020204" pitchFamily="34" charset="-122"/>
                <a:ea typeface="微软雅黑" panose="020B0503020204020204" pitchFamily="34" charset="-122"/>
                <a:cs typeface="+mn-ea"/>
              </a:rPr>
              <a:t>mybatis-demo04</a:t>
            </a:r>
            <a:r>
              <a:rPr lang="zh-CN" altLang="zh-CN" sz="1600" dirty="0">
                <a:solidFill>
                  <a:srgbClr val="595959"/>
                </a:solidFill>
                <a:latin typeface="微软雅黑" panose="020B0503020204020204" pitchFamily="34" charset="-122"/>
                <a:ea typeface="微软雅黑" panose="020B0503020204020204" pitchFamily="34" charset="-122"/>
                <a:cs typeface="+mn-ea"/>
              </a:rPr>
              <a:t>的项目，项目的具体搭建过程请参考</a:t>
            </a:r>
            <a:r>
              <a:rPr lang="en-US" altLang="zh-CN" sz="1600" dirty="0">
                <a:solidFill>
                  <a:srgbClr val="595959"/>
                </a:solidFill>
                <a:latin typeface="微软雅黑" panose="020B0503020204020204" pitchFamily="34" charset="-122"/>
                <a:ea typeface="微软雅黑" panose="020B0503020204020204" pitchFamily="34" charset="-122"/>
                <a:cs typeface="+mn-ea"/>
              </a:rPr>
              <a:t>1.3</a:t>
            </a:r>
            <a:r>
              <a:rPr lang="zh-CN" altLang="zh-CN" sz="1600" dirty="0">
                <a:solidFill>
                  <a:srgbClr val="595959"/>
                </a:solidFill>
                <a:latin typeface="微软雅黑" panose="020B0503020204020204" pitchFamily="34" charset="-122"/>
                <a:ea typeface="微软雅黑" panose="020B0503020204020204" pitchFamily="34" charset="-122"/>
                <a:cs typeface="+mn-ea"/>
              </a:rPr>
              <a:t>节</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9" name="图片 18">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651708" y="3324639"/>
            <a:ext cx="6880912" cy="1064481"/>
          </a:xfrm>
          <a:prstGeom prst="rect">
            <a:avLst/>
          </a:prstGeom>
        </p:spPr>
      </p:pic>
      <p:sp>
        <p:nvSpPr>
          <p:cNvPr id="2" name="矩形 1"/>
          <p:cNvSpPr/>
          <p:nvPr/>
        </p:nvSpPr>
        <p:spPr>
          <a:xfrm>
            <a:off x="2860808" y="3578260"/>
            <a:ext cx="6420352" cy="458908"/>
          </a:xfrm>
          <a:prstGeom prst="rect">
            <a:avLst/>
          </a:prstGeom>
        </p:spPr>
        <p:txBody>
          <a:bodyPr wrap="square">
            <a:spAutoFit/>
          </a:body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&lt;!-- </a:t>
            </a:r>
            <a:r>
              <a:rPr lang="zh-CN" altLang="en-US" dirty="0">
                <a:solidFill>
                  <a:srgbClr val="595959"/>
                </a:solidFill>
                <a:latin typeface="微软雅黑" panose="020B0503020204020204" pitchFamily="34" charset="-122"/>
                <a:ea typeface="微软雅黑" panose="020B0503020204020204" pitchFamily="34" charset="-122"/>
                <a:cs typeface="+mn-ea"/>
              </a:rPr>
              <a:t>搭建过程省略</a:t>
            </a:r>
            <a:r>
              <a:rPr lang="en-US" altLang="zh-CN" dirty="0">
                <a:solidFill>
                  <a:srgbClr val="595959"/>
                </a:solidFill>
                <a:latin typeface="微软雅黑" panose="020B0503020204020204" pitchFamily="34" charset="-122"/>
                <a:ea typeface="微软雅黑" panose="020B0503020204020204" pitchFamily="34" charset="-122"/>
                <a:cs typeface="+mn-ea"/>
              </a:rPr>
              <a:t>--&gt;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26514817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02</a:t>
            </a:r>
          </a:p>
        </p:txBody>
      </p:sp>
      <p:sp>
        <p:nvSpPr>
          <p:cNvPr id="12" name="Title 1"/>
          <p:cNvSpPr txBox="1"/>
          <p:nvPr/>
        </p:nvSpPr>
        <p:spPr>
          <a:xfrm>
            <a:off x="1143839" y="266933"/>
            <a:ext cx="310812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4.6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案例：商品的类别</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a:extLst>
              <a:ext uri="{FF2B5EF4-FFF2-40B4-BE49-F238E27FC236}">
                <a16:creationId xmlns:a16="http://schemas.microsoft.com/office/drawing/2014/main" id="{BEAF0FBF-8370-1548-A5DC-85DA9EE176CA}"/>
              </a:ext>
            </a:extLst>
          </p:cNvPr>
          <p:cNvSpPr txBox="1"/>
          <p:nvPr>
            <p:custDataLst>
              <p:tags r:id="rId1"/>
            </p:custDataLst>
          </p:nvPr>
        </p:nvSpPr>
        <p:spPr>
          <a:xfrm>
            <a:off x="2917359" y="1121759"/>
            <a:ext cx="8143641" cy="833626"/>
          </a:xfrm>
          <a:prstGeom prst="rect">
            <a:avLst/>
          </a:prstGeom>
          <a:noFill/>
          <a:ln>
            <a:noFill/>
          </a:ln>
        </p:spPr>
        <p:txBody>
          <a:bodyPr wrap="square" rtlCol="0">
            <a:spAutoFit/>
          </a:bodyPr>
          <a:lstStyle/>
          <a:p>
            <a:pPr>
              <a:lnSpc>
                <a:spcPct val="150000"/>
              </a:lnSpc>
            </a:pPr>
            <a:r>
              <a:rPr lang="zh-CN" altLang="en-US" b="1" dirty="0">
                <a:solidFill>
                  <a:srgbClr val="595959"/>
                </a:solidFill>
                <a:latin typeface="微软雅黑" panose="020B0503020204020204" pitchFamily="34" charset="-122"/>
                <a:ea typeface="微软雅黑" panose="020B0503020204020204" pitchFamily="34" charset="-122"/>
                <a:cs typeface="+mn-ea"/>
              </a:rPr>
              <a:t>数据库准备</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在名为</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a:t>
            </a:r>
            <a:r>
              <a:rPr lang="zh-CN" altLang="zh-CN" sz="1600" dirty="0">
                <a:solidFill>
                  <a:srgbClr val="595959"/>
                </a:solidFill>
                <a:latin typeface="微软雅黑" panose="020B0503020204020204" pitchFamily="34" charset="-122"/>
                <a:ea typeface="微软雅黑" panose="020B0503020204020204" pitchFamily="34" charset="-122"/>
                <a:cs typeface="+mn-ea"/>
              </a:rPr>
              <a:t>的数据库中，创建两个数据表，分别为</a:t>
            </a:r>
            <a:r>
              <a:rPr lang="en-US" altLang="zh-CN" sz="1600" dirty="0">
                <a:solidFill>
                  <a:srgbClr val="595959"/>
                </a:solidFill>
                <a:latin typeface="微软雅黑" panose="020B0503020204020204" pitchFamily="34" charset="-122"/>
                <a:ea typeface="微软雅黑" panose="020B0503020204020204" pitchFamily="34" charset="-122"/>
                <a:cs typeface="+mn-ea"/>
              </a:rPr>
              <a:t>product</a:t>
            </a:r>
            <a:r>
              <a:rPr lang="zh-CN" altLang="zh-CN" sz="1600" dirty="0">
                <a:solidFill>
                  <a:srgbClr val="595959"/>
                </a:solidFill>
                <a:latin typeface="微软雅黑" panose="020B0503020204020204" pitchFamily="34" charset="-122"/>
                <a:ea typeface="微软雅黑" panose="020B0503020204020204" pitchFamily="34" charset="-122"/>
                <a:cs typeface="+mn-ea"/>
              </a:rPr>
              <a:t>和</a:t>
            </a:r>
            <a:r>
              <a:rPr lang="en-US" altLang="zh-CN" sz="1600" dirty="0">
                <a:solidFill>
                  <a:srgbClr val="595959"/>
                </a:solidFill>
                <a:latin typeface="微软雅黑" panose="020B0503020204020204" pitchFamily="34" charset="-122"/>
                <a:ea typeface="微软雅黑" panose="020B0503020204020204" pitchFamily="34" charset="-122"/>
                <a:cs typeface="+mn-ea"/>
              </a:rPr>
              <a:t>category</a:t>
            </a:r>
            <a:r>
              <a:rPr lang="zh-CN" altLang="zh-CN" sz="1600" dirty="0">
                <a:solidFill>
                  <a:srgbClr val="595959"/>
                </a:solidFill>
                <a:latin typeface="微软雅黑" panose="020B0503020204020204" pitchFamily="34" charset="-122"/>
                <a:ea typeface="微软雅黑" panose="020B0503020204020204" pitchFamily="34" charset="-122"/>
                <a:cs typeface="+mn-ea"/>
              </a:rPr>
              <a:t>，同时在表中预先插入几条测试数据</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9" name="图片 18">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651708" y="2663191"/>
            <a:ext cx="6880912" cy="3685634"/>
          </a:xfrm>
          <a:prstGeom prst="rect">
            <a:avLst/>
          </a:prstGeom>
        </p:spPr>
      </p:pic>
      <p:sp>
        <p:nvSpPr>
          <p:cNvPr id="2" name="矩形 1"/>
          <p:cNvSpPr/>
          <p:nvPr/>
        </p:nvSpPr>
        <p:spPr>
          <a:xfrm>
            <a:off x="3375158" y="2618140"/>
            <a:ext cx="6420352" cy="3742115"/>
          </a:xfrm>
          <a:prstGeom prst="rect">
            <a:avLst/>
          </a:prstGeom>
        </p:spPr>
        <p:txBody>
          <a:bodyPr wrap="square">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USE </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创建一个名称为</a:t>
            </a:r>
            <a:r>
              <a:rPr lang="en-US" altLang="zh-CN" sz="1600" dirty="0">
                <a:solidFill>
                  <a:srgbClr val="595959"/>
                </a:solidFill>
                <a:latin typeface="微软雅黑" panose="020B0503020204020204" pitchFamily="34" charset="-122"/>
                <a:ea typeface="微软雅黑" panose="020B0503020204020204" pitchFamily="34" charset="-122"/>
                <a:cs typeface="+mn-ea"/>
              </a:rPr>
              <a:t>category</a:t>
            </a:r>
            <a:r>
              <a:rPr lang="zh-CN" altLang="zh-CN" sz="1600" dirty="0">
                <a:solidFill>
                  <a:srgbClr val="595959"/>
                </a:solidFill>
                <a:latin typeface="微软雅黑" panose="020B0503020204020204" pitchFamily="34" charset="-122"/>
                <a:ea typeface="微软雅黑" panose="020B0503020204020204" pitchFamily="34" charset="-122"/>
                <a:cs typeface="+mn-ea"/>
              </a:rPr>
              <a:t>的表</a:t>
            </a: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CREATE TABLE category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id int(32) PRIMARY KEY AUTO_INCREMENT,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typename</a:t>
            </a:r>
            <a:r>
              <a:rPr lang="en-US" altLang="zh-CN" sz="1600" dirty="0">
                <a:solidFill>
                  <a:srgbClr val="595959"/>
                </a:solidFill>
                <a:latin typeface="微软雅黑" panose="020B0503020204020204" pitchFamily="34" charset="-122"/>
                <a:ea typeface="微软雅黑" panose="020B0503020204020204" pitchFamily="34" charset="-122"/>
                <a:cs typeface="+mn-ea"/>
              </a:rPr>
              <a:t> varchar(40)</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插入</a:t>
            </a:r>
            <a:r>
              <a:rPr lang="en-US" altLang="zh-CN" sz="1600" dirty="0">
                <a:solidFill>
                  <a:srgbClr val="595959"/>
                </a:solidFill>
                <a:latin typeface="微软雅黑" panose="020B0503020204020204" pitchFamily="34" charset="-122"/>
                <a:ea typeface="微软雅黑" panose="020B0503020204020204" pitchFamily="34" charset="-122"/>
                <a:cs typeface="+mn-ea"/>
              </a:rPr>
              <a:t>2</a:t>
            </a:r>
            <a:r>
              <a:rPr lang="zh-CN" altLang="zh-CN" sz="1600" dirty="0">
                <a:solidFill>
                  <a:srgbClr val="595959"/>
                </a:solidFill>
                <a:latin typeface="微软雅黑" panose="020B0503020204020204" pitchFamily="34" charset="-122"/>
                <a:ea typeface="微软雅黑" panose="020B0503020204020204" pitchFamily="34" charset="-122"/>
                <a:cs typeface="+mn-ea"/>
              </a:rPr>
              <a:t>条数据</a:t>
            </a: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INSERT INTO category VALUES (1, '</a:t>
            </a:r>
            <a:r>
              <a:rPr lang="zh-CN" altLang="zh-CN" sz="1600" dirty="0">
                <a:solidFill>
                  <a:srgbClr val="595959"/>
                </a:solidFill>
                <a:latin typeface="微软雅黑" panose="020B0503020204020204" pitchFamily="34" charset="-122"/>
                <a:ea typeface="微软雅黑" panose="020B0503020204020204" pitchFamily="34" charset="-122"/>
                <a:cs typeface="+mn-ea"/>
              </a:rPr>
              <a:t>黑色家电</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INSERT INTO category VALUES (2, '</a:t>
            </a:r>
            <a:r>
              <a:rPr lang="zh-CN" altLang="zh-CN" sz="1600" dirty="0">
                <a:solidFill>
                  <a:srgbClr val="595959"/>
                </a:solidFill>
                <a:latin typeface="微软雅黑" panose="020B0503020204020204" pitchFamily="34" charset="-122"/>
                <a:ea typeface="微软雅黑" panose="020B0503020204020204" pitchFamily="34" charset="-122"/>
                <a:cs typeface="+mn-ea"/>
              </a:rPr>
              <a:t>白色家电</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创建一个名称为</a:t>
            </a:r>
            <a:r>
              <a:rPr lang="en-US" altLang="zh-CN" sz="1600" dirty="0">
                <a:solidFill>
                  <a:srgbClr val="595959"/>
                </a:solidFill>
                <a:latin typeface="微软雅黑" panose="020B0503020204020204" pitchFamily="34" charset="-122"/>
                <a:ea typeface="微软雅黑" panose="020B0503020204020204" pitchFamily="34" charset="-122"/>
                <a:cs typeface="+mn-ea"/>
              </a:rPr>
              <a:t>product</a:t>
            </a:r>
            <a:r>
              <a:rPr lang="zh-CN" altLang="zh-CN" sz="1600" dirty="0">
                <a:solidFill>
                  <a:srgbClr val="595959"/>
                </a:solidFill>
                <a:latin typeface="微软雅黑" panose="020B0503020204020204" pitchFamily="34" charset="-122"/>
                <a:ea typeface="微软雅黑" panose="020B0503020204020204" pitchFamily="34" charset="-122"/>
                <a:cs typeface="+mn-ea"/>
              </a:rPr>
              <a:t>的表</a:t>
            </a:r>
            <a:r>
              <a:rPr lang="zh-CN" altLang="en-US" sz="1600" dirty="0">
                <a:solidFill>
                  <a:srgbClr val="595959"/>
                </a:solidFill>
                <a:latin typeface="微软雅黑" panose="020B0503020204020204" pitchFamily="34" charset="-122"/>
                <a:ea typeface="微软雅黑" panose="020B0503020204020204" pitchFamily="34" charset="-122"/>
                <a:cs typeface="+mn-ea"/>
              </a:rPr>
              <a:t>，同理</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33849073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03</a:t>
            </a:r>
          </a:p>
        </p:txBody>
      </p:sp>
      <p:sp>
        <p:nvSpPr>
          <p:cNvPr id="12" name="Title 1"/>
          <p:cNvSpPr txBox="1"/>
          <p:nvPr/>
        </p:nvSpPr>
        <p:spPr>
          <a:xfrm>
            <a:off x="1143839" y="266933"/>
            <a:ext cx="310812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4.6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案例：商品的类别</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a:extLst>
              <a:ext uri="{FF2B5EF4-FFF2-40B4-BE49-F238E27FC236}">
                <a16:creationId xmlns:a16="http://schemas.microsoft.com/office/drawing/2014/main" id="{BEAF0FBF-8370-1548-A5DC-85DA9EE176CA}"/>
              </a:ext>
            </a:extLst>
          </p:cNvPr>
          <p:cNvSpPr txBox="1"/>
          <p:nvPr>
            <p:custDataLst>
              <p:tags r:id="rId1"/>
            </p:custDataLst>
          </p:nvPr>
        </p:nvSpPr>
        <p:spPr>
          <a:xfrm>
            <a:off x="2917359" y="1121759"/>
            <a:ext cx="8143641" cy="833626"/>
          </a:xfrm>
          <a:prstGeom prst="rect">
            <a:avLst/>
          </a:prstGeom>
          <a:noFill/>
          <a:ln>
            <a:noFill/>
          </a:ln>
        </p:spPr>
        <p:txBody>
          <a:bodyPr wrap="square" rtlCol="0">
            <a:spAutoFit/>
          </a:bodyPr>
          <a:lstStyle/>
          <a:p>
            <a:pPr>
              <a:lnSpc>
                <a:spcPct val="150000"/>
              </a:lnSpc>
            </a:pPr>
            <a:r>
              <a:rPr lang="en-US" altLang="zh-CN" b="1" dirty="0">
                <a:solidFill>
                  <a:srgbClr val="595959"/>
                </a:solidFill>
                <a:latin typeface="微软雅黑" panose="020B0503020204020204" pitchFamily="34" charset="-122"/>
                <a:ea typeface="微软雅黑" panose="020B0503020204020204" pitchFamily="34" charset="-122"/>
                <a:cs typeface="+mn-ea"/>
              </a:rPr>
              <a:t>POJO</a:t>
            </a:r>
            <a:r>
              <a:rPr lang="zh-CN" altLang="en-US" b="1" dirty="0">
                <a:solidFill>
                  <a:srgbClr val="595959"/>
                </a:solidFill>
                <a:latin typeface="微软雅黑" panose="020B0503020204020204" pitchFamily="34" charset="-122"/>
                <a:ea typeface="微软雅黑" panose="020B0503020204020204" pitchFamily="34" charset="-122"/>
                <a:cs typeface="+mn-ea"/>
              </a:rPr>
              <a:t>类准备</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595959"/>
                </a:solidFill>
                <a:latin typeface="微软雅黑" panose="020B0503020204020204" pitchFamily="34" charset="-122"/>
                <a:ea typeface="微软雅黑" panose="020B0503020204020204" pitchFamily="34" charset="-122"/>
                <a:cs typeface="+mn-ea"/>
              </a:rPr>
              <a:t>1</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err="1">
                <a:solidFill>
                  <a:srgbClr val="595959"/>
                </a:solidFill>
                <a:latin typeface="微软雅黑" panose="020B0503020204020204" pitchFamily="34" charset="-122"/>
                <a:ea typeface="微软雅黑" panose="020B0503020204020204" pitchFamily="34" charset="-122"/>
                <a:cs typeface="+mn-ea"/>
              </a:rPr>
              <a:t>com.itheima.pojo</a:t>
            </a:r>
            <a:r>
              <a:rPr lang="zh-CN" altLang="zh-CN" sz="1600" dirty="0">
                <a:solidFill>
                  <a:srgbClr val="595959"/>
                </a:solidFill>
                <a:latin typeface="微软雅黑" panose="020B0503020204020204" pitchFamily="34" charset="-122"/>
                <a:ea typeface="微软雅黑" panose="020B0503020204020204" pitchFamily="34" charset="-122"/>
                <a:cs typeface="+mn-ea"/>
              </a:rPr>
              <a:t>包中，创建持久化类</a:t>
            </a:r>
            <a:r>
              <a:rPr lang="en-US" altLang="zh-CN" sz="1600" dirty="0">
                <a:solidFill>
                  <a:srgbClr val="595959"/>
                </a:solidFill>
                <a:latin typeface="微软雅黑" panose="020B0503020204020204" pitchFamily="34" charset="-122"/>
                <a:ea typeface="微软雅黑" panose="020B0503020204020204" pitchFamily="34" charset="-122"/>
                <a:cs typeface="+mn-ea"/>
              </a:rPr>
              <a:t>Category</a:t>
            </a:r>
            <a:r>
              <a:rPr lang="zh-CN" altLang="zh-CN" sz="1600" dirty="0">
                <a:solidFill>
                  <a:srgbClr val="595959"/>
                </a:solidFill>
                <a:latin typeface="微软雅黑" panose="020B0503020204020204" pitchFamily="34" charset="-122"/>
                <a:ea typeface="微软雅黑" panose="020B0503020204020204" pitchFamily="34" charset="-122"/>
                <a:cs typeface="+mn-ea"/>
              </a:rPr>
              <a:t>，并在类中定义商品类别的相关属性和方法</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9" name="图片 18">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651708" y="2583850"/>
            <a:ext cx="6880912" cy="3799265"/>
          </a:xfrm>
          <a:prstGeom prst="rect">
            <a:avLst/>
          </a:prstGeom>
        </p:spPr>
      </p:pic>
      <p:sp>
        <p:nvSpPr>
          <p:cNvPr id="2" name="矩形 1"/>
          <p:cNvSpPr/>
          <p:nvPr/>
        </p:nvSpPr>
        <p:spPr>
          <a:xfrm>
            <a:off x="3066548" y="2606710"/>
            <a:ext cx="6420352" cy="3742115"/>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class Category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private Integer id;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主键</a:t>
            </a:r>
            <a:r>
              <a:rPr lang="en-US" altLang="zh-CN" sz="1600" dirty="0">
                <a:solidFill>
                  <a:srgbClr val="595959"/>
                </a:solidFill>
                <a:latin typeface="微软雅黑" panose="020B0503020204020204" pitchFamily="34" charset="-122"/>
                <a:ea typeface="微软雅黑" panose="020B0503020204020204" pitchFamily="34" charset="-122"/>
                <a:cs typeface="+mn-ea"/>
              </a:rPr>
              <a:t>id</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private String </a:t>
            </a:r>
            <a:r>
              <a:rPr lang="en-US" altLang="zh-CN" sz="1600" dirty="0" err="1">
                <a:solidFill>
                  <a:srgbClr val="595959"/>
                </a:solidFill>
                <a:latin typeface="微软雅黑" panose="020B0503020204020204" pitchFamily="34" charset="-122"/>
                <a:ea typeface="微软雅黑" panose="020B0503020204020204" pitchFamily="34" charset="-122"/>
                <a:cs typeface="+mn-ea"/>
              </a:rPr>
              <a:t>typename</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类别名称</a:t>
            </a: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private List&lt;Product&gt; </a:t>
            </a:r>
            <a:r>
              <a:rPr lang="en-US" altLang="zh-CN" sz="1600" dirty="0" err="1">
                <a:solidFill>
                  <a:srgbClr val="595959"/>
                </a:solidFill>
                <a:latin typeface="微软雅黑" panose="020B0503020204020204" pitchFamily="34" charset="-122"/>
                <a:ea typeface="微软雅黑" panose="020B0503020204020204" pitchFamily="34" charset="-122"/>
                <a:cs typeface="+mn-ea"/>
              </a:rPr>
              <a:t>productList</a:t>
            </a: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zh-CN" altLang="zh-CN" sz="1600" dirty="0">
                <a:solidFill>
                  <a:srgbClr val="595959"/>
                </a:solidFill>
                <a:latin typeface="微软雅黑" panose="020B0503020204020204" pitchFamily="34" charset="-122"/>
                <a:ea typeface="微软雅黑" panose="020B0503020204020204" pitchFamily="34" charset="-122"/>
                <a:cs typeface="+mn-ea"/>
              </a:rPr>
              <a:t>商品集合</a:t>
            </a: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en-US" sz="1600" dirty="0">
                <a:solidFill>
                  <a:srgbClr val="595959"/>
                </a:solidFill>
                <a:latin typeface="微软雅黑" panose="020B0503020204020204" pitchFamily="34" charset="-122"/>
                <a:ea typeface="微软雅黑" panose="020B0503020204020204" pitchFamily="34" charset="-122"/>
                <a:cs typeface="+mn-ea"/>
              </a:rPr>
              <a:t> 省略</a:t>
            </a:r>
            <a:r>
              <a:rPr lang="en-US" altLang="zh-CN" sz="1600" dirty="0">
                <a:solidFill>
                  <a:srgbClr val="595959"/>
                </a:solidFill>
                <a:latin typeface="微软雅黑" panose="020B0503020204020204" pitchFamily="34" charset="-122"/>
                <a:ea typeface="微软雅黑" panose="020B0503020204020204" pitchFamily="34" charset="-122"/>
                <a:cs typeface="+mn-ea"/>
              </a:rPr>
              <a:t>getter/</a:t>
            </a:r>
            <a:r>
              <a:rPr lang="en-US" altLang="zh-CN" sz="1600" dirty="0" err="1">
                <a:solidFill>
                  <a:srgbClr val="595959"/>
                </a:solidFill>
                <a:latin typeface="微软雅黑" panose="020B0503020204020204" pitchFamily="34" charset="-122"/>
                <a:ea typeface="微软雅黑" panose="020B0503020204020204" pitchFamily="34" charset="-122"/>
                <a:cs typeface="+mn-ea"/>
              </a:rPr>
              <a:t>etter</a:t>
            </a:r>
            <a:r>
              <a:rPr lang="zh-CN" altLang="en-US" sz="1600" dirty="0">
                <a:solidFill>
                  <a:srgbClr val="595959"/>
                </a:solidFill>
                <a:latin typeface="微软雅黑" panose="020B0503020204020204" pitchFamily="34" charset="-122"/>
                <a:ea typeface="微软雅黑" panose="020B0503020204020204" pitchFamily="34" charset="-122"/>
                <a:cs typeface="+mn-ea"/>
              </a:rPr>
              <a:t>方法</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@Override</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public String </a:t>
            </a:r>
            <a:r>
              <a:rPr lang="en-US" altLang="zh-CN" sz="1600" dirty="0" err="1">
                <a:solidFill>
                  <a:srgbClr val="595959"/>
                </a:solidFill>
                <a:latin typeface="微软雅黑" panose="020B0503020204020204" pitchFamily="34" charset="-122"/>
                <a:ea typeface="微软雅黑" panose="020B0503020204020204" pitchFamily="34" charset="-122"/>
                <a:cs typeface="+mn-ea"/>
              </a:rPr>
              <a:t>toString</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return "Category{" +"id=" + id + ", </a:t>
            </a:r>
            <a:r>
              <a:rPr lang="en-US" altLang="zh-CN" sz="1600" dirty="0" err="1">
                <a:solidFill>
                  <a:srgbClr val="595959"/>
                </a:solidFill>
                <a:latin typeface="微软雅黑" panose="020B0503020204020204" pitchFamily="34" charset="-122"/>
                <a:ea typeface="微软雅黑" panose="020B0503020204020204" pitchFamily="34" charset="-122"/>
                <a:cs typeface="+mn-ea"/>
              </a:rPr>
              <a:t>typename</a:t>
            </a: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en-US" altLang="zh-CN" sz="1600" dirty="0" err="1">
                <a:solidFill>
                  <a:srgbClr val="595959"/>
                </a:solidFill>
                <a:latin typeface="微软雅黑" panose="020B0503020204020204" pitchFamily="34" charset="-122"/>
                <a:ea typeface="微软雅黑" panose="020B0503020204020204" pitchFamily="34" charset="-122"/>
                <a:cs typeface="+mn-ea"/>
              </a:rPr>
              <a:t>typename</a:t>
            </a: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en-US" altLang="zh-CN" sz="1600" dirty="0" err="1">
                <a:solidFill>
                  <a:srgbClr val="595959"/>
                </a:solidFill>
                <a:latin typeface="微软雅黑" panose="020B0503020204020204" pitchFamily="34" charset="-122"/>
                <a:ea typeface="微软雅黑" panose="020B0503020204020204" pitchFamily="34" charset="-122"/>
                <a:cs typeface="+mn-ea"/>
              </a:rPr>
              <a:t>productList</a:t>
            </a: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en-US" altLang="zh-CN" sz="1600" dirty="0" err="1">
                <a:solidFill>
                  <a:srgbClr val="595959"/>
                </a:solidFill>
                <a:latin typeface="微软雅黑" panose="020B0503020204020204" pitchFamily="34" charset="-122"/>
                <a:ea typeface="微软雅黑" panose="020B0503020204020204" pitchFamily="34" charset="-122"/>
                <a:cs typeface="+mn-ea"/>
              </a:rPr>
              <a:t>productList</a:t>
            </a:r>
            <a:r>
              <a:rPr lang="en-US" altLang="zh-CN" sz="1600" dirty="0">
                <a:solidFill>
                  <a:srgbClr val="595959"/>
                </a:solidFill>
                <a:latin typeface="微软雅黑" panose="020B0503020204020204" pitchFamily="34" charset="-122"/>
                <a:ea typeface="微软雅黑" panose="020B0503020204020204" pitchFamily="34" charset="-122"/>
                <a:cs typeface="+mn-ea"/>
              </a:rPr>
              <a:t> + '}';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3378722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03</a:t>
            </a:r>
          </a:p>
        </p:txBody>
      </p:sp>
      <p:sp>
        <p:nvSpPr>
          <p:cNvPr id="12" name="Title 1"/>
          <p:cNvSpPr txBox="1"/>
          <p:nvPr/>
        </p:nvSpPr>
        <p:spPr>
          <a:xfrm>
            <a:off x="1143839" y="266933"/>
            <a:ext cx="310812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4.6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案例：商品的类别</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a:extLst>
              <a:ext uri="{FF2B5EF4-FFF2-40B4-BE49-F238E27FC236}">
                <a16:creationId xmlns:a16="http://schemas.microsoft.com/office/drawing/2014/main" id="{BEAF0FBF-8370-1548-A5DC-85DA9EE176CA}"/>
              </a:ext>
            </a:extLst>
          </p:cNvPr>
          <p:cNvSpPr txBox="1"/>
          <p:nvPr>
            <p:custDataLst>
              <p:tags r:id="rId1"/>
            </p:custDataLst>
          </p:nvPr>
        </p:nvSpPr>
        <p:spPr>
          <a:xfrm>
            <a:off x="2917359" y="1121759"/>
            <a:ext cx="8143641" cy="833626"/>
          </a:xfrm>
          <a:prstGeom prst="rect">
            <a:avLst/>
          </a:prstGeom>
          <a:noFill/>
          <a:ln>
            <a:noFill/>
          </a:ln>
        </p:spPr>
        <p:txBody>
          <a:bodyPr wrap="square" rtlCol="0">
            <a:spAutoFit/>
          </a:bodyPr>
          <a:lstStyle/>
          <a:p>
            <a:pPr>
              <a:lnSpc>
                <a:spcPct val="150000"/>
              </a:lnSpc>
            </a:pPr>
            <a:r>
              <a:rPr lang="en-US" altLang="zh-CN" b="1" dirty="0">
                <a:solidFill>
                  <a:srgbClr val="595959"/>
                </a:solidFill>
                <a:latin typeface="微软雅黑" panose="020B0503020204020204" pitchFamily="34" charset="-122"/>
                <a:ea typeface="微软雅黑" panose="020B0503020204020204" pitchFamily="34" charset="-122"/>
                <a:cs typeface="+mn-ea"/>
              </a:rPr>
              <a:t>POJO</a:t>
            </a:r>
            <a:r>
              <a:rPr lang="zh-CN" altLang="en-US" b="1" dirty="0">
                <a:solidFill>
                  <a:srgbClr val="595959"/>
                </a:solidFill>
                <a:latin typeface="微软雅黑" panose="020B0503020204020204" pitchFamily="34" charset="-122"/>
                <a:ea typeface="微软雅黑" panose="020B0503020204020204" pitchFamily="34" charset="-122"/>
                <a:cs typeface="+mn-ea"/>
              </a:rPr>
              <a:t>类准备</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595959"/>
                </a:solidFill>
                <a:latin typeface="微软雅黑" panose="020B0503020204020204" pitchFamily="34" charset="-122"/>
                <a:ea typeface="微软雅黑" panose="020B0503020204020204" pitchFamily="34" charset="-122"/>
                <a:cs typeface="+mn-ea"/>
              </a:rPr>
              <a:t>2</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err="1">
                <a:solidFill>
                  <a:srgbClr val="595959"/>
                </a:solidFill>
                <a:latin typeface="微软雅黑" panose="020B0503020204020204" pitchFamily="34" charset="-122"/>
                <a:ea typeface="微软雅黑" panose="020B0503020204020204" pitchFamily="34" charset="-122"/>
                <a:cs typeface="+mn-ea"/>
              </a:rPr>
              <a:t>com.itheima.pojo</a:t>
            </a:r>
            <a:r>
              <a:rPr lang="zh-CN" altLang="zh-CN" sz="1600" dirty="0">
                <a:solidFill>
                  <a:srgbClr val="595959"/>
                </a:solidFill>
                <a:latin typeface="微软雅黑" panose="020B0503020204020204" pitchFamily="34" charset="-122"/>
                <a:ea typeface="微软雅黑" panose="020B0503020204020204" pitchFamily="34" charset="-122"/>
                <a:cs typeface="+mn-ea"/>
              </a:rPr>
              <a:t>包中，创建持久化类</a:t>
            </a:r>
            <a:r>
              <a:rPr lang="en-US" altLang="zh-CN" sz="1600" dirty="0">
                <a:solidFill>
                  <a:srgbClr val="595959"/>
                </a:solidFill>
                <a:latin typeface="微软雅黑" panose="020B0503020204020204" pitchFamily="34" charset="-122"/>
                <a:ea typeface="微软雅黑" panose="020B0503020204020204" pitchFamily="34" charset="-122"/>
                <a:cs typeface="+mn-ea"/>
              </a:rPr>
              <a:t>Product</a:t>
            </a:r>
            <a:r>
              <a:rPr lang="zh-CN" altLang="zh-CN" sz="1600" dirty="0">
                <a:solidFill>
                  <a:srgbClr val="595959"/>
                </a:solidFill>
                <a:latin typeface="微软雅黑" panose="020B0503020204020204" pitchFamily="34" charset="-122"/>
                <a:ea typeface="微软雅黑" panose="020B0503020204020204" pitchFamily="34" charset="-122"/>
                <a:cs typeface="+mn-ea"/>
              </a:rPr>
              <a:t>，并在类中定义相关属性和方法</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p>
        </p:txBody>
      </p:sp>
      <p:pic>
        <p:nvPicPr>
          <p:cNvPr id="19" name="图片 18">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651708" y="2583850"/>
            <a:ext cx="6880912" cy="3799265"/>
          </a:xfrm>
          <a:prstGeom prst="rect">
            <a:avLst/>
          </a:prstGeom>
        </p:spPr>
      </p:pic>
      <p:sp>
        <p:nvSpPr>
          <p:cNvPr id="2" name="矩形 1"/>
          <p:cNvSpPr/>
          <p:nvPr/>
        </p:nvSpPr>
        <p:spPr>
          <a:xfrm>
            <a:off x="3066548" y="2606710"/>
            <a:ext cx="6420352" cy="3742115"/>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class Product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private Integer id;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主键</a:t>
            </a:r>
            <a:r>
              <a:rPr lang="en-US" altLang="zh-CN" sz="1600" dirty="0">
                <a:solidFill>
                  <a:srgbClr val="595959"/>
                </a:solidFill>
                <a:latin typeface="微软雅黑" panose="020B0503020204020204" pitchFamily="34" charset="-122"/>
                <a:ea typeface="微软雅黑" panose="020B0503020204020204" pitchFamily="34" charset="-122"/>
                <a:cs typeface="+mn-ea"/>
              </a:rPr>
              <a:t>id</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private String </a:t>
            </a:r>
            <a:r>
              <a:rPr lang="en-US" altLang="zh-CN" sz="1600" dirty="0" err="1">
                <a:solidFill>
                  <a:srgbClr val="595959"/>
                </a:solidFill>
                <a:latin typeface="微软雅黑" panose="020B0503020204020204" pitchFamily="34" charset="-122"/>
                <a:ea typeface="微软雅黑" panose="020B0503020204020204" pitchFamily="34" charset="-122"/>
                <a:cs typeface="+mn-ea"/>
              </a:rPr>
              <a:t>goodsname</a:t>
            </a: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zh-CN" altLang="zh-CN" sz="1600" dirty="0">
                <a:solidFill>
                  <a:srgbClr val="595959"/>
                </a:solidFill>
                <a:latin typeface="微软雅黑" panose="020B0503020204020204" pitchFamily="34" charset="-122"/>
                <a:ea typeface="微软雅黑" panose="020B0503020204020204" pitchFamily="34" charset="-122"/>
                <a:cs typeface="+mn-ea"/>
              </a:rPr>
              <a:t>商品名称</a:t>
            </a: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private double price;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价格</a:t>
            </a: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en-US" sz="1600" dirty="0">
                <a:solidFill>
                  <a:srgbClr val="595959"/>
                </a:solidFill>
                <a:latin typeface="微软雅黑" panose="020B0503020204020204" pitchFamily="34" charset="-122"/>
                <a:ea typeface="微软雅黑" panose="020B0503020204020204" pitchFamily="34" charset="-122"/>
                <a:cs typeface="+mn-ea"/>
              </a:rPr>
              <a:t> 省略</a:t>
            </a:r>
            <a:r>
              <a:rPr lang="en-US" altLang="zh-CN" sz="1600" dirty="0">
                <a:solidFill>
                  <a:srgbClr val="595959"/>
                </a:solidFill>
                <a:latin typeface="微软雅黑" panose="020B0503020204020204" pitchFamily="34" charset="-122"/>
                <a:ea typeface="微软雅黑" panose="020B0503020204020204" pitchFamily="34" charset="-122"/>
                <a:cs typeface="+mn-ea"/>
              </a:rPr>
              <a:t>getter/setter</a:t>
            </a:r>
            <a:r>
              <a:rPr lang="zh-CN" altLang="en-US" sz="1600" dirty="0">
                <a:solidFill>
                  <a:srgbClr val="595959"/>
                </a:solidFill>
                <a:latin typeface="微软雅黑" panose="020B0503020204020204" pitchFamily="34" charset="-122"/>
                <a:ea typeface="微软雅黑" panose="020B0503020204020204" pitchFamily="34" charset="-122"/>
                <a:cs typeface="+mn-ea"/>
              </a:rPr>
              <a:t>方法</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@Override</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public String </a:t>
            </a:r>
            <a:r>
              <a:rPr lang="en-US" altLang="zh-CN" sz="1600" dirty="0" err="1">
                <a:solidFill>
                  <a:srgbClr val="595959"/>
                </a:solidFill>
                <a:latin typeface="微软雅黑" panose="020B0503020204020204" pitchFamily="34" charset="-122"/>
                <a:ea typeface="微软雅黑" panose="020B0503020204020204" pitchFamily="34" charset="-122"/>
                <a:cs typeface="+mn-ea"/>
              </a:rPr>
              <a:t>toString</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return “Product{” +“id=” + id + “, </a:t>
            </a:r>
            <a:r>
              <a:rPr lang="en-US" altLang="zh-CN" sz="1600" dirty="0" err="1">
                <a:solidFill>
                  <a:srgbClr val="595959"/>
                </a:solidFill>
                <a:latin typeface="微软雅黑" panose="020B0503020204020204" pitchFamily="34" charset="-122"/>
                <a:ea typeface="微软雅黑" panose="020B0503020204020204" pitchFamily="34" charset="-122"/>
                <a:cs typeface="+mn-ea"/>
              </a:rPr>
              <a:t>goodsname</a:t>
            </a: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en-US" altLang="zh-CN" sz="1600" dirty="0" err="1">
                <a:solidFill>
                  <a:srgbClr val="595959"/>
                </a:solidFill>
                <a:latin typeface="微软雅黑" panose="020B0503020204020204" pitchFamily="34" charset="-122"/>
                <a:ea typeface="微软雅黑" panose="020B0503020204020204" pitchFamily="34" charset="-122"/>
                <a:cs typeface="+mn-ea"/>
              </a:rPr>
              <a:t>goodsname</a:t>
            </a:r>
            <a:r>
              <a:rPr lang="en-US" altLang="zh-CN" sz="1600" dirty="0">
                <a:solidFill>
                  <a:srgbClr val="595959"/>
                </a:solidFill>
                <a:latin typeface="微软雅黑" panose="020B0503020204020204" pitchFamily="34" charset="-122"/>
                <a:ea typeface="微软雅黑" panose="020B0503020204020204" pitchFamily="34" charset="-122"/>
                <a:cs typeface="+mn-ea"/>
              </a:rPr>
              <a:t> +“, price=” + price +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30659951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04</a:t>
            </a:r>
          </a:p>
        </p:txBody>
      </p:sp>
      <p:sp>
        <p:nvSpPr>
          <p:cNvPr id="12" name="Title 1"/>
          <p:cNvSpPr txBox="1"/>
          <p:nvPr/>
        </p:nvSpPr>
        <p:spPr>
          <a:xfrm>
            <a:off x="1143839" y="266933"/>
            <a:ext cx="310812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4.6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案例：商品的类别</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a:extLst>
              <a:ext uri="{FF2B5EF4-FFF2-40B4-BE49-F238E27FC236}">
                <a16:creationId xmlns:a16="http://schemas.microsoft.com/office/drawing/2014/main" id="{BEAF0FBF-8370-1548-A5DC-85DA9EE176CA}"/>
              </a:ext>
            </a:extLst>
          </p:cNvPr>
          <p:cNvSpPr txBox="1"/>
          <p:nvPr>
            <p:custDataLst>
              <p:tags r:id="rId1"/>
            </p:custDataLst>
          </p:nvPr>
        </p:nvSpPr>
        <p:spPr>
          <a:xfrm>
            <a:off x="2917359" y="1121759"/>
            <a:ext cx="8143641" cy="833626"/>
          </a:xfrm>
          <a:prstGeom prst="rect">
            <a:avLst/>
          </a:prstGeom>
          <a:noFill/>
          <a:ln>
            <a:noFill/>
          </a:ln>
        </p:spPr>
        <p:txBody>
          <a:bodyPr wrap="square" rtlCol="0">
            <a:spAutoFit/>
          </a:bodyPr>
          <a:lstStyle/>
          <a:p>
            <a:pPr>
              <a:lnSpc>
                <a:spcPct val="150000"/>
              </a:lnSpc>
            </a:pPr>
            <a:r>
              <a:rPr lang="zh-CN" altLang="zh-CN" b="1" dirty="0">
                <a:solidFill>
                  <a:srgbClr val="595959"/>
                </a:solidFill>
                <a:latin typeface="微软雅黑" panose="020B0503020204020204" pitchFamily="34" charset="-122"/>
                <a:ea typeface="微软雅黑" panose="020B0503020204020204" pitchFamily="34" charset="-122"/>
                <a:cs typeface="+mn-ea"/>
              </a:rPr>
              <a:t>编写映射文件</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err="1">
                <a:solidFill>
                  <a:srgbClr val="595959"/>
                </a:solidFill>
                <a:latin typeface="微软雅黑" panose="020B0503020204020204" pitchFamily="34" charset="-122"/>
                <a:ea typeface="微软雅黑" panose="020B0503020204020204" pitchFamily="34" charset="-122"/>
                <a:cs typeface="+mn-ea"/>
              </a:rPr>
              <a:t>com.itheima.mapper</a:t>
            </a:r>
            <a:r>
              <a:rPr lang="zh-CN" altLang="zh-CN" sz="1600" dirty="0">
                <a:solidFill>
                  <a:srgbClr val="595959"/>
                </a:solidFill>
                <a:latin typeface="微软雅黑" panose="020B0503020204020204" pitchFamily="34" charset="-122"/>
                <a:ea typeface="微软雅黑" panose="020B0503020204020204" pitchFamily="34" charset="-122"/>
                <a:cs typeface="+mn-ea"/>
              </a:rPr>
              <a:t>包中，创建商品类别实体映射文件</a:t>
            </a:r>
            <a:r>
              <a:rPr lang="en-US" altLang="zh-CN" sz="1600" dirty="0" err="1">
                <a:solidFill>
                  <a:srgbClr val="595959"/>
                </a:solidFill>
                <a:latin typeface="微软雅黑" panose="020B0503020204020204" pitchFamily="34" charset="-122"/>
                <a:ea typeface="微软雅黑" panose="020B0503020204020204" pitchFamily="34" charset="-122"/>
                <a:cs typeface="+mn-ea"/>
              </a:rPr>
              <a:t>CategoryMapper.xml</a:t>
            </a:r>
            <a:r>
              <a:rPr lang="zh-CN" altLang="zh-CN" sz="1600" dirty="0">
                <a:solidFill>
                  <a:srgbClr val="595959"/>
                </a:solidFill>
                <a:latin typeface="微软雅黑" panose="020B0503020204020204" pitchFamily="34" charset="-122"/>
                <a:ea typeface="微软雅黑" panose="020B0503020204020204" pitchFamily="34" charset="-122"/>
                <a:cs typeface="+mn-ea"/>
              </a:rPr>
              <a:t>，并在文件中编写一对多关联映射查询的配置</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p>
        </p:txBody>
      </p:sp>
      <p:pic>
        <p:nvPicPr>
          <p:cNvPr id="19" name="图片 18">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651708" y="2583850"/>
            <a:ext cx="6880912" cy="3799265"/>
          </a:xfrm>
          <a:prstGeom prst="rect">
            <a:avLst/>
          </a:prstGeom>
        </p:spPr>
      </p:pic>
      <p:sp>
        <p:nvSpPr>
          <p:cNvPr id="2" name="矩形 1"/>
          <p:cNvSpPr/>
          <p:nvPr/>
        </p:nvSpPr>
        <p:spPr>
          <a:xfrm>
            <a:off x="3066548" y="2606710"/>
            <a:ext cx="6420352" cy="3742115"/>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a:t>
            </a:r>
            <a:r>
              <a:rPr lang="zh-CN" altLang="en-US" sz="1600" dirty="0">
                <a:solidFill>
                  <a:srgbClr val="595959"/>
                </a:solidFill>
                <a:latin typeface="微软雅黑" panose="020B0503020204020204" pitchFamily="34" charset="-122"/>
                <a:ea typeface="微软雅黑" panose="020B0503020204020204" pitchFamily="34" charset="-122"/>
                <a:cs typeface="+mn-ea"/>
              </a:rPr>
              <a:t> 只展示了</a:t>
            </a:r>
            <a:r>
              <a:rPr lang="en-US" altLang="zh-CN" sz="1600" dirty="0">
                <a:solidFill>
                  <a:srgbClr val="595959"/>
                </a:solidFill>
                <a:latin typeface="微软雅黑" panose="020B0503020204020204" pitchFamily="34" charset="-122"/>
                <a:ea typeface="微软雅黑" panose="020B0503020204020204" pitchFamily="34" charset="-122"/>
                <a:cs typeface="+mn-ea"/>
              </a:rPr>
              <a:t>select</a:t>
            </a:r>
            <a:r>
              <a:rPr lang="zh-CN" altLang="en-US" sz="1600" dirty="0">
                <a:solidFill>
                  <a:srgbClr val="595959"/>
                </a:solidFill>
                <a:latin typeface="微软雅黑" panose="020B0503020204020204" pitchFamily="34" charset="-122"/>
                <a:ea typeface="微软雅黑" panose="020B0503020204020204" pitchFamily="34" charset="-122"/>
                <a:cs typeface="+mn-ea"/>
              </a:rPr>
              <a:t>标签的内容</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sym typeface="Wingdings" pitchFamily="2" charset="2"/>
              </a:rPr>
              <a:t>-- &gt;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 </a:t>
            </a:r>
            <a:r>
              <a:rPr lang="zh-CN" altLang="zh-CN" sz="1600" dirty="0">
                <a:solidFill>
                  <a:srgbClr val="595959"/>
                </a:solidFill>
                <a:latin typeface="微软雅黑" panose="020B0503020204020204" pitchFamily="34" charset="-122"/>
                <a:ea typeface="微软雅黑" panose="020B0503020204020204" pitchFamily="34" charset="-122"/>
                <a:cs typeface="+mn-ea"/>
              </a:rPr>
              <a:t>一对多：查看某一商品类别及其关联的商品信息</a:t>
            </a: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注意：当关联查询出的列名相同，则需要使用别名区分 </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1369B2"/>
                </a:solidFill>
                <a:latin typeface="微软雅黑" panose="020B0503020204020204" pitchFamily="34" charset="-122"/>
                <a:ea typeface="微软雅黑" panose="020B0503020204020204" pitchFamily="34" charset="-122"/>
                <a:cs typeface="+mn-ea"/>
              </a:rPr>
              <a:t> &lt;select </a:t>
            </a:r>
            <a:r>
              <a:rPr lang="en-US" altLang="zh-CN" sz="1600" dirty="0">
                <a:solidFill>
                  <a:srgbClr val="595959"/>
                </a:solidFill>
                <a:latin typeface="微软雅黑" panose="020B0503020204020204" pitchFamily="34" charset="-122"/>
                <a:ea typeface="微软雅黑" panose="020B0503020204020204" pitchFamily="34" charset="-122"/>
                <a:cs typeface="+mn-ea"/>
              </a:rPr>
              <a:t>id="</a:t>
            </a:r>
            <a:r>
              <a:rPr lang="en-US" altLang="zh-CN" sz="1600" dirty="0" err="1">
                <a:solidFill>
                  <a:srgbClr val="595959"/>
                </a:solidFill>
                <a:latin typeface="微软雅黑" panose="020B0503020204020204" pitchFamily="34" charset="-122"/>
                <a:ea typeface="微软雅黑" panose="020B0503020204020204" pitchFamily="34" charset="-122"/>
                <a:cs typeface="+mn-ea"/>
              </a:rPr>
              <a:t>findCategoryWithProduct</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parameterType</a:t>
            </a:r>
            <a:r>
              <a:rPr lang="en-US" altLang="zh-CN" sz="1600" dirty="0">
                <a:solidFill>
                  <a:srgbClr val="595959"/>
                </a:solidFill>
                <a:latin typeface="微软雅黑" panose="020B0503020204020204" pitchFamily="34" charset="-122"/>
                <a:ea typeface="微软雅黑" panose="020B0503020204020204" pitchFamily="34" charset="-122"/>
                <a:cs typeface="+mn-ea"/>
              </a:rPr>
              <a:t>="Integer"</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resultMap</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CategoryWithProductResult</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SELECT c.*,</a:t>
            </a:r>
            <a:r>
              <a:rPr lang="en-US" altLang="zh-CN" sz="1600" dirty="0" err="1">
                <a:solidFill>
                  <a:srgbClr val="595959"/>
                </a:solidFill>
                <a:latin typeface="微软雅黑" panose="020B0503020204020204" pitchFamily="34" charset="-122"/>
                <a:ea typeface="微软雅黑" panose="020B0503020204020204" pitchFamily="34" charset="-122"/>
                <a:cs typeface="+mn-ea"/>
              </a:rPr>
              <a:t>p.id</a:t>
            </a:r>
            <a:r>
              <a:rPr lang="en-US" altLang="zh-CN" sz="1600" dirty="0">
                <a:solidFill>
                  <a:srgbClr val="595959"/>
                </a:solidFill>
                <a:latin typeface="微软雅黑" panose="020B0503020204020204" pitchFamily="34" charset="-122"/>
                <a:ea typeface="微软雅黑" panose="020B0503020204020204" pitchFamily="34" charset="-122"/>
                <a:cs typeface="+mn-ea"/>
              </a:rPr>
              <a:t> as </a:t>
            </a:r>
            <a:r>
              <a:rPr lang="en-US" altLang="zh-CN" sz="1600" dirty="0" err="1">
                <a:solidFill>
                  <a:srgbClr val="595959"/>
                </a:solidFill>
                <a:latin typeface="微软雅黑" panose="020B0503020204020204" pitchFamily="34" charset="-122"/>
                <a:ea typeface="微软雅黑" panose="020B0503020204020204" pitchFamily="34" charset="-122"/>
                <a:cs typeface="+mn-ea"/>
              </a:rPr>
              <a:t>category_id,p.goodsname,p.price</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from category </a:t>
            </a:r>
            <a:r>
              <a:rPr lang="en-US" altLang="zh-CN" sz="1600" dirty="0" err="1">
                <a:solidFill>
                  <a:srgbClr val="595959"/>
                </a:solidFill>
                <a:latin typeface="微软雅黑" panose="020B0503020204020204" pitchFamily="34" charset="-122"/>
                <a:ea typeface="微软雅黑" panose="020B0503020204020204" pitchFamily="34" charset="-122"/>
                <a:cs typeface="+mn-ea"/>
              </a:rPr>
              <a:t>c,product</a:t>
            </a:r>
            <a:r>
              <a:rPr lang="en-US" altLang="zh-CN" sz="1600" dirty="0">
                <a:solidFill>
                  <a:srgbClr val="595959"/>
                </a:solidFill>
                <a:latin typeface="微软雅黑" panose="020B0503020204020204" pitchFamily="34" charset="-122"/>
                <a:ea typeface="微软雅黑" panose="020B0503020204020204" pitchFamily="34" charset="-122"/>
                <a:cs typeface="+mn-ea"/>
              </a:rPr>
              <a:t> p</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WHERE </a:t>
            </a:r>
            <a:r>
              <a:rPr lang="en-US" altLang="zh-CN" sz="1600" dirty="0" err="1">
                <a:solidFill>
                  <a:srgbClr val="595959"/>
                </a:solidFill>
                <a:latin typeface="微软雅黑" panose="020B0503020204020204" pitchFamily="34" charset="-122"/>
                <a:ea typeface="微软雅黑" panose="020B0503020204020204" pitchFamily="34" charset="-122"/>
                <a:cs typeface="+mn-ea"/>
              </a:rPr>
              <a:t>c.id</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p.category_id</a:t>
            </a:r>
            <a:r>
              <a:rPr lang="en-US" altLang="zh-CN" sz="1600" dirty="0">
                <a:solidFill>
                  <a:srgbClr val="595959"/>
                </a:solidFill>
                <a:latin typeface="微软雅黑" panose="020B0503020204020204" pitchFamily="34" charset="-122"/>
                <a:ea typeface="微软雅黑" panose="020B0503020204020204" pitchFamily="34" charset="-122"/>
                <a:cs typeface="+mn-ea"/>
              </a:rPr>
              <a:t>	and </a:t>
            </a:r>
            <a:r>
              <a:rPr lang="en-US" altLang="zh-CN" sz="1600" dirty="0" err="1">
                <a:solidFill>
                  <a:srgbClr val="595959"/>
                </a:solidFill>
                <a:latin typeface="微软雅黑" panose="020B0503020204020204" pitchFamily="34" charset="-122"/>
                <a:ea typeface="微软雅黑" panose="020B0503020204020204" pitchFamily="34" charset="-122"/>
                <a:cs typeface="+mn-ea"/>
              </a:rPr>
              <a:t>c.id</a:t>
            </a:r>
            <a:r>
              <a:rPr lang="en-US" altLang="zh-CN" sz="1600" dirty="0">
                <a:solidFill>
                  <a:srgbClr val="595959"/>
                </a:solidFill>
                <a:latin typeface="微软雅黑" panose="020B0503020204020204" pitchFamily="34" charset="-122"/>
                <a:ea typeface="微软雅黑" panose="020B0503020204020204" pitchFamily="34" charset="-122"/>
                <a:cs typeface="+mn-ea"/>
              </a:rPr>
              <a:t>=#{id}</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1369B2"/>
                </a:solidFill>
                <a:latin typeface="微软雅黑" panose="020B0503020204020204" pitchFamily="34" charset="-122"/>
                <a:ea typeface="微软雅黑" panose="020B0503020204020204" pitchFamily="34" charset="-122"/>
                <a:cs typeface="+mn-ea"/>
              </a:rPr>
              <a:t>&lt;/select&gt;</a:t>
            </a:r>
            <a:endParaRPr lang="zh-CN" altLang="zh-CN" sz="1600" dirty="0">
              <a:solidFill>
                <a:srgbClr val="1369B2"/>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42295848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05</a:t>
            </a:r>
          </a:p>
        </p:txBody>
      </p:sp>
      <p:sp>
        <p:nvSpPr>
          <p:cNvPr id="12" name="Title 1"/>
          <p:cNvSpPr txBox="1"/>
          <p:nvPr/>
        </p:nvSpPr>
        <p:spPr>
          <a:xfrm>
            <a:off x="1143839" y="266933"/>
            <a:ext cx="310812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4.6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案例：商品的类别</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a:extLst>
              <a:ext uri="{FF2B5EF4-FFF2-40B4-BE49-F238E27FC236}">
                <a16:creationId xmlns:a16="http://schemas.microsoft.com/office/drawing/2014/main" id="{BEAF0FBF-8370-1548-A5DC-85DA9EE176CA}"/>
              </a:ext>
            </a:extLst>
          </p:cNvPr>
          <p:cNvSpPr txBox="1"/>
          <p:nvPr>
            <p:custDataLst>
              <p:tags r:id="rId1"/>
            </p:custDataLst>
          </p:nvPr>
        </p:nvSpPr>
        <p:spPr>
          <a:xfrm>
            <a:off x="2917359" y="1121759"/>
            <a:ext cx="8143641" cy="833626"/>
          </a:xfrm>
          <a:prstGeom prst="rect">
            <a:avLst/>
          </a:prstGeom>
          <a:noFill/>
          <a:ln>
            <a:noFill/>
          </a:ln>
        </p:spPr>
        <p:txBody>
          <a:bodyPr wrap="square" rtlCol="0">
            <a:spAutoFit/>
          </a:bodyPr>
          <a:lstStyle/>
          <a:p>
            <a:pPr>
              <a:lnSpc>
                <a:spcPct val="150000"/>
              </a:lnSpc>
            </a:pPr>
            <a:r>
              <a:rPr lang="zh-CN" altLang="zh-CN" b="1" dirty="0">
                <a:solidFill>
                  <a:srgbClr val="595959"/>
                </a:solidFill>
                <a:latin typeface="微软雅黑" panose="020B0503020204020204" pitchFamily="34" charset="-122"/>
                <a:ea typeface="微软雅黑" panose="020B0503020204020204" pitchFamily="34" charset="-122"/>
                <a:cs typeface="+mn-ea"/>
              </a:rPr>
              <a:t>修改</a:t>
            </a:r>
            <a:r>
              <a:rPr lang="en-US" altLang="zh-CN" b="1" dirty="0" err="1">
                <a:solidFill>
                  <a:srgbClr val="595959"/>
                </a:solidFill>
                <a:latin typeface="微软雅黑" panose="020B0503020204020204" pitchFamily="34" charset="-122"/>
                <a:ea typeface="微软雅黑" panose="020B0503020204020204" pitchFamily="34" charset="-122"/>
                <a:cs typeface="+mn-ea"/>
              </a:rPr>
              <a:t>mybatis-config.xml</a:t>
            </a:r>
            <a:r>
              <a:rPr lang="zh-CN" altLang="zh-CN" b="1" dirty="0">
                <a:solidFill>
                  <a:srgbClr val="595959"/>
                </a:solidFill>
                <a:latin typeface="微软雅黑" panose="020B0503020204020204" pitchFamily="34" charset="-122"/>
                <a:ea typeface="微软雅黑" panose="020B0503020204020204" pitchFamily="34" charset="-122"/>
                <a:cs typeface="+mn-ea"/>
              </a:rPr>
              <a:t>核心配置文件</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在核心配置文件</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mybatis-config.xml</a:t>
            </a:r>
            <a:r>
              <a:rPr lang="zh-CN" altLang="zh-CN" sz="1600" dirty="0">
                <a:solidFill>
                  <a:srgbClr val="595959"/>
                </a:solidFill>
                <a:latin typeface="微软雅黑" panose="020B0503020204020204" pitchFamily="34" charset="-122"/>
                <a:ea typeface="微软雅黑" panose="020B0503020204020204" pitchFamily="34" charset="-122"/>
                <a:cs typeface="+mn-ea"/>
              </a:rPr>
              <a:t>中，引入</a:t>
            </a:r>
            <a:r>
              <a:rPr lang="en-US" altLang="zh-CN" sz="1600" dirty="0" err="1">
                <a:solidFill>
                  <a:srgbClr val="595959"/>
                </a:solidFill>
                <a:latin typeface="微软雅黑" panose="020B0503020204020204" pitchFamily="34" charset="-122"/>
                <a:ea typeface="微软雅黑" panose="020B0503020204020204" pitchFamily="34" charset="-122"/>
                <a:cs typeface="+mn-ea"/>
              </a:rPr>
              <a:t>CategoryMapper.xml</a:t>
            </a:r>
            <a:r>
              <a:rPr lang="zh-CN" altLang="zh-CN" sz="1600" dirty="0">
                <a:solidFill>
                  <a:srgbClr val="595959"/>
                </a:solidFill>
                <a:latin typeface="微软雅黑" panose="020B0503020204020204" pitchFamily="34" charset="-122"/>
                <a:ea typeface="微软雅黑" panose="020B0503020204020204" pitchFamily="34" charset="-122"/>
                <a:cs typeface="+mn-ea"/>
              </a:rPr>
              <a:t>，将</a:t>
            </a:r>
            <a:r>
              <a:rPr lang="en-US" altLang="zh-CN" sz="1600" dirty="0" err="1">
                <a:solidFill>
                  <a:srgbClr val="595959"/>
                </a:solidFill>
                <a:latin typeface="微软雅黑" panose="020B0503020204020204" pitchFamily="34" charset="-122"/>
                <a:ea typeface="微软雅黑" panose="020B0503020204020204" pitchFamily="34" charset="-122"/>
                <a:cs typeface="+mn-ea"/>
              </a:rPr>
              <a:t>CategoryMapper.xml</a:t>
            </a:r>
            <a:r>
              <a:rPr lang="zh-CN" altLang="zh-CN" sz="1600" dirty="0">
                <a:solidFill>
                  <a:srgbClr val="595959"/>
                </a:solidFill>
                <a:latin typeface="微软雅黑" panose="020B0503020204020204" pitchFamily="34" charset="-122"/>
                <a:ea typeface="微软雅黑" panose="020B0503020204020204" pitchFamily="34" charset="-122"/>
                <a:cs typeface="+mn-ea"/>
              </a:rPr>
              <a:t>映射文件加载到程序中</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9" name="图片 18">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651708" y="3041051"/>
            <a:ext cx="6880912" cy="1850990"/>
          </a:xfrm>
          <a:prstGeom prst="rect">
            <a:avLst/>
          </a:prstGeom>
        </p:spPr>
      </p:pic>
      <p:sp>
        <p:nvSpPr>
          <p:cNvPr id="2" name="矩形 1"/>
          <p:cNvSpPr/>
          <p:nvPr/>
        </p:nvSpPr>
        <p:spPr>
          <a:xfrm>
            <a:off x="3066548" y="3063910"/>
            <a:ext cx="6420352" cy="1705403"/>
          </a:xfrm>
          <a:prstGeom prst="rect">
            <a:avLst/>
          </a:prstGeom>
        </p:spPr>
        <p:txBody>
          <a:bodyPr wrap="square">
            <a:spAutoFit/>
          </a:bodyPr>
          <a:lstStyle/>
          <a:p>
            <a:pPr lvl="0">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&lt;mapper resource="com/</a:t>
            </a:r>
            <a:r>
              <a:rPr lang="en-US" altLang="zh-CN" dirty="0" err="1">
                <a:solidFill>
                  <a:srgbClr val="595959"/>
                </a:solidFill>
                <a:latin typeface="微软雅黑" panose="020B0503020204020204" pitchFamily="34" charset="-122"/>
                <a:ea typeface="微软雅黑" panose="020B0503020204020204" pitchFamily="34" charset="-122"/>
                <a:cs typeface="+mn-ea"/>
              </a:rPr>
              <a:t>itheima</a:t>
            </a:r>
            <a:r>
              <a:rPr lang="en-US" altLang="zh-CN" dirty="0">
                <a:solidFill>
                  <a:srgbClr val="595959"/>
                </a:solidFill>
                <a:latin typeface="微软雅黑" panose="020B0503020204020204" pitchFamily="34" charset="-122"/>
                <a:ea typeface="微软雅黑" panose="020B0503020204020204" pitchFamily="34" charset="-122"/>
                <a:cs typeface="+mn-ea"/>
              </a:rPr>
              <a:t>/mapper/</a:t>
            </a:r>
            <a:r>
              <a:rPr lang="en-US" altLang="zh-CN" dirty="0" err="1">
                <a:solidFill>
                  <a:srgbClr val="595959"/>
                </a:solidFill>
                <a:latin typeface="微软雅黑" panose="020B0503020204020204" pitchFamily="34" charset="-122"/>
                <a:ea typeface="微软雅黑" panose="020B0503020204020204" pitchFamily="34" charset="-122"/>
                <a:cs typeface="+mn-ea"/>
              </a:rPr>
              <a:t>CategoryMapper.xml</a:t>
            </a:r>
            <a:r>
              <a:rPr lang="en-US" altLang="zh-CN" dirty="0">
                <a:solidFill>
                  <a:srgbClr val="595959"/>
                </a:solidFill>
                <a:latin typeface="微软雅黑" panose="020B0503020204020204" pitchFamily="34" charset="-122"/>
                <a:ea typeface="微软雅黑" panose="020B0503020204020204" pitchFamily="34" charset="-122"/>
                <a:cs typeface="+mn-ea"/>
              </a:rPr>
              <a:t>" &gt;</a:t>
            </a:r>
          </a:p>
          <a:p>
            <a:pPr lvl="0">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&lt;/mapper&gt;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24155956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06</a:t>
            </a:r>
          </a:p>
        </p:txBody>
      </p:sp>
      <p:sp>
        <p:nvSpPr>
          <p:cNvPr id="12" name="Title 1"/>
          <p:cNvSpPr txBox="1"/>
          <p:nvPr/>
        </p:nvSpPr>
        <p:spPr>
          <a:xfrm>
            <a:off x="1143839" y="266933"/>
            <a:ext cx="310812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4.6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案例：商品的类别</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a:extLst>
              <a:ext uri="{FF2B5EF4-FFF2-40B4-BE49-F238E27FC236}">
                <a16:creationId xmlns:a16="http://schemas.microsoft.com/office/drawing/2014/main" id="{BEAF0FBF-8370-1548-A5DC-85DA9EE176CA}"/>
              </a:ext>
            </a:extLst>
          </p:cNvPr>
          <p:cNvSpPr txBox="1"/>
          <p:nvPr>
            <p:custDataLst>
              <p:tags r:id="rId1"/>
            </p:custDataLst>
          </p:nvPr>
        </p:nvSpPr>
        <p:spPr>
          <a:xfrm>
            <a:off x="2917359" y="1121759"/>
            <a:ext cx="8143641" cy="458908"/>
          </a:xfrm>
          <a:prstGeom prst="rect">
            <a:avLst/>
          </a:prstGeom>
          <a:noFill/>
          <a:ln>
            <a:noFill/>
          </a:ln>
        </p:spPr>
        <p:txBody>
          <a:bodyPr wrap="square" rtlCol="0">
            <a:spAutoFit/>
          </a:bodyPr>
          <a:lstStyle/>
          <a:p>
            <a:pPr>
              <a:lnSpc>
                <a:spcPct val="150000"/>
              </a:lnSpc>
            </a:pPr>
            <a:r>
              <a:rPr lang="zh-CN" altLang="zh-CN" b="1" dirty="0">
                <a:solidFill>
                  <a:srgbClr val="595959"/>
                </a:solidFill>
                <a:latin typeface="微软雅黑" panose="020B0503020204020204" pitchFamily="34" charset="-122"/>
                <a:ea typeface="微软雅黑" panose="020B0503020204020204" pitchFamily="34" charset="-122"/>
                <a:cs typeface="+mn-ea"/>
              </a:rPr>
              <a:t>编写测试方法</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在测试类</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MyBatisTest</a:t>
            </a:r>
            <a:r>
              <a:rPr lang="zh-CN" altLang="zh-CN" sz="1600" dirty="0">
                <a:solidFill>
                  <a:srgbClr val="595959"/>
                </a:solidFill>
                <a:latin typeface="微软雅黑" panose="020B0503020204020204" pitchFamily="34" charset="-122"/>
                <a:ea typeface="微软雅黑" panose="020B0503020204020204" pitchFamily="34" charset="-122"/>
                <a:cs typeface="+mn-ea"/>
              </a:rPr>
              <a:t>中，编写测试方法</a:t>
            </a:r>
            <a:r>
              <a:rPr lang="en-US" altLang="zh-CN" sz="1600" dirty="0" err="1">
                <a:solidFill>
                  <a:srgbClr val="595959"/>
                </a:solidFill>
                <a:latin typeface="微软雅黑" panose="020B0503020204020204" pitchFamily="34" charset="-122"/>
                <a:ea typeface="微软雅黑" panose="020B0503020204020204" pitchFamily="34" charset="-122"/>
                <a:cs typeface="+mn-ea"/>
              </a:rPr>
              <a:t>findCategoryTest</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9" name="图片 18">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651708" y="2640330"/>
            <a:ext cx="6880912" cy="3719925"/>
          </a:xfrm>
          <a:prstGeom prst="rect">
            <a:avLst/>
          </a:prstGeom>
        </p:spPr>
      </p:pic>
      <p:sp>
        <p:nvSpPr>
          <p:cNvPr id="2" name="矩形 1"/>
          <p:cNvSpPr/>
          <p:nvPr/>
        </p:nvSpPr>
        <p:spPr>
          <a:xfrm>
            <a:off x="3135128" y="2606710"/>
            <a:ext cx="6420352" cy="3742115"/>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void </a:t>
            </a:r>
            <a:r>
              <a:rPr lang="en-US" altLang="zh-CN" sz="1600" dirty="0" err="1">
                <a:solidFill>
                  <a:srgbClr val="595959"/>
                </a:solidFill>
                <a:latin typeface="微软雅黑" panose="020B0503020204020204" pitchFamily="34" charset="-122"/>
                <a:ea typeface="微软雅黑" panose="020B0503020204020204" pitchFamily="34" charset="-122"/>
                <a:cs typeface="+mn-ea"/>
              </a:rPr>
              <a:t>findCategoryTest</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1.</a:t>
            </a:r>
            <a:r>
              <a:rPr lang="zh-CN" altLang="zh-CN" sz="1600" dirty="0">
                <a:solidFill>
                  <a:srgbClr val="595959"/>
                </a:solidFill>
                <a:latin typeface="微软雅黑" panose="020B0503020204020204" pitchFamily="34" charset="-122"/>
                <a:ea typeface="微软雅黑" panose="020B0503020204020204" pitchFamily="34" charset="-122"/>
                <a:cs typeface="+mn-ea"/>
              </a:rPr>
              <a:t>通过工具类生成</a:t>
            </a:r>
            <a:r>
              <a:rPr lang="en-US" altLang="zh-CN" sz="1600" dirty="0" err="1">
                <a:solidFill>
                  <a:srgbClr val="595959"/>
                </a:solidFill>
                <a:latin typeface="微软雅黑" panose="020B0503020204020204" pitchFamily="34" charset="-122"/>
                <a:ea typeface="微软雅黑" panose="020B0503020204020204" pitchFamily="34" charset="-122"/>
                <a:cs typeface="+mn-ea"/>
              </a:rPr>
              <a:t>SqlSession</a:t>
            </a:r>
            <a:r>
              <a:rPr lang="zh-CN" altLang="zh-CN" sz="1600" dirty="0">
                <a:solidFill>
                  <a:srgbClr val="595959"/>
                </a:solidFill>
                <a:latin typeface="微软雅黑" panose="020B0503020204020204" pitchFamily="34" charset="-122"/>
                <a:ea typeface="微软雅黑" panose="020B0503020204020204" pitchFamily="34" charset="-122"/>
                <a:cs typeface="+mn-ea"/>
              </a:rPr>
              <a:t>对象</a:t>
            </a: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SqlSession</a:t>
            </a:r>
            <a:r>
              <a:rPr lang="en-US" altLang="zh-CN" sz="1600" dirty="0">
                <a:solidFill>
                  <a:srgbClr val="595959"/>
                </a:solidFill>
                <a:latin typeface="微软雅黑" panose="020B0503020204020204" pitchFamily="34" charset="-122"/>
                <a:ea typeface="微软雅黑" panose="020B0503020204020204" pitchFamily="34" charset="-122"/>
                <a:cs typeface="+mn-ea"/>
              </a:rPr>
              <a:t> session = </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MyBatisUtils.getSession</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2.</a:t>
            </a:r>
            <a:r>
              <a:rPr lang="zh-CN" altLang="zh-CN" sz="1600" dirty="0">
                <a:solidFill>
                  <a:srgbClr val="595959"/>
                </a:solidFill>
                <a:latin typeface="微软雅黑" panose="020B0503020204020204" pitchFamily="34" charset="-122"/>
                <a:ea typeface="微软雅黑" panose="020B0503020204020204" pitchFamily="34" charset="-122"/>
                <a:cs typeface="+mn-ea"/>
              </a:rPr>
              <a:t>查询</a:t>
            </a:r>
            <a:r>
              <a:rPr lang="en-US" altLang="zh-CN" sz="1600" dirty="0">
                <a:solidFill>
                  <a:srgbClr val="595959"/>
                </a:solidFill>
                <a:latin typeface="微软雅黑" panose="020B0503020204020204" pitchFamily="34" charset="-122"/>
                <a:ea typeface="微软雅黑" panose="020B0503020204020204" pitchFamily="34" charset="-122"/>
                <a:cs typeface="+mn-ea"/>
              </a:rPr>
              <a:t>id</a:t>
            </a:r>
            <a:r>
              <a:rPr lang="zh-CN" altLang="zh-CN" sz="1600" dirty="0">
                <a:solidFill>
                  <a:srgbClr val="595959"/>
                </a:solidFill>
                <a:latin typeface="微软雅黑" panose="020B0503020204020204" pitchFamily="34" charset="-122"/>
                <a:ea typeface="微软雅黑" panose="020B0503020204020204" pitchFamily="34" charset="-122"/>
                <a:cs typeface="+mn-ea"/>
              </a:rPr>
              <a:t>为</a:t>
            </a:r>
            <a:r>
              <a:rPr lang="en-US" altLang="zh-CN" sz="1600" dirty="0">
                <a:solidFill>
                  <a:srgbClr val="595959"/>
                </a:solidFill>
                <a:latin typeface="微软雅黑" panose="020B0503020204020204" pitchFamily="34" charset="-122"/>
                <a:ea typeface="微软雅黑" panose="020B0503020204020204" pitchFamily="34" charset="-122"/>
                <a:cs typeface="+mn-ea"/>
              </a:rPr>
              <a:t>2</a:t>
            </a:r>
            <a:r>
              <a:rPr lang="zh-CN" altLang="zh-CN" sz="1600" dirty="0">
                <a:solidFill>
                  <a:srgbClr val="595959"/>
                </a:solidFill>
                <a:latin typeface="微软雅黑" panose="020B0503020204020204" pitchFamily="34" charset="-122"/>
                <a:ea typeface="微软雅黑" panose="020B0503020204020204" pitchFamily="34" charset="-122"/>
                <a:cs typeface="+mn-ea"/>
              </a:rPr>
              <a:t>的商品类别信息</a:t>
            </a: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Category category = </a:t>
            </a:r>
            <a:r>
              <a:rPr lang="en-US" altLang="zh-CN" sz="1600" dirty="0" err="1">
                <a:solidFill>
                  <a:srgbClr val="595959"/>
                </a:solidFill>
                <a:latin typeface="微软雅黑" panose="020B0503020204020204" pitchFamily="34" charset="-122"/>
                <a:ea typeface="微软雅黑" panose="020B0503020204020204" pitchFamily="34" charset="-122"/>
                <a:cs typeface="+mn-ea"/>
              </a:rPr>
              <a:t>session.selectOne</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com.itheima.mapper</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en-US" altLang="zh-CN" sz="1600" dirty="0" err="1">
                <a:solidFill>
                  <a:srgbClr val="595959"/>
                </a:solidFill>
                <a:latin typeface="微软雅黑" panose="020B0503020204020204" pitchFamily="34" charset="-122"/>
                <a:ea typeface="微软雅黑" panose="020B0503020204020204" pitchFamily="34" charset="-122"/>
                <a:cs typeface="+mn-ea"/>
              </a:rPr>
              <a:t>CategoryMapper.findCategoryWithProduct</a:t>
            </a:r>
            <a:r>
              <a:rPr lang="en-US" altLang="zh-CN" sz="1600" dirty="0">
                <a:solidFill>
                  <a:srgbClr val="595959"/>
                </a:solidFill>
                <a:latin typeface="微软雅黑" panose="020B0503020204020204" pitchFamily="34" charset="-122"/>
                <a:ea typeface="微软雅黑" panose="020B0503020204020204" pitchFamily="34" charset="-122"/>
                <a:cs typeface="+mn-ea"/>
              </a:rPr>
              <a:t>", 2);</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System.out.println</a:t>
            </a:r>
            <a:r>
              <a:rPr lang="en-US" altLang="zh-CN" sz="1600" dirty="0">
                <a:solidFill>
                  <a:srgbClr val="595959"/>
                </a:solidFill>
                <a:latin typeface="微软雅黑" panose="020B0503020204020204" pitchFamily="34" charset="-122"/>
                <a:ea typeface="微软雅黑" panose="020B0503020204020204" pitchFamily="34" charset="-122"/>
                <a:cs typeface="+mn-ea"/>
              </a:rPr>
              <a:t>(category); // 3.</a:t>
            </a:r>
            <a:r>
              <a:rPr lang="zh-CN" altLang="zh-CN" sz="1600" dirty="0">
                <a:solidFill>
                  <a:srgbClr val="595959"/>
                </a:solidFill>
                <a:latin typeface="微软雅黑" panose="020B0503020204020204" pitchFamily="34" charset="-122"/>
                <a:ea typeface="微软雅黑" panose="020B0503020204020204" pitchFamily="34" charset="-122"/>
                <a:cs typeface="+mn-ea"/>
              </a:rPr>
              <a:t>输出查询结果信息</a:t>
            </a: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session.close</a:t>
            </a:r>
            <a:r>
              <a:rPr lang="en-US" altLang="zh-CN" sz="1600" dirty="0">
                <a:solidFill>
                  <a:srgbClr val="595959"/>
                </a:solidFill>
                <a:latin typeface="微软雅黑" panose="020B0503020204020204" pitchFamily="34" charset="-122"/>
                <a:ea typeface="微软雅黑" panose="020B0503020204020204" pitchFamily="34" charset="-122"/>
                <a:cs typeface="+mn-ea"/>
              </a:rPr>
              <a:t>(); // 4.</a:t>
            </a:r>
            <a:r>
              <a:rPr lang="zh-CN" altLang="zh-CN" sz="1600" dirty="0">
                <a:solidFill>
                  <a:srgbClr val="595959"/>
                </a:solidFill>
                <a:latin typeface="微软雅黑" panose="020B0503020204020204" pitchFamily="34" charset="-122"/>
                <a:ea typeface="微软雅黑" panose="020B0503020204020204" pitchFamily="34" charset="-122"/>
                <a:cs typeface="+mn-ea"/>
              </a:rPr>
              <a:t>关闭</a:t>
            </a:r>
            <a:r>
              <a:rPr lang="en-US" altLang="zh-CN" sz="1600" dirty="0" err="1">
                <a:solidFill>
                  <a:srgbClr val="595959"/>
                </a:solidFill>
                <a:latin typeface="微软雅黑" panose="020B0503020204020204" pitchFamily="34" charset="-122"/>
                <a:ea typeface="微软雅黑" panose="020B0503020204020204" pitchFamily="34" charset="-122"/>
                <a:cs typeface="+mn-ea"/>
              </a:rPr>
              <a:t>SqlSession</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35273801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07</a:t>
            </a:r>
          </a:p>
        </p:txBody>
      </p:sp>
      <p:sp>
        <p:nvSpPr>
          <p:cNvPr id="12" name="Title 1"/>
          <p:cNvSpPr txBox="1"/>
          <p:nvPr/>
        </p:nvSpPr>
        <p:spPr>
          <a:xfrm>
            <a:off x="1143839" y="266933"/>
            <a:ext cx="310812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4.6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案例：商品的类别</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a:extLst>
              <a:ext uri="{FF2B5EF4-FFF2-40B4-BE49-F238E27FC236}">
                <a16:creationId xmlns:a16="http://schemas.microsoft.com/office/drawing/2014/main" id="{BEAF0FBF-8370-1548-A5DC-85DA9EE176CA}"/>
              </a:ext>
            </a:extLst>
          </p:cNvPr>
          <p:cNvSpPr txBox="1"/>
          <p:nvPr>
            <p:custDataLst>
              <p:tags r:id="rId1"/>
            </p:custDataLst>
          </p:nvPr>
        </p:nvSpPr>
        <p:spPr>
          <a:xfrm>
            <a:off x="2917359" y="1121759"/>
            <a:ext cx="8143641" cy="418128"/>
          </a:xfrm>
          <a:prstGeom prst="rect">
            <a:avLst/>
          </a:prstGeom>
          <a:noFill/>
          <a:ln>
            <a:noFill/>
          </a:ln>
        </p:spPr>
        <p:txBody>
          <a:bodyPr wrap="square" rtlCol="0">
            <a:spAutoFit/>
          </a:bodyPr>
          <a:lstStyle/>
          <a:p>
            <a:pPr>
              <a:lnSpc>
                <a:spcPct val="150000"/>
              </a:lnSpc>
            </a:pPr>
            <a:r>
              <a:rPr lang="zh-CN" altLang="en-US" sz="1600" b="1" dirty="0">
                <a:solidFill>
                  <a:srgbClr val="595959"/>
                </a:solidFill>
                <a:latin typeface="微软雅黑" panose="020B0503020204020204" pitchFamily="34" charset="-122"/>
                <a:ea typeface="微软雅黑" panose="020B0503020204020204" pitchFamily="34" charset="-122"/>
                <a:cs typeface="+mn-ea"/>
              </a:rPr>
              <a:t>查看运行结果</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执行</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MyBatisTest</a:t>
            </a:r>
            <a:r>
              <a:rPr lang="zh-CN" altLang="zh-CN" sz="1600" dirty="0">
                <a:solidFill>
                  <a:srgbClr val="595959"/>
                </a:solidFill>
                <a:latin typeface="微软雅黑" panose="020B0503020204020204" pitchFamily="34" charset="-122"/>
                <a:ea typeface="微软雅黑" panose="020B0503020204020204" pitchFamily="34" charset="-122"/>
                <a:cs typeface="+mn-ea"/>
              </a:rPr>
              <a:t>测试类的</a:t>
            </a:r>
            <a:r>
              <a:rPr lang="en-US" altLang="zh-CN" sz="1600" dirty="0" err="1">
                <a:solidFill>
                  <a:srgbClr val="595959"/>
                </a:solidFill>
                <a:latin typeface="微软雅黑" panose="020B0503020204020204" pitchFamily="34" charset="-122"/>
                <a:ea typeface="微软雅黑" panose="020B0503020204020204" pitchFamily="34" charset="-122"/>
                <a:cs typeface="+mn-ea"/>
              </a:rPr>
              <a:t>findCategoryTest</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方法，控制台</a:t>
            </a:r>
            <a:r>
              <a:rPr lang="zh-CN" altLang="en-US" sz="1600" dirty="0">
                <a:solidFill>
                  <a:srgbClr val="595959"/>
                </a:solidFill>
                <a:latin typeface="微软雅黑" panose="020B0503020204020204" pitchFamily="34" charset="-122"/>
                <a:ea typeface="微软雅黑" panose="020B0503020204020204" pitchFamily="34" charset="-122"/>
                <a:cs typeface="+mn-ea"/>
              </a:rPr>
              <a:t>会</a:t>
            </a:r>
            <a:r>
              <a:rPr lang="zh-CN" altLang="zh-CN" sz="1600" dirty="0">
                <a:solidFill>
                  <a:srgbClr val="595959"/>
                </a:solidFill>
                <a:latin typeface="微软雅黑" panose="020B0503020204020204" pitchFamily="34" charset="-122"/>
                <a:ea typeface="微软雅黑" panose="020B0503020204020204" pitchFamily="34" charset="-122"/>
                <a:cs typeface="+mn-ea"/>
              </a:rPr>
              <a:t>输出结果</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p>
        </p:txBody>
      </p:sp>
      <p:pic>
        <p:nvPicPr>
          <p:cNvPr id="8" name="图片 7">
            <a:extLst>
              <a:ext uri="{FF2B5EF4-FFF2-40B4-BE49-F238E27FC236}">
                <a16:creationId xmlns:a16="http://schemas.microsoft.com/office/drawing/2014/main" id="{861353C8-A799-1C4E-BEB1-9704D4D898E5}"/>
              </a:ext>
            </a:extLst>
          </p:cNvPr>
          <p:cNvPicPr/>
          <p:nvPr/>
        </p:nvPicPr>
        <p:blipFill>
          <a:blip r:embed="rId4"/>
          <a:stretch>
            <a:fillRect/>
          </a:stretch>
        </p:blipFill>
        <p:spPr>
          <a:xfrm>
            <a:off x="3936047" y="2851784"/>
            <a:ext cx="4319905" cy="2074545"/>
          </a:xfrm>
          <a:prstGeom prst="rect">
            <a:avLst/>
          </a:prstGeom>
        </p:spPr>
      </p:pic>
    </p:spTree>
    <p:extLst>
      <p:ext uri="{BB962C8B-B14F-4D97-AF65-F5344CB8AC3E}">
        <p14:creationId xmlns:p14="http://schemas.microsoft.com/office/powerpoint/2010/main" val="20972282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1145632" y="266933"/>
            <a:ext cx="3894634" cy="505969"/>
          </a:xfrm>
          <a:prstGeom prst="rect">
            <a:avLst/>
          </a:prstGeom>
        </p:spPr>
        <p:txBody>
          <a:bodyPr lIns="0" tIns="60944" rIns="0" bIns="6094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GB" sz="2400" b="1">
                <a:solidFill>
                  <a:srgbClr val="595959"/>
                </a:solidFill>
                <a:latin typeface="微软雅黑" panose="020B0503020204020204" pitchFamily="34" charset="-122"/>
                <a:ea typeface="微软雅黑" panose="020B0503020204020204" pitchFamily="34" charset="-122"/>
                <a:cs typeface="+mn-ea"/>
                <a:sym typeface="+mn-lt"/>
              </a:rPr>
              <a:t>本章小结</a:t>
            </a:r>
          </a:p>
        </p:txBody>
      </p:sp>
      <p:sp>
        <p:nvSpPr>
          <p:cNvPr id="27" name="圆角矩形 26"/>
          <p:cNvSpPr/>
          <p:nvPr/>
        </p:nvSpPr>
        <p:spPr>
          <a:xfrm>
            <a:off x="1303056" y="1891410"/>
            <a:ext cx="9794240" cy="3652866"/>
          </a:xfrm>
          <a:prstGeom prst="roundRect">
            <a:avLst>
              <a:gd name="adj" fmla="val 0"/>
            </a:avLst>
          </a:prstGeom>
          <a:noFill/>
          <a:ln w="3175">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cs typeface="+mn-ea"/>
              <a:sym typeface="+mn-lt"/>
            </a:endParaRPr>
          </a:p>
        </p:txBody>
      </p:sp>
      <p:sp>
        <p:nvSpPr>
          <p:cNvPr id="3" name="椭圆 2"/>
          <p:cNvSpPr/>
          <p:nvPr/>
        </p:nvSpPr>
        <p:spPr>
          <a:xfrm>
            <a:off x="4524410" y="1482470"/>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a:t>本</a:t>
            </a:r>
          </a:p>
        </p:txBody>
      </p:sp>
      <p:sp>
        <p:nvSpPr>
          <p:cNvPr id="9" name="椭圆 8"/>
          <p:cNvSpPr/>
          <p:nvPr/>
        </p:nvSpPr>
        <p:spPr>
          <a:xfrm>
            <a:off x="5243230" y="1482470"/>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dirty="0">
                <a:sym typeface="+mn-ea"/>
              </a:rPr>
              <a:t>章</a:t>
            </a:r>
          </a:p>
        </p:txBody>
      </p:sp>
      <p:sp>
        <p:nvSpPr>
          <p:cNvPr id="10" name="椭圆 9"/>
          <p:cNvSpPr/>
          <p:nvPr/>
        </p:nvSpPr>
        <p:spPr>
          <a:xfrm>
            <a:off x="5962050" y="1482470"/>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dirty="0">
                <a:sym typeface="+mn-ea"/>
              </a:rPr>
              <a:t>小</a:t>
            </a:r>
          </a:p>
        </p:txBody>
      </p:sp>
      <p:sp>
        <p:nvSpPr>
          <p:cNvPr id="11" name="椭圆 10"/>
          <p:cNvSpPr/>
          <p:nvPr/>
        </p:nvSpPr>
        <p:spPr>
          <a:xfrm>
            <a:off x="6680870" y="1482470"/>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a:sym typeface="+mn-ea"/>
              </a:rPr>
              <a:t>结</a:t>
            </a:r>
          </a:p>
        </p:txBody>
      </p:sp>
      <p:sp>
        <p:nvSpPr>
          <p:cNvPr id="12" name="TextBox 35"/>
          <p:cNvSpPr txBox="1">
            <a:spLocks noChangeArrowheads="1"/>
          </p:cNvSpPr>
          <p:nvPr/>
        </p:nvSpPr>
        <p:spPr bwMode="auto">
          <a:xfrm>
            <a:off x="1521042" y="2223470"/>
            <a:ext cx="9504297" cy="2568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702030404030204" pitchFamily="34" charset="0"/>
                <a:ea typeface="宋体" pitchFamily="2" charset="-122"/>
              </a:defRPr>
            </a:lvl1pPr>
            <a:lvl2pPr marL="742950" indent="-285750">
              <a:defRPr>
                <a:solidFill>
                  <a:schemeClr val="tx1"/>
                </a:solidFill>
                <a:latin typeface="Calibri" panose="020F0702030404030204" pitchFamily="34" charset="0"/>
                <a:ea typeface="宋体" pitchFamily="2" charset="-122"/>
              </a:defRPr>
            </a:lvl2pPr>
            <a:lvl3pPr marL="1143000" indent="-228600">
              <a:defRPr>
                <a:solidFill>
                  <a:schemeClr val="tx1"/>
                </a:solidFill>
                <a:latin typeface="Calibri" panose="020F0702030404030204" pitchFamily="34" charset="0"/>
                <a:ea typeface="宋体" pitchFamily="2" charset="-122"/>
              </a:defRPr>
            </a:lvl3pPr>
            <a:lvl4pPr marL="1600200" indent="-228600">
              <a:defRPr>
                <a:solidFill>
                  <a:schemeClr val="tx1"/>
                </a:solidFill>
                <a:latin typeface="Calibri" panose="020F0702030404030204" pitchFamily="34" charset="0"/>
                <a:ea typeface="宋体" pitchFamily="2" charset="-122"/>
              </a:defRPr>
            </a:lvl4pPr>
            <a:lvl5pPr marL="2057400" indent="-228600">
              <a:defRPr>
                <a:solidFill>
                  <a:schemeClr val="tx1"/>
                </a:solidFill>
                <a:latin typeface="Calibri" panose="020F0702030404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anose="020F0702030404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anose="020F0702030404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anose="020F0702030404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anose="020F0702030404030204" pitchFamily="34" charset="0"/>
                <a:ea typeface="宋体" pitchFamily="2" charset="-122"/>
              </a:defRPr>
            </a:lvl9p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rPr>
              <a:t>       </a:t>
            </a:r>
            <a:r>
              <a:rPr lang="zh-CN" altLang="zh-CN" dirty="0">
                <a:solidFill>
                  <a:srgbClr val="595959"/>
                </a:solidFill>
                <a:latin typeface="微软雅黑" panose="020B0503020204020204" pitchFamily="34" charset="-122"/>
                <a:ea typeface="微软雅黑" panose="020B0503020204020204" pitchFamily="34" charset="-122"/>
              </a:rPr>
              <a:t>本章首先对开发中涉及到的数据表之间以及对象之间的关联关系作了简要介绍，并由此引出了</a:t>
            </a:r>
            <a:r>
              <a:rPr lang="en-US" altLang="zh-CN" dirty="0" err="1">
                <a:solidFill>
                  <a:srgbClr val="595959"/>
                </a:solidFill>
                <a:latin typeface="微软雅黑" panose="020B0503020204020204" pitchFamily="34" charset="-122"/>
                <a:ea typeface="微软雅黑" panose="020B0503020204020204" pitchFamily="34" charset="-122"/>
              </a:rPr>
              <a:t>MyBatis</a:t>
            </a:r>
            <a:r>
              <a:rPr lang="zh-CN" altLang="zh-CN" dirty="0">
                <a:solidFill>
                  <a:srgbClr val="595959"/>
                </a:solidFill>
                <a:latin typeface="微软雅黑" panose="020B0503020204020204" pitchFamily="34" charset="-122"/>
                <a:ea typeface="微软雅黑" panose="020B0503020204020204" pitchFamily="34" charset="-122"/>
              </a:rPr>
              <a:t>框架中对关联关系的处理；然后通过案例对</a:t>
            </a:r>
            <a:r>
              <a:rPr lang="en-US" altLang="zh-CN" dirty="0" err="1">
                <a:solidFill>
                  <a:srgbClr val="595959"/>
                </a:solidFill>
                <a:latin typeface="微软雅黑" panose="020B0503020204020204" pitchFamily="34" charset="-122"/>
                <a:ea typeface="微软雅黑" panose="020B0503020204020204" pitchFamily="34" charset="-122"/>
              </a:rPr>
              <a:t>MyBatis</a:t>
            </a:r>
            <a:r>
              <a:rPr lang="zh-CN" altLang="zh-CN" dirty="0">
                <a:solidFill>
                  <a:srgbClr val="595959"/>
                </a:solidFill>
                <a:latin typeface="微软雅黑" panose="020B0503020204020204" pitchFamily="34" charset="-122"/>
                <a:ea typeface="微软雅黑" panose="020B0503020204020204" pitchFamily="34" charset="-122"/>
              </a:rPr>
              <a:t>框架处理实体对象之间的三种关联关系进行了详细讲解；最后讲解了</a:t>
            </a:r>
            <a:r>
              <a:rPr lang="en-US" altLang="zh-CN" dirty="0" err="1">
                <a:solidFill>
                  <a:srgbClr val="595959"/>
                </a:solidFill>
                <a:latin typeface="微软雅黑" panose="020B0503020204020204" pitchFamily="34" charset="-122"/>
                <a:ea typeface="微软雅黑" panose="020B0503020204020204" pitchFamily="34" charset="-122"/>
              </a:rPr>
              <a:t>MyBatis</a:t>
            </a:r>
            <a:r>
              <a:rPr lang="zh-CN" altLang="zh-CN" dirty="0">
                <a:solidFill>
                  <a:srgbClr val="595959"/>
                </a:solidFill>
                <a:latin typeface="微软雅黑" panose="020B0503020204020204" pitchFamily="34" charset="-122"/>
                <a:ea typeface="微软雅黑" panose="020B0503020204020204" pitchFamily="34" charset="-122"/>
              </a:rPr>
              <a:t>的缓存机制，包括一级缓存和二级缓存。通过本章的学习，读者可以了解数据表之间以及对象之间的三种关联关系，熟悉</a:t>
            </a:r>
            <a:r>
              <a:rPr lang="en-US" altLang="zh-CN" dirty="0" err="1">
                <a:solidFill>
                  <a:srgbClr val="595959"/>
                </a:solidFill>
                <a:latin typeface="微软雅黑" panose="020B0503020204020204" pitchFamily="34" charset="-122"/>
                <a:ea typeface="微软雅黑" panose="020B0503020204020204" pitchFamily="34" charset="-122"/>
              </a:rPr>
              <a:t>MyBatis</a:t>
            </a:r>
            <a:r>
              <a:rPr lang="zh-CN" altLang="zh-CN" dirty="0">
                <a:solidFill>
                  <a:srgbClr val="595959"/>
                </a:solidFill>
                <a:latin typeface="微软雅黑" panose="020B0503020204020204" pitchFamily="34" charset="-122"/>
                <a:ea typeface="微软雅黑" panose="020B0503020204020204" pitchFamily="34" charset="-122"/>
              </a:rPr>
              <a:t>的缓存机制，并能够在</a:t>
            </a:r>
            <a:r>
              <a:rPr lang="en-US" altLang="zh-CN" dirty="0" err="1">
                <a:solidFill>
                  <a:srgbClr val="595959"/>
                </a:solidFill>
                <a:latin typeface="微软雅黑" panose="020B0503020204020204" pitchFamily="34" charset="-122"/>
                <a:ea typeface="微软雅黑" panose="020B0503020204020204" pitchFamily="34" charset="-122"/>
              </a:rPr>
              <a:t>MyBatis</a:t>
            </a:r>
            <a:r>
              <a:rPr lang="zh-CN" altLang="zh-CN" dirty="0">
                <a:solidFill>
                  <a:srgbClr val="595959"/>
                </a:solidFill>
                <a:latin typeface="微软雅黑" panose="020B0503020204020204" pitchFamily="34" charset="-122"/>
                <a:ea typeface="微软雅黑" panose="020B0503020204020204" pitchFamily="34" charset="-122"/>
              </a:rPr>
              <a:t>框架中熟练运用三种关联关系进行查询，熟练配置</a:t>
            </a:r>
            <a:r>
              <a:rPr lang="en-US" altLang="zh-CN" dirty="0" err="1">
                <a:solidFill>
                  <a:srgbClr val="595959"/>
                </a:solidFill>
                <a:latin typeface="微软雅黑" panose="020B0503020204020204" pitchFamily="34" charset="-122"/>
                <a:ea typeface="微软雅黑" panose="020B0503020204020204" pitchFamily="34" charset="-122"/>
              </a:rPr>
              <a:t>MyBatis</a:t>
            </a:r>
            <a:r>
              <a:rPr lang="zh-CN" altLang="zh-CN" dirty="0">
                <a:solidFill>
                  <a:srgbClr val="595959"/>
                </a:solidFill>
                <a:latin typeface="微软雅黑" panose="020B0503020204020204" pitchFamily="34" charset="-122"/>
                <a:ea typeface="微软雅黑" panose="020B0503020204020204" pitchFamily="34" charset="-122"/>
              </a:rPr>
              <a:t>缓存，提高项目的开发效率，读者一定要多加练习</a:t>
            </a:r>
            <a:r>
              <a:rPr lang="zh-CN" altLang="en-US" dirty="0">
                <a:solidFill>
                  <a:srgbClr val="595959"/>
                </a:solidFill>
                <a:latin typeface="微软雅黑" panose="020B0503020204020204" pitchFamily="34" charset="-122"/>
                <a:ea typeface="微软雅黑" panose="020B0503020204020204" pitchFamily="34" charset="-122"/>
              </a:rPr>
              <a:t>。</a:t>
            </a:r>
            <a:r>
              <a:rPr lang="zh-CN" altLang="zh-CN" dirty="0">
                <a:solidFill>
                  <a:srgbClr val="595959"/>
                </a:solidFill>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629271846"/>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a94153ef6312bc9afc5f4be1f2e717ea832bbed"/>
</p:tagLst>
</file>

<file path=ppt/tags/tag1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01.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0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06.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07.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08.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0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1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11.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12.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13.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2.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6.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8.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2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2.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7.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1.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2.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3.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6.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7.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8.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4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2.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8.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4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51.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52.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53.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5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6.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8.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5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6.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6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61.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62.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63.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6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6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7.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2.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73.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7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7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76.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77.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78.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7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8.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8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2.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7.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1.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9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96.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97.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5519</TotalTime>
  <Words>8175</Words>
  <Application>Microsoft Macintosh PowerPoint</Application>
  <PresentationFormat>宽屏</PresentationFormat>
  <Paragraphs>857</Paragraphs>
  <Slides>100</Slides>
  <Notes>99</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100</vt:i4>
      </vt:variant>
    </vt:vector>
  </HeadingPairs>
  <TitlesOfParts>
    <vt:vector size="108" baseType="lpstr">
      <vt:lpstr>等线</vt:lpstr>
      <vt:lpstr>等线 Light</vt:lpstr>
      <vt:lpstr>微软雅黑</vt:lpstr>
      <vt:lpstr>微软雅黑</vt:lpstr>
      <vt:lpstr>Source Han Sans K Bold</vt:lpstr>
      <vt:lpstr>Arial</vt:lpstr>
      <vt:lpstr>Impact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Lv0593</dc:creator>
  <cp:lastModifiedBy>Microsoft Office User</cp:lastModifiedBy>
  <cp:revision>1465</cp:revision>
  <dcterms:created xsi:type="dcterms:W3CDTF">2020-11-25T06:00:05Z</dcterms:created>
  <dcterms:modified xsi:type="dcterms:W3CDTF">2021-06-03T09:19:28Z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2052-2.3.1.3761</vt:lpwstr>
  </property>
</Properties>
</file>