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notesSlides/notesSlide16.xml" ContentType="application/vnd.openxmlformats-officedocument.presentationml.notesSlide+xml"/>
  <Override PartName="/ppt/tags/tag10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1.xml" ContentType="application/vnd.openxmlformats-officedocument.presentationml.tags+xml"/>
  <Override PartName="/ppt/notesSlides/notesSlide19.xml" ContentType="application/vnd.openxmlformats-officedocument.presentationml.notesSlide+xml"/>
  <Override PartName="/ppt/tags/tag12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3.xml" ContentType="application/vnd.openxmlformats-officedocument.presentationml.tags+xml"/>
  <Override PartName="/ppt/notesSlides/notesSlide22.xml" ContentType="application/vnd.openxmlformats-officedocument.presentationml.notesSlide+xml"/>
  <Override PartName="/ppt/tags/tag14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5.xml" ContentType="application/vnd.openxmlformats-officedocument.presentationml.tags+xml"/>
  <Override PartName="/ppt/notesSlides/notesSlide26.xml" ContentType="application/vnd.openxmlformats-officedocument.presentationml.notesSlide+xml"/>
  <Override PartName="/ppt/tags/tag16.xml" ContentType="application/vnd.openxmlformats-officedocument.presentationml.tags+xml"/>
  <Override PartName="/ppt/notesSlides/notesSlide27.xml" ContentType="application/vnd.openxmlformats-officedocument.presentationml.notesSlide+xml"/>
  <Override PartName="/ppt/tags/tag17.xml" ContentType="application/vnd.openxmlformats-officedocument.presentationml.tags+xml"/>
  <Override PartName="/ppt/notesSlides/notesSlide2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9.xml" ContentType="application/vnd.openxmlformats-officedocument.presentationml.notesSlide+xml"/>
  <Override PartName="/ppt/tags/tag20.xml" ContentType="application/vnd.openxmlformats-officedocument.presentationml.tags+xml"/>
  <Override PartName="/ppt/notesSlides/notesSlide30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1.xml" ContentType="application/vnd.openxmlformats-officedocument.presentationml.notesSlide+xml"/>
  <Override PartName="/ppt/tags/tag23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24.xml" ContentType="application/vnd.openxmlformats-officedocument.presentationml.tags+xml"/>
  <Override PartName="/ppt/notesSlides/notesSlide34.xml" ContentType="application/vnd.openxmlformats-officedocument.presentationml.notesSlide+xml"/>
  <Override PartName="/ppt/tags/tag25.xml" ContentType="application/vnd.openxmlformats-officedocument.presentationml.tags+xml"/>
  <Override PartName="/ppt/notesSlides/notesSlide35.xml" ContentType="application/vnd.openxmlformats-officedocument.presentationml.notesSlide+xml"/>
  <Override PartName="/ppt/tags/tag26.xml" ContentType="application/vnd.openxmlformats-officedocument.presentationml.tags+xml"/>
  <Override PartName="/ppt/notesSlides/notesSlide36.xml" ContentType="application/vnd.openxmlformats-officedocument.presentationml.notesSlide+xml"/>
  <Override PartName="/ppt/tags/tag27.xml" ContentType="application/vnd.openxmlformats-officedocument.presentationml.tags+xml"/>
  <Override PartName="/ppt/notesSlides/notesSlide37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38.xml" ContentType="application/vnd.openxmlformats-officedocument.presentationml.notesSlide+xml"/>
  <Override PartName="/ppt/tags/tag30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41.xml" ContentType="application/vnd.openxmlformats-officedocument.presentationml.notesSlide+xml"/>
  <Override PartName="/ppt/tags/tag33.xml" ContentType="application/vnd.openxmlformats-officedocument.presentationml.tags+xml"/>
  <Override PartName="/ppt/notesSlides/notesSlide42.xml" ContentType="application/vnd.openxmlformats-officedocument.presentationml.notesSlide+xml"/>
  <Override PartName="/ppt/tags/tag34.xml" ContentType="application/vnd.openxmlformats-officedocument.presentationml.tags+xml"/>
  <Override PartName="/ppt/notesSlides/notesSlide43.xml" ContentType="application/vnd.openxmlformats-officedocument.presentationml.notesSlide+xml"/>
  <Override PartName="/ppt/tags/tag35.xml" ContentType="application/vnd.openxmlformats-officedocument.presentationml.tags+xml"/>
  <Override PartName="/ppt/notesSlides/notesSlide44.xml" ContentType="application/vnd.openxmlformats-officedocument.presentationml.notesSlide+xml"/>
  <Override PartName="/ppt/tags/tag36.xml" ContentType="application/vnd.openxmlformats-officedocument.presentationml.tags+xml"/>
  <Override PartName="/ppt/notesSlides/notesSlide45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46.xml" ContentType="application/vnd.openxmlformats-officedocument.presentationml.notesSlide+xml"/>
  <Override PartName="/ppt/tags/tag39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tags/tag40.xml" ContentType="application/vnd.openxmlformats-officedocument.presentationml.tags+xml"/>
  <Override PartName="/ppt/notesSlides/notesSlide50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51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52.xml" ContentType="application/vnd.openxmlformats-officedocument.presentationml.notesSlide+xml"/>
  <Override PartName="/ppt/tags/tag45.xml" ContentType="application/vnd.openxmlformats-officedocument.presentationml.tags+xml"/>
  <Override PartName="/ppt/notesSlides/notesSlide53.xml" ContentType="application/vnd.openxmlformats-officedocument.presentationml.notesSlide+xml"/>
  <Override PartName="/ppt/tags/tag46.xml" ContentType="application/vnd.openxmlformats-officedocument.presentationml.tags+xml"/>
  <Override PartName="/ppt/notesSlides/notesSlide54.xml" ContentType="application/vnd.openxmlformats-officedocument.presentationml.notesSlide+xml"/>
  <Override PartName="/ppt/tags/tag47.xml" ContentType="application/vnd.openxmlformats-officedocument.presentationml.tags+xml"/>
  <Override PartName="/ppt/notesSlides/notesSlide55.xml" ContentType="application/vnd.openxmlformats-officedocument.presentationml.notesSlide+xml"/>
  <Override PartName="/ppt/tags/tag48.xml" ContentType="application/vnd.openxmlformats-officedocument.presentationml.tags+xml"/>
  <Override PartName="/ppt/notesSlides/notesSlide56.xml" ContentType="application/vnd.openxmlformats-officedocument.presentationml.notesSlide+xml"/>
  <Override PartName="/ppt/tags/tag49.xml" ContentType="application/vnd.openxmlformats-officedocument.presentationml.tags+xml"/>
  <Override PartName="/ppt/notesSlides/notesSlide57.xml" ContentType="application/vnd.openxmlformats-officedocument.presentationml.notesSlide+xml"/>
  <Override PartName="/ppt/tags/tag50.xml" ContentType="application/vnd.openxmlformats-officedocument.presentationml.tags+xml"/>
  <Override PartName="/ppt/notesSlides/notesSlide58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59.xml" ContentType="application/vnd.openxmlformats-officedocument.presentationml.notesSlide+xml"/>
  <Override PartName="/ppt/tags/tag53.xml" ContentType="application/vnd.openxmlformats-officedocument.presentationml.tags+xml"/>
  <Override PartName="/ppt/notesSlides/notesSlide60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61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62.xml" ContentType="application/vnd.openxmlformats-officedocument.presentationml.notesSlide+xml"/>
  <Override PartName="/ppt/tags/tag58.xml" ContentType="application/vnd.openxmlformats-officedocument.presentationml.tags+xml"/>
  <Override PartName="/ppt/notesSlides/notesSlide63.xml" ContentType="application/vnd.openxmlformats-officedocument.presentationml.notesSlide+xml"/>
  <Override PartName="/ppt/tags/tag59.xml" ContentType="application/vnd.openxmlformats-officedocument.presentationml.tags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8"/>
  </p:notesMasterIdLst>
  <p:sldIdLst>
    <p:sldId id="459" r:id="rId2"/>
    <p:sldId id="460" r:id="rId3"/>
    <p:sldId id="462" r:id="rId4"/>
    <p:sldId id="463" r:id="rId5"/>
    <p:sldId id="464" r:id="rId6"/>
    <p:sldId id="465" r:id="rId7"/>
    <p:sldId id="600" r:id="rId8"/>
    <p:sldId id="733" r:id="rId9"/>
    <p:sldId id="734" r:id="rId10"/>
    <p:sldId id="735" r:id="rId11"/>
    <p:sldId id="736" r:id="rId12"/>
    <p:sldId id="699" r:id="rId13"/>
    <p:sldId id="737" r:id="rId14"/>
    <p:sldId id="738" r:id="rId15"/>
    <p:sldId id="700" r:id="rId16"/>
    <p:sldId id="739" r:id="rId17"/>
    <p:sldId id="740" r:id="rId18"/>
    <p:sldId id="703" r:id="rId19"/>
    <p:sldId id="741" r:id="rId20"/>
    <p:sldId id="742" r:id="rId21"/>
    <p:sldId id="706" r:id="rId22"/>
    <p:sldId id="743" r:id="rId23"/>
    <p:sldId id="744" r:id="rId24"/>
    <p:sldId id="670" r:id="rId25"/>
    <p:sldId id="654" r:id="rId26"/>
    <p:sldId id="745" r:id="rId27"/>
    <p:sldId id="746" r:id="rId28"/>
    <p:sldId id="748" r:id="rId29"/>
    <p:sldId id="766" r:id="rId30"/>
    <p:sldId id="749" r:id="rId31"/>
    <p:sldId id="765" r:id="rId32"/>
    <p:sldId id="750" r:id="rId33"/>
    <p:sldId id="713" r:id="rId34"/>
    <p:sldId id="752" r:id="rId35"/>
    <p:sldId id="753" r:id="rId36"/>
    <p:sldId id="754" r:id="rId37"/>
    <p:sldId id="755" r:id="rId38"/>
    <p:sldId id="767" r:id="rId39"/>
    <p:sldId id="756" r:id="rId40"/>
    <p:sldId id="717" r:id="rId41"/>
    <p:sldId id="583" r:id="rId42"/>
    <p:sldId id="757" r:id="rId43"/>
    <p:sldId id="758" r:id="rId44"/>
    <p:sldId id="759" r:id="rId45"/>
    <p:sldId id="760" r:id="rId46"/>
    <p:sldId id="761" r:id="rId47"/>
    <p:sldId id="762" r:id="rId48"/>
    <p:sldId id="671" r:id="rId49"/>
    <p:sldId id="615" r:id="rId50"/>
    <p:sldId id="662" r:id="rId51"/>
    <p:sldId id="764" r:id="rId52"/>
    <p:sldId id="768" r:id="rId53"/>
    <p:sldId id="769" r:id="rId54"/>
    <p:sldId id="770" r:id="rId55"/>
    <p:sldId id="771" r:id="rId56"/>
    <p:sldId id="772" r:id="rId57"/>
    <p:sldId id="773" r:id="rId58"/>
    <p:sldId id="774" r:id="rId59"/>
    <p:sldId id="775" r:id="rId60"/>
    <p:sldId id="776" r:id="rId61"/>
    <p:sldId id="777" r:id="rId62"/>
    <p:sldId id="778" r:id="rId63"/>
    <p:sldId id="779" r:id="rId64"/>
    <p:sldId id="780" r:id="rId65"/>
    <p:sldId id="531" r:id="rId66"/>
    <p:sldId id="532" r:id="rId67"/>
  </p:sldIdLst>
  <p:sldSz cx="12192000" cy="6858000"/>
  <p:notesSz cx="6858000" cy="9144000"/>
  <p:custDataLst>
    <p:tags r:id="rId6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32" autoAdjust="0"/>
    <p:restoredTop sz="94857"/>
  </p:normalViewPr>
  <p:slideViewPr>
    <p:cSldViewPr snapToGrid="0" snapToObjects="1">
      <p:cViewPr varScale="1">
        <p:scale>
          <a:sx n="112" d="100"/>
          <a:sy n="112" d="100"/>
        </p:scale>
        <p:origin x="41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150F-0196-F444-8870-EA447953DA30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EF1E-9A17-3443-B981-F6B06733D9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35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692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444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356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007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673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185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4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477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728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73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501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112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25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622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2606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1966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3983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159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029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427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9775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6618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896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9433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4906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0496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692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163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0759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380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6713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7197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0617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5111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3827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3663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320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788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958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437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2430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572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6759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284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689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93836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551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49089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057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4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0573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5576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37828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23923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27752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876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417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25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6230" y="4297499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8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554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800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7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6108" y="1699760"/>
            <a:ext cx="577111" cy="577112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916" y="1699760"/>
            <a:ext cx="577111" cy="577112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0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6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8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494" y="-28484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358" y="635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866" y="4298133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436550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3262" y="3436550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633" y="2507670"/>
            <a:ext cx="7533351" cy="16576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0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AA9A-B51B-0C44-B12C-1AC238BD9F7C}" type="datetimeFigureOut">
              <a:rPr kumimoji="1" lang="zh-CN" altLang="en-US" smtClean="0"/>
              <a:t>2021/6/3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4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4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6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7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0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3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5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6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7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3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4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5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6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9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5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6.xml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7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8.xml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9.xml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0.xml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3.xml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8.xml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9.xml"/><Relationship Id="rId4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495131" y="2515710"/>
            <a:ext cx="7768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8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5</a:t>
            </a:r>
            <a:r>
              <a:rPr lang="zh-CN" altLang="en-US" sz="48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章  </a:t>
            </a:r>
            <a:r>
              <a:rPr lang="en-US" altLang="zh-CN" sz="4800" dirty="0" err="1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MyBatis</a:t>
            </a:r>
            <a:r>
              <a:rPr lang="zh-CN" altLang="en-US" sz="48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的注解开发</a:t>
            </a: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4663440" y="3860695"/>
            <a:ext cx="5394767" cy="43021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《Java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企业级应用开发教程（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）（第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485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5.1.1 @Select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加载配置文件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在核心配置文件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mybatis-config.xml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&lt;mappers&gt;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元素下引入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WorkerMapper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接口，将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WorkerMapper.java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接口加载到核心配置文件中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662F03-7EDF-9640-9F12-BBB98D2B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3742719"/>
            <a:ext cx="7806690" cy="59778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268FD8-6DBE-1544-A2B3-B06500E04D4A}"/>
              </a:ext>
            </a:extLst>
          </p:cNvPr>
          <p:cNvSpPr txBox="1"/>
          <p:nvPr/>
        </p:nvSpPr>
        <p:spPr>
          <a:xfrm>
            <a:off x="2451100" y="3762580"/>
            <a:ext cx="790824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class="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com.itheima.dao.WorkerMapper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359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5.1.1 @Select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464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编写测试方法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findWorkerByIdTest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662F03-7EDF-9640-9F12-BBB98D2B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547817"/>
            <a:ext cx="7806690" cy="370739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268FD8-6DBE-1544-A2B3-B06500E04D4A}"/>
              </a:ext>
            </a:extLst>
          </p:cNvPr>
          <p:cNvSpPr txBox="1"/>
          <p:nvPr/>
        </p:nvSpPr>
        <p:spPr>
          <a:xfrm>
            <a:off x="2633980" y="2501663"/>
            <a:ext cx="7908242" cy="3742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findWorkerByIdTest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1.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2.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的员工信息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 worker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mapper.selectWorker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(1);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3.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505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5.1.2  @Insert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80858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@Insert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注解，能够熟练将该注解运用于映射插入语句中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103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5.1.2 @Insert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12029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下面通过一个案例演示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@Insert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注解的使用，要求实现员工信息的插入，案例具体实现步骤如下。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添加注解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WorkerMapper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接口中添加向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tb_worker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数据表插入数据的方法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insertWorker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，并在方法上添加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@Insert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注解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662F03-7EDF-9640-9F12-BBB98D2B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3808875"/>
            <a:ext cx="7806690" cy="14113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268FD8-6DBE-1544-A2B3-B06500E04D4A}"/>
              </a:ext>
            </a:extLst>
          </p:cNvPr>
          <p:cNvSpPr txBox="1"/>
          <p:nvPr/>
        </p:nvSpPr>
        <p:spPr>
          <a:xfrm>
            <a:off x="2451100" y="3832025"/>
            <a:ext cx="728980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@Insert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("insert into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name,age,sex,worker_id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)"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+"values(#{name},#{age},#{sex},#{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worker_id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})")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int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(Worker worker);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000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5.1.2 @Insert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编写测试类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insertWorkerTest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662F03-7EDF-9640-9F12-BBB98D2B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095818"/>
            <a:ext cx="7806690" cy="435127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268FD8-6DBE-1544-A2B3-B06500E04D4A}"/>
              </a:ext>
            </a:extLst>
          </p:cNvPr>
          <p:cNvSpPr txBox="1"/>
          <p:nvPr/>
        </p:nvSpPr>
        <p:spPr>
          <a:xfrm>
            <a:off x="2451100" y="2003218"/>
            <a:ext cx="7289800" cy="448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insertWorkerTest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1.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生成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Worker worker = new Worker();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worker.setId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(4);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worker.setName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赵六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worker.setAge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(36);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worker.setSex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女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worker.setWorker_id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("1004");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2.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插入员工信息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 result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mapper.insertWorker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(worker);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输出语句省略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session.commit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// 3.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902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5.1.3  @Update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69428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@Update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注解，能够熟练将该注解运用于映射更新语句中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789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5.1.3 @Update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12029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下面通过一个案例演示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@Update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注解的使用，该案例要求实现员工信息的修改，案例具体实现步骤如下。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添加注解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WorkerMapper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接口中添加更新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tb_worker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表中数据的方法，并在方法上添加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@Update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注解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662F03-7EDF-9640-9F12-BBB98D2B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3808875"/>
            <a:ext cx="7806690" cy="14113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268FD8-6DBE-1544-A2B3-B06500E04D4A}"/>
              </a:ext>
            </a:extLst>
          </p:cNvPr>
          <p:cNvSpPr txBox="1"/>
          <p:nvPr/>
        </p:nvSpPr>
        <p:spPr>
          <a:xfrm>
            <a:off x="2451100" y="3832025"/>
            <a:ext cx="728980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@Update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("update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set name = #{name},age = #{age} " +"where id = #{id}")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(Worker worker);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876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5.1.3 @Update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编写测试类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测试类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updateWorkerTest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662F03-7EDF-9640-9F12-BBB98D2B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214284"/>
            <a:ext cx="7806690" cy="405919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268FD8-6DBE-1544-A2B3-B06500E04D4A}"/>
              </a:ext>
            </a:extLst>
          </p:cNvPr>
          <p:cNvSpPr txBox="1"/>
          <p:nvPr/>
        </p:nvSpPr>
        <p:spPr>
          <a:xfrm>
            <a:off x="2451100" y="2142123"/>
            <a:ext cx="7289800" cy="411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updateWorkerTest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1.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生成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Worker worker = new Worker();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worker.setId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(4);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worker.setName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李华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worker.setAge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(28);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2.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更新员工信息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 result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mapper.updateWorker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(worker);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输出语句省略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session.commit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// 3.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564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5.1.4  @Delete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69428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@Delete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注解，能够熟练将该注解运用于映射删除语句中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360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5.1.4 @Delete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12029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下面通过一个案例演示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@Delete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注解的使用，该案例要求实现员工信息的删除，案例具体实现步骤如下。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添加注解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WorkerMapper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接口中添加删除数据库中数据的方法，并在方法上添加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@Delete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注解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662F03-7EDF-9640-9F12-BBB98D2B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3808875"/>
            <a:ext cx="7806690" cy="111036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268FD8-6DBE-1544-A2B3-B06500E04D4A}"/>
              </a:ext>
            </a:extLst>
          </p:cNvPr>
          <p:cNvSpPr txBox="1"/>
          <p:nvPr/>
        </p:nvSpPr>
        <p:spPr>
          <a:xfrm>
            <a:off x="2451100" y="3901475"/>
            <a:ext cx="728980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@Delete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("delete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 = #{id}")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id);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536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296588"/>
            <a:ext cx="7294833" cy="687916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掌握基于注解的单表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增删改查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7148" y="3166669"/>
            <a:ext cx="7249419" cy="685800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熟悉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基于注解的一对一关联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查询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8" y="4034633"/>
            <a:ext cx="7249419" cy="687918"/>
            <a:chOff x="978872" y="3338787"/>
            <a:chExt cx="5437064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熟悉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基于注解的一对多关联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查询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D9CF2FC-7EE3-AA4E-B139-ADA1975CD4BE}"/>
              </a:ext>
            </a:extLst>
          </p:cNvPr>
          <p:cNvGrpSpPr/>
          <p:nvPr/>
        </p:nvGrpSpPr>
        <p:grpSpPr>
          <a:xfrm>
            <a:off x="2570958" y="4895693"/>
            <a:ext cx="7249419" cy="687918"/>
            <a:chOff x="978872" y="3338787"/>
            <a:chExt cx="5437064" cy="515938"/>
          </a:xfrm>
        </p:grpSpPr>
        <p:sp>
          <p:nvSpPr>
            <p:cNvPr id="18" name="Pentagon 6">
              <a:extLst>
                <a:ext uri="{FF2B5EF4-FFF2-40B4-BE49-F238E27FC236}">
                  <a16:creationId xmlns:a16="http://schemas.microsoft.com/office/drawing/2014/main" id="{C26DED11-4EBC-2F4A-9886-3DF70619C9AF}"/>
                </a:ext>
              </a:extLst>
            </p:cNvPr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熟悉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基于注解的多对多关联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查询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9" name="MH_Others_1">
              <a:extLst>
                <a:ext uri="{FF2B5EF4-FFF2-40B4-BE49-F238E27FC236}">
                  <a16:creationId xmlns:a16="http://schemas.microsoft.com/office/drawing/2014/main" id="{E40F28C7-0254-DE47-B265-0E67387CDB51}"/>
                </a:ext>
              </a:extLst>
            </p:cNvPr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537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5.1.4 @Delete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编写测试类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deleteWorkerTest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662F03-7EDF-9640-9F12-BBB98D2B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502456"/>
            <a:ext cx="7806690" cy="362055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268FD8-6DBE-1544-A2B3-B06500E04D4A}"/>
              </a:ext>
            </a:extLst>
          </p:cNvPr>
          <p:cNvSpPr txBox="1"/>
          <p:nvPr/>
        </p:nvSpPr>
        <p:spPr>
          <a:xfrm>
            <a:off x="2451100" y="2431489"/>
            <a:ext cx="7289800" cy="3742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deleteWorkerTest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// 1.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生成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2.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删除员工信息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int result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mapper.deleteWorker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(4);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if(result&gt;0){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成功删除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"+result+"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条数据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}else {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删除数据失败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session.commit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// 3.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311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5.1.5  @Param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57998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@Param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注解，能够熟练运用该注解制定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语句中的参数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82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5.1.5 @Param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8282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下面通过一个案例演示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@Param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注解的使用，该案例要求根据员工的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和姓名查询员工信息，案例具体实现步骤如下。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添加注解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WorkerMapper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接口中添加多条件查询的方法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662F03-7EDF-9640-9F12-BBB98D2B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3429000"/>
            <a:ext cx="7806690" cy="191850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268FD8-6DBE-1544-A2B3-B06500E04D4A}"/>
              </a:ext>
            </a:extLst>
          </p:cNvPr>
          <p:cNvSpPr txBox="1"/>
          <p:nvPr/>
        </p:nvSpPr>
        <p:spPr>
          <a:xfrm>
            <a:off x="2451100" y="3507932"/>
            <a:ext cx="728980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@Select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 = #{param01}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and name = #{param02}")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selectWorkerByIdAndName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(@Param("param01") int id,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   	    @Param("param02") String name);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749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5.1.5 @Param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编写测试类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selectWorkerByIdAndNameTest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662F03-7EDF-9640-9F12-BBB98D2B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790221"/>
            <a:ext cx="7806690" cy="330413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268FD8-6DBE-1544-A2B3-B06500E04D4A}"/>
              </a:ext>
            </a:extLst>
          </p:cNvPr>
          <p:cNvSpPr txBox="1"/>
          <p:nvPr/>
        </p:nvSpPr>
        <p:spPr>
          <a:xfrm>
            <a:off x="2473960" y="2733145"/>
            <a:ext cx="7289800" cy="337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selectWorkerByIdAndNameTest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1.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通过工具类生成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2.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姓名为王五的员工的信息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Worker worker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mapper.selectWorkerByIdAndName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(3,"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王五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worker.toString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250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583630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基于注解的关联查询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259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27080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一对一查询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919240"/>
            <a:ext cx="5176459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查询，能够在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@One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注解实现一对一关联查询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28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928876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2064584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一对一查询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1879789"/>
            <a:ext cx="5910186" cy="15722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接下来，以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4.2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节中使用的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tb_idcard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tb_person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数据表为例，详细讲解基于注解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@One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tb_idcard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tb_person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数据表之间的一对一关联查询，具体步骤如下。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创建持久化类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本案例使用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4.2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节中的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IdCard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类和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Person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类作为持久类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519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一对一查询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编写接口方法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com.itheima.dao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包下创建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IdCardMapper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接口，在该接口中编写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selectIdCardById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方法，通过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查询人员对应的身份证信息。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662F03-7EDF-9640-9F12-BBB98D2B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3044141"/>
            <a:ext cx="7806690" cy="286010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268FD8-6DBE-1544-A2B3-B06500E04D4A}"/>
              </a:ext>
            </a:extLst>
          </p:cNvPr>
          <p:cNvSpPr txBox="1"/>
          <p:nvPr/>
        </p:nvSpPr>
        <p:spPr>
          <a:xfrm>
            <a:off x="3045460" y="2940627"/>
            <a:ext cx="7289800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package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com.itheima.pojo.IdCard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org.apache.ibatis.annotations.Select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IdCardMapper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@Select("select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tb_idcard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id=#{id}")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IdCard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selectIdCardById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id);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172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一对一查询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编写接口方法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com.itheima.dao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包下创建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PersonMapper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接口，在该接口中编写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selectPersonById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，通过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查询人员信息。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662F03-7EDF-9640-9F12-BBB98D2B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865342"/>
            <a:ext cx="7806690" cy="323451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268FD8-6DBE-1544-A2B3-B06500E04D4A}"/>
              </a:ext>
            </a:extLst>
          </p:cNvPr>
          <p:cNvSpPr txBox="1"/>
          <p:nvPr/>
        </p:nvSpPr>
        <p:spPr>
          <a:xfrm>
            <a:off x="2451100" y="2743997"/>
            <a:ext cx="7289800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package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PersonMapper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@Select("select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tb_person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id=#{id}")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@Results({@Result(column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card_id",property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"card",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one = @One(select = 				 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com.itheima.dao.IdCardMapper.selectIdCardById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"))})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Person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selectPersonById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id);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443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267025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一对一查询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1" y="1279454"/>
            <a:ext cx="426570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3062145"/>
            <a:ext cx="8720911" cy="183186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property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属性用来指定关联属性，这里为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card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column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属性用来指定关联的数据库表中的字段，这里为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card_id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one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属性用来指定数据表之间属于哪种关联关系，通过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@One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注解表明数据表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tb_idcard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tb_person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之间是一对一关联关系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1852" y="1419439"/>
            <a:ext cx="376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@Result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三个属性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98880" y="2673752"/>
            <a:ext cx="9274689" cy="260430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148656" y="260041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164247" y="495401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001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380" y="572625"/>
            <a:ext cx="3912255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10066" y="2564084"/>
            <a:ext cx="10152454" cy="237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前面的章节介绍了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的基本用法、关联映射、动态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和缓存机制等知识，所有的配置都是基于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文件完成的，但在实际开发中，大量的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配置文件的编写是非常繁琐的，为此，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提供了更加简便的基于注解的配置方式。本章将对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的注解开发进行详细讲解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45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一对一查询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引入接口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在核心配置文件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mybatis-config.xml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&lt;mappers&gt;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元素下引入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IdCardMapper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PersonMapper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662F03-7EDF-9640-9F12-BBB98D2B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3467226"/>
            <a:ext cx="7806690" cy="116856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268FD8-6DBE-1544-A2B3-B06500E04D4A}"/>
              </a:ext>
            </a:extLst>
          </p:cNvPr>
          <p:cNvSpPr txBox="1"/>
          <p:nvPr/>
        </p:nvSpPr>
        <p:spPr>
          <a:xfrm>
            <a:off x="2451100" y="3554228"/>
            <a:ext cx="728980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class="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com.itheima.dao.IdCardMapper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class="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com.itheima.dao.PersonMapper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592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267025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一对一查询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1" y="1279454"/>
            <a:ext cx="465924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3062145"/>
            <a:ext cx="8720911" cy="183186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由于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mybatis-config.xml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文件中的扫描方式是从上往下扫描，所以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&lt;mappers&gt;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元素下引入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IdCardMapper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PersonMapper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接口的位置，必须在引入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IdCardMapper.xml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PersonMapper.xml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文件位置前面，否则程序将会首先读取到引入的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IdCardMapper.xml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PersonMapper.xml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文件，程序将会报错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4702" y="1419439"/>
            <a:ext cx="4237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元素引入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文件顺序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198880" y="2673752"/>
            <a:ext cx="9274689" cy="260430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148656" y="260041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164247" y="495401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031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一对一查询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编写测试类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selectPersonByIdTest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662F03-7EDF-9640-9F12-BBB98D2B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447017"/>
            <a:ext cx="7806690" cy="364126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268FD8-6DBE-1544-A2B3-B06500E04D4A}"/>
              </a:ext>
            </a:extLst>
          </p:cNvPr>
          <p:cNvSpPr txBox="1"/>
          <p:nvPr/>
        </p:nvSpPr>
        <p:spPr>
          <a:xfrm>
            <a:off x="2184881" y="2338889"/>
            <a:ext cx="8197609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selectPersonByIdTest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1.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通过工具类生成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PersonMapper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PersonMapper.class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2.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的人员的信息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Person person =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mapper.selectPersonById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(2);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person.toString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// 3.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5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27080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942100"/>
            <a:ext cx="5176459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一对多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查询，能够在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@Many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注解实现一对一关联查询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298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928876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2064584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1879789"/>
            <a:ext cx="5190096" cy="19416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接下来，以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4.3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节中的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tb_user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tb_orders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数据表为例，详细讲解基于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@Many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注解配置实现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tb_user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tb_orders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数据表之间的一对多关联查询，具体步骤如下。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创建持久化类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本案例使用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4.3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节中的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Users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类和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Orders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类作为持久类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840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7965850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编写接口方法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com.itheima.dao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包下创建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OrdersMapper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接口，在该接口中编写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selectOrdersByUserId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方法，通过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user_id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查询用户对应的订单信息。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662F03-7EDF-9640-9F12-BBB98D2B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3044141"/>
            <a:ext cx="7806690" cy="2536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268FD8-6DBE-1544-A2B3-B06500E04D4A}"/>
              </a:ext>
            </a:extLst>
          </p:cNvPr>
          <p:cNvSpPr txBox="1"/>
          <p:nvPr/>
        </p:nvSpPr>
        <p:spPr>
          <a:xfrm>
            <a:off x="2451100" y="2998647"/>
            <a:ext cx="7289800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OrdersMapper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@Select("select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tb_orders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user_id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=#{id} 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@Results({@Result(id =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true,column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id",property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"id"),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@Result(column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number",property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"number") })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List&lt;Orders&gt;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selectOrdersByUserId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user_id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619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12149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编写接口方法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com.itheima.dao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包下创建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UsersMapper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接口，在该接口中编写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selectUserById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方法，通过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查询用户信息。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662F03-7EDF-9640-9F12-BBB98D2B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569581"/>
            <a:ext cx="7806690" cy="361559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268FD8-6DBE-1544-A2B3-B06500E04D4A}"/>
              </a:ext>
            </a:extLst>
          </p:cNvPr>
          <p:cNvSpPr txBox="1"/>
          <p:nvPr/>
        </p:nvSpPr>
        <p:spPr>
          <a:xfrm>
            <a:off x="2451100" y="2489355"/>
            <a:ext cx="7289800" cy="3742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@Select("select *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tb_user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id=#{id} ")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@Results({@Result(id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true,column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id",property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"id"),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@Result(column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username",property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"username"),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@Result(column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address",property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"address"),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@Result(column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id",property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ordersList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many = @Many(select = 			 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com.itheima.dao.OrdersMapper.selectOrdersByUserId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"))})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Users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selectUserById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id);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921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引入接口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在核心配置文件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mybatis-config.xml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&lt;mappers&gt;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元素下引入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UsersMapper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OrdersMapper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接口。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662F03-7EDF-9640-9F12-BBB98D2B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3442950"/>
            <a:ext cx="7806690" cy="87440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268FD8-6DBE-1544-A2B3-B06500E04D4A}"/>
              </a:ext>
            </a:extLst>
          </p:cNvPr>
          <p:cNvSpPr txBox="1"/>
          <p:nvPr/>
        </p:nvSpPr>
        <p:spPr>
          <a:xfrm>
            <a:off x="2451100" y="3403755"/>
            <a:ext cx="728980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class="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com.itheima.dao.UsersMapper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class="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com.itheima.dao.OrdersMapper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762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267025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1" y="1279454"/>
            <a:ext cx="465924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3062145"/>
            <a:ext cx="8720911" cy="183186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由于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mybatis-config.xml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文件中的扫描方式是从上往下扫描，所以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&lt;mappers&gt;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元素下引入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UsersMapper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OrdersMapper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接口的位置，必须在引入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UsersMapper.xml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OrdersMapper.xml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文件位置前面，否则程序将会首先读取到引入的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UsersMapper.xml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OrdersMapper.xml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文件，程序将会报错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4702" y="1419439"/>
            <a:ext cx="4237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元素引入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文件顺序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198880" y="2673752"/>
            <a:ext cx="9274689" cy="260430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148656" y="260041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164247" y="495401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408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464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编写测试类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selectUserByIdTest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662F03-7EDF-9640-9F12-BBB98D2B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456149"/>
            <a:ext cx="7806690" cy="366686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268FD8-6DBE-1544-A2B3-B06500E04D4A}"/>
              </a:ext>
            </a:extLst>
          </p:cNvPr>
          <p:cNvSpPr txBox="1"/>
          <p:nvPr/>
        </p:nvSpPr>
        <p:spPr>
          <a:xfrm>
            <a:off x="2451100" y="2385180"/>
            <a:ext cx="7289800" cy="378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selectUserByIdTest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1.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通过工具类生成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UsersMapper.class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2.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的人的信息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Users users =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mapper.selectUserById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(1);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users.toString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());	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102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269988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362006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671" y="4550428"/>
            <a:ext cx="1192345" cy="614383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2677707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566876" y="1036090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基于注解的单表增删改查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360324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558304" y="1730243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基于注解的关联查询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5342" y="4528780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569023" y="2424395"/>
              <a:ext cx="3499396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案例：基于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MyBatis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注解的学生管理程序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248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27080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907375"/>
            <a:ext cx="5176459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多对多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查询，能够在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中实现多对多关联查询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943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267025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1" y="1279454"/>
            <a:ext cx="324713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2784350"/>
            <a:ext cx="8720911" cy="2179112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在数据库中，表与表之间的多对多关联关系通常使用一个中间表来维护，以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4.4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节中使用的订单表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tb_orders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和商品表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tb_product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为例，这两个表之间的关联关系使用了一个中间表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tb_ordersitem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来维护，订单表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tb_orders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和商品表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tb_product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，都与中间表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tb_ordersitem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形成了一对多关联关系，即中间表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tb_ordersitem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将订单表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tb_orders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和商品表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tb_product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拆分成了两个一对多的关联关系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1852" y="1419439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多对多关联使用中间表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198880" y="2439917"/>
            <a:ext cx="9274689" cy="283813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148656" y="238049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164247" y="495401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695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24736" cy="15308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接下来，以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4.4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节中使用的订单表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tb_orders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、商品表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tb_product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和中间表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tb_ordersitem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为例，详细讲解多对多关联查询，具体步骤如下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在订单持久化类（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Orders.java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）中增加商品集合的属性及其对应的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getter/setter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，并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修改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Orders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Product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toString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662F03-7EDF-9640-9F12-BBB98D2B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3049290"/>
            <a:ext cx="7331260" cy="291167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268FD8-6DBE-1544-A2B3-B06500E04D4A}"/>
              </a:ext>
            </a:extLst>
          </p:cNvPr>
          <p:cNvSpPr txBox="1"/>
          <p:nvPr/>
        </p:nvSpPr>
        <p:spPr>
          <a:xfrm>
            <a:off x="2265906" y="2963920"/>
            <a:ext cx="81976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@Override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{return "Orders{" +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"id=" + id + ", number=" + number +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",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productList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 +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productList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+ '}’;}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@Override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{return "Product{" +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"id=" + id + ", name=" + name +", price=" + price + '}';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678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7806690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com.itheima.dao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包下创建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ProductMapper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接口，在该接口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编写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selectProductByOrdersId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方法，通过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user_id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查询用户对应的订单信息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662F03-7EDF-9640-9F12-BBB98D2B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3049290"/>
            <a:ext cx="7331260" cy="248340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268FD8-6DBE-1544-A2B3-B06500E04D4A}"/>
              </a:ext>
            </a:extLst>
          </p:cNvPr>
          <p:cNvSpPr txBox="1"/>
          <p:nvPr/>
        </p:nvSpPr>
        <p:spPr>
          <a:xfrm>
            <a:off x="2265907" y="2987070"/>
            <a:ext cx="705171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ProductMapper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@Select("select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tb_product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 in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 (select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product_id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from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tb_ordersitem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orders_id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#{id} )")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List&lt;Product&gt;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selectProductByOrdersId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orders_id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 lvl="0">
              <a:lnSpc>
                <a:spcPct val="150000"/>
              </a:lnSpc>
            </a:pP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181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7806690" cy="792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com.itheima.dao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包下的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OrdersMapper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接口中添加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selectOrdersById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该方法用于通过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查询订单信息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662F03-7EDF-9640-9F12-BBB98D2B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3049290"/>
            <a:ext cx="7331260" cy="286537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268FD8-6DBE-1544-A2B3-B06500E04D4A}"/>
              </a:ext>
            </a:extLst>
          </p:cNvPr>
          <p:cNvSpPr txBox="1"/>
          <p:nvPr/>
        </p:nvSpPr>
        <p:spPr>
          <a:xfrm>
            <a:off x="2265907" y="2987070"/>
            <a:ext cx="705171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@Select("select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tb_orders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id=#{id} 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@Results({@Result(id =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true,column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id",property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"id"),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@Result(column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number",property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"number"),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@Result(column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id",property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productList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",many 	= @Many(select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com.itheima.dao.ProductMapper.selectProductByOrdersId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"))})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Orders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selectOrdersById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id);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453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7806690" cy="792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在核心配置文件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mybatis-config.xml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&lt;mappers&gt;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元素下引入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ProductMapper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OrdersMapper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接口，将这两个接口加载到核心配置文件中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662F03-7EDF-9640-9F12-BBB98D2B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3327084"/>
            <a:ext cx="7331260" cy="93075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268FD8-6DBE-1544-A2B3-B06500E04D4A}"/>
              </a:ext>
            </a:extLst>
          </p:cNvPr>
          <p:cNvSpPr txBox="1"/>
          <p:nvPr/>
        </p:nvSpPr>
        <p:spPr>
          <a:xfrm>
            <a:off x="2265907" y="3311162"/>
            <a:ext cx="7051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class="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com.itheima.dao.ProductMapper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   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class="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com.itheima.dao.OrdersMapper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085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267025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0" y="1279454"/>
            <a:ext cx="494861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3154739"/>
            <a:ext cx="8720911" cy="177607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</a:rPr>
              <a:t>注意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由于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mybatis-config.xml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文件中的扫描方式是从上往下扫描，所以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&lt;mappers&gt;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元素下引入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ProductMapper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OrdersMapper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接口的位置，必须在引入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ProductMapper.xml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OrdersMapper.xml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文件位置前面，否则程序将会首先读取到引入的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ProductMapper.xml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OrdersMapper.xml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文件，程序将会报错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3977" y="1419439"/>
            <a:ext cx="449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&lt;mappers&gt;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元素引入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文件的顺序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198880" y="2764541"/>
            <a:ext cx="9274689" cy="25135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148656" y="27045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164247" y="495401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049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多对多查询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7806690" cy="422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selectOrdersByIdTest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662F03-7EDF-9640-9F12-BBB98D2B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591632"/>
            <a:ext cx="7331260" cy="319680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268FD8-6DBE-1544-A2B3-B06500E04D4A}"/>
              </a:ext>
            </a:extLst>
          </p:cNvPr>
          <p:cNvSpPr txBox="1"/>
          <p:nvPr/>
        </p:nvSpPr>
        <p:spPr>
          <a:xfrm>
            <a:off x="2265907" y="2524073"/>
            <a:ext cx="705171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selectOrdersByIdTest</a:t>
            </a:r>
            <a:r>
              <a:rPr lang="en-US" altLang="zh-CN" sz="16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 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// 1.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通过工具类生成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SqlSession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对象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OrdersMapper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OrdersMapper.class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// 2.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查询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3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的订单的信息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Orders orders =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mapper.selectOrdersById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(3);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orders.toString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574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2659229"/>
            <a:ext cx="7185046" cy="156966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48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592357" y="2831740"/>
            <a:ext cx="1735046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676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631995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46852" y="2736360"/>
            <a:ext cx="5176459" cy="132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完成基于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的学生管理程序，能够用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注解实现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410551" y="3193649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327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基于注解的单表增删改查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</a:p>
        </p:txBody>
      </p:sp>
    </p:spTree>
    <p:extLst>
      <p:ext uri="{BB962C8B-B14F-4D97-AF65-F5344CB8AC3E}">
        <p14:creationId xmlns:p14="http://schemas.microsoft.com/office/powerpoint/2010/main" val="232696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hevron 3"/>
          <p:cNvSpPr/>
          <p:nvPr>
            <p:custDataLst>
              <p:tags r:id="rId1"/>
            </p:custDataLst>
          </p:nvPr>
        </p:nvSpPr>
        <p:spPr>
          <a:xfrm>
            <a:off x="892519" y="1118090"/>
            <a:ext cx="520348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1"/>
          <p:cNvSpPr txBox="1"/>
          <p:nvPr/>
        </p:nvSpPr>
        <p:spPr>
          <a:xfrm>
            <a:off x="1172537" y="1244628"/>
            <a:ext cx="4823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s_student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c_class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471202"/>
              </p:ext>
            </p:extLst>
          </p:nvPr>
        </p:nvGraphicFramePr>
        <p:xfrm>
          <a:off x="4479408" y="2318879"/>
          <a:ext cx="6474828" cy="1882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8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707">
                  <a:extLst>
                    <a:ext uri="{9D8B030D-6E8A-4147-A177-3AD203B41FA5}">
                      <a16:colId xmlns:a16="http://schemas.microsoft.com/office/drawing/2014/main" val="2934814996"/>
                    </a:ext>
                  </a:extLst>
                </a:gridCol>
                <a:gridCol w="1618707">
                  <a:extLst>
                    <a:ext uri="{9D8B030D-6E8A-4147-A177-3AD203B41FA5}">
                      <a16:colId xmlns:a16="http://schemas.microsoft.com/office/drawing/2014/main" val="1280346409"/>
                    </a:ext>
                  </a:extLst>
                </a:gridCol>
                <a:gridCol w="1618707">
                  <a:extLst>
                    <a:ext uri="{9D8B030D-6E8A-4147-A177-3AD203B41FA5}">
                      <a16:colId xmlns:a16="http://schemas.microsoft.com/office/drawing/2014/main" val="782471773"/>
                    </a:ext>
                  </a:extLst>
                </a:gridCol>
              </a:tblGrid>
              <a:tr h="450018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学生</a:t>
                      </a:r>
                      <a:r>
                        <a:rPr lang="en-US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</a:p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学生姓名  </a:t>
                      </a:r>
                      <a:r>
                        <a:rPr lang="en-US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学生年龄</a:t>
                      </a:r>
                      <a:r>
                        <a:rPr lang="en-US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age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所属班级</a:t>
                      </a:r>
                      <a:r>
                        <a:rPr lang="en-US" altLang="zh-CN" sz="1600" b="1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cid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680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105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李四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王五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815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赵六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itle 1"/>
          <p:cNvSpPr txBox="1"/>
          <p:nvPr/>
        </p:nvSpPr>
        <p:spPr>
          <a:xfrm>
            <a:off x="1143837" y="266933"/>
            <a:ext cx="627553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01810EC-1C9F-4246-A6D6-F4BE6267B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000612"/>
              </p:ext>
            </p:extLst>
          </p:nvPr>
        </p:nvGraphicFramePr>
        <p:xfrm>
          <a:off x="6090214" y="4647320"/>
          <a:ext cx="3237414" cy="1148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8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707">
                  <a:extLst>
                    <a:ext uri="{9D8B030D-6E8A-4147-A177-3AD203B41FA5}">
                      <a16:colId xmlns:a16="http://schemas.microsoft.com/office/drawing/2014/main" val="2934814996"/>
                    </a:ext>
                  </a:extLst>
                </a:gridCol>
              </a:tblGrid>
              <a:tr h="450018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班级</a:t>
                      </a:r>
                      <a:r>
                        <a:rPr lang="en-US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</a:p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班级名称  </a:t>
                      </a:r>
                      <a:r>
                        <a:rPr lang="en-US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en-US" altLang="zh-CN" sz="1600" b="1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classname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680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一班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105"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9210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二班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62D9AA9B-CD9F-6A43-994F-BF350FC35C88}"/>
              </a:ext>
            </a:extLst>
          </p:cNvPr>
          <p:cNvSpPr txBox="1"/>
          <p:nvPr/>
        </p:nvSpPr>
        <p:spPr>
          <a:xfrm>
            <a:off x="1284790" y="2318879"/>
            <a:ext cx="3055716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现有一个学生表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s_student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（学生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、学生姓名、学生年龄、所属班级）</a:t>
            </a:r>
            <a:r>
              <a:rPr lang="zh-CN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和一个班级表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c_class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（班级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、班级名称）</a:t>
            </a:r>
            <a:r>
              <a:rPr lang="zh-CN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，其中，班级表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c_class</a:t>
            </a:r>
            <a:r>
              <a:rPr lang="zh-CN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和学生表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s_student</a:t>
            </a:r>
            <a:r>
              <a:rPr lang="zh-CN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是一对多的关系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97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63218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1" y="1279454"/>
            <a:ext cx="414475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336" y="3131589"/>
            <a:ext cx="9288075" cy="208865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注解实现查询操作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根据表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在数据库分别创建一个学生表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s_student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和一个班级表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c_class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 并查询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的学生的信息。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注解实现修改操作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修改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的学生的姓名修改为李雷，年龄修改为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注解实现一对多查询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查询出二班所有学生的信息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3977" y="1419439"/>
            <a:ext cx="3720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实现下列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98880" y="2764541"/>
            <a:ext cx="9844464" cy="28140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>
            <a:off x="1148656" y="27045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731411" y="524339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224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277585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291156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41139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2738340"/>
            <a:ext cx="802473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项目搭建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创建一个名称为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mybatis-demo05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的项目，项目的具体搭建过程请参考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1.3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节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Chevron 3">
            <a:extLst>
              <a:ext uri="{FF2B5EF4-FFF2-40B4-BE49-F238E27FC236}">
                <a16:creationId xmlns:a16="http://schemas.microsoft.com/office/drawing/2014/main" id="{0576AA5A-5F97-BD4E-A05D-B1AD5B9D87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38732" y="1188014"/>
            <a:ext cx="343608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4DA3EE-D30E-B741-822D-7EBCDDCFA5F9}"/>
              </a:ext>
            </a:extLst>
          </p:cNvPr>
          <p:cNvSpPr txBox="1"/>
          <p:nvPr/>
        </p:nvSpPr>
        <p:spPr>
          <a:xfrm>
            <a:off x="1051512" y="1339429"/>
            <a:ext cx="3283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注解实现查询操作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63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7085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2473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  <a:r>
              <a:rPr lang="zh-CN" altLang="en-US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库</a:t>
            </a:r>
            <a:r>
              <a:rPr lang="zh-CN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准备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在名为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的数据库中，创建两个数据表，分别为学生表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s_student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和班级表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c_class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，同时在表中预先插入几条测试数据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662F03-7EDF-9640-9F12-BBB98D2B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580" y="3049290"/>
            <a:ext cx="7331260" cy="291167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268FD8-6DBE-1544-A2B3-B06500E04D4A}"/>
              </a:ext>
            </a:extLst>
          </p:cNvPr>
          <p:cNvSpPr txBox="1"/>
          <p:nvPr/>
        </p:nvSpPr>
        <p:spPr>
          <a:xfrm>
            <a:off x="3420337" y="2963920"/>
            <a:ext cx="5083584" cy="300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创建一个名称为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c_class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的表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c_class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id int(32) PRIMARY KEY AUTO_INCREMENT,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varchar(40));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c_class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(1, '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一班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c_class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(2, '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二班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’);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_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表同理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624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7085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24736" cy="12029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POJO</a:t>
            </a:r>
            <a:r>
              <a:rPr lang="zh-CN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类准备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/main/java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目录下创建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com.itheima.pojo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包，在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com.itheima.pojo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包中创建持久化类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IClass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，并在类中定义相关属性和方法，该类用于封装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IClass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对象的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、班级名称以及关联的学生集合等属性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662F03-7EDF-9640-9F12-BBB98D2B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580" y="2980709"/>
            <a:ext cx="7331260" cy="328741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268FD8-6DBE-1544-A2B3-B06500E04D4A}"/>
              </a:ext>
            </a:extLst>
          </p:cNvPr>
          <p:cNvSpPr txBox="1"/>
          <p:nvPr/>
        </p:nvSpPr>
        <p:spPr>
          <a:xfrm>
            <a:off x="2388870" y="2918200"/>
            <a:ext cx="7566660" cy="337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IClass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private Integer id;         private String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classname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    // 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主键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班级名称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private List&lt;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IStudent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&gt;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studentList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    // 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学生集合</a:t>
            </a: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省略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getter/setter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public String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toString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{return "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IClass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{" +"id=" + id +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",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classname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='" +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classname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+",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studentList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=" +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studentList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+ '}’;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}}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241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7085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24736" cy="12029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r>
              <a:rPr lang="en-US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Mapper</a:t>
            </a:r>
            <a:r>
              <a:rPr lang="zh-CN" altLang="en-US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/main/java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目录下创建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com.itheima.dao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包，并在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com.itheima.dao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包下创建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IStudentMapper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接口，用于编写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@Select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注解映射的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select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查询语句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662F03-7EDF-9640-9F12-BBB98D2B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580" y="2980709"/>
            <a:ext cx="7331260" cy="289431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268FD8-6DBE-1544-A2B3-B06500E04D4A}"/>
              </a:ext>
            </a:extLst>
          </p:cNvPr>
          <p:cNvSpPr txBox="1"/>
          <p:nvPr/>
        </p:nvSpPr>
        <p:spPr>
          <a:xfrm>
            <a:off x="2743200" y="2918200"/>
            <a:ext cx="6835140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package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com.itheima.pojo.IStudent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org.apache.ibatis.annotations.Select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IStudentMapper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@Select("select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s_student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 = #{id}")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id);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237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7085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24736" cy="12029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修改</a:t>
            </a:r>
            <a:r>
              <a:rPr lang="en-US" altLang="zh-CN" b="1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mybatis-config.xml</a:t>
            </a:r>
            <a:r>
              <a:rPr lang="zh-CN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核心配置文件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在核心配置文件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mybatis-config.xml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&lt;mappers&gt;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元素下引入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IStudentMapper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接口，将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IStudentMapper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接口加载到核心配置文件中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662F03-7EDF-9640-9F12-BBB98D2B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580" y="3392189"/>
            <a:ext cx="7331260" cy="120295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268FD8-6DBE-1544-A2B3-B06500E04D4A}"/>
              </a:ext>
            </a:extLst>
          </p:cNvPr>
          <p:cNvSpPr txBox="1"/>
          <p:nvPr/>
        </p:nvSpPr>
        <p:spPr>
          <a:xfrm>
            <a:off x="2743200" y="3718300"/>
            <a:ext cx="683514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class="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com.itheima.dao.IStudentMapper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008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06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7085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24736" cy="12029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</a:t>
            </a:r>
            <a:r>
              <a:rPr lang="zh-CN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写</a:t>
            </a:r>
            <a:r>
              <a:rPr lang="en-US" altLang="zh-CN" b="1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MyBatisUtils</a:t>
            </a:r>
            <a:r>
              <a:rPr lang="zh-CN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工具类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在项目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/main/java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目录下创建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com.itheima.utils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包，在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com.itheima.utils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包下创建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MyBatisUtils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工具类，该类用于封装读取配置文件信息的代码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662F03-7EDF-9640-9F12-BBB98D2B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580" y="2408226"/>
            <a:ext cx="7331260" cy="398853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268FD8-6DBE-1544-A2B3-B06500E04D4A}"/>
              </a:ext>
            </a:extLst>
          </p:cNvPr>
          <p:cNvSpPr txBox="1"/>
          <p:nvPr/>
        </p:nvSpPr>
        <p:spPr>
          <a:xfrm>
            <a:off x="2526030" y="2312410"/>
            <a:ext cx="8561070" cy="411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MyBatisUtils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static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SqlSessionFactory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sqlSessionFactory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 null;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static {	try 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Reader reader = 			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Resources.getResourceAsReader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mybatis-config.xml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sqlSessionFactory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 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new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SqlSessionFactoryBuilder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().build(reader);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 catch (Exception e) {	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e.printStackTrace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	}}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static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getSession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sqlSessionFactory.openSession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829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07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7085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2473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</a:t>
            </a:r>
            <a:r>
              <a:rPr lang="zh-CN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写</a:t>
            </a:r>
            <a:r>
              <a:rPr lang="zh-CN" altLang="en-US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测试方法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/test/java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目录下创建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文件夹，在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文件夹创建测试类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，在测试类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findIStudentByIdTest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662F03-7EDF-9640-9F12-BBB98D2B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580" y="2465377"/>
            <a:ext cx="7331260" cy="374211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268FD8-6DBE-1544-A2B3-B06500E04D4A}"/>
              </a:ext>
            </a:extLst>
          </p:cNvPr>
          <p:cNvSpPr txBox="1"/>
          <p:nvPr/>
        </p:nvSpPr>
        <p:spPr>
          <a:xfrm>
            <a:off x="2526030" y="2426710"/>
            <a:ext cx="8561070" cy="3742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findIStudentByIdTest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// 1.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通过工具类获取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SqlSession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IStudentMapper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IStudentMapper.class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// 2.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IStudentMapper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对象查询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的学生的信息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IStudent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student =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mapper.selectStudent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(2);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student.toString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());</a:t>
            </a: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 3.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关闭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SqlSession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 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207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277585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291156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41139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2738340"/>
            <a:ext cx="802473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修改</a:t>
            </a:r>
            <a:r>
              <a:rPr lang="en-US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Mapper</a:t>
            </a:r>
            <a:r>
              <a:rPr lang="zh-CN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IStudentMapper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接口中添加更新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s_student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表中数据的方法，并在方法上添加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@Update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注解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Chevron 3">
            <a:extLst>
              <a:ext uri="{FF2B5EF4-FFF2-40B4-BE49-F238E27FC236}">
                <a16:creationId xmlns:a16="http://schemas.microsoft.com/office/drawing/2014/main" id="{0576AA5A-5F97-BD4E-A05D-B1AD5B9D87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38732" y="1188014"/>
            <a:ext cx="343608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4DA3EE-D30E-B741-822D-7EBCDDCFA5F9}"/>
              </a:ext>
            </a:extLst>
          </p:cNvPr>
          <p:cNvSpPr txBox="1"/>
          <p:nvPr/>
        </p:nvSpPr>
        <p:spPr>
          <a:xfrm>
            <a:off x="1051512" y="1339429"/>
            <a:ext cx="3283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注解实现修改操作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FCD2DC-75CF-0B45-8A98-5A06CBF9F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580" y="4274820"/>
            <a:ext cx="7331260" cy="169498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69BFB5E-734A-F645-B815-01B9286AE617}"/>
              </a:ext>
            </a:extLst>
          </p:cNvPr>
          <p:cNvSpPr txBox="1"/>
          <p:nvPr/>
        </p:nvSpPr>
        <p:spPr>
          <a:xfrm>
            <a:off x="2709686" y="4217670"/>
            <a:ext cx="6571474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@Update("update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s_student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set name = #{name},age = #{age} "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+"where id = #{id}")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student);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121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53103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5.1.1  @Select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546568"/>
            <a:ext cx="543027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@Select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注解，能够熟练将该注解运用于映射查询语句中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64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7085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2473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</a:t>
            </a:r>
            <a:r>
              <a:rPr lang="zh-CN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写</a:t>
            </a:r>
            <a:r>
              <a:rPr lang="zh-CN" altLang="en-US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测试方法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updateIStudentTest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662F03-7EDF-9640-9F12-BBB98D2B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580" y="2465377"/>
            <a:ext cx="7331260" cy="374211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268FD8-6DBE-1544-A2B3-B06500E04D4A}"/>
              </a:ext>
            </a:extLst>
          </p:cNvPr>
          <p:cNvSpPr txBox="1"/>
          <p:nvPr/>
        </p:nvSpPr>
        <p:spPr>
          <a:xfrm>
            <a:off x="2526030" y="2426710"/>
            <a:ext cx="8561070" cy="3742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updateIStudentTest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student = new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student.setId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(4);	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student.setName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李雷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student.setAge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(21);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IStudentMapper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IStudentMapper.class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 result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mapper.updateStudent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(student); 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更新学生信息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if(result&gt;0){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成功更新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"+result+"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条数据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else {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更新数据失败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student.toString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());	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session.commit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	</a:t>
            </a: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24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277585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291156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41139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2738340"/>
            <a:ext cx="802473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修改</a:t>
            </a:r>
            <a:r>
              <a:rPr lang="en-US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Mapper</a:t>
            </a:r>
            <a:r>
              <a:rPr lang="zh-CN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：（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IStudentMapper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接口中编写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selectStudentByCid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方法，通过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cid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查询对应班级中的学生信息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Chevron 3">
            <a:extLst>
              <a:ext uri="{FF2B5EF4-FFF2-40B4-BE49-F238E27FC236}">
                <a16:creationId xmlns:a16="http://schemas.microsoft.com/office/drawing/2014/main" id="{0576AA5A-5F97-BD4E-A05D-B1AD5B9D87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38732" y="1188014"/>
            <a:ext cx="383613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4DA3EE-D30E-B741-822D-7EBCDDCFA5F9}"/>
              </a:ext>
            </a:extLst>
          </p:cNvPr>
          <p:cNvSpPr txBox="1"/>
          <p:nvPr/>
        </p:nvSpPr>
        <p:spPr>
          <a:xfrm>
            <a:off x="1051512" y="1339429"/>
            <a:ext cx="353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注解实现一对多操作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FCD2DC-75CF-0B45-8A98-5A06CBF9F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580" y="4206240"/>
            <a:ext cx="7331260" cy="206375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69BFB5E-734A-F645-B815-01B9286AE617}"/>
              </a:ext>
            </a:extLst>
          </p:cNvPr>
          <p:cNvSpPr txBox="1"/>
          <p:nvPr/>
        </p:nvSpPr>
        <p:spPr>
          <a:xfrm>
            <a:off x="2709686" y="4149090"/>
            <a:ext cx="7451584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@Select("select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s_student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=#{id} 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@Results({@Result(id =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true,column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id",property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"id"),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@Result(column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classname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",property = 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classname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IStudent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selectStudentByCid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168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255868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269439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41139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2521170"/>
            <a:ext cx="8024736" cy="838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修改</a:t>
            </a:r>
            <a:r>
              <a:rPr lang="en-US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Mapper</a:t>
            </a:r>
            <a:r>
              <a:rPr lang="zh-CN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：（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com.itheima.dao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包下创建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IClassMapper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接口，在该接口中编写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selectClassById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()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方法，通过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查询班级信息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Chevron 3">
            <a:extLst>
              <a:ext uri="{FF2B5EF4-FFF2-40B4-BE49-F238E27FC236}">
                <a16:creationId xmlns:a16="http://schemas.microsoft.com/office/drawing/2014/main" id="{0576AA5A-5F97-BD4E-A05D-B1AD5B9D87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38732" y="1188014"/>
            <a:ext cx="383613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4DA3EE-D30E-B741-822D-7EBCDDCFA5F9}"/>
              </a:ext>
            </a:extLst>
          </p:cNvPr>
          <p:cNvSpPr txBox="1"/>
          <p:nvPr/>
        </p:nvSpPr>
        <p:spPr>
          <a:xfrm>
            <a:off x="1051512" y="1339429"/>
            <a:ext cx="353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注解实现一对多操作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FCD2DC-75CF-0B45-8A98-5A06CBF9F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580" y="3611879"/>
            <a:ext cx="7331260" cy="294630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69BFB5E-734A-F645-B815-01B9286AE617}"/>
              </a:ext>
            </a:extLst>
          </p:cNvPr>
          <p:cNvSpPr txBox="1"/>
          <p:nvPr/>
        </p:nvSpPr>
        <p:spPr>
          <a:xfrm>
            <a:off x="2506160" y="3554730"/>
            <a:ext cx="7655110" cy="300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IClassMapper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@Select("select *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c_class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id=#{id} ")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@Results({@Result(id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true,column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id",property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"id"),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@Result(column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",property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@Result(column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id",property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studentList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many = @Many(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select"com.itheima.dao.IStudentMapper.selectStudentByCid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"))})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selectClassById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id);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341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7085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24736" cy="12029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修改</a:t>
            </a:r>
            <a:r>
              <a:rPr lang="en-US" altLang="zh-CN" b="1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mybatis-config.xml</a:t>
            </a:r>
            <a:r>
              <a:rPr lang="zh-CN" altLang="zh-CN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核心配置文件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在核心配置文件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mybatis-config.xml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&lt;mappers&gt;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元素下引入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IClassMapper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接口，将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IClassMapper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接口加载到核心配置文件中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662F03-7EDF-9640-9F12-BBB98D2B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580" y="3436927"/>
            <a:ext cx="7331260" cy="106854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268FD8-6DBE-1544-A2B3-B06500E04D4A}"/>
              </a:ext>
            </a:extLst>
          </p:cNvPr>
          <p:cNvSpPr txBox="1"/>
          <p:nvPr/>
        </p:nvSpPr>
        <p:spPr>
          <a:xfrm>
            <a:off x="2526030" y="3718300"/>
            <a:ext cx="588645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class="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com.itheima.dao.IClassMapper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234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70857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案例：基于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MyBatis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注解的学生管理程序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02473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编写测试方法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在测试类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MyBatisTest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中，编写测试方法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selectClassByIdTest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662F03-7EDF-9640-9F12-BBB98D2B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580" y="2736819"/>
            <a:ext cx="7331260" cy="33255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268FD8-6DBE-1544-A2B3-B06500E04D4A}"/>
              </a:ext>
            </a:extLst>
          </p:cNvPr>
          <p:cNvSpPr txBox="1"/>
          <p:nvPr/>
        </p:nvSpPr>
        <p:spPr>
          <a:xfrm>
            <a:off x="2708910" y="2689600"/>
            <a:ext cx="6983730" cy="337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selectClassByIdTest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1.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生成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MyBatisUtils.getSession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IClassMapper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mapper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session.getMapper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IClassMapper.class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2.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的班级中学生的信息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icalss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mapper.selectClassById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(2);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icalss.toString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session.close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37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145632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303056" y="1891410"/>
            <a:ext cx="9794240" cy="365286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2441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</a:p>
        </p:txBody>
      </p:sp>
      <p:sp>
        <p:nvSpPr>
          <p:cNvPr id="9" name="椭圆 8"/>
          <p:cNvSpPr/>
          <p:nvPr/>
        </p:nvSpPr>
        <p:spPr>
          <a:xfrm>
            <a:off x="524323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</a:p>
        </p:txBody>
      </p:sp>
      <p:sp>
        <p:nvSpPr>
          <p:cNvPr id="10" name="椭圆 9"/>
          <p:cNvSpPr/>
          <p:nvPr/>
        </p:nvSpPr>
        <p:spPr>
          <a:xfrm>
            <a:off x="596205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</a:p>
        </p:txBody>
      </p:sp>
      <p:sp>
        <p:nvSpPr>
          <p:cNvPr id="11" name="椭圆 10"/>
          <p:cNvSpPr/>
          <p:nvPr/>
        </p:nvSpPr>
        <p:spPr>
          <a:xfrm>
            <a:off x="6680870" y="148247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1521042" y="2223470"/>
            <a:ext cx="9504297" cy="215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本章主要讲解了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的注解开发。首先讲解了基于注解的单表增删改查常用注解，包括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@Select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@Insert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@Update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@Delete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@Param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注解等；然后讲解了基于注解的关联查询，包括一对一查询、一对多查询和多对多查询。通过本章的学习，读者可以了解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中常用注解的主要作用，并能够掌握这些注解在实际开发中的应用。在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框架中，这些注解十分重要，熟练的掌握它们能够极大的提高开发效率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120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38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5.1.1 @Select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12029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下面通过一个案例演示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@Select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注解的使用，该案例要求根据员工的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查找员工信息，案例具体实现步骤如下。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数据库中创建名为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tb_worker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的数据表，同时预先插入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几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条测试数据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662F03-7EDF-9640-9F12-BBB98D2B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908300"/>
            <a:ext cx="7806690" cy="297273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268FD8-6DBE-1544-A2B3-B06500E04D4A}"/>
              </a:ext>
            </a:extLst>
          </p:cNvPr>
          <p:cNvSpPr txBox="1"/>
          <p:nvPr/>
        </p:nvSpPr>
        <p:spPr>
          <a:xfrm>
            <a:off x="2451100" y="2882900"/>
            <a:ext cx="7289800" cy="300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tb_worker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id INT PRIMARY KEY AUTO_INCREMENT,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name VARCHAR(32),	age INT,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sex VARCHAR(8),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INT UNIQUE    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tb_worker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name,age,sex,worker_id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)VALUES('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张三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',32,'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女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',1001);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308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5.1.1 @Select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创建类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com.itheima.pojo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包下创建持久化类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Worker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，在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Worker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类中定义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、员工姓名、年龄、性别、工号等属性以及属性对应的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getter/setter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662F03-7EDF-9640-9F12-BBB98D2B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430684"/>
            <a:ext cx="7806690" cy="363322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268FD8-6DBE-1544-A2B3-B06500E04D4A}"/>
              </a:ext>
            </a:extLst>
          </p:cNvPr>
          <p:cNvSpPr txBox="1"/>
          <p:nvPr/>
        </p:nvSpPr>
        <p:spPr>
          <a:xfrm>
            <a:off x="2451100" y="2350322"/>
            <a:ext cx="7908242" cy="3742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private Integer id;   private String name;     private Integer age;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 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private String sex;    </a:t>
            </a: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private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</a:t>
            </a: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省略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getter/setter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@Override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return "Worker{" + "id=" + id + ", name=" + name +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", age=" + age + ", sex=" + sex + ",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 +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+ '}';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}}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029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4977A9EE-CCB8-E04F-9A2A-321C6C7617C3}"/>
              </a:ext>
            </a:extLst>
          </p:cNvPr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30F93C9C-E844-214A-90AC-76ADC702D516}"/>
              </a:ext>
            </a:extLst>
          </p:cNvPr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295860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5.1.1 @Select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>
            <a:extLst>
              <a:ext uri="{FF2B5EF4-FFF2-40B4-BE49-F238E27FC236}">
                <a16:creationId xmlns:a16="http://schemas.microsoft.com/office/drawing/2014/main" id="{BEAF0FBF-8370-1548-A5DC-85DA9EE176C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68054" y="1069560"/>
            <a:ext cx="8485746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编写查询方法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在项目的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/main/java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目录下创建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com.itheima.dao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包，并在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该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包下创建</a:t>
            </a:r>
            <a:r>
              <a:rPr lang="en-US" altLang="zh-CN" sz="16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WorkerMapper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接口，用于编写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@Select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注解映射的</a:t>
            </a:r>
            <a:r>
              <a:rPr lang="en-US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select</a:t>
            </a:r>
            <a:r>
              <a:rPr lang="zh-CN" altLang="zh-CN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查询方法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662F03-7EDF-9640-9F12-BBB98D2B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30" y="2639034"/>
            <a:ext cx="7806690" cy="295189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268FD8-6DBE-1544-A2B3-B06500E04D4A}"/>
              </a:ext>
            </a:extLst>
          </p:cNvPr>
          <p:cNvSpPr txBox="1"/>
          <p:nvPr/>
        </p:nvSpPr>
        <p:spPr>
          <a:xfrm>
            <a:off x="2976880" y="2581962"/>
            <a:ext cx="6567170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package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com.itheima.pojo.Worker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org.apache.ibatis.annotations.Select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WorkerMapper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@Select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("select * from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 = #{id}")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Worker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selectWorker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 id);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731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94153ef6312bc9afc5f4be1f2e717ea832bbe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6082</TotalTime>
  <Words>5655</Words>
  <Application>Microsoft Macintosh PowerPoint</Application>
  <PresentationFormat>宽屏</PresentationFormat>
  <Paragraphs>565</Paragraphs>
  <Slides>66</Slides>
  <Notes>65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4" baseType="lpstr">
      <vt:lpstr>等线</vt:lpstr>
      <vt:lpstr>等线 Light</vt:lpstr>
      <vt:lpstr>微软雅黑</vt:lpstr>
      <vt:lpstr>微软雅黑</vt:lpstr>
      <vt:lpstr>Source Han Sans K Bold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Lv0593</dc:creator>
  <cp:lastModifiedBy>Microsoft Office User</cp:lastModifiedBy>
  <cp:revision>1276</cp:revision>
  <dcterms:created xsi:type="dcterms:W3CDTF">2020-11-25T06:00:05Z</dcterms:created>
  <dcterms:modified xsi:type="dcterms:W3CDTF">2021-06-03T06:07:12Z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