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tags/tag24.xml" ContentType="application/vnd.openxmlformats-officedocument.presentationml.tags+xml"/>
  <Override PartName="/ppt/notesSlides/notesSlide35.xml" ContentType="application/vnd.openxmlformats-officedocument.presentationml.notesSlide+xml"/>
  <Override PartName="/ppt/tags/tag25.xml" ContentType="application/vnd.openxmlformats-officedocument.presentationml.tags+xml"/>
  <Override PartName="/ppt/notesSlides/notesSlide36.xml" ContentType="application/vnd.openxmlformats-officedocument.presentationml.notesSlide+xml"/>
  <Override PartName="/ppt/tags/tag26.xml" ContentType="application/vnd.openxmlformats-officedocument.presentationml.tags+xml"/>
  <Override PartName="/ppt/notesSlides/notesSlide37.xml" ContentType="application/vnd.openxmlformats-officedocument.presentationml.notesSlide+xml"/>
  <Override PartName="/ppt/tags/tag27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8.xml" ContentType="application/vnd.openxmlformats-officedocument.presentationml.tags+xml"/>
  <Override PartName="/ppt/notesSlides/notesSlide41.xml" ContentType="application/vnd.openxmlformats-officedocument.presentationml.notesSlide+xml"/>
  <Override PartName="/ppt/tags/tag29.xml" ContentType="application/vnd.openxmlformats-officedocument.presentationml.tags+xml"/>
  <Override PartName="/ppt/notesSlides/notesSlide42.xml" ContentType="application/vnd.openxmlformats-officedocument.presentationml.notesSlide+xml"/>
  <Override PartName="/ppt/tags/tag30.xml" ContentType="application/vnd.openxmlformats-officedocument.presentationml.tags+xml"/>
  <Override PartName="/ppt/notesSlides/notesSlide43.xml" ContentType="application/vnd.openxmlformats-officedocument.presentationml.notesSlide+xml"/>
  <Override PartName="/ppt/tags/tag3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3.xml" ContentType="application/vnd.openxmlformats-officedocument.presentationml.notesSlide+xml"/>
  <Override PartName="/ppt/tags/tag42.xml" ContentType="application/vnd.openxmlformats-officedocument.presentationml.tags+xml"/>
  <Override PartName="/ppt/notesSlides/notesSlide54.xml" ContentType="application/vnd.openxmlformats-officedocument.presentationml.notesSlide+xml"/>
  <Override PartName="/ppt/tags/tag43.xml" ContentType="application/vnd.openxmlformats-officedocument.presentationml.tags+xml"/>
  <Override PartName="/ppt/notesSlides/notesSlide55.xml" ContentType="application/vnd.openxmlformats-officedocument.presentationml.notesSlide+xml"/>
  <Override PartName="/ppt/tags/tag44.xml" ContentType="application/vnd.openxmlformats-officedocument.presentationml.tags+xml"/>
  <Override PartName="/ppt/notesSlides/notesSlide56.xml" ContentType="application/vnd.openxmlformats-officedocument.presentationml.notesSlide+xml"/>
  <Override PartName="/ppt/tags/tag45.xml" ContentType="application/vnd.openxmlformats-officedocument.presentationml.tags+xml"/>
  <Override PartName="/ppt/notesSlides/notesSlide57.xml" ContentType="application/vnd.openxmlformats-officedocument.presentationml.notesSlide+xml"/>
  <Override PartName="/ppt/tags/tag46.xml" ContentType="application/vnd.openxmlformats-officedocument.presentationml.tags+xml"/>
  <Override PartName="/ppt/notesSlides/notesSlide58.xml" ContentType="application/vnd.openxmlformats-officedocument.presentationml.notesSlide+xml"/>
  <Override PartName="/ppt/tags/tag47.xml" ContentType="application/vnd.openxmlformats-officedocument.presentationml.tags+xml"/>
  <Override PartName="/ppt/notesSlides/notesSlide59.xml" ContentType="application/vnd.openxmlformats-officedocument.presentationml.notesSlide+xml"/>
  <Override PartName="/ppt/tags/tag48.xml" ContentType="application/vnd.openxmlformats-officedocument.presentationml.tags+xml"/>
  <Override PartName="/ppt/notesSlides/notesSlide60.xml" ContentType="application/vnd.openxmlformats-officedocument.presentationml.notesSlide+xml"/>
  <Override PartName="/ppt/tags/tag49.xml" ContentType="application/vnd.openxmlformats-officedocument.presentationml.tags+xml"/>
  <Override PartName="/ppt/notesSlides/notesSlide61.xml" ContentType="application/vnd.openxmlformats-officedocument.presentationml.notesSlide+xml"/>
  <Override PartName="/ppt/tags/tag50.xml" ContentType="application/vnd.openxmlformats-officedocument.presentationml.tags+xml"/>
  <Override PartName="/ppt/notesSlides/notesSlide62.xml" ContentType="application/vnd.openxmlformats-officedocument.presentationml.notesSlide+xml"/>
  <Override PartName="/ppt/tags/tag51.xml" ContentType="application/vnd.openxmlformats-officedocument.presentationml.tags+xml"/>
  <Override PartName="/ppt/notesSlides/notesSlide63.xml" ContentType="application/vnd.openxmlformats-officedocument.presentationml.notesSlide+xml"/>
  <Override PartName="/ppt/tags/tag52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6.xml" ContentType="application/vnd.openxmlformats-officedocument.presentationml.notesSlide+xml"/>
  <Override PartName="/ppt/tags/tag55.xml" ContentType="application/vnd.openxmlformats-officedocument.presentationml.tag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72.xml" ContentType="application/vnd.openxmlformats-officedocument.presentationml.notesSlide+xml"/>
  <Override PartName="/ppt/tags/tag62.xml" ContentType="application/vnd.openxmlformats-officedocument.presentationml.tags+xml"/>
  <Override PartName="/ppt/notesSlides/notesSlide73.xml" ContentType="application/vnd.openxmlformats-officedocument.presentationml.notesSlide+xml"/>
  <Override PartName="/ppt/tags/tag63.xml" ContentType="application/vnd.openxmlformats-officedocument.presentationml.tags+xml"/>
  <Override PartName="/ppt/notesSlides/notesSlide74.xml" ContentType="application/vnd.openxmlformats-officedocument.presentationml.notesSlide+xml"/>
  <Override PartName="/ppt/tags/tag64.xml" ContentType="application/vnd.openxmlformats-officedocument.presentationml.tags+xml"/>
  <Override PartName="/ppt/notesSlides/notesSlide75.xml" ContentType="application/vnd.openxmlformats-officedocument.presentationml.notesSlide+xml"/>
  <Override PartName="/ppt/tags/tag65.xml" ContentType="application/vnd.openxmlformats-officedocument.presentationml.tag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0"/>
  </p:notesMasterIdLst>
  <p:sldIdLst>
    <p:sldId id="459" r:id="rId2"/>
    <p:sldId id="460" r:id="rId3"/>
    <p:sldId id="733" r:id="rId4"/>
    <p:sldId id="462" r:id="rId5"/>
    <p:sldId id="463" r:id="rId6"/>
    <p:sldId id="772" r:id="rId7"/>
    <p:sldId id="464" r:id="rId8"/>
    <p:sldId id="465" r:id="rId9"/>
    <p:sldId id="699" r:id="rId10"/>
    <p:sldId id="774" r:id="rId11"/>
    <p:sldId id="777" r:id="rId12"/>
    <p:sldId id="778" r:id="rId13"/>
    <p:sldId id="775" r:id="rId14"/>
    <p:sldId id="782" r:id="rId15"/>
    <p:sldId id="736" r:id="rId16"/>
    <p:sldId id="779" r:id="rId17"/>
    <p:sldId id="780" r:id="rId18"/>
    <p:sldId id="781" r:id="rId19"/>
    <p:sldId id="828" r:id="rId20"/>
    <p:sldId id="783" r:id="rId21"/>
    <p:sldId id="738" r:id="rId22"/>
    <p:sldId id="713" r:id="rId23"/>
    <p:sldId id="784" r:id="rId24"/>
    <p:sldId id="785" r:id="rId25"/>
    <p:sldId id="786" r:id="rId26"/>
    <p:sldId id="829" r:id="rId27"/>
    <p:sldId id="787" r:id="rId28"/>
    <p:sldId id="788" r:id="rId29"/>
    <p:sldId id="789" r:id="rId30"/>
    <p:sldId id="790" r:id="rId31"/>
    <p:sldId id="791" r:id="rId32"/>
    <p:sldId id="830" r:id="rId33"/>
    <p:sldId id="792" r:id="rId34"/>
    <p:sldId id="793" r:id="rId35"/>
    <p:sldId id="794" r:id="rId36"/>
    <p:sldId id="795" r:id="rId37"/>
    <p:sldId id="796" r:id="rId38"/>
    <p:sldId id="831" r:id="rId39"/>
    <p:sldId id="797" r:id="rId40"/>
    <p:sldId id="798" r:id="rId41"/>
    <p:sldId id="832" r:id="rId42"/>
    <p:sldId id="799" r:id="rId43"/>
    <p:sldId id="800" r:id="rId44"/>
    <p:sldId id="833" r:id="rId45"/>
    <p:sldId id="801" r:id="rId46"/>
    <p:sldId id="803" r:id="rId47"/>
    <p:sldId id="804" r:id="rId48"/>
    <p:sldId id="805" r:id="rId49"/>
    <p:sldId id="806" r:id="rId50"/>
    <p:sldId id="807" r:id="rId51"/>
    <p:sldId id="808" r:id="rId52"/>
    <p:sldId id="809" r:id="rId53"/>
    <p:sldId id="810" r:id="rId54"/>
    <p:sldId id="834" r:id="rId55"/>
    <p:sldId id="811" r:id="rId56"/>
    <p:sldId id="812" r:id="rId57"/>
    <p:sldId id="813" r:id="rId58"/>
    <p:sldId id="814" r:id="rId59"/>
    <p:sldId id="815" r:id="rId60"/>
    <p:sldId id="816" r:id="rId61"/>
    <p:sldId id="817" r:id="rId62"/>
    <p:sldId id="818" r:id="rId63"/>
    <p:sldId id="819" r:id="rId64"/>
    <p:sldId id="835" r:id="rId65"/>
    <p:sldId id="820" r:id="rId66"/>
    <p:sldId id="821" r:id="rId67"/>
    <p:sldId id="822" r:id="rId68"/>
    <p:sldId id="823" r:id="rId69"/>
    <p:sldId id="824" r:id="rId70"/>
    <p:sldId id="825" r:id="rId71"/>
    <p:sldId id="826" r:id="rId72"/>
    <p:sldId id="827" r:id="rId73"/>
    <p:sldId id="836" r:id="rId74"/>
    <p:sldId id="837" r:id="rId75"/>
    <p:sldId id="838" r:id="rId76"/>
    <p:sldId id="839" r:id="rId77"/>
    <p:sldId id="531" r:id="rId78"/>
    <p:sldId id="532" r:id="rId79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5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0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5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63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57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5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7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5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97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72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68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28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33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70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7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9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90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02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25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86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27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96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51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25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08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50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0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14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22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2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57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346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91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175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32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46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4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61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127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642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415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73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21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71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149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0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925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983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753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810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05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614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24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0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964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275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5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843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827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618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010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671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331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429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6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2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5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66581" y="2904330"/>
            <a:ext cx="776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7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中的</a:t>
            </a:r>
            <a:r>
              <a:rPr lang="en-US" altLang="zh-CN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Bean</a:t>
            </a:r>
            <a:r>
              <a:rPr lang="zh-CN" altLang="en-US" sz="40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的管理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3995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99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接口实例的语法格式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提供了几个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接口的实现类，其中最常用的是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XmlBeanFactory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文件并根据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文件中的配置信息生成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接口的实例用于管理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XmlBeanFactory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接口实例的具体语法格式如下。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DBBF67-F27D-194E-8793-CC0CBD70F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415" y="4686300"/>
            <a:ext cx="7269480" cy="9416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FD829F-5FEC-9748-897B-1D5A3958DD56}"/>
              </a:ext>
            </a:extLst>
          </p:cNvPr>
          <p:cNvSpPr txBox="1"/>
          <p:nvPr/>
        </p:nvSpPr>
        <p:spPr>
          <a:xfrm>
            <a:off x="2526030" y="4800600"/>
            <a:ext cx="6606540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beanFactory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XmlBeanFactory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(new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FileSystemResource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(”D:/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7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728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pplicationContext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pplicationContext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4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052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29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254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87629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接口建立在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接口的基础之上，它丰富了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接口的特性，例如，添加了对国际化、资源访问、事件传播等方面的支持。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接口可以为单例的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实行预初始化，并根据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&lt;property&gt;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方法，单例的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可以直接使用，提升了程序获取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实例的性能。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56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4587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44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799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pplicationContext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50510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46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接口的常用实现类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08773"/>
              </p:ext>
            </p:extLst>
          </p:nvPr>
        </p:nvGraphicFramePr>
        <p:xfrm>
          <a:off x="1497330" y="2476947"/>
          <a:ext cx="9269730" cy="3267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ClassPathXmlApplicationContext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从类路径加载配置文件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FileSystemXmlApplicationContext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从文件系统加载配置文件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AnnotationConfigApplicationContext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从注解中加载配置文件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应用中使用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从相对于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根目录的路径中加载配置文件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20">
                <a:tc>
                  <a:txBody>
                    <a:bodyPr/>
                    <a:lstStyle/>
                    <a:p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ConfigurableWebApplicationContext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扩展了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它可以通过读取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配置文件的方式实例化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9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5799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以及常用的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容器所支持的配置文件格式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513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774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两种格式的配置文件，在实际开发中，最常用的是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格式的配置文件。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是标准的数据传输和存储格式，方便查看和操作数据。在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配置文件的根元素是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子元素可以定义一个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注册到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7363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8471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30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25072"/>
              </p:ext>
            </p:extLst>
          </p:nvPr>
        </p:nvGraphicFramePr>
        <p:xfrm>
          <a:off x="2526030" y="2751267"/>
          <a:ext cx="7098030" cy="275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&lt;bean&gt;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元素的唯一标识符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容器对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的配置和管理通过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属性完成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装配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时也需要根据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值获取对象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属性可以为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指定多个名称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每个名称之间用逗号或分号隔开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属性可以指定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的具体实现类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其属性值为对象所属类的全路径。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scope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属性用于设定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实例的作用范围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其属性值有：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singleton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（单例）、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prototype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（原型）、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global session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548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24127" y="1163946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元素的常用子元素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02225"/>
              </p:ext>
            </p:extLst>
          </p:nvPr>
        </p:nvGraphicFramePr>
        <p:xfrm>
          <a:off x="1531620" y="2122617"/>
          <a:ext cx="9235440" cy="4209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&lt;constructor-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&lt;constructor-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元素可以为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的属性指定值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元素的作用是调用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实例中的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setter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方法完成属性赋值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从而完成依赖注入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&lt;constructor-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等元素的属性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可用于指定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工厂中某个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实例的引用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也可用于指定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工厂中某个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实例的引用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&lt;constructor-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等元素的属性，用于直接指定一个常量值；也可以用于直接指定一个常量值。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&lt;list&gt;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&lt;list&gt;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等元素的子元素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的属性类型为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或数组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058277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&lt;set&gt;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&lt;set&gt;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等元素的子元素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的属性类型为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566815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&lt;map&gt;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&lt;map&gt;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等元素的子元素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的属性类型为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138786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&lt;entry&gt;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entry&gt;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元素是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&lt;map&gt;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元素的子元素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用于设定一个键值对。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&lt;entry&gt;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属性指定字符串类型的键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13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723421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通常只需定义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26166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DBBF67-F27D-194E-8793-CC0CBD70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414" y="2340906"/>
            <a:ext cx="7732395" cy="40598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FD829F-5FEC-9748-897B-1D5A3958DD56}"/>
              </a:ext>
            </a:extLst>
          </p:cNvPr>
          <p:cNvSpPr txBox="1"/>
          <p:nvPr/>
        </p:nvSpPr>
        <p:spPr>
          <a:xfrm>
            <a:off x="2103120" y="2366010"/>
            <a:ext cx="7875270" cy="40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com.itheima.Bean1--&gt;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class="com.itheima.Bean1"&gt;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，对应的实现类为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com.itheima.Bean2--&gt;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name="bean2" class="com.itheima.Bean2"/&gt;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8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IoC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容器的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标签及其属性的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实例化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的实例化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5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的实例化，能够知道在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如何通过构造方法实例化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3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容器如何通过构造方法实例化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中创建一个名为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Maven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项目，然后在项目的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文件中配置需使用到的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四个基础包和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的依赖包。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95190"/>
            <a:ext cx="8931019" cy="2704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823128"/>
            <a:ext cx="8787603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&lt;!– 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这里只展示了一个依赖包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Wingdings" pitchFamily="2" charset="2"/>
              </a:rPr>
              <a:t>--&gt;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&lt;!-- spring-expression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的依赖包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&lt;dependency&gt;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org.springframework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&gt;spring-expression&lt;/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&lt;version&gt;5.2.8.RELEASE&lt;/version&gt;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&lt;/dependency&gt;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22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目录下，创建一个名称为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的包，在该包中创建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200400"/>
            <a:ext cx="8931019" cy="1890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280328"/>
            <a:ext cx="8787603" cy="208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Bean1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Bean1(){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Bean1");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/main/resources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类的配置文件，在该配置文件中定义一个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，并通过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属性指定其对应的实现类为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027610"/>
            <a:ext cx="8931019" cy="26735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 id="bean1" class="com.itheima.Bean1"&gt;&lt;/bean&gt;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方法中通过加载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容器，再通过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容器生成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类的实例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，用来测试构造方法是否能实例化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41927"/>
            <a:ext cx="8931019" cy="32702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5167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Bean1Test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("applicationBean1.xml");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通过容器获取配置中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的实例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Bean1 bean=(Bean1)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(bean);	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7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45B1D4-E10A-344C-92E3-E1CE5B78C1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3007042"/>
            <a:ext cx="4827270" cy="1827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9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的实例化，能够知道在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7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下面通过一个案例演示如何使用静态工厂方式实例化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类，该类与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类一样，只定义一个构造方法，不需额外添加任何方法。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63158"/>
            <a:ext cx="8787603" cy="2911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Bean2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Bean2(){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Bean2");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包中，创建一个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MyBean2Factory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类，在该类中定义一个静态方法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，用于创建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的实例。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方法返回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948940"/>
            <a:ext cx="8931019" cy="29289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03138"/>
            <a:ext cx="8787603" cy="33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MyBean2Factory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//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MyBean2Factory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类的工厂创建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	</a:t>
            </a:r>
            <a:r>
              <a:rPr lang="en-US" altLang="zh-CN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static Bean2 </a:t>
            </a:r>
            <a:r>
              <a:rPr lang="en-US" altLang="zh-CN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	return new Bean2();</a:t>
            </a:r>
            <a:endParaRPr lang="zh-CN" altLang="zh-CN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	}</a:t>
            </a:r>
            <a:endParaRPr lang="zh-CN" altLang="zh-CN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1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作用域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的装配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1"/>
            <a:ext cx="7249419" cy="687919"/>
            <a:chOff x="978872" y="3338787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Bean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的生命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周期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5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/main/resources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applicationBean2.xml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文件，作为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MyBean2Factory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类的配置文件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63665"/>
            <a:ext cx="8931019" cy="324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7453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/schema/beans/spring-beans-4.3.xsd"&gt;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 id="bean2"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class="com.itheima.MyBean2Factory"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factory-method="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19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包中，创建一个测试类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，用于测试使用静态工厂方式是否能实例化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63665"/>
            <a:ext cx="8931019" cy="32493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74538"/>
            <a:ext cx="8787603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Bean2Test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在加载配置文件时，对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进行实例化</a:t>
            </a: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new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("applicationBean2.xml");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("bean2"));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9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Bean2Test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D0C4BB-5F0C-B846-A1B3-8BE18B3B3C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2897504"/>
            <a:ext cx="4827270" cy="1903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6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的实例化，能够知道在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实例工厂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下面通过一个案例演示如何使用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工厂方式实例化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类，该类与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一样，不需添加任何方法。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63158"/>
            <a:ext cx="8787603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Bean3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Bean3(){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这是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Bean3");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1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包中，创建一个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MyBean3Factory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类，在该类中定义无参构造方法，并定义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方法用于创建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88906"/>
            <a:ext cx="8931019" cy="32804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70882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MyBean3Factory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MyBean3Factory()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工厂实例化中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Bean3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{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实例的方法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return new Bean3();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6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/main/resources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applicationBean3.xml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文件，作为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MyBean3Factory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类的配置文件。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08910"/>
            <a:ext cx="8931019" cy="35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830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/schema/beans/spring-beans-4.3.xsd"&gt;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配置工厂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&lt;bean id="myBean3Factory”	class="com.itheima.MyBean3Factory" 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factory-bean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属性指向配置的实例工厂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&lt;bean id="bean3" factory-bean="myBean3Factory"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factory-method="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34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包中，创建一个测试类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BeanTest3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，用于测试使用实例化工厂方式是否能实例化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43200"/>
            <a:ext cx="8931019" cy="32415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51678"/>
            <a:ext cx="8787603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Bean3Test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在加载配置文件时，对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进行实例化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new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("applicationBean3.xml");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("bean3"));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2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Bean3Test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实例工厂实例化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A29E24-81AD-174A-AC0B-ACBE1C1022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2796222"/>
            <a:ext cx="4827270" cy="208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的作用域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5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19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章详细讲解了控制反转和依赖注入，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它们实现了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组件的实例化不再由应用程序完成，转而交由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容器完成，从而将组件之间的依赖关系进行了解耦。控制反转和依赖注入都是通过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是注册到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类都可以是一个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进行管理，本章将针对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容器中深刻理解作用域的范围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5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3576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种作用域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33546"/>
              </p:ext>
            </p:extLst>
          </p:nvPr>
        </p:nvGraphicFramePr>
        <p:xfrm>
          <a:off x="2548890" y="2225487"/>
          <a:ext cx="7098030" cy="3957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作用域名城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singleton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单例模式。在单例模式下，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 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容器中只会存在一个共享的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实例，所有对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的请求，只要请求的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的定义相匹配，会返回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的同一个实例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prototype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原型模式，每次从容器中请求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时，都会产生一个新的实例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每一个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请求都会有自己的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实例，该作用域只能在基于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中使用。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每一个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请求都会有自己的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实例，该作用域只能在基于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ApplicationContext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中使用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global session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限定一个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的作用域为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应用（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）的生命周期，只有在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应用中使用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时，该作用域才有效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61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下面将通过案例的方式演示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容器中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作用域的使用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。将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的作用域设置为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singleton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131806"/>
            <a:ext cx="8931019" cy="24565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&lt;?xml version="1.0" encoding="UTF-8"?&gt;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&lt;bean id="bean1" class="com.itheima.Bean1" scope="singleton"&gt;&lt;/bean&gt;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1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scopeTest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方法中通过加载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applicationBean1.xml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配置文件初始化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容器获取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类的两个实例，判断两个实例是否为同一个。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971786"/>
            <a:ext cx="8931019" cy="2971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25998"/>
            <a:ext cx="8787603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scopeTest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("applicationBean1.xml");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Bean1 bean1_1=(Bean1)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Bean1 bean1_2=(Bean1)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("bean1");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(bean1_1==bean1_2);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81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scopeTest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控制台会输出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运行结果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7.4.1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singleton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179FCB-A7BA-4947-82FB-D0816FC4A0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2955924"/>
            <a:ext cx="4823460" cy="20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7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prototype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容器中深刻理解作用域的范围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5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3019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作用域的使用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7.4.2  prototype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作用域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59125"/>
            <a:ext cx="9414276" cy="530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7.4.1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节的基础上修改配置文件，将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的作用域设置为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10354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30986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D33C21-0B57-4B4C-8409-30911A8A4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813" y="4392878"/>
            <a:ext cx="8931019" cy="103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BA6ECD-4A2E-694E-ACE2-EF3925DF9D91}"/>
              </a:ext>
            </a:extLst>
          </p:cNvPr>
          <p:cNvSpPr txBox="1"/>
          <p:nvPr/>
        </p:nvSpPr>
        <p:spPr>
          <a:xfrm>
            <a:off x="2034540" y="4423410"/>
            <a:ext cx="7623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id="bean1" class="com.itheima.Bean1" scope="prototype"&gt;&lt;/bean&gt;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的装配方式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98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装配方式，能够在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容器中深刻理解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装配方式的使用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3594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两种基于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的装配方式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13455"/>
            <a:ext cx="9414276" cy="1311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的装配就是读取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配置文件中的信息完成依赖注入，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容器提供了两种基于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的装配方式，属性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方法注入和构造方法注入。下面分别对这两种装配方式进行介绍。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1892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52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IoC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容器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的配置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的实例化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92373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15387" y="1217734"/>
            <a:ext cx="270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13455"/>
            <a:ext cx="9414276" cy="13113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方法注入要求一个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必须满足以下两点要求。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类必须提供一个默认的无参构造方法。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类必须为需要注入的属性提供对应的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02185"/>
            <a:ext cx="9865885" cy="1892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0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7201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366847" y="1217734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33495"/>
            <a:ext cx="9414276" cy="9789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使用构造方法注入时，在配置文件里，需要使用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来定义构造方法的参数，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例如，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可以使用其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value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属性（或子元素）来设置该参数的值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15866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2644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装配方式，能够在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容器中深刻理解注解装配方式的使用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2706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与注解装配的比较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9539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67785"/>
            <a:ext cx="9414276" cy="13833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的装配工作，但在实际开发中如果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的数量较多，会导致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配置文件过于臃肿，给后期维护和升级带来一定的困难。为解决此问题，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提供了注解，通过注解也可以实现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209267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8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167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79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79551"/>
              </p:ext>
            </p:extLst>
          </p:nvPr>
        </p:nvGraphicFramePr>
        <p:xfrm>
          <a:off x="1645920" y="2065467"/>
          <a:ext cx="9018269" cy="433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注解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@Component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指定一个普通的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，可以作用在任何层次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@Controller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指定一个控制器组件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，用于将控制层的类标识为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，功能上等同于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@Component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@Service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指定一个业务逻辑组件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，用于将业务逻辑层的类标识为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，功能上等同于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@Component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@Repository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指定一个数据访问组件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，用于将数据访问层的类标识为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 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，功能上等同于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@Component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36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@Scope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实例的作用域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6161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@Value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实例的注入值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39583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Autowired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指定要自动装配的对象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724913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@Resource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指定要注入的对象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4334491"/>
                  </a:ext>
                </a:extLst>
              </a:tr>
              <a:tr h="2472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@Qualifier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指定要自动装配的对象名称，通常与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Autowired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联合使用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05919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PostConstruct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实例完成初始化后调用的方法。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5888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PreDestroy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实例销毁前调用的方法。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612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2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下面通过案例演示如何使用注解来装配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，具体实现步骤如下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导入依赖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文件中导入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spring-aop-5.2.8.RELEASE.jar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依赖包，导入代码如下所示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314700"/>
            <a:ext cx="8931019" cy="20116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223178"/>
            <a:ext cx="878760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&lt;dependency&gt;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&lt;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org.springframework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groupId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&lt;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&gt;spring-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aop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artifactId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&lt;version&gt;5.2.8.RELEASE&lt;/version&gt;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&lt;/dependency&gt;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4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配置文件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30497"/>
            <a:ext cx="8931019" cy="3213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1738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6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定义实体类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entity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实体类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466921"/>
            <a:ext cx="8931019" cy="39418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354498"/>
            <a:ext cx="8787603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@Component("user")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@Scope("singleton")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@Value("1")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int id;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@Value("</a:t>
            </a: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name;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@Value("123")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password;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27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接口作为数据访问层接口，并在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接口中声明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方法，用于查询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实体的对象信息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051809"/>
            <a:ext cx="8931019" cy="166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94578"/>
            <a:ext cx="87876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save();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5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实现</a:t>
            </a:r>
            <a:r>
              <a:rPr lang="en-US" altLang="zh-CN" sz="16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dao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650419"/>
            <a:ext cx="8931019" cy="3651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830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@Repository("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save(){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User user=(User)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("user");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(user);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UserDaoImpl.save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7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的作用域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的装配方式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Bean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的生命周期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0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接口作为业务逻辑层接口，并在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接口中定义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3119049"/>
            <a:ext cx="8931019" cy="1579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06008"/>
            <a:ext cx="87876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save();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3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实现</a:t>
            </a:r>
            <a:r>
              <a:rPr lang="en-US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的实现类，并在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类中实现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663108"/>
            <a:ext cx="8931019" cy="35850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6439" y="2548808"/>
            <a:ext cx="669188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@Service("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@Resource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注解注入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@Resource(name="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private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public void save(){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this.userDao.save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UserServiceImpl.save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1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08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controller</a:t>
            </a:r>
            <a:r>
              <a:rPr lang="zh-CN" altLang="zh-CN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的包下新建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包，在该包下创建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类作为控制层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663108"/>
            <a:ext cx="8931019" cy="35850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66419" y="2548808"/>
            <a:ext cx="665759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@Resource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注解注入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@Resource(name="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save(){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this.userService.save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5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09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定义测试类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的包下创建测试类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AnnotationTest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，在该类中编写测试代码，通过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实例，然后调用实例中的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save()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88838"/>
            <a:ext cx="8931019" cy="33727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09319" y="2788838"/>
            <a:ext cx="767486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AnnotationTest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usercontroller.save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4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10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查看运行结果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AnnotationTest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D660D6-01D3-FE41-B758-E5229157EC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0" y="2800350"/>
            <a:ext cx="4781550" cy="233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2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41089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装配方式，能够在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容器中深刻理解自动装配方式的使用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1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5804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如何实现自动装配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47947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33495"/>
            <a:ext cx="9414276" cy="9184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元素中包含一个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autowire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属性，可以通过设置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autowire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属性的值实现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的自动装配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15186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958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7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299382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自动装配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108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158417" y="1163946"/>
            <a:ext cx="242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autowire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r>
              <a:rPr lang="zh-CN" altLang="zh-CN" sz="2000" dirty="0"/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10872"/>
              </p:ext>
            </p:extLst>
          </p:nvPr>
        </p:nvGraphicFramePr>
        <p:xfrm>
          <a:off x="1977390" y="2648397"/>
          <a:ext cx="8195310" cy="2970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（默认值）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&lt;bean&gt;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的上级元素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&lt;beans&gt;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default-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autowire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属性值确定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&lt;bean&gt;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属性的值自动装配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&lt;bean&gt;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元素的数据类型（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）自动装配，如果一个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的数据类型，兼容另一个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中的数据类型，则自动装配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constructor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根据构造函数参数的数据类型，进行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byType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模式的自动装配。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默认值，不使用自动装配，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依赖必须通过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&lt;ref&gt;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属性定义。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0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2338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的生命周期的含义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97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2122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61107" y="1217734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在不同作用域内的生命周期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53485"/>
            <a:ext cx="9414276" cy="17642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实例被创建、初始化和销毁的过程。在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的两种作用域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的生命周期的管理是不同的。在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的生命周期，控制着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的创建、初始化和销毁。在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作用域中，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容器只负责创建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实例，不会管理其生命周期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3"/>
            <a:ext cx="9865885" cy="22724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9502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2122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29687" y="1217734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生命周期的两个时间节点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99206"/>
            <a:ext cx="9414276" cy="137674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的生命周期中，有两个时间节点尤为重要，这两个时间节点分别是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实例初始化后和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实例销毁前，在这两个时间节点通常需要完成一些指定操作。因此，常常需要对这两个节点进行监控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4"/>
            <a:ext cx="9865885" cy="19420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302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0622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29687" y="1217734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监控时间节点的方式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436366"/>
            <a:ext cx="9414276" cy="5412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监控两个节点的方式有两种，一种是使用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配置文件，一种是使用注解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8174"/>
            <a:ext cx="9865885" cy="13767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49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587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2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容器提供了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PostConstruct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用于监控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对象初始化节点，提供了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PreDestroy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用于监控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对象销毁节点。下面通过案例演示这两个注解的使用，具体步骤如下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包下创建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类，在类中定义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字段，并使用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PostConstruct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指定初始化方法，使用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PreDestroy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指定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销毁前的方法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31756"/>
            <a:ext cx="8931019" cy="36804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6310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@Component("student")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Student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@Value("1")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id;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name;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方法，以及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PostConstruct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的初始化完成，调用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init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PreDestroy</a:t>
            </a:r>
            <a:endParaRPr lang="zh-CN" altLang="zh-CN" sz="160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void destroy(){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销毁前调用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destroy()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		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9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applicationStudent.xml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，在该文件中引入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约束并启动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的自动扫描功能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731756"/>
            <a:ext cx="8931019" cy="36804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6310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-instance"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beans.xsd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/schema/context/spring-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context.xsd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&lt;!--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命名空间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,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在配置文件中开启相应的注解处理器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 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5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chapter07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的包下创建测试类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StudentTest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，在该类中编写测试代码，通过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容器加载配置文件并获取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实例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2363E-76A3-1749-9FB8-B461362D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3" y="2409335"/>
            <a:ext cx="8931019" cy="41114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6399" y="2388788"/>
            <a:ext cx="744626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StudentTest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applicationStudent.xml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Student student=(Student)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("student");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(student);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销毁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容器中的所有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AbstractApplicationContext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ac=(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AbstractApplicationContext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ac.registerShutdownHook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5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StudentTest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  Bean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6F8596-D108-C149-AB7E-4C5FEB12DF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2796222"/>
            <a:ext cx="4084320" cy="1981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0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98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的管理。首先介绍了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容器，包括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接口；其次讲解了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的两种配置方式，包括属性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方法注入和构造方法注入；接着讲解了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种实例化方法，包括构造方法实例化、静态工厂实例化和实例工厂实例化；然后讲解了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作用域；接着讲解了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种装配方式，包括基于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的装配、基于注解的装配和自动装配，最后讲解了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的管理有基本的了解，为以后框架开发奠定基础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接口的常用方法有哪些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6567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BeanFactory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40795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348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53404"/>
              </p:ext>
            </p:extLst>
          </p:nvPr>
        </p:nvGraphicFramePr>
        <p:xfrm>
          <a:off x="1161460" y="1882587"/>
          <a:ext cx="9994220" cy="4552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0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name,Class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&lt;T&gt; 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根据参数名称、参数类型获取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&lt;T&gt;T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Class&lt;T&gt;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根据参数类型获取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name,Object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...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args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20">
                <a:tc>
                  <a:txBody>
                    <a:bodyPr/>
                    <a:lstStyle/>
                    <a:p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isTypeMatch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name,Resolvable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判断是否有与参数名称、参数类型匹配的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 &lt;?&gt;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getType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根据参数名称获取类型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tring[]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getAliases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根据实例的名字获取实例的别名数组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32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containsBean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name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的名称判断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容器是否含有指定的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5974</Words>
  <Application>Microsoft Macintosh PowerPoint</Application>
  <PresentationFormat>宽屏</PresentationFormat>
  <Paragraphs>662</Paragraphs>
  <Slides>78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等线</vt:lpstr>
      <vt:lpstr>等线 Light</vt:lpstr>
      <vt:lpstr>Microsoft YaHei</vt:lpstr>
      <vt:lpstr>Microsoft YaHei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1433</cp:revision>
  <dcterms:created xsi:type="dcterms:W3CDTF">2020-11-25T06:00:05Z</dcterms:created>
  <dcterms:modified xsi:type="dcterms:W3CDTF">2021-06-02T09:49:12Z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