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tags/tag3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notesSlides/notesSlide34.xml" ContentType="application/vnd.openxmlformats-officedocument.presentationml.notesSlide+xml"/>
  <Override PartName="/ppt/theme/themeOverride1.xml" ContentType="application/vnd.openxmlformats-officedocument.themeOverride+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40.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2.xml" ContentType="application/vnd.openxmlformats-officedocument.presentationml.notesSlide+xml"/>
  <Override PartName="/ppt/tags/tag48.xml" ContentType="application/vnd.openxmlformats-officedocument.presentationml.tags+xml"/>
  <Override PartName="/ppt/notesSlides/notesSlide4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4.xml" ContentType="application/vnd.openxmlformats-officedocument.presentationml.notesSlide+xml"/>
  <Override PartName="/ppt/tags/tag51.xml" ContentType="application/vnd.openxmlformats-officedocument.presentationml.tags+xml"/>
  <Override PartName="/ppt/notesSlides/notesSlide45.xml" ContentType="application/vnd.openxmlformats-officedocument.presentationml.notesSlide+xml"/>
  <Override PartName="/ppt/tags/tag52.xml" ContentType="application/vnd.openxmlformats-officedocument.presentationml.tags+xml"/>
  <Override PartName="/ppt/notesSlides/notesSlide4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4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8.xml" ContentType="application/vnd.openxmlformats-officedocument.presentationml.notesSlide+xml"/>
  <Override PartName="/ppt/tags/tag57.xml" ContentType="application/vnd.openxmlformats-officedocument.presentationml.tags+xml"/>
  <Override PartName="/ppt/notesSlides/notesSlide49.xml" ContentType="application/vnd.openxmlformats-officedocument.presentationml.notesSlide+xml"/>
  <Override PartName="/ppt/tags/tag58.xml" ContentType="application/vnd.openxmlformats-officedocument.presentationml.tags+xml"/>
  <Override PartName="/ppt/notesSlides/notesSlide50.xml" ContentType="application/vnd.openxmlformats-officedocument.presentationml.notesSlide+xml"/>
  <Override PartName="/ppt/tags/tag59.xml" ContentType="application/vnd.openxmlformats-officedocument.presentationml.tags+xml"/>
  <Override PartName="/ppt/notesSlides/notesSlide51.xml" ContentType="application/vnd.openxmlformats-officedocument.presentationml.notesSlide+xml"/>
  <Override PartName="/ppt/tags/tag60.xml" ContentType="application/vnd.openxmlformats-officedocument.presentationml.tags+xml"/>
  <Override PartName="/ppt/notesSlides/notesSlide52.xml" ContentType="application/vnd.openxmlformats-officedocument.presentationml.notesSlide+xml"/>
  <Override PartName="/ppt/tags/tag61.xml" ContentType="application/vnd.openxmlformats-officedocument.presentationml.tags+xml"/>
  <Override PartName="/ppt/notesSlides/notesSlide53.xml" ContentType="application/vnd.openxmlformats-officedocument.presentationml.notesSlide+xml"/>
  <Override PartName="/ppt/tags/tag62.xml" ContentType="application/vnd.openxmlformats-officedocument.presentationml.tags+xml"/>
  <Override PartName="/ppt/notesSlides/notesSlide54.xml" ContentType="application/vnd.openxmlformats-officedocument.presentationml.notesSlide+xml"/>
  <Override PartName="/ppt/tags/tag63.xml" ContentType="application/vnd.openxmlformats-officedocument.presentationml.tags+xml"/>
  <Override PartName="/ppt/notesSlides/notesSlide55.xml" ContentType="application/vnd.openxmlformats-officedocument.presentationml.notesSlide+xml"/>
  <Override PartName="/ppt/tags/tag64.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65.xml" ContentType="application/vnd.openxmlformats-officedocument.presentationml.tags+xml"/>
  <Override PartName="/ppt/notesSlides/notesSlide59.xml" ContentType="application/vnd.openxmlformats-officedocument.presentationml.notesSlide+xml"/>
  <Override PartName="/ppt/tags/tag66.xml" ContentType="application/vnd.openxmlformats-officedocument.presentationml.tags+xml"/>
  <Override PartName="/ppt/notesSlides/notesSlide60.xml" ContentType="application/vnd.openxmlformats-officedocument.presentationml.notesSlide+xml"/>
  <Override PartName="/ppt/tags/tag67.xml" ContentType="application/vnd.openxmlformats-officedocument.presentationml.tags+xml"/>
  <Override PartName="/ppt/notesSlides/notesSlide61.xml" ContentType="application/vnd.openxmlformats-officedocument.presentationml.notesSlide+xml"/>
  <Override PartName="/ppt/tags/tag68.xml" ContentType="application/vnd.openxmlformats-officedocument.presentationml.tags+xml"/>
  <Override PartName="/ppt/notesSlides/notesSlide62.xml" ContentType="application/vnd.openxmlformats-officedocument.presentationml.notesSlide+xml"/>
  <Override PartName="/ppt/tags/tag69.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7"/>
  </p:notesMasterIdLst>
  <p:sldIdLst>
    <p:sldId id="459" r:id="rId2"/>
    <p:sldId id="460" r:id="rId3"/>
    <p:sldId id="733" r:id="rId4"/>
    <p:sldId id="462" r:id="rId5"/>
    <p:sldId id="463" r:id="rId6"/>
    <p:sldId id="464" r:id="rId7"/>
    <p:sldId id="465" r:id="rId8"/>
    <p:sldId id="774" r:id="rId9"/>
    <p:sldId id="858" r:id="rId10"/>
    <p:sldId id="859" r:id="rId11"/>
    <p:sldId id="828" r:id="rId12"/>
    <p:sldId id="776" r:id="rId13"/>
    <p:sldId id="829" r:id="rId14"/>
    <p:sldId id="830" r:id="rId15"/>
    <p:sldId id="831" r:id="rId16"/>
    <p:sldId id="832" r:id="rId17"/>
    <p:sldId id="833" r:id="rId18"/>
    <p:sldId id="834" r:id="rId19"/>
    <p:sldId id="835" r:id="rId20"/>
    <p:sldId id="836" r:id="rId21"/>
    <p:sldId id="838" r:id="rId22"/>
    <p:sldId id="837" r:id="rId23"/>
    <p:sldId id="779" r:id="rId24"/>
    <p:sldId id="713" r:id="rId25"/>
    <p:sldId id="784" r:id="rId26"/>
    <p:sldId id="839" r:id="rId27"/>
    <p:sldId id="840" r:id="rId28"/>
    <p:sldId id="841" r:id="rId29"/>
    <p:sldId id="842" r:id="rId30"/>
    <p:sldId id="843" r:id="rId31"/>
    <p:sldId id="860" r:id="rId32"/>
    <p:sldId id="787" r:id="rId33"/>
    <p:sldId id="844" r:id="rId34"/>
    <p:sldId id="788" r:id="rId35"/>
    <p:sldId id="845" r:id="rId36"/>
    <p:sldId id="846" r:id="rId37"/>
    <p:sldId id="861" r:id="rId38"/>
    <p:sldId id="797" r:id="rId39"/>
    <p:sldId id="798" r:id="rId40"/>
    <p:sldId id="847" r:id="rId41"/>
    <p:sldId id="848" r:id="rId42"/>
    <p:sldId id="849" r:id="rId43"/>
    <p:sldId id="862" r:id="rId44"/>
    <p:sldId id="850" r:id="rId45"/>
    <p:sldId id="863" r:id="rId46"/>
    <p:sldId id="947" r:id="rId47"/>
    <p:sldId id="948" r:id="rId48"/>
    <p:sldId id="851" r:id="rId49"/>
    <p:sldId id="949" r:id="rId50"/>
    <p:sldId id="950" r:id="rId51"/>
    <p:sldId id="951" r:id="rId52"/>
    <p:sldId id="952" r:id="rId53"/>
    <p:sldId id="953" r:id="rId54"/>
    <p:sldId id="954" r:id="rId55"/>
    <p:sldId id="955" r:id="rId56"/>
    <p:sldId id="956" r:id="rId57"/>
    <p:sldId id="853" r:id="rId58"/>
    <p:sldId id="854" r:id="rId59"/>
    <p:sldId id="855" r:id="rId60"/>
    <p:sldId id="800" r:id="rId61"/>
    <p:sldId id="856" r:id="rId62"/>
    <p:sldId id="857" r:id="rId63"/>
    <p:sldId id="957" r:id="rId64"/>
    <p:sldId id="531" r:id="rId65"/>
    <p:sldId id="532" r:id="rId66"/>
  </p:sldIdLst>
  <p:sldSz cx="12192000" cy="6858000"/>
  <p:notesSz cx="6858000" cy="9144000"/>
  <p:custDataLst>
    <p:tags r:id="rId6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95" autoAdjust="0"/>
    <p:restoredTop sz="94857"/>
  </p:normalViewPr>
  <p:slideViewPr>
    <p:cSldViewPr snapToGrid="0" snapToObjects="1">
      <p:cViewPr varScale="1">
        <p:scale>
          <a:sx n="112" d="100"/>
          <a:sy n="112" d="100"/>
        </p:scale>
        <p:origin x="32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2021/6/2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361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84227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622095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93756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025370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508803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4002644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578455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3087912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972164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414976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2866113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429329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74658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3261057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1262942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4021273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3792165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3866061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1671876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43877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1076090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856282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4066323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610770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2487490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670676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1608157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2989010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77461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1645404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2882514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18227247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8525625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1669274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26067603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763521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2881514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2636136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3294900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35730936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146644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67117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23276263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1787440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35530215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11063652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2736660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35879529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22152762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42470217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348856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39240574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36975474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36939618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31128745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30963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39940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38998982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1554619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0800758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400137341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4180979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83246093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233150435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2021/6/2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 id="2147483668" r:id="rId14"/>
    <p:sldLayoutId id="2147483669" r:id="rId15"/>
    <p:sldLayoutId id="2147483670" r:id="rId16"/>
    <p:sldLayoutId id="2147483671" r:id="rId17"/>
    <p:sldLayoutId id="214748367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29.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30.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31.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3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35.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36.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tags" Target="../tags/tag39.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0.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7.xml"/><Relationship Id="rId1" Type="http://schemas.openxmlformats.org/officeDocument/2006/relationships/tags" Target="../tags/tag41.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tags" Target="../tags/tag4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tags" Target="../tags/tag45.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5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52.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xml"/><Relationship Id="rId1" Type="http://schemas.openxmlformats.org/officeDocument/2006/relationships/tags" Target="../tags/tag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58.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tags" Target="../tags/tag59.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tags" Target="../tags/tag60.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7.xml"/><Relationship Id="rId1" Type="http://schemas.openxmlformats.org/officeDocument/2006/relationships/tags" Target="../tags/tag61.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7.xml"/><Relationship Id="rId1" Type="http://schemas.openxmlformats.org/officeDocument/2006/relationships/tags" Target="../tags/tag6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7.xml"/><Relationship Id="rId1" Type="http://schemas.openxmlformats.org/officeDocument/2006/relationships/tags" Target="../tags/tag63.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tags" Target="../tags/tag64.xml"/><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7.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7.xml"/><Relationship Id="rId1" Type="http://schemas.openxmlformats.org/officeDocument/2006/relationships/tags" Target="../tags/tag66.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7.xml"/><Relationship Id="rId1" Type="http://schemas.openxmlformats.org/officeDocument/2006/relationships/tags" Target="../tags/tag67.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7.xml"/><Relationship Id="rId1" Type="http://schemas.openxmlformats.org/officeDocument/2006/relationships/tags" Target="../tags/tag68.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7.xml"/><Relationship Id="rId1" Type="http://schemas.openxmlformats.org/officeDocument/2006/relationships/tags" Target="../tags/tag69.xml"/><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901021" y="2904330"/>
            <a:ext cx="5394767" cy="707886"/>
          </a:xfrm>
          <a:prstGeom prst="rect">
            <a:avLst/>
          </a:prstGeom>
          <a:noFill/>
        </p:spPr>
        <p:txBody>
          <a:bodyPr wrap="square" rtlCol="0">
            <a:spAutoFit/>
          </a:bodyPr>
          <a:lstStyle/>
          <a:p>
            <a:r>
              <a:rPr lang="zh-CN" altLang="en-US" sz="4000" dirty="0">
                <a:solidFill>
                  <a:srgbClr val="1369B2"/>
                </a:solidFill>
                <a:latin typeface="微软雅黑" charset="0"/>
                <a:ea typeface="微软雅黑" charset="0"/>
                <a:cs typeface="+mn-ea"/>
                <a:sym typeface="思源黑体 CN Medium" panose="020B0600000000000000" pitchFamily="34" charset="-122"/>
              </a:rPr>
              <a:t>第</a:t>
            </a:r>
            <a:r>
              <a:rPr lang="en-US" altLang="zh-CN" sz="4000" dirty="0">
                <a:solidFill>
                  <a:srgbClr val="1369B2"/>
                </a:solidFill>
                <a:latin typeface="微软雅黑" charset="0"/>
                <a:ea typeface="微软雅黑" charset="0"/>
                <a:cs typeface="+mn-ea"/>
                <a:sym typeface="思源黑体 CN Medium" panose="020B0600000000000000" pitchFamily="34" charset="-122"/>
              </a:rPr>
              <a:t>8</a:t>
            </a:r>
            <a:r>
              <a:rPr lang="zh-CN" altLang="en-US" sz="4000" dirty="0">
                <a:solidFill>
                  <a:srgbClr val="1369B2"/>
                </a:solidFill>
                <a:latin typeface="微软雅黑" charset="0"/>
                <a:ea typeface="微软雅黑" charset="0"/>
                <a:cs typeface="+mn-ea"/>
                <a:sym typeface="思源黑体 CN Medium" panose="020B0600000000000000" pitchFamily="34" charset="-122"/>
              </a:rPr>
              <a:t>章  </a:t>
            </a:r>
            <a:r>
              <a:rPr lang="en-US" altLang="zh-CN" sz="4000" dirty="0">
                <a:solidFill>
                  <a:srgbClr val="1369B2"/>
                </a:solidFill>
                <a:latin typeface="微软雅黑" charset="0"/>
                <a:ea typeface="微软雅黑" charset="0"/>
                <a:cs typeface="+mn-ea"/>
                <a:sym typeface="思源黑体 CN Medium" panose="020B0600000000000000" pitchFamily="34" charset="-122"/>
              </a:rPr>
              <a:t>Spring AOP</a:t>
            </a:r>
            <a:endParaRPr lang="zh-CN" altLang="en-US" sz="4000" dirty="0">
              <a:solidFill>
                <a:srgbClr val="1369B2"/>
              </a:solidFill>
              <a:latin typeface="微软雅黑" charset="0"/>
              <a:ea typeface="微软雅黑" charset="0"/>
              <a:cs typeface="+mn-ea"/>
              <a:sym typeface="思源黑体 CN Medium" panose="020B0600000000000000" pitchFamily="34" charset="-122"/>
            </a:endParaRPr>
          </a:p>
        </p:txBody>
      </p:sp>
      <p:sp>
        <p:nvSpPr>
          <p:cNvPr id="68" name="Rectangle 4"/>
          <p:cNvSpPr txBox="1">
            <a:spLocks noChangeArrowheads="1"/>
          </p:cNvSpPr>
          <p:nvPr/>
        </p:nvSpPr>
        <p:spPr>
          <a:xfrm>
            <a:off x="4663440" y="3860695"/>
            <a:ext cx="539476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EE</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企业级应用开发教程（</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SSM</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8485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394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3595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AOP</a:t>
            </a:r>
            <a:r>
              <a:rPr lang="zh-CN" altLang="en-US" sz="2000" dirty="0">
                <a:solidFill>
                  <a:srgbClr val="1369B2"/>
                </a:solidFill>
                <a:latin typeface="微软雅黑" panose="020B0503020204020204" pitchFamily="34" charset="-122"/>
                <a:ea typeface="微软雅黑" panose="020B0503020204020204" pitchFamily="34" charset="-122"/>
              </a:rPr>
              <a:t>面向切面编程的优势</a:t>
            </a:r>
          </a:p>
        </p:txBody>
      </p:sp>
      <p:sp>
        <p:nvSpPr>
          <p:cNvPr id="11" name="Title 1"/>
          <p:cNvSpPr txBox="1"/>
          <p:nvPr/>
        </p:nvSpPr>
        <p:spPr>
          <a:xfrm>
            <a:off x="1143838" y="266933"/>
            <a:ext cx="359666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67685"/>
            <a:ext cx="9087451" cy="25529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订单系统</a:t>
            </a:r>
            <a:r>
              <a:rPr lang="zh-CN" altLang="zh-CN" dirty="0">
                <a:solidFill>
                  <a:srgbClr val="595959"/>
                </a:solidFill>
                <a:latin typeface="微软雅黑" panose="020B0503020204020204" pitchFamily="34" charset="-122"/>
              </a:rPr>
              <a:t>可知，添加订单信息、修改订单信息、删除订单信息的方法体中都包含事务管理的业务逻辑，这就带来了一定数量的重复代码并使程序的维护成本增加。基于</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的面向切面编程，可以为此类问题提供解决方案，</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可以将事务管理的业务逻辑从这三个方法体中抽取到一个可重用的模块，进而降低横向业务逻辑之间的耦合，减少重复代码。</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的使用，使开发人员在编写业务逻辑时可以专心于核心业务，而不用过多地关注其他业务逻辑的实现，不但提高了开发效率，</a:t>
            </a:r>
            <a:r>
              <a:rPr lang="zh-CN" altLang="en-US" dirty="0">
                <a:solidFill>
                  <a:srgbClr val="595959"/>
                </a:solidFill>
                <a:latin typeface="微软雅黑" panose="020B0503020204020204" pitchFamily="34" charset="-122"/>
              </a:rPr>
              <a:t>又</a:t>
            </a:r>
            <a:r>
              <a:rPr lang="zh-CN" altLang="zh-CN" dirty="0">
                <a:solidFill>
                  <a:srgbClr val="595959"/>
                </a:solidFill>
                <a:latin typeface="微软雅黑" panose="020B0503020204020204" pitchFamily="34" charset="-122"/>
              </a:rPr>
              <a:t>增强了代码的可维护性。</a:t>
            </a:r>
          </a:p>
        </p:txBody>
      </p:sp>
      <p:sp>
        <p:nvSpPr>
          <p:cNvPr id="12" name="圆角矩形 11"/>
          <p:cNvSpPr/>
          <p:nvPr/>
        </p:nvSpPr>
        <p:spPr>
          <a:xfrm>
            <a:off x="1360245" y="2393574"/>
            <a:ext cx="9658732" cy="28756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670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9388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134647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310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术语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AOP</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术语</a:t>
            </a:r>
            <a:r>
              <a:rPr lang="zh-CN" altLang="en-US" dirty="0">
                <a:solidFill>
                  <a:srgbClr val="595959"/>
                </a:solidFill>
                <a:latin typeface="微软雅黑" panose="020B0503020204020204" pitchFamily="34" charset="-122"/>
                <a:ea typeface="微软雅黑" panose="020B0503020204020204" pitchFamily="34" charset="-122"/>
              </a:rPr>
              <a:t>，能够说出</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AOP</a:t>
            </a:r>
            <a:r>
              <a:rPr lang="zh-CN" altLang="en-US" dirty="0">
                <a:solidFill>
                  <a:srgbClr val="595959"/>
                </a:solidFill>
                <a:latin typeface="微软雅黑" panose="020B0503020204020204" pitchFamily="34" charset="-122"/>
                <a:ea typeface="微软雅黑" panose="020B0503020204020204" pitchFamily="34" charset="-122"/>
              </a:rPr>
              <a:t>的专业术语有哪些</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11595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706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4059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AOP</a:t>
            </a:r>
            <a:r>
              <a:rPr lang="zh-CN" altLang="en-US" sz="2000" dirty="0">
                <a:solidFill>
                  <a:srgbClr val="1369B2"/>
                </a:solidFill>
                <a:latin typeface="微软雅黑" panose="020B0503020204020204" pitchFamily="34" charset="-122"/>
                <a:ea typeface="微软雅黑" panose="020B0503020204020204" pitchFamily="34" charset="-122"/>
              </a:rPr>
              <a:t>术语</a:t>
            </a:r>
          </a:p>
        </p:txBody>
      </p:sp>
      <p:sp>
        <p:nvSpPr>
          <p:cNvPr id="11"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术语</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60"/>
            <a:ext cx="9390960" cy="9144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并不是一个新的概念，</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中涉及很多术语，如切面、连接点、切入点、通知</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增强处理、目标对象、织入、代理和引介等</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下面针对</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的常用术语进行简单介绍</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844087"/>
            <a:ext cx="9865885" cy="162033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785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1501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81207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9950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1949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切面（</a:t>
            </a:r>
            <a:r>
              <a:rPr lang="en-US" altLang="zh-CN" sz="2000" dirty="0">
                <a:solidFill>
                  <a:srgbClr val="1369B2"/>
                </a:solidFill>
                <a:latin typeface="微软雅黑" panose="020B0503020204020204" pitchFamily="34" charset="-122"/>
                <a:ea typeface="微软雅黑" panose="020B0503020204020204" pitchFamily="34" charset="-122"/>
              </a:rPr>
              <a:t>Aspect</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术语</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326130"/>
            <a:ext cx="9390960" cy="13563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切面是指关注点形成的类（关注点是指类中重复的代码），通常是指封装的、用于横向插入系统的功能类（如事务管理、日志记录等）。在实际开发中，该类被</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容器识别为切面，需要在配置文件中通过</a:t>
            </a:r>
            <a:r>
              <a:rPr lang="en-US" altLang="zh-CN" dirty="0">
                <a:solidFill>
                  <a:srgbClr val="595959"/>
                </a:solidFill>
                <a:latin typeface="微软雅黑" panose="020B0503020204020204" pitchFamily="34" charset="-122"/>
              </a:rPr>
              <a:t>&lt;bean&gt;</a:t>
            </a:r>
            <a:r>
              <a:rPr lang="zh-CN" altLang="zh-CN" dirty="0">
                <a:solidFill>
                  <a:srgbClr val="595959"/>
                </a:solidFill>
                <a:latin typeface="微软雅黑" panose="020B0503020204020204" pitchFamily="34" charset="-122"/>
              </a:rPr>
              <a:t>元素指定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844087"/>
            <a:ext cx="9865885" cy="225675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785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7788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9306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653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6853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连接点（</a:t>
            </a:r>
            <a:r>
              <a:rPr lang="en-US" altLang="zh-CN" sz="2000" dirty="0" err="1">
                <a:solidFill>
                  <a:srgbClr val="1369B2"/>
                </a:solidFill>
                <a:latin typeface="微软雅黑" panose="020B0503020204020204" pitchFamily="34" charset="-122"/>
                <a:ea typeface="微软雅黑" panose="020B0503020204020204" pitchFamily="34" charset="-122"/>
              </a:rPr>
              <a:t>Joinpoint</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术语</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77540"/>
            <a:ext cx="9390960" cy="9233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连接点是程序执行过程中某个特定的节点，例如，某方法调用时或处理异常时。在</a:t>
            </a:r>
            <a:r>
              <a:rPr lang="en-US" altLang="zh-CN" dirty="0">
                <a:solidFill>
                  <a:srgbClr val="595959"/>
                </a:solidFill>
                <a:latin typeface="微软雅黑" panose="020B0503020204020204" pitchFamily="34" charset="-122"/>
              </a:rPr>
              <a:t>Spring AOP</a:t>
            </a:r>
            <a:r>
              <a:rPr lang="zh-CN" altLang="zh-CN" dirty="0">
                <a:solidFill>
                  <a:srgbClr val="595959"/>
                </a:solidFill>
                <a:latin typeface="微软雅黑" panose="020B0503020204020204" pitchFamily="34" charset="-122"/>
              </a:rPr>
              <a:t>中，一个连接点通常是一个方法的执行</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844087"/>
            <a:ext cx="9865885" cy="156789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785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0815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169016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653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5602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切入点（</a:t>
            </a:r>
            <a:r>
              <a:rPr lang="en-US" altLang="zh-CN" sz="2000" dirty="0">
                <a:solidFill>
                  <a:srgbClr val="1369B2"/>
                </a:solidFill>
                <a:latin typeface="微软雅黑" panose="020B0503020204020204" pitchFamily="34" charset="-122"/>
                <a:ea typeface="微软雅黑" panose="020B0503020204020204" pitchFamily="34" charset="-122"/>
              </a:rPr>
              <a:t>Pointcut</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术语</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77540"/>
            <a:ext cx="9390960" cy="9233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当某个连接点满足预先指定的条件时，</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就能够定位到这个连接点，在连接点处插入切面，该连接点也就变成了切入点。 </a:t>
            </a:r>
          </a:p>
        </p:txBody>
      </p:sp>
      <p:sp>
        <p:nvSpPr>
          <p:cNvPr id="12" name="圆角矩形 11"/>
          <p:cNvSpPr/>
          <p:nvPr/>
        </p:nvSpPr>
        <p:spPr>
          <a:xfrm>
            <a:off x="1360244" y="2844087"/>
            <a:ext cx="9865885" cy="156789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785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0815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593626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52321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243196"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通知</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增强处理（</a:t>
            </a:r>
            <a:r>
              <a:rPr lang="en-US" altLang="zh-CN" sz="2000" dirty="0">
                <a:solidFill>
                  <a:srgbClr val="1369B2"/>
                </a:solidFill>
                <a:latin typeface="微软雅黑" panose="020B0503020204020204" pitchFamily="34" charset="-122"/>
                <a:ea typeface="微软雅黑" panose="020B0503020204020204" pitchFamily="34" charset="-122"/>
              </a:rPr>
              <a:t>Advice</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术语</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77540"/>
            <a:ext cx="9390960" cy="9233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通知</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增强处理就是插入的切面程序代码。可以将通知</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增强处理理解为切面中的方法，它是切面的具体实现。 </a:t>
            </a:r>
          </a:p>
        </p:txBody>
      </p:sp>
      <p:sp>
        <p:nvSpPr>
          <p:cNvPr id="12" name="圆角矩形 11"/>
          <p:cNvSpPr/>
          <p:nvPr/>
        </p:nvSpPr>
        <p:spPr>
          <a:xfrm>
            <a:off x="1360244" y="2844087"/>
            <a:ext cx="9865885" cy="156789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785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0815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643144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653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57816"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目标对象（</a:t>
            </a:r>
            <a:r>
              <a:rPr lang="en-US" altLang="zh-CN" sz="2000" dirty="0">
                <a:solidFill>
                  <a:srgbClr val="1369B2"/>
                </a:solidFill>
                <a:latin typeface="微软雅黑" panose="020B0503020204020204" pitchFamily="34" charset="-122"/>
                <a:ea typeface="微软雅黑" panose="020B0503020204020204" pitchFamily="34" charset="-122"/>
              </a:rPr>
              <a:t>Target</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术语</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77540"/>
            <a:ext cx="9390960" cy="9233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目标对象是指被插入切面的方法，</a:t>
            </a:r>
            <a:r>
              <a:rPr lang="zh-CN" altLang="en-US" dirty="0">
                <a:solidFill>
                  <a:srgbClr val="595959"/>
                </a:solidFill>
                <a:latin typeface="微软雅黑" panose="020B0503020204020204" pitchFamily="34" charset="-122"/>
              </a:rPr>
              <a:t>即包含主业务逻辑的类对象。或者说是被一个或者多个切面所通知的对象。</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844087"/>
            <a:ext cx="9865885" cy="156789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785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0815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22242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653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5327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织入（</a:t>
            </a:r>
            <a:r>
              <a:rPr lang="en-US" altLang="zh-CN" sz="2000" dirty="0">
                <a:solidFill>
                  <a:srgbClr val="1369B2"/>
                </a:solidFill>
                <a:latin typeface="微软雅黑" panose="020B0503020204020204" pitchFamily="34" charset="-122"/>
                <a:ea typeface="微软雅黑" panose="020B0503020204020204" pitchFamily="34" charset="-122"/>
              </a:rPr>
              <a:t>Weaving</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术语</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77540"/>
            <a:ext cx="9390960" cy="9233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将切面代码插入到目标对象上，从而生成代理对象的过程。</a:t>
            </a:r>
            <a:r>
              <a:rPr lang="zh-CN" altLang="en-US" dirty="0">
                <a:solidFill>
                  <a:srgbClr val="595959"/>
                </a:solidFill>
                <a:latin typeface="微软雅黑" panose="020B0503020204020204" pitchFamily="34" charset="-122"/>
              </a:rPr>
              <a:t>织入可以在编译时，类加载时和运行时完成。在编译时进行织入就是静态代理，而在运行时进行织入则是动态代理。</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844087"/>
            <a:ext cx="9865885" cy="156789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785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0815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16672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2433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63358"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代理（</a:t>
            </a:r>
            <a:r>
              <a:rPr lang="en-US" altLang="zh-CN" sz="2000" dirty="0">
                <a:solidFill>
                  <a:srgbClr val="1369B2"/>
                </a:solidFill>
                <a:latin typeface="微软雅黑" panose="020B0503020204020204" pitchFamily="34" charset="-122"/>
                <a:ea typeface="微软雅黑" panose="020B0503020204020204" pitchFamily="34" charset="-122"/>
              </a:rPr>
              <a:t>Proxy</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术语</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77540"/>
            <a:ext cx="9390960" cy="13716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将通知应用到目标对象之后，程序动态创建的通知对象，就称为代理</a:t>
            </a:r>
            <a:r>
              <a:rPr lang="zh-CN" altLang="en-US" dirty="0">
                <a:solidFill>
                  <a:srgbClr val="595959"/>
                </a:solidFill>
                <a:latin typeface="微软雅黑" panose="020B0503020204020204" pitchFamily="34" charset="-122"/>
              </a:rPr>
              <a:t>。代理类既可能是和原类具有相同接口的类，也可能就是原类的子类，可以采用调用原类相同的方式调用代理类。</a:t>
            </a:r>
          </a:p>
        </p:txBody>
      </p:sp>
      <p:sp>
        <p:nvSpPr>
          <p:cNvPr id="12" name="圆角矩形 11"/>
          <p:cNvSpPr/>
          <p:nvPr/>
        </p:nvSpPr>
        <p:spPr>
          <a:xfrm>
            <a:off x="1360244" y="2844087"/>
            <a:ext cx="9865885" cy="19450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785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4587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484919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62805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AOP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的概念及其术语</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9813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AOP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JDK</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动态代理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6609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AOP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CGLib</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动态代理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1725377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653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11539"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引介（</a:t>
            </a:r>
            <a:r>
              <a:rPr lang="en-US" altLang="zh-CN" sz="2000" dirty="0">
                <a:solidFill>
                  <a:srgbClr val="1369B2"/>
                </a:solidFill>
                <a:latin typeface="微软雅黑" panose="020B0503020204020204" pitchFamily="34" charset="-122"/>
                <a:ea typeface="微软雅黑" panose="020B0503020204020204" pitchFamily="34" charset="-122"/>
              </a:rPr>
              <a:t>Introduction</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术语</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34690"/>
            <a:ext cx="9390960" cy="136474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引介是一种特殊的通知，它为目标对象添加一些属性和方法。这样，即使一个业务类原本没有实现某一个接口，通过</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的引介功能，也可以动态地为该业务类添加接口的实现逻辑，让业务类成为这个接口的实现类</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844087"/>
            <a:ext cx="9865885" cy="20822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785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6188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071263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的实现机制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8</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46801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052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8.2.1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729448"/>
            <a:ext cx="5430275"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JDK</a:t>
            </a:r>
            <a:r>
              <a:rPr lang="zh-CN" altLang="en-US" dirty="0">
                <a:solidFill>
                  <a:srgbClr val="595959"/>
                </a:solidFill>
                <a:latin typeface="微软雅黑" panose="020B0503020204020204" pitchFamily="34" charset="-122"/>
                <a:ea typeface="微软雅黑" panose="020B0503020204020204" pitchFamily="34" charset="-122"/>
              </a:rPr>
              <a:t>的动态代理，能够理解</a:t>
            </a:r>
            <a:r>
              <a:rPr lang="en-US" altLang="zh-CN" dirty="0">
                <a:solidFill>
                  <a:srgbClr val="1369B2"/>
                </a:solidFill>
                <a:latin typeface="微软雅黑" panose="020B0503020204020204" pitchFamily="34" charset="-122"/>
                <a:ea typeface="微软雅黑" panose="020B0503020204020204" pitchFamily="34" charset="-122"/>
              </a:rPr>
              <a:t>JDK</a:t>
            </a:r>
            <a:r>
              <a:rPr lang="zh-CN" altLang="en-US" dirty="0">
                <a:solidFill>
                  <a:srgbClr val="1369B2"/>
                </a:solidFill>
                <a:latin typeface="微软雅黑" panose="020B0503020204020204" pitchFamily="34" charset="-122"/>
                <a:ea typeface="微软雅黑" panose="020B0503020204020204" pitchFamily="34" charset="-122"/>
              </a:rPr>
              <a:t>动态代理</a:t>
            </a:r>
            <a:r>
              <a:rPr lang="zh-CN" altLang="en-US" dirty="0">
                <a:solidFill>
                  <a:srgbClr val="595959"/>
                </a:solidFill>
                <a:latin typeface="微软雅黑" panose="020B0503020204020204" pitchFamily="34" charset="-122"/>
                <a:ea typeface="微软雅黑" panose="020B0503020204020204" pitchFamily="34" charset="-122"/>
              </a:rPr>
              <a:t>机制</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9232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8852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9823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AOP</a:t>
            </a:r>
            <a:r>
              <a:rPr lang="zh-CN" altLang="en-US" sz="2000" dirty="0">
                <a:solidFill>
                  <a:srgbClr val="1369B2"/>
                </a:solidFill>
                <a:latin typeface="微软雅黑" panose="020B0503020204020204" pitchFamily="34" charset="-122"/>
                <a:ea typeface="微软雅黑" panose="020B0503020204020204" pitchFamily="34" charset="-122"/>
              </a:rPr>
              <a:t>的默认代理方式</a:t>
            </a:r>
          </a:p>
        </p:txBody>
      </p:sp>
      <p:sp>
        <p:nvSpPr>
          <p:cNvPr id="11" name="Title 1"/>
          <p:cNvSpPr txBox="1"/>
          <p:nvPr/>
        </p:nvSpPr>
        <p:spPr>
          <a:xfrm>
            <a:off x="1143838" y="266933"/>
            <a:ext cx="2925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8.2.1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67685"/>
            <a:ext cx="9414276" cy="1693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默认情况下，</a:t>
            </a:r>
            <a:r>
              <a:rPr lang="en-US" altLang="zh-CN" dirty="0">
                <a:solidFill>
                  <a:srgbClr val="595959"/>
                </a:solidFill>
                <a:latin typeface="微软雅黑" panose="020B0503020204020204" pitchFamily="34" charset="-122"/>
              </a:rPr>
              <a:t>Spring AOP</a:t>
            </a: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JDK</a:t>
            </a:r>
            <a:r>
              <a:rPr lang="zh-CN" altLang="zh-CN" dirty="0">
                <a:solidFill>
                  <a:srgbClr val="595959"/>
                </a:solidFill>
                <a:latin typeface="微软雅黑" panose="020B0503020204020204" pitchFamily="34" charset="-122"/>
              </a:rPr>
              <a:t>动态代理，</a:t>
            </a:r>
            <a:r>
              <a:rPr lang="en-US" altLang="zh-CN" dirty="0">
                <a:solidFill>
                  <a:srgbClr val="595959"/>
                </a:solidFill>
                <a:latin typeface="微软雅黑" panose="020B0503020204020204" pitchFamily="34" charset="-122"/>
              </a:rPr>
              <a:t>JDK</a:t>
            </a:r>
            <a:r>
              <a:rPr lang="zh-CN" altLang="zh-CN" dirty="0">
                <a:solidFill>
                  <a:srgbClr val="595959"/>
                </a:solidFill>
                <a:latin typeface="微软雅黑" panose="020B0503020204020204" pitchFamily="34" charset="-122"/>
              </a:rPr>
              <a:t>动态代理是通过</a:t>
            </a:r>
            <a:r>
              <a:rPr lang="en-US" altLang="zh-CN" dirty="0" err="1">
                <a:solidFill>
                  <a:srgbClr val="595959"/>
                </a:solidFill>
                <a:latin typeface="微软雅黑" panose="020B0503020204020204" pitchFamily="34" charset="-122"/>
              </a:rPr>
              <a:t>java.lang.reflect.Proxy</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类实现的，可以调用</a:t>
            </a:r>
            <a:r>
              <a:rPr lang="en-US" altLang="zh-CN" dirty="0">
                <a:solidFill>
                  <a:srgbClr val="595959"/>
                </a:solidFill>
                <a:latin typeface="微软雅黑" panose="020B0503020204020204" pitchFamily="34" charset="-122"/>
              </a:rPr>
              <a:t>Proxy</a:t>
            </a:r>
            <a:r>
              <a:rPr lang="zh-CN" altLang="zh-CN" dirty="0">
                <a:solidFill>
                  <a:srgbClr val="595959"/>
                </a:solidFill>
                <a:latin typeface="微软雅黑" panose="020B0503020204020204" pitchFamily="34" charset="-122"/>
              </a:rPr>
              <a:t>类的</a:t>
            </a:r>
            <a:r>
              <a:rPr lang="en-US" altLang="zh-CN" dirty="0" err="1">
                <a:solidFill>
                  <a:srgbClr val="595959"/>
                </a:solidFill>
                <a:latin typeface="微软雅黑" panose="020B0503020204020204" pitchFamily="34" charset="-122"/>
              </a:rPr>
              <a:t>newProxyInstance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方法创建代理对象。</a:t>
            </a:r>
            <a:r>
              <a:rPr lang="en-US" altLang="zh-CN" dirty="0">
                <a:solidFill>
                  <a:srgbClr val="595959"/>
                </a:solidFill>
                <a:latin typeface="微软雅黑" panose="020B0503020204020204" pitchFamily="34" charset="-122"/>
              </a:rPr>
              <a:t>JDK</a:t>
            </a:r>
            <a:r>
              <a:rPr lang="zh-CN" altLang="zh-CN" dirty="0">
                <a:solidFill>
                  <a:srgbClr val="595959"/>
                </a:solidFill>
                <a:latin typeface="微软雅黑" panose="020B0503020204020204" pitchFamily="34" charset="-122"/>
              </a:rPr>
              <a:t>动态代理可以实现无侵入式的代码扩展，并且可以在不修改源代码的情况下，增强某些方法。</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93575"/>
            <a:ext cx="9865885" cy="20708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670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1501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901741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接下来，通过一个案例演示</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JDK</a:t>
            </a:r>
            <a:r>
              <a:rPr lang="zh-CN" altLang="zh-CN" sz="1600" dirty="0">
                <a:solidFill>
                  <a:srgbClr val="595959"/>
                </a:solidFill>
                <a:latin typeface="Microsoft YaHei" panose="020B0503020204020204" pitchFamily="34" charset="-122"/>
                <a:ea typeface="Microsoft YaHei" panose="020B0503020204020204" pitchFamily="34" charset="-122"/>
                <a:cs typeface="+mn-ea"/>
              </a:rPr>
              <a:t>动态代理的实现过程，案例具体实现步骤如下。</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4" name="矩形 3"/>
          <p:cNvSpPr/>
          <p:nvPr/>
        </p:nvSpPr>
        <p:spPr>
          <a:xfrm>
            <a:off x="1754888" y="2823128"/>
            <a:ext cx="8787603" cy="874407"/>
          </a:xfrm>
          <a:prstGeom prst="rect">
            <a:avLst/>
          </a:prstGeom>
        </p:spPr>
        <p:txBody>
          <a:bodyPr wrap="square">
            <a:spAutoFit/>
          </a:bodyPr>
          <a:lstStyle/>
          <a:p>
            <a:pPr lvl="0" fontAlgn="base">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在</a:t>
            </a:r>
            <a:r>
              <a:rPr lang="en-US" altLang="zh-CN" dirty="0">
                <a:solidFill>
                  <a:srgbClr val="595959"/>
                </a:solidFill>
                <a:latin typeface="Microsoft YaHei" panose="020B0503020204020204" pitchFamily="34" charset="-122"/>
                <a:ea typeface="Microsoft YaHei" panose="020B0503020204020204" pitchFamily="34" charset="-122"/>
                <a:cs typeface="+mn-ea"/>
              </a:rPr>
              <a:t>IDEA</a:t>
            </a:r>
            <a:r>
              <a:rPr lang="zh-CN" altLang="zh-CN" dirty="0">
                <a:solidFill>
                  <a:srgbClr val="595959"/>
                </a:solidFill>
                <a:latin typeface="Microsoft YaHei" panose="020B0503020204020204" pitchFamily="34" charset="-122"/>
                <a:ea typeface="Microsoft YaHei" panose="020B0503020204020204" pitchFamily="34" charset="-122"/>
                <a:cs typeface="+mn-ea"/>
              </a:rPr>
              <a:t>中创建一个名为</a:t>
            </a:r>
            <a:r>
              <a:rPr lang="en-US" altLang="zh-CN"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dirty="0">
                <a:solidFill>
                  <a:srgbClr val="595959"/>
                </a:solidFill>
                <a:latin typeface="Microsoft YaHei" panose="020B0503020204020204" pitchFamily="34" charset="-122"/>
                <a:ea typeface="Microsoft YaHei" panose="020B0503020204020204" pitchFamily="34" charset="-122"/>
                <a:cs typeface="+mn-ea"/>
              </a:rPr>
              <a:t>的</a:t>
            </a:r>
            <a:r>
              <a:rPr lang="en-US" altLang="zh-CN" dirty="0">
                <a:solidFill>
                  <a:srgbClr val="595959"/>
                </a:solidFill>
                <a:latin typeface="Microsoft YaHei" panose="020B0503020204020204" pitchFamily="34" charset="-122"/>
                <a:ea typeface="Microsoft YaHei" panose="020B0503020204020204" pitchFamily="34" charset="-122"/>
                <a:cs typeface="+mn-ea"/>
              </a:rPr>
              <a:t>Maven</a:t>
            </a:r>
            <a:r>
              <a:rPr lang="zh-CN" altLang="zh-CN" dirty="0">
                <a:solidFill>
                  <a:srgbClr val="595959"/>
                </a:solidFill>
                <a:latin typeface="Microsoft YaHei" panose="020B0503020204020204" pitchFamily="34" charset="-122"/>
                <a:ea typeface="Microsoft YaHei" panose="020B0503020204020204" pitchFamily="34" charset="-122"/>
                <a:cs typeface="+mn-ea"/>
              </a:rPr>
              <a:t>项目，然后在项目的</a:t>
            </a:r>
            <a:r>
              <a:rPr lang="en-US" altLang="zh-CN" dirty="0" err="1">
                <a:solidFill>
                  <a:srgbClr val="595959"/>
                </a:solidFill>
                <a:latin typeface="Microsoft YaHei" panose="020B0503020204020204" pitchFamily="34" charset="-122"/>
                <a:ea typeface="Microsoft YaHei" panose="020B0503020204020204" pitchFamily="34" charset="-122"/>
                <a:cs typeface="+mn-ea"/>
              </a:rPr>
              <a:t>pom.xml</a:t>
            </a:r>
            <a:r>
              <a:rPr lang="zh-CN" altLang="zh-CN" dirty="0">
                <a:solidFill>
                  <a:srgbClr val="595959"/>
                </a:solidFill>
                <a:latin typeface="Microsoft YaHei" panose="020B0503020204020204" pitchFamily="34" charset="-122"/>
                <a:ea typeface="Microsoft YaHei" panose="020B0503020204020204" pitchFamily="34" charset="-122"/>
                <a:cs typeface="+mn-ea"/>
              </a:rPr>
              <a:t>文件中加载需使用到的</a:t>
            </a:r>
            <a:r>
              <a:rPr lang="en-US" altLang="zh-CN" dirty="0">
                <a:solidFill>
                  <a:srgbClr val="595959"/>
                </a:solidFill>
                <a:latin typeface="Microsoft YaHei" panose="020B0503020204020204" pitchFamily="34" charset="-122"/>
                <a:ea typeface="Microsoft YaHei" panose="020B0503020204020204" pitchFamily="34" charset="-122"/>
                <a:cs typeface="+mn-ea"/>
              </a:rPr>
              <a:t>Spring</a:t>
            </a:r>
            <a:r>
              <a:rPr lang="zh-CN" altLang="zh-CN" dirty="0">
                <a:solidFill>
                  <a:srgbClr val="595959"/>
                </a:solidFill>
                <a:latin typeface="Microsoft YaHei" panose="020B0503020204020204" pitchFamily="34" charset="-122"/>
                <a:ea typeface="Microsoft YaHei" panose="020B0503020204020204" pitchFamily="34" charset="-122"/>
                <a:cs typeface="+mn-ea"/>
              </a:rPr>
              <a:t>基础包和</a:t>
            </a:r>
            <a:r>
              <a:rPr lang="en-US" altLang="zh-CN" dirty="0">
                <a:solidFill>
                  <a:srgbClr val="595959"/>
                </a:solidFill>
                <a:latin typeface="Microsoft YaHei" panose="020B0503020204020204" pitchFamily="34" charset="-122"/>
                <a:ea typeface="Microsoft YaHei" panose="020B0503020204020204" pitchFamily="34" charset="-122"/>
                <a:cs typeface="+mn-ea"/>
              </a:rPr>
              <a:t>Spring</a:t>
            </a:r>
            <a:r>
              <a:rPr lang="zh-CN" altLang="zh-CN" dirty="0">
                <a:solidFill>
                  <a:srgbClr val="595959"/>
                </a:solidFill>
                <a:latin typeface="Microsoft YaHei" panose="020B0503020204020204" pitchFamily="34" charset="-122"/>
                <a:ea typeface="Microsoft YaHei" panose="020B0503020204020204" pitchFamily="34" charset="-122"/>
                <a:cs typeface="+mn-ea"/>
              </a:rPr>
              <a:t>的依赖包</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8.2.1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67223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com.itheima.demo01</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包，在该包下创建接口</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接口中编写添加和删除的方法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3200400"/>
            <a:ext cx="8931019" cy="2120902"/>
          </a:xfrm>
          <a:prstGeom prst="rect">
            <a:avLst/>
          </a:prstGeom>
        </p:spPr>
      </p:pic>
      <p:sp>
        <p:nvSpPr>
          <p:cNvPr id="4" name="矩形 3"/>
          <p:cNvSpPr/>
          <p:nvPr/>
        </p:nvSpPr>
        <p:spPr>
          <a:xfrm>
            <a:off x="1754888" y="3154598"/>
            <a:ext cx="8787603" cy="2120902"/>
          </a:xfrm>
          <a:prstGeom prst="rect">
            <a:avLst/>
          </a:prstGeom>
        </p:spPr>
        <p:txBody>
          <a:bodyPr wrap="square">
            <a:spAutoFit/>
          </a:bodyPr>
          <a:lstStyle/>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package com.itheima.demo01;</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addUser</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deleteUser</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8.2.1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51158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com.itheima.demo1</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包中，创建UserDao接口的实现类UserDaoImpl，分别实现接口中的方法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880360"/>
            <a:ext cx="8931019" cy="2843672"/>
          </a:xfrm>
          <a:prstGeom prst="rect">
            <a:avLst/>
          </a:prstGeom>
        </p:spPr>
      </p:pic>
      <p:sp>
        <p:nvSpPr>
          <p:cNvPr id="4" name="矩形 3"/>
          <p:cNvSpPr/>
          <p:nvPr/>
        </p:nvSpPr>
        <p:spPr>
          <a:xfrm>
            <a:off x="1754888" y="2788838"/>
            <a:ext cx="8787603" cy="2951898"/>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package com.itheima.demo01;</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dirty="0" err="1">
                <a:solidFill>
                  <a:srgbClr val="595959"/>
                </a:solidFill>
                <a:latin typeface="Microsoft YaHei" panose="020B0503020204020204" pitchFamily="34" charset="-122"/>
                <a:ea typeface="Microsoft YaHei" panose="020B0503020204020204" pitchFamily="34" charset="-122"/>
                <a:cs typeface="+mn-ea"/>
              </a:rPr>
              <a:t>UserDaoImpl</a:t>
            </a:r>
            <a:r>
              <a:rPr lang="en-US" altLang="zh-CN"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addUser</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添加用户</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deleteUser</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删除用户</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8.2.1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795382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com.itheima.demo01</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包下创建切面类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MyAspect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，在该类中定义一个模拟权限检查的方法和一个模拟日志记录的方法，这两个方法就是切面中的通知</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880360"/>
            <a:ext cx="8931019" cy="2843672"/>
          </a:xfrm>
          <a:prstGeom prst="rect">
            <a:avLst/>
          </a:prstGeom>
        </p:spPr>
      </p:pic>
      <p:sp>
        <p:nvSpPr>
          <p:cNvPr id="4" name="矩形 3"/>
          <p:cNvSpPr/>
          <p:nvPr/>
        </p:nvSpPr>
        <p:spPr>
          <a:xfrm>
            <a:off x="1754888" y="2788838"/>
            <a:ext cx="8787603" cy="2951898"/>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package com.itheima.demo01;</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dirty="0" err="1">
                <a:solidFill>
                  <a:srgbClr val="595959"/>
                </a:solidFill>
                <a:latin typeface="Microsoft YaHei" panose="020B0503020204020204" pitchFamily="34" charset="-122"/>
                <a:ea typeface="Microsoft YaHei" panose="020B0503020204020204" pitchFamily="34" charset="-122"/>
                <a:cs typeface="+mn-ea"/>
              </a:rPr>
              <a:t>MyAspect</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切面类：存在多个通知</a:t>
            </a:r>
            <a:r>
              <a:rPr lang="en-US" altLang="zh-CN" dirty="0">
                <a:solidFill>
                  <a:srgbClr val="595959"/>
                </a:solidFill>
                <a:latin typeface="Microsoft YaHei" panose="020B0503020204020204" pitchFamily="34" charset="-122"/>
                <a:ea typeface="Microsoft YaHei" panose="020B0503020204020204" pitchFamily="34" charset="-122"/>
                <a:cs typeface="+mn-ea"/>
              </a:rPr>
              <a:t>Advice</a:t>
            </a:r>
            <a:r>
              <a:rPr lang="zh-CN" altLang="zh-CN" dirty="0">
                <a:solidFill>
                  <a:srgbClr val="595959"/>
                </a:solidFill>
                <a:latin typeface="Microsoft YaHei" panose="020B0503020204020204" pitchFamily="34" charset="-122"/>
                <a:ea typeface="Microsoft YaHei" panose="020B0503020204020204" pitchFamily="34" charset="-122"/>
                <a:cs typeface="+mn-ea"/>
              </a:rPr>
              <a:t>（增强的方法）</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check_Permissions</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模拟检查权限</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log(){</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模拟记录日志</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8.2.1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213618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com.itheima.demo01</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包下创建代理类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MyProxy</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，该类需要实现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InvocationHandler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接口设置代理类的调用处理程序。在代理类中，通过</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newProxyInstance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生成代理方法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640330"/>
            <a:ext cx="8931019" cy="3278012"/>
          </a:xfrm>
          <a:prstGeom prst="rect">
            <a:avLst/>
          </a:prstGeom>
        </p:spPr>
      </p:pic>
      <p:sp>
        <p:nvSpPr>
          <p:cNvPr id="4" name="矩形 3"/>
          <p:cNvSpPr/>
          <p:nvPr/>
        </p:nvSpPr>
        <p:spPr>
          <a:xfrm>
            <a:off x="1754888" y="2560238"/>
            <a:ext cx="8787603" cy="3418756"/>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InvocationHandler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Object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createProxy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ClassLoader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classLoader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MyProxy.class.getClassLoader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 1.</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类加载器</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Class[] classes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userDao.getClass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getInterfaces</a:t>
            </a:r>
            <a:r>
              <a:rPr lang="en-US" altLang="zh-CN" sz="1600" dirty="0">
                <a:solidFill>
                  <a:srgbClr val="595959"/>
                </a:solidFill>
                <a:latin typeface="Microsoft YaHei" panose="020B0503020204020204" pitchFamily="34" charset="-122"/>
                <a:ea typeface="Microsoft YaHei" panose="020B0503020204020204" pitchFamily="34" charset="-122"/>
                <a:cs typeface="+mn-ea"/>
              </a:rPr>
              <a:t>(); // 2.</a:t>
            </a:r>
            <a:r>
              <a:rPr lang="zh-CN" altLang="zh-CN" sz="1600" dirty="0">
                <a:solidFill>
                  <a:srgbClr val="595959"/>
                </a:solidFill>
                <a:latin typeface="Microsoft YaHei" panose="020B0503020204020204" pitchFamily="34" charset="-122"/>
                <a:ea typeface="Microsoft YaHei" panose="020B0503020204020204" pitchFamily="34" charset="-122"/>
                <a:cs typeface="+mn-ea"/>
              </a:rPr>
              <a:t>被代理对象实现的所有接口</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Proxy.newProxyInstance</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classLoader,classes,this</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 // 3.</a:t>
            </a:r>
            <a:r>
              <a:rPr lang="zh-CN" altLang="zh-CN" sz="1600" dirty="0">
                <a:solidFill>
                  <a:srgbClr val="595959"/>
                </a:solidFill>
                <a:latin typeface="Microsoft YaHei" panose="020B0503020204020204" pitchFamily="34" charset="-122"/>
                <a:ea typeface="Microsoft YaHei" panose="020B0503020204020204" pitchFamily="34" charset="-122"/>
                <a:cs typeface="+mn-ea"/>
              </a:rPr>
              <a:t>返回代理对象</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所有动态代理类的方法调用，都会交由</a:t>
            </a:r>
            <a:r>
              <a:rPr lang="en-US" altLang="zh-CN" sz="1600" dirty="0">
                <a:solidFill>
                  <a:srgbClr val="595959"/>
                </a:solidFill>
                <a:latin typeface="Microsoft YaHei" panose="020B0503020204020204" pitchFamily="34" charset="-122"/>
                <a:ea typeface="Microsoft YaHei" panose="020B0503020204020204" pitchFamily="34" charset="-122"/>
                <a:cs typeface="+mn-ea"/>
              </a:rPr>
              <a:t>invoke()</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方法去处理</a:t>
            </a:r>
            <a:r>
              <a:rPr lang="zh-CN" altLang="en-US" sz="1600" dirty="0">
                <a:solidFill>
                  <a:srgbClr val="595959"/>
                </a:solidFill>
                <a:latin typeface="Microsoft YaHei" panose="020B0503020204020204" pitchFamily="34" charset="-122"/>
                <a:ea typeface="Microsoft YaHei" panose="020B0503020204020204" pitchFamily="34" charset="-122"/>
                <a:cs typeface="+mn-ea"/>
              </a:rPr>
              <a:t>。这里省略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invoke()</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8.2.1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036283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6062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326184"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newProxyInstance</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a:t>
            </a:r>
            <a:r>
              <a:rPr lang="zh-CN" altLang="en-US"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3</a:t>
            </a:r>
            <a:r>
              <a:rPr lang="zh-CN" altLang="zh-CN" sz="2000" dirty="0">
                <a:solidFill>
                  <a:srgbClr val="1369B2"/>
                </a:solidFill>
                <a:latin typeface="微软雅黑" panose="020B0503020204020204" pitchFamily="34" charset="-122"/>
                <a:ea typeface="微软雅黑" panose="020B0503020204020204" pitchFamily="34" charset="-122"/>
              </a:rPr>
              <a:t>个参</a:t>
            </a:r>
            <a:r>
              <a:rPr lang="zh-CN" altLang="en-US" sz="2000" dirty="0">
                <a:solidFill>
                  <a:srgbClr val="1369B2"/>
                </a:solidFill>
                <a:latin typeface="微软雅黑" panose="020B0503020204020204" pitchFamily="34" charset="-122"/>
                <a:ea typeface="微软雅黑" panose="020B0503020204020204" pitchFamily="34" charset="-122"/>
              </a:rPr>
              <a:t>数</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925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8.2.1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14650"/>
            <a:ext cx="9414276" cy="13697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第</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个参数是</a:t>
            </a:r>
            <a:r>
              <a:rPr lang="en-US" altLang="zh-CN" dirty="0" err="1">
                <a:solidFill>
                  <a:srgbClr val="595959"/>
                </a:solidFill>
                <a:latin typeface="微软雅黑" panose="020B0503020204020204" pitchFamily="34" charset="-122"/>
              </a:rPr>
              <a:t>classLoader</a:t>
            </a:r>
            <a:r>
              <a:rPr lang="zh-CN" altLang="zh-CN" dirty="0">
                <a:solidFill>
                  <a:srgbClr val="595959"/>
                </a:solidFill>
                <a:latin typeface="微软雅黑" panose="020B0503020204020204" pitchFamily="34" charset="-122"/>
              </a:rPr>
              <a:t>，表示当前类的类加载器。</a:t>
            </a:r>
          </a:p>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第</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个参数是</a:t>
            </a:r>
            <a:r>
              <a:rPr lang="en-US" altLang="zh-CN" dirty="0">
                <a:solidFill>
                  <a:srgbClr val="595959"/>
                </a:solidFill>
                <a:latin typeface="微软雅黑" panose="020B0503020204020204" pitchFamily="34" charset="-122"/>
              </a:rPr>
              <a:t>classes</a:t>
            </a:r>
            <a:r>
              <a:rPr lang="zh-CN" altLang="zh-CN" dirty="0">
                <a:solidFill>
                  <a:srgbClr val="595959"/>
                </a:solidFill>
                <a:latin typeface="微软雅黑" panose="020B0503020204020204" pitchFamily="34" charset="-122"/>
              </a:rPr>
              <a:t>，表示被代理对象实现的所有接口。</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第</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个参数是</a:t>
            </a:r>
            <a:r>
              <a:rPr lang="en-US" altLang="zh-CN" dirty="0">
                <a:solidFill>
                  <a:srgbClr val="595959"/>
                </a:solidFill>
                <a:latin typeface="微软雅黑" panose="020B0503020204020204" pitchFamily="34" charset="-122"/>
              </a:rPr>
              <a:t>this</a:t>
            </a:r>
            <a:r>
              <a:rPr lang="zh-CN" altLang="zh-CN" dirty="0">
                <a:solidFill>
                  <a:srgbClr val="595959"/>
                </a:solidFill>
                <a:latin typeface="微软雅黑" panose="020B0503020204020204" pitchFamily="34" charset="-122"/>
              </a:rPr>
              <a:t>，表示代理类</a:t>
            </a:r>
            <a:r>
              <a:rPr lang="en-US" altLang="zh-CN" dirty="0" err="1">
                <a:solidFill>
                  <a:srgbClr val="595959"/>
                </a:solidFill>
                <a:latin typeface="微软雅黑" panose="020B0503020204020204" pitchFamily="34" charset="-122"/>
              </a:rPr>
              <a:t>JdkProxy</a:t>
            </a:r>
            <a:r>
              <a:rPr lang="zh-CN" altLang="zh-CN" dirty="0">
                <a:solidFill>
                  <a:srgbClr val="595959"/>
                </a:solidFill>
                <a:latin typeface="微软雅黑" panose="020B0503020204020204" pitchFamily="34" charset="-122"/>
              </a:rPr>
              <a:t>本身</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07829"/>
            <a:ext cx="9865885" cy="1756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1501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930784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99381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掌握基于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XML</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AOP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实现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86389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掌握基于注解的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AOP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实现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171050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com.itheima.demo01</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JDKTest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。在该类中的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方法中创建代理对象</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jdkProxy</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和目标对象</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，然后从代理对象</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jdkProxy</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中获得对目标对象</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增强后的对象</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userDao1</a:t>
            </a:r>
            <a:r>
              <a:rPr lang="zh-CN" altLang="zh-CN" sz="1600" dirty="0">
                <a:solidFill>
                  <a:srgbClr val="595959"/>
                </a:solidFill>
                <a:latin typeface="Microsoft YaHei" panose="020B0503020204020204" pitchFamily="34" charset="-122"/>
                <a:ea typeface="Microsoft YaHei" panose="020B0503020204020204" pitchFamily="34" charset="-122"/>
                <a:cs typeface="+mn-ea"/>
              </a:rPr>
              <a:t>，最后调用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userDao1</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对象中的添加和删除方法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640329"/>
            <a:ext cx="8931019" cy="3662023"/>
          </a:xfrm>
          <a:prstGeom prst="rect">
            <a:avLst/>
          </a:prstGeom>
        </p:spPr>
      </p:pic>
      <p:sp>
        <p:nvSpPr>
          <p:cNvPr id="4" name="矩形 3"/>
          <p:cNvSpPr/>
          <p:nvPr/>
        </p:nvSpPr>
        <p:spPr>
          <a:xfrm>
            <a:off x="1754888" y="2594528"/>
            <a:ext cx="8787603"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JDKTest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jdkProxy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创建代理对象</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UserDaoImpl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创建目标对象</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从代理对象中获取增强后的目标对象</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userDao1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jdkProxy.createProxy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执行方法</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userDao1.addUser();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userDao1.deleteUser();</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8.2.1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590443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JDKTest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类，控制台</a:t>
            </a:r>
            <a:r>
              <a:rPr lang="zh-CN" altLang="en-US" sz="1600" dirty="0">
                <a:solidFill>
                  <a:srgbClr val="595959"/>
                </a:solidFill>
                <a:latin typeface="Microsoft YaHei" panose="020B0503020204020204" pitchFamily="34" charset="-122"/>
                <a:ea typeface="Microsoft YaHei" panose="020B0503020204020204" pitchFamily="34" charset="-122"/>
                <a:cs typeface="+mn-ea"/>
              </a:rPr>
              <a:t>会</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输出结果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8.2.1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C755CE8A-CE52-0C4D-A4CE-6348B9756B9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87470" y="2675254"/>
            <a:ext cx="4639310" cy="2571115"/>
          </a:xfrm>
          <a:prstGeom prst="rect">
            <a:avLst/>
          </a:prstGeom>
          <a:noFill/>
          <a:ln>
            <a:noFill/>
          </a:ln>
        </p:spPr>
      </p:pic>
    </p:spTree>
    <p:extLst>
      <p:ext uri="{BB962C8B-B14F-4D97-AF65-F5344CB8AC3E}">
        <p14:creationId xmlns:p14="http://schemas.microsoft.com/office/powerpoint/2010/main" val="1506018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7080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CGLib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代理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2370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err="1">
                <a:solidFill>
                  <a:srgbClr val="595959"/>
                </a:solidFill>
                <a:latin typeface="微软雅黑" panose="020B0503020204020204" pitchFamily="34" charset="-122"/>
                <a:ea typeface="微软雅黑" panose="020B0503020204020204" pitchFamily="34" charset="-122"/>
              </a:rPr>
              <a:t>CGLib</a:t>
            </a:r>
            <a:r>
              <a:rPr lang="zh-CN" altLang="en-US" dirty="0">
                <a:solidFill>
                  <a:srgbClr val="595959"/>
                </a:solidFill>
                <a:latin typeface="微软雅黑" panose="020B0503020204020204" pitchFamily="34" charset="-122"/>
                <a:ea typeface="微软雅黑" panose="020B0503020204020204" pitchFamily="34" charset="-122"/>
              </a:rPr>
              <a:t>的动态代理，能够理解</a:t>
            </a:r>
            <a:r>
              <a:rPr lang="en-US" altLang="zh-CN" dirty="0" err="1">
                <a:solidFill>
                  <a:srgbClr val="1369B2"/>
                </a:solidFill>
                <a:latin typeface="微软雅黑" panose="020B0503020204020204" pitchFamily="34" charset="-122"/>
                <a:ea typeface="微软雅黑" panose="020B0503020204020204" pitchFamily="34" charset="-122"/>
              </a:rPr>
              <a:t>CGLib</a:t>
            </a:r>
            <a:r>
              <a:rPr lang="zh-CN" altLang="en-US" dirty="0">
                <a:solidFill>
                  <a:srgbClr val="1369B2"/>
                </a:solidFill>
                <a:latin typeface="微软雅黑" panose="020B0503020204020204" pitchFamily="34" charset="-122"/>
                <a:ea typeface="微软雅黑" panose="020B0503020204020204" pitchFamily="34" charset="-122"/>
              </a:rPr>
              <a:t>动态代理</a:t>
            </a:r>
            <a:r>
              <a:rPr lang="zh-CN" altLang="en-US" dirty="0">
                <a:solidFill>
                  <a:srgbClr val="595959"/>
                </a:solidFill>
                <a:latin typeface="微软雅黑" panose="020B0503020204020204" pitchFamily="34" charset="-122"/>
                <a:ea typeface="微软雅黑" panose="020B0503020204020204" pitchFamily="34" charset="-122"/>
              </a:rPr>
              <a:t>机制</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35786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8852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41535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JDK</a:t>
            </a:r>
            <a:r>
              <a:rPr lang="zh-CN" altLang="en-US" sz="2000" dirty="0">
                <a:solidFill>
                  <a:srgbClr val="1369B2"/>
                </a:solidFill>
                <a:latin typeface="微软雅黑" panose="020B0503020204020204" pitchFamily="34" charset="-122"/>
                <a:ea typeface="微软雅黑" panose="020B0503020204020204" pitchFamily="34" charset="-122"/>
              </a:rPr>
              <a:t>与</a:t>
            </a:r>
            <a:r>
              <a:rPr lang="en-US" altLang="zh-CN" sz="2000" dirty="0" err="1">
                <a:solidFill>
                  <a:srgbClr val="1369B2"/>
                </a:solidFill>
                <a:latin typeface="微软雅黑" panose="020B0503020204020204" pitchFamily="34" charset="-122"/>
                <a:ea typeface="微软雅黑" panose="020B0503020204020204" pitchFamily="34" charset="-122"/>
              </a:rPr>
              <a:t>CGLib</a:t>
            </a:r>
            <a:r>
              <a:rPr lang="zh-CN" altLang="en-US" sz="2000" dirty="0">
                <a:solidFill>
                  <a:srgbClr val="1369B2"/>
                </a:solidFill>
                <a:latin typeface="微软雅黑" panose="020B0503020204020204" pitchFamily="34" charset="-122"/>
                <a:ea typeface="微软雅黑" panose="020B0503020204020204" pitchFamily="34" charset="-122"/>
              </a:rPr>
              <a:t>动态代理的比较</a:t>
            </a:r>
          </a:p>
        </p:txBody>
      </p:sp>
      <p:sp>
        <p:nvSpPr>
          <p:cNvPr id="11" name="Title 1"/>
          <p:cNvSpPr txBox="1"/>
          <p:nvPr/>
        </p:nvSpPr>
        <p:spPr>
          <a:xfrm>
            <a:off x="1143837" y="266933"/>
            <a:ext cx="3426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CGLib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67685"/>
            <a:ext cx="9414276" cy="1693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JDK</a:t>
            </a:r>
            <a:r>
              <a:rPr lang="zh-CN" altLang="zh-CN" dirty="0">
                <a:solidFill>
                  <a:srgbClr val="595959"/>
                </a:solidFill>
                <a:latin typeface="微软雅黑" panose="020B0503020204020204" pitchFamily="34" charset="-122"/>
              </a:rPr>
              <a:t>动态代理存在缺陷，它只能为接口创建代理对象，当需要为类创建代理对象时，就需要使用</a:t>
            </a:r>
            <a:r>
              <a:rPr lang="en-US" altLang="zh-CN" dirty="0" err="1">
                <a:solidFill>
                  <a:srgbClr val="595959"/>
                </a:solidFill>
                <a:latin typeface="微软雅黑" panose="020B0503020204020204" pitchFamily="34" charset="-122"/>
              </a:rPr>
              <a:t>CGLib</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Code Generation Library</a:t>
            </a:r>
            <a:r>
              <a:rPr lang="zh-CN" altLang="zh-CN" dirty="0">
                <a:solidFill>
                  <a:srgbClr val="595959"/>
                </a:solidFill>
                <a:latin typeface="微软雅黑" panose="020B0503020204020204" pitchFamily="34" charset="-122"/>
              </a:rPr>
              <a:t>）动态代理，</a:t>
            </a:r>
            <a:r>
              <a:rPr lang="en-US" altLang="zh-CN" dirty="0" err="1">
                <a:solidFill>
                  <a:srgbClr val="595959"/>
                </a:solidFill>
                <a:latin typeface="微软雅黑" panose="020B0503020204020204" pitchFamily="34" charset="-122"/>
              </a:rPr>
              <a:t>CGLib</a:t>
            </a:r>
            <a:r>
              <a:rPr lang="zh-CN" altLang="zh-CN" dirty="0">
                <a:solidFill>
                  <a:srgbClr val="595959"/>
                </a:solidFill>
                <a:latin typeface="微软雅黑" panose="020B0503020204020204" pitchFamily="34" charset="-122"/>
              </a:rPr>
              <a:t>动态代理不要求目标类实现接口，它采用底层的字节码技术，通过继承的方式动态创建代理对象。</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的核心包已经集成了</a:t>
            </a:r>
            <a:r>
              <a:rPr lang="en-US" altLang="zh-CN" dirty="0" err="1">
                <a:solidFill>
                  <a:srgbClr val="595959"/>
                </a:solidFill>
                <a:latin typeface="微软雅黑" panose="020B0503020204020204" pitchFamily="34" charset="-122"/>
              </a:rPr>
              <a:t>CGLib</a:t>
            </a:r>
            <a:r>
              <a:rPr lang="zh-CN" altLang="zh-CN" dirty="0">
                <a:solidFill>
                  <a:srgbClr val="595959"/>
                </a:solidFill>
                <a:latin typeface="微软雅黑" panose="020B0503020204020204" pitchFamily="34" charset="-122"/>
              </a:rPr>
              <a:t>所需要的包，所以开发中不需要另外导入</a:t>
            </a:r>
            <a:r>
              <a:rPr lang="en-US" altLang="zh-CN" dirty="0">
                <a:solidFill>
                  <a:srgbClr val="595959"/>
                </a:solidFill>
                <a:latin typeface="微软雅黑" panose="020B0503020204020204" pitchFamily="34" charset="-122"/>
              </a:rPr>
              <a:t>JAR</a:t>
            </a:r>
            <a:r>
              <a:rPr lang="zh-CN" altLang="zh-CN" dirty="0">
                <a:solidFill>
                  <a:srgbClr val="595959"/>
                </a:solidFill>
                <a:latin typeface="微软雅黑" panose="020B0503020204020204" pitchFamily="34" charset="-122"/>
              </a:rPr>
              <a:t>包。</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93575"/>
            <a:ext cx="9865885" cy="20708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670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1501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429430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接下来通过一个案例演示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a:t>
            </a:r>
            <a:r>
              <a:rPr lang="zh-CN" altLang="zh-CN" sz="1600" dirty="0">
                <a:solidFill>
                  <a:srgbClr val="595959"/>
                </a:solidFill>
                <a:latin typeface="Microsoft YaHei" panose="020B0503020204020204" pitchFamily="34" charset="-122"/>
                <a:ea typeface="Microsoft YaHei" panose="020B0503020204020204" pitchFamily="34" charset="-122"/>
                <a:cs typeface="+mn-ea"/>
              </a:rPr>
              <a:t>动态代理的实现过程，具体步骤如下。在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com.itheima.demo02</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包，在该包下创建目标类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，在该类中编写添加用户和删除用户的方法。</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3131806"/>
            <a:ext cx="8931019" cy="2891804"/>
          </a:xfrm>
          <a:prstGeom prst="rect">
            <a:avLst/>
          </a:prstGeom>
        </p:spPr>
      </p:pic>
      <p:sp>
        <p:nvSpPr>
          <p:cNvPr id="4" name="矩形 3"/>
          <p:cNvSpPr/>
          <p:nvPr/>
        </p:nvSpPr>
        <p:spPr>
          <a:xfrm>
            <a:off x="1754888" y="3063158"/>
            <a:ext cx="8787603" cy="3326616"/>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package com.itheima.demo02;</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addUser</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添加用户</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deleteUser</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删除用户</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CGLib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74957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2"/>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com.itheima.demo02</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包下创建代理类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CglibProxy</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，该代理类需要实现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MethodInterceptor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接口用于设置代理类的调用处理程序，并实现接口中的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intercept()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5"/>
          <a:stretch>
            <a:fillRect/>
          </a:stretch>
        </p:blipFill>
        <p:spPr>
          <a:xfrm>
            <a:off x="1651813" y="2823129"/>
            <a:ext cx="8931019" cy="3200482"/>
          </a:xfrm>
          <a:prstGeom prst="rect">
            <a:avLst/>
          </a:prstGeom>
        </p:spPr>
      </p:pic>
      <p:sp>
        <p:nvSpPr>
          <p:cNvPr id="4" name="矩形 3"/>
          <p:cNvSpPr/>
          <p:nvPr/>
        </p:nvSpPr>
        <p:spPr>
          <a:xfrm>
            <a:off x="1754888" y="2697398"/>
            <a:ext cx="8787603"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MethodInterceptor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Object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createProxy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(Object target)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代理方法</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Enhancer enhancer = new Enhancer();//</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创建一个动态类对象</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enhancer.setSuperclass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target.getClass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确定需要增强的类，设置其父类</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enhancer.setCallback</a:t>
            </a:r>
            <a:r>
              <a:rPr lang="en-US" altLang="zh-CN" sz="1600" dirty="0">
                <a:solidFill>
                  <a:srgbClr val="595959"/>
                </a:solidFill>
                <a:latin typeface="Microsoft YaHei" panose="020B0503020204020204" pitchFamily="34" charset="-122"/>
                <a:ea typeface="Microsoft YaHei" panose="020B0503020204020204" pitchFamily="34" charset="-122"/>
                <a:cs typeface="+mn-ea"/>
              </a:rPr>
              <a:t>(this);//</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添加回调函数</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enhancer.create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返回创建的代理类</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intercept()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fontAlgn="base">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CGLib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6857316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com.itheima.demo02</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方法中首先创建代理对象</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cglibProxy</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和目标对象</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，然后从代理对象</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cglibProxy</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中获得增强后的目标对象</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userDao1</a:t>
            </a:r>
            <a:r>
              <a:rPr lang="zh-CN" altLang="zh-CN" sz="1600" dirty="0">
                <a:solidFill>
                  <a:srgbClr val="595959"/>
                </a:solidFill>
                <a:latin typeface="Microsoft YaHei" panose="020B0503020204020204" pitchFamily="34" charset="-122"/>
                <a:ea typeface="Microsoft YaHei" panose="020B0503020204020204" pitchFamily="34" charset="-122"/>
                <a:cs typeface="+mn-ea"/>
              </a:rPr>
              <a:t>，最后调用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userDao1</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对象的添加和删除方法。</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640249"/>
            <a:ext cx="8931019" cy="3616384"/>
          </a:xfrm>
          <a:prstGeom prst="rect">
            <a:avLst/>
          </a:prstGeom>
        </p:spPr>
      </p:pic>
      <p:sp>
        <p:nvSpPr>
          <p:cNvPr id="4" name="矩形 3"/>
          <p:cNvSpPr/>
          <p:nvPr/>
        </p:nvSpPr>
        <p:spPr>
          <a:xfrm>
            <a:off x="1754888" y="2548808"/>
            <a:ext cx="8787603"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CglibTest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创建代理对象</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创建目标对象</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获取增强后的目标对象</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userDao1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cglibProxy.createProxy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执行方法</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userDao1.addUser();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userDao1.deleteUser();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CGLib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821824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CglibTest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类，控制台</a:t>
            </a:r>
            <a:r>
              <a:rPr lang="zh-CN" altLang="en-US" sz="1600" dirty="0">
                <a:solidFill>
                  <a:srgbClr val="595959"/>
                </a:solidFill>
                <a:latin typeface="Microsoft YaHei" panose="020B0503020204020204" pitchFamily="34" charset="-122"/>
                <a:ea typeface="Microsoft YaHei" panose="020B0503020204020204" pitchFamily="34" charset="-122"/>
                <a:cs typeface="+mn-ea"/>
              </a:rPr>
              <a:t>会</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输出结果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CGLib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动态代理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C5F64911-8B78-574F-AE4E-3C0376DF68D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87470" y="2800032"/>
            <a:ext cx="4639310" cy="2377758"/>
          </a:xfrm>
          <a:prstGeom prst="rect">
            <a:avLst/>
          </a:prstGeom>
          <a:noFill/>
          <a:ln>
            <a:noFill/>
          </a:ln>
        </p:spPr>
      </p:pic>
    </p:spTree>
    <p:extLst>
      <p:ext uri="{BB962C8B-B14F-4D97-AF65-F5344CB8AC3E}">
        <p14:creationId xmlns:p14="http://schemas.microsoft.com/office/powerpoint/2010/main" val="3569924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8</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7558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482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rPr>
              <a:t>XML</a:t>
            </a:r>
            <a:r>
              <a:rPr lang="zh-CN" altLang="en-US" sz="2400" b="1" dirty="0">
                <a:solidFill>
                  <a:srgbClr val="595959"/>
                </a:solidFill>
                <a:latin typeface="微软雅黑" panose="020B0503020204020204" pitchFamily="34" charset="-122"/>
                <a:ea typeface="微软雅黑" panose="020B0503020204020204" pitchFamily="34" charset="-122"/>
                <a:cs typeface="+mn-ea"/>
              </a:rPr>
              <a:t>的</a:t>
            </a:r>
            <a:r>
              <a:rPr lang="en-US" altLang="zh-CN" sz="2400" b="1" dirty="0">
                <a:solidFill>
                  <a:srgbClr val="595959"/>
                </a:solidFill>
                <a:latin typeface="微软雅黑" panose="020B0503020204020204" pitchFamily="34" charset="-122"/>
                <a:ea typeface="微软雅黑" panose="020B0503020204020204" pitchFamily="34" charset="-122"/>
                <a:cs typeface="+mn-ea"/>
              </a:rPr>
              <a:t>AOP</a:t>
            </a:r>
            <a:r>
              <a:rPr lang="zh-CN" altLang="en-US" sz="2400" b="1" dirty="0">
                <a:solidFill>
                  <a:srgbClr val="595959"/>
                </a:solidFill>
                <a:latin typeface="微软雅黑" panose="020B0503020204020204" pitchFamily="34" charset="-122"/>
                <a:ea typeface="微软雅黑" panose="020B0503020204020204" pitchFamily="34" charset="-122"/>
                <a:cs typeface="+mn-ea"/>
              </a:rPr>
              <a:t>实现</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2370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基于</a:t>
            </a:r>
            <a:r>
              <a:rPr lang="en-US" altLang="zh-CN" dirty="0">
                <a:solidFill>
                  <a:srgbClr val="1369B2"/>
                </a:solidFill>
                <a:latin typeface="微软雅黑" panose="020B0503020204020204" pitchFamily="34" charset="-122"/>
                <a:ea typeface="微软雅黑" panose="020B0503020204020204" pitchFamily="34" charset="-122"/>
              </a:rPr>
              <a:t>XML</a:t>
            </a:r>
            <a:r>
              <a:rPr lang="zh-CN" altLang="en-US" dirty="0">
                <a:solidFill>
                  <a:srgbClr val="595959"/>
                </a:solidFill>
                <a:latin typeface="微软雅黑" panose="020B0503020204020204" pitchFamily="34" charset="-122"/>
                <a:ea typeface="微软雅黑" panose="020B0503020204020204" pitchFamily="34" charset="-122"/>
              </a:rPr>
              <a:t>的</a:t>
            </a:r>
            <a:r>
              <a:rPr lang="en-US" altLang="zh-CN" dirty="0">
                <a:solidFill>
                  <a:srgbClr val="595959"/>
                </a:solidFill>
                <a:latin typeface="微软雅黑" panose="020B0503020204020204" pitchFamily="34" charset="-122"/>
                <a:ea typeface="微软雅黑" panose="020B0503020204020204" pitchFamily="34" charset="-122"/>
              </a:rPr>
              <a:t>AOP</a:t>
            </a:r>
            <a:r>
              <a:rPr lang="zh-CN" altLang="en-US" dirty="0">
                <a:solidFill>
                  <a:srgbClr val="595959"/>
                </a:solidFill>
                <a:latin typeface="微软雅黑" panose="020B0503020204020204" pitchFamily="34" charset="-122"/>
                <a:ea typeface="微软雅黑" panose="020B0503020204020204" pitchFamily="34" charset="-122"/>
              </a:rPr>
              <a:t>实现，能够在程序中熟练运用</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en-US" dirty="0">
                <a:solidFill>
                  <a:srgbClr val="595959"/>
                </a:solidFill>
                <a:latin typeface="微软雅黑" panose="020B0503020204020204" pitchFamily="34" charset="-122"/>
                <a:ea typeface="微软雅黑" panose="020B0503020204020204" pitchFamily="34" charset="-122"/>
              </a:rPr>
              <a:t>文件的方式实现</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AOP</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58511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564084"/>
            <a:ext cx="10152454" cy="145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Spring</a:t>
            </a:r>
            <a:r>
              <a:rPr lang="zh-CN" altLang="zh-CN" sz="2000" dirty="0">
                <a:solidFill>
                  <a:srgbClr val="595959"/>
                </a:solidFill>
                <a:latin typeface="微软雅黑" panose="020B0503020204020204" pitchFamily="34" charset="-122"/>
                <a:ea typeface="微软雅黑" panose="020B0503020204020204" pitchFamily="34" charset="-122"/>
              </a:rPr>
              <a:t>的</a:t>
            </a:r>
            <a:r>
              <a:rPr lang="en-US" altLang="zh-CN" sz="2000" dirty="0">
                <a:solidFill>
                  <a:srgbClr val="595959"/>
                </a:solidFill>
                <a:latin typeface="微软雅黑" panose="020B0503020204020204" pitchFamily="34" charset="-122"/>
                <a:ea typeface="微软雅黑" panose="020B0503020204020204" pitchFamily="34" charset="-122"/>
              </a:rPr>
              <a:t>AOP</a:t>
            </a:r>
            <a:r>
              <a:rPr lang="zh-CN" altLang="zh-CN" sz="2000" dirty="0">
                <a:solidFill>
                  <a:srgbClr val="595959"/>
                </a:solidFill>
                <a:latin typeface="微软雅黑" panose="020B0503020204020204" pitchFamily="34" charset="-122"/>
                <a:ea typeface="微软雅黑" panose="020B0503020204020204" pitchFamily="34" charset="-122"/>
              </a:rPr>
              <a:t>模块是</a:t>
            </a:r>
            <a:r>
              <a:rPr lang="en-US" altLang="zh-CN" sz="2000" dirty="0">
                <a:solidFill>
                  <a:srgbClr val="595959"/>
                </a:solidFill>
                <a:latin typeface="微软雅黑" panose="020B0503020204020204" pitchFamily="34" charset="-122"/>
                <a:ea typeface="微软雅黑" panose="020B0503020204020204" pitchFamily="34" charset="-122"/>
              </a:rPr>
              <a:t>Spring</a:t>
            </a:r>
            <a:r>
              <a:rPr lang="zh-CN" altLang="zh-CN" sz="2000" dirty="0">
                <a:solidFill>
                  <a:srgbClr val="595959"/>
                </a:solidFill>
                <a:latin typeface="微软雅黑" panose="020B0503020204020204" pitchFamily="34" charset="-122"/>
                <a:ea typeface="微软雅黑" panose="020B0503020204020204" pitchFamily="34" charset="-122"/>
              </a:rPr>
              <a:t>框架体系中十分重要的内容，该模块一般适用于具有横切逻辑的场景，如访问控制、事务管理和性能监控等，本章将对</a:t>
            </a:r>
            <a:r>
              <a:rPr lang="en-US" altLang="zh-CN" sz="2000" dirty="0">
                <a:solidFill>
                  <a:srgbClr val="595959"/>
                </a:solidFill>
                <a:latin typeface="微软雅黑" panose="020B0503020204020204" pitchFamily="34" charset="-122"/>
                <a:ea typeface="微软雅黑" panose="020B0503020204020204" pitchFamily="34" charset="-122"/>
              </a:rPr>
              <a:t>Spring AOP</a:t>
            </a:r>
            <a:r>
              <a:rPr lang="zh-CN" altLang="zh-CN" sz="2000" dirty="0">
                <a:solidFill>
                  <a:srgbClr val="595959"/>
                </a:solidFill>
                <a:latin typeface="微软雅黑" panose="020B0503020204020204" pitchFamily="34" charset="-122"/>
                <a:ea typeface="微软雅黑" panose="020B0503020204020204" pitchFamily="34" charset="-122"/>
              </a:rPr>
              <a:t>的相关知识进行详细讲解</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84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5423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1130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AOP</a:t>
            </a:r>
            <a:r>
              <a:rPr lang="zh-CN" altLang="en-US" sz="2000" dirty="0">
                <a:solidFill>
                  <a:srgbClr val="1369B2"/>
                </a:solidFill>
                <a:latin typeface="微软雅黑" panose="020B0503020204020204" pitchFamily="34" charset="-122"/>
                <a:ea typeface="微软雅黑" panose="020B0503020204020204" pitchFamily="34" charset="-122"/>
              </a:rPr>
              <a:t>代理对象的好处</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14650"/>
            <a:ext cx="9414276" cy="13697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因为</a:t>
            </a:r>
            <a:r>
              <a:rPr lang="en-US" altLang="zh-CN" dirty="0">
                <a:solidFill>
                  <a:srgbClr val="595959"/>
                </a:solidFill>
                <a:latin typeface="微软雅黑" panose="020B0503020204020204" pitchFamily="34" charset="-122"/>
              </a:rPr>
              <a:t>Spring AOP</a:t>
            </a:r>
            <a:r>
              <a:rPr lang="zh-CN" altLang="zh-CN" dirty="0">
                <a:solidFill>
                  <a:srgbClr val="595959"/>
                </a:solidFill>
                <a:latin typeface="微软雅黑" panose="020B0503020204020204" pitchFamily="34" charset="-122"/>
              </a:rPr>
              <a:t>中的代理对象由</a:t>
            </a:r>
            <a:r>
              <a:rPr lang="en-US" altLang="zh-CN" dirty="0" err="1">
                <a:solidFill>
                  <a:srgbClr val="595959"/>
                </a:solidFill>
                <a:latin typeface="微软雅黑" panose="020B0503020204020204" pitchFamily="34" charset="-122"/>
              </a:rPr>
              <a:t>IoC</a:t>
            </a:r>
            <a:r>
              <a:rPr lang="zh-CN" altLang="zh-CN" dirty="0">
                <a:solidFill>
                  <a:srgbClr val="595959"/>
                </a:solidFill>
                <a:latin typeface="微软雅黑" panose="020B0503020204020204" pitchFamily="34" charset="-122"/>
              </a:rPr>
              <a:t>容器自动生成，所以开发者无须过多关注代理对象生成的过程，只需选择连接点、创建切面、定义切点并在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文件中添加配置信息即可。</a:t>
            </a:r>
          </a:p>
          <a:p>
            <a:pPr>
              <a:lnSpc>
                <a:spcPct val="150000"/>
              </a:lnSpc>
            </a:pP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提供了一系列配置</a:t>
            </a:r>
            <a:r>
              <a:rPr lang="en-US" altLang="zh-CN" dirty="0">
                <a:solidFill>
                  <a:srgbClr val="595959"/>
                </a:solidFill>
                <a:latin typeface="微软雅黑" panose="020B0503020204020204" pitchFamily="34" charset="-122"/>
              </a:rPr>
              <a:t>Spring AOP</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元素</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07829"/>
            <a:ext cx="9865885" cy="1756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1501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517537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872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07242"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配置</a:t>
            </a:r>
            <a:r>
              <a:rPr lang="en-US" altLang="zh-CN" sz="2000" dirty="0">
                <a:solidFill>
                  <a:srgbClr val="1369B2"/>
                </a:solidFill>
                <a:latin typeface="微软雅黑" panose="020B0503020204020204" pitchFamily="34" charset="-122"/>
                <a:ea typeface="微软雅黑" panose="020B0503020204020204" pitchFamily="34" charset="-122"/>
              </a:rPr>
              <a:t>Spring AOP</a:t>
            </a:r>
            <a:r>
              <a:rPr lang="zh-CN" altLang="zh-CN"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zh-CN" sz="2000" dirty="0">
                <a:solidFill>
                  <a:srgbClr val="1369B2"/>
                </a:solidFill>
                <a:latin typeface="微软雅黑" panose="020B0503020204020204" pitchFamily="34" charset="-122"/>
                <a:ea typeface="微软雅黑" panose="020B0503020204020204" pitchFamily="34" charset="-122"/>
              </a:rPr>
              <a:t>元素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3780174016"/>
              </p:ext>
            </p:extLst>
          </p:nvPr>
        </p:nvGraphicFramePr>
        <p:xfrm>
          <a:off x="1977390" y="2202627"/>
          <a:ext cx="8195310" cy="4247703"/>
        </p:xfrm>
        <a:graphic>
          <a:graphicData uri="http://schemas.openxmlformats.org/drawingml/2006/table">
            <a:tbl>
              <a:tblPr>
                <a:tableStyleId>{5C22544A-7EE6-4342-B048-85BDC9FD1C3A}</a:tableStyleId>
              </a:tblPr>
              <a:tblGrid>
                <a:gridCol w="2534735">
                  <a:extLst>
                    <a:ext uri="{9D8B030D-6E8A-4147-A177-3AD203B41FA5}">
                      <a16:colId xmlns:a16="http://schemas.microsoft.com/office/drawing/2014/main" val="20000"/>
                    </a:ext>
                  </a:extLst>
                </a:gridCol>
                <a:gridCol w="5660575">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元素</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8580" marR="68580" marT="0" marB="0"/>
                </a:tc>
                <a:extLst>
                  <a:ext uri="{0D108BD9-81ED-4DB2-BD59-A6C34878D82A}">
                    <a16:rowId xmlns:a16="http://schemas.microsoft.com/office/drawing/2014/main" val="10000"/>
                  </a:ext>
                </a:extLst>
              </a:tr>
              <a:tr h="382239">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aop:config</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&gt;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Spring AOP</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配置的根元素</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90303">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aop:aspect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&gt;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配置切面</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aop:advisor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&gt;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配置通知器</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aop:pointcut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&gt;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配置切点</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4"/>
                  </a:ext>
                </a:extLst>
              </a:tr>
              <a:tr h="47585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aop:before</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&gt;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配置前置通知</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在目标方法执行前实施增强</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可以应用于权限管理等功能</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607058277"/>
                  </a:ext>
                </a:extLst>
              </a:tr>
              <a:tr h="47585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aop:after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&gt;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配置后置通知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在目标方法执行后实施增强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可以应用于关闭流、上传文件、删除临时文件等功能</a:t>
                      </a:r>
                    </a:p>
                  </a:txBody>
                  <a:tcPr marL="68580" marR="68580" marT="0" marB="0"/>
                </a:tc>
                <a:extLst>
                  <a:ext uri="{0D108BD9-81ED-4DB2-BD59-A6C34878D82A}">
                    <a16:rowId xmlns:a16="http://schemas.microsoft.com/office/drawing/2014/main" val="2441435857"/>
                  </a:ext>
                </a:extLst>
              </a:tr>
              <a:tr h="47585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aop:around</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&gt;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配置环绕方式</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在目标方法执行前后实施增强</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可以应用于日志、事务管理等功能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756443437"/>
                  </a:ext>
                </a:extLst>
              </a:tr>
              <a:tr h="437138">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aop:after-returning</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&gt;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配置返回通知</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在目标方法成功执行之后调用通知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786291999"/>
                  </a:ext>
                </a:extLst>
              </a:tr>
              <a:tr h="475851">
                <a:tc>
                  <a:txBody>
                    <a:bodyPr/>
                    <a:lstStyle/>
                    <a:p>
                      <a:pPr algn="just"/>
                      <a:r>
                        <a:rPr lang="en-US" sz="1600" b="0" kern="100" dirty="0">
                          <a:solidFill>
                            <a:srgbClr val="595959"/>
                          </a:solidFill>
                          <a:effectLst/>
                          <a:latin typeface="微软雅黑" panose="020B0503020204020204" pitchFamily="34" charset="-122"/>
                          <a:ea typeface="微软雅黑" panose="020B0503020204020204" pitchFamily="34" charset="-122"/>
                          <a:cs typeface="+mn-cs"/>
                        </a:rPr>
                        <a:t>&lt;</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aop:after-throwing</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&gt;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配置异常通知</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在方法抛出异常后实施增强</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可以应用于处理异常记录日志等功能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50061500"/>
                  </a:ext>
                </a:extLst>
              </a:tr>
            </a:tbl>
          </a:graphicData>
        </a:graphic>
      </p:graphicFrame>
    </p:spTree>
    <p:extLst>
      <p:ext uri="{BB962C8B-B14F-4D97-AF65-F5344CB8AC3E}">
        <p14:creationId xmlns:p14="http://schemas.microsoft.com/office/powerpoint/2010/main" val="2718623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7363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859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配置切面</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06090"/>
            <a:ext cx="9414276" cy="17602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的配置文件中，配置切面使用的是</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aop:aspect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元素，该元素会将一个已定义好的</a:t>
            </a:r>
            <a:r>
              <a:rPr lang="en-US" altLang="zh-CN" dirty="0">
                <a:solidFill>
                  <a:srgbClr val="595959"/>
                </a:solidFill>
                <a:latin typeface="微软雅黑" panose="020B0503020204020204" pitchFamily="34" charset="-122"/>
              </a:rPr>
              <a:t>Spring Bean</a:t>
            </a:r>
            <a:r>
              <a:rPr lang="zh-CN" altLang="zh-CN" dirty="0">
                <a:solidFill>
                  <a:srgbClr val="595959"/>
                </a:solidFill>
                <a:latin typeface="微软雅黑" panose="020B0503020204020204" pitchFamily="34" charset="-122"/>
              </a:rPr>
              <a:t>转换成切面</a:t>
            </a:r>
            <a:r>
              <a:rPr lang="en-US" altLang="zh-CN" dirty="0">
                <a:solidFill>
                  <a:srgbClr val="595959"/>
                </a:solidFill>
                <a:latin typeface="微软雅黑" panose="020B0503020204020204" pitchFamily="34" charset="-122"/>
              </a:rPr>
              <a:t>Bean</a:t>
            </a:r>
            <a:r>
              <a:rPr lang="zh-CN" altLang="zh-CN" dirty="0">
                <a:solidFill>
                  <a:srgbClr val="595959"/>
                </a:solidFill>
                <a:latin typeface="微软雅黑" panose="020B0503020204020204" pitchFamily="34" charset="-122"/>
              </a:rPr>
              <a:t>，因此，在使用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aop:aspect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元素之前，要在配置文件中先定义一个普通的</a:t>
            </a:r>
            <a:r>
              <a:rPr lang="en-US" altLang="zh-CN" dirty="0">
                <a:solidFill>
                  <a:srgbClr val="595959"/>
                </a:solidFill>
                <a:latin typeface="微软雅黑" panose="020B0503020204020204" pitchFamily="34" charset="-122"/>
              </a:rPr>
              <a:t>Spring Bean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Bean</a:t>
            </a:r>
            <a:r>
              <a:rPr lang="zh-CN" altLang="zh-CN" dirty="0">
                <a:solidFill>
                  <a:srgbClr val="595959"/>
                </a:solidFill>
                <a:latin typeface="微软雅黑" panose="020B0503020204020204" pitchFamily="34" charset="-122"/>
              </a:rPr>
              <a:t>定义完成后，通过</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aop:aspect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a:t>
            </a:r>
            <a:r>
              <a:rPr lang="en-US" altLang="zh-CN" dirty="0">
                <a:solidFill>
                  <a:srgbClr val="595959"/>
                </a:solidFill>
                <a:latin typeface="微软雅黑" panose="020B0503020204020204" pitchFamily="34" charset="-122"/>
              </a:rPr>
              <a:t>ref</a:t>
            </a:r>
            <a:r>
              <a:rPr lang="zh-CN" altLang="zh-CN" dirty="0">
                <a:solidFill>
                  <a:srgbClr val="595959"/>
                </a:solidFill>
                <a:latin typeface="微软雅黑" panose="020B0503020204020204" pitchFamily="34" charset="-122"/>
              </a:rPr>
              <a:t>属性即可引用该</a:t>
            </a:r>
            <a:r>
              <a:rPr lang="en-US" altLang="zh-CN" dirty="0">
                <a:solidFill>
                  <a:srgbClr val="595959"/>
                </a:solidFill>
                <a:latin typeface="微软雅黑" panose="020B0503020204020204" pitchFamily="34" charset="-122"/>
              </a:rPr>
              <a:t>Bean</a:t>
            </a:r>
            <a:r>
              <a:rPr lang="zh-CN" altLang="zh-CN" dirty="0">
                <a:solidFill>
                  <a:srgbClr val="595959"/>
                </a:solidFill>
                <a:latin typeface="微软雅黑" panose="020B0503020204020204" pitchFamily="34" charset="-122"/>
              </a:rPr>
              <a:t>。配置</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aop:aspect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元素时，通常会指定</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ref</a:t>
            </a:r>
            <a:r>
              <a:rPr lang="zh-CN" altLang="zh-CN" dirty="0">
                <a:solidFill>
                  <a:srgbClr val="595959"/>
                </a:solidFill>
                <a:latin typeface="微软雅黑" panose="020B0503020204020204" pitchFamily="34" charset="-122"/>
              </a:rPr>
              <a:t>两个属性</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07828"/>
            <a:ext cx="9865885" cy="22985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6873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220792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57254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34749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aop:aspect</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zh-CN" sz="2000" dirty="0">
                <a:solidFill>
                  <a:srgbClr val="1369B2"/>
                </a:solidFill>
                <a:latin typeface="微软雅黑" panose="020B0503020204020204" pitchFamily="34" charset="-122"/>
                <a:ea typeface="微软雅黑" panose="020B0503020204020204" pitchFamily="34" charset="-122"/>
              </a:rPr>
              <a:t>元素的</a:t>
            </a:r>
            <a:r>
              <a:rPr lang="en-US" altLang="zh-CN" sz="2000" dirty="0">
                <a:solidFill>
                  <a:srgbClr val="1369B2"/>
                </a:solidFill>
                <a:latin typeface="微软雅黑" panose="020B0503020204020204" pitchFamily="34" charset="-122"/>
                <a:ea typeface="微软雅黑" panose="020B0503020204020204" pitchFamily="34" charset="-122"/>
              </a:rPr>
              <a:t>id</a:t>
            </a:r>
            <a:r>
              <a:rPr lang="zh-CN" altLang="zh-CN" sz="2000" dirty="0">
                <a:solidFill>
                  <a:srgbClr val="1369B2"/>
                </a:solidFill>
                <a:latin typeface="微软雅黑" panose="020B0503020204020204" pitchFamily="34" charset="-122"/>
                <a:ea typeface="微软雅黑" panose="020B0503020204020204" pitchFamily="34" charset="-122"/>
              </a:rPr>
              <a:t>属性和</a:t>
            </a:r>
            <a:r>
              <a:rPr lang="en-US" altLang="zh-CN" sz="2000" dirty="0">
                <a:solidFill>
                  <a:srgbClr val="1369B2"/>
                </a:solidFill>
                <a:latin typeface="微软雅黑" panose="020B0503020204020204" pitchFamily="34" charset="-122"/>
                <a:ea typeface="微软雅黑" panose="020B0503020204020204" pitchFamily="34" charset="-122"/>
              </a:rPr>
              <a:t>ref</a:t>
            </a:r>
            <a:r>
              <a:rPr lang="zh-CN" altLang="zh-CN" sz="2000" dirty="0">
                <a:solidFill>
                  <a:srgbClr val="1369B2"/>
                </a:solidFill>
                <a:latin typeface="微软雅黑" panose="020B0503020204020204" pitchFamily="34" charset="-122"/>
                <a:ea typeface="微软雅黑" panose="020B0503020204020204" pitchFamily="34" charset="-122"/>
              </a:rPr>
              <a:t>属性的描述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3937471754"/>
              </p:ext>
            </p:extLst>
          </p:nvPr>
        </p:nvGraphicFramePr>
        <p:xfrm>
          <a:off x="2800350" y="2979866"/>
          <a:ext cx="6572250" cy="1386393"/>
        </p:xfrm>
        <a:graphic>
          <a:graphicData uri="http://schemas.openxmlformats.org/drawingml/2006/table">
            <a:tbl>
              <a:tblPr>
                <a:tableStyleId>{5C22544A-7EE6-4342-B048-85BDC9FD1C3A}</a:tableStyleId>
              </a:tblPr>
              <a:tblGrid>
                <a:gridCol w="2032737">
                  <a:extLst>
                    <a:ext uri="{9D8B030D-6E8A-4147-A177-3AD203B41FA5}">
                      <a16:colId xmlns:a16="http://schemas.microsoft.com/office/drawing/2014/main" val="20000"/>
                    </a:ext>
                  </a:extLst>
                </a:gridCol>
                <a:gridCol w="4539513">
                  <a:extLst>
                    <a:ext uri="{9D8B030D-6E8A-4147-A177-3AD203B41FA5}">
                      <a16:colId xmlns:a16="http://schemas.microsoft.com/office/drawing/2014/main" val="20001"/>
                    </a:ext>
                  </a:extLst>
                </a:gridCol>
              </a:tblGrid>
              <a:tr h="37230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属性名称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8580" marR="68580" marT="0" marB="0" anchor="ctr"/>
                </a:tc>
                <a:extLst>
                  <a:ext uri="{0D108BD9-81ED-4DB2-BD59-A6C34878D82A}">
                    <a16:rowId xmlns:a16="http://schemas.microsoft.com/office/drawing/2014/main" val="10000"/>
                  </a:ext>
                </a:extLst>
              </a:tr>
              <a:tr h="501754">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用于定义该切面的唯一标识</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5123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ref</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用于引用普通的</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Spring Bean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22895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7363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03957" y="1217734"/>
            <a:ext cx="15424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配置切入点</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06090"/>
            <a:ext cx="9414276" cy="17602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的配置文件中，切入点是通过</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aop:pointcut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元素来定义的。当</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aop:pointcut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元素作为</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aop:config</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元素的子元素定义时，表示该切入点是全局</a:t>
            </a:r>
            <a:r>
              <a:rPr lang="zh-CN" altLang="en-US" dirty="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，它可被多个切面共享；当</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aop:pointcut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元素作为</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aop:aspect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元素的子元素时，表示该切入点只对当前切面有效。定义</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aop:pointcut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元素时，通常会指定</a:t>
            </a:r>
            <a:r>
              <a:rPr lang="en-US" altLang="zh-CN" dirty="0">
                <a:solidFill>
                  <a:srgbClr val="595959"/>
                </a:solidFill>
                <a:latin typeface="微软雅黑" panose="020B0503020204020204" pitchFamily="34" charset="-122"/>
              </a:rPr>
              <a:t>id</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expression</a:t>
            </a:r>
            <a:r>
              <a:rPr lang="zh-CN" altLang="zh-CN" dirty="0">
                <a:solidFill>
                  <a:srgbClr val="595959"/>
                </a:solidFill>
                <a:latin typeface="微软雅黑" panose="020B0503020204020204" pitchFamily="34" charset="-122"/>
              </a:rPr>
              <a:t>属性</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07828"/>
            <a:ext cx="9865885" cy="22985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6873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133142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667414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23189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aop:pointcut</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zh-CN" sz="2000" dirty="0">
                <a:solidFill>
                  <a:srgbClr val="1369B2"/>
                </a:solidFill>
                <a:latin typeface="微软雅黑" panose="020B0503020204020204" pitchFamily="34" charset="-122"/>
                <a:ea typeface="微软雅黑" panose="020B0503020204020204" pitchFamily="34" charset="-122"/>
              </a:rPr>
              <a:t>元素的</a:t>
            </a:r>
            <a:r>
              <a:rPr lang="en-US" altLang="zh-CN" sz="2000" dirty="0">
                <a:solidFill>
                  <a:srgbClr val="1369B2"/>
                </a:solidFill>
                <a:latin typeface="微软雅黑" panose="020B0503020204020204" pitchFamily="34" charset="-122"/>
                <a:ea typeface="微软雅黑" panose="020B0503020204020204" pitchFamily="34" charset="-122"/>
              </a:rPr>
              <a:t>id</a:t>
            </a:r>
            <a:r>
              <a:rPr lang="zh-CN" altLang="zh-CN" sz="2000" dirty="0">
                <a:solidFill>
                  <a:srgbClr val="1369B2"/>
                </a:solidFill>
                <a:latin typeface="微软雅黑" panose="020B0503020204020204" pitchFamily="34" charset="-122"/>
                <a:ea typeface="微软雅黑" panose="020B0503020204020204" pitchFamily="34" charset="-122"/>
              </a:rPr>
              <a:t>属性和</a:t>
            </a:r>
            <a:r>
              <a:rPr lang="en-US" altLang="zh-CN" sz="2000" dirty="0">
                <a:solidFill>
                  <a:srgbClr val="1369B2"/>
                </a:solidFill>
                <a:latin typeface="微软雅黑" panose="020B0503020204020204" pitchFamily="34" charset="-122"/>
                <a:ea typeface="微软雅黑" panose="020B0503020204020204" pitchFamily="34" charset="-122"/>
              </a:rPr>
              <a:t>expression</a:t>
            </a:r>
            <a:r>
              <a:rPr lang="zh-CN" altLang="zh-CN" sz="2000" dirty="0">
                <a:solidFill>
                  <a:srgbClr val="1369B2"/>
                </a:solidFill>
                <a:latin typeface="微软雅黑" panose="020B0503020204020204" pitchFamily="34" charset="-122"/>
                <a:ea typeface="微软雅黑" panose="020B0503020204020204" pitchFamily="34" charset="-122"/>
              </a:rPr>
              <a:t>属性描述</a:t>
            </a: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3785289284"/>
              </p:ext>
            </p:extLst>
          </p:nvPr>
        </p:nvGraphicFramePr>
        <p:xfrm>
          <a:off x="2800350" y="2979866"/>
          <a:ext cx="6572250" cy="1386393"/>
        </p:xfrm>
        <a:graphic>
          <a:graphicData uri="http://schemas.openxmlformats.org/drawingml/2006/table">
            <a:tbl>
              <a:tblPr>
                <a:tableStyleId>{5C22544A-7EE6-4342-B048-85BDC9FD1C3A}</a:tableStyleId>
              </a:tblPr>
              <a:tblGrid>
                <a:gridCol w="2032737">
                  <a:extLst>
                    <a:ext uri="{9D8B030D-6E8A-4147-A177-3AD203B41FA5}">
                      <a16:colId xmlns:a16="http://schemas.microsoft.com/office/drawing/2014/main" val="20000"/>
                    </a:ext>
                  </a:extLst>
                </a:gridCol>
                <a:gridCol w="4539513">
                  <a:extLst>
                    <a:ext uri="{9D8B030D-6E8A-4147-A177-3AD203B41FA5}">
                      <a16:colId xmlns:a16="http://schemas.microsoft.com/office/drawing/2014/main" val="20001"/>
                    </a:ext>
                  </a:extLst>
                </a:gridCol>
              </a:tblGrid>
              <a:tr h="37230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属性名称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8580" marR="68580" marT="0" marB="0" anchor="ctr"/>
                </a:tc>
                <a:extLst>
                  <a:ext uri="{0D108BD9-81ED-4DB2-BD59-A6C34878D82A}">
                    <a16:rowId xmlns:a16="http://schemas.microsoft.com/office/drawing/2014/main" val="10000"/>
                  </a:ext>
                </a:extLst>
              </a:tr>
              <a:tr h="501754">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用于指定切入点的唯一标识</a:t>
                      </a:r>
                    </a:p>
                  </a:txBody>
                  <a:tcPr marL="68580" marR="68580" marT="0" marB="0" anchor="ctr"/>
                </a:tc>
                <a:extLst>
                  <a:ext uri="{0D108BD9-81ED-4DB2-BD59-A6C34878D82A}">
                    <a16:rowId xmlns:a16="http://schemas.microsoft.com/office/drawing/2014/main" val="10001"/>
                  </a:ext>
                </a:extLst>
              </a:tr>
              <a:tr h="5123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expression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用于指定切入点关联的切入点表达式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55294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83964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83964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 AOP</a:t>
            </a:r>
            <a:r>
              <a:rPr lang="zh-CN" altLang="zh-CN" sz="2000" dirty="0">
                <a:solidFill>
                  <a:srgbClr val="1369B2"/>
                </a:solidFill>
                <a:latin typeface="微软雅黑" panose="020B0503020204020204" pitchFamily="34" charset="-122"/>
                <a:ea typeface="微软雅黑" panose="020B0503020204020204" pitchFamily="34" charset="-122"/>
              </a:rPr>
              <a:t>切入点表达式的基本格式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圆角矩形 11"/>
          <p:cNvSpPr/>
          <p:nvPr/>
        </p:nvSpPr>
        <p:spPr>
          <a:xfrm>
            <a:off x="1360245" y="2811780"/>
            <a:ext cx="9658732" cy="26631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55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1560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6D97F2BA-5679-D24D-9273-E1046F553AC7}"/>
              </a:ext>
            </a:extLst>
          </p:cNvPr>
          <p:cNvPicPr>
            <a:picLocks noChangeAspect="1"/>
          </p:cNvPicPr>
          <p:nvPr/>
        </p:nvPicPr>
        <p:blipFill>
          <a:blip r:embed="rId4"/>
          <a:stretch>
            <a:fillRect/>
          </a:stretch>
        </p:blipFill>
        <p:spPr>
          <a:xfrm>
            <a:off x="2291893" y="3326131"/>
            <a:ext cx="7720787" cy="1705404"/>
          </a:xfrm>
          <a:prstGeom prst="rect">
            <a:avLst/>
          </a:prstGeom>
        </p:spPr>
      </p:pic>
      <p:sp>
        <p:nvSpPr>
          <p:cNvPr id="2" name="文本框 1">
            <a:extLst>
              <a:ext uri="{FF2B5EF4-FFF2-40B4-BE49-F238E27FC236}">
                <a16:creationId xmlns:a16="http://schemas.microsoft.com/office/drawing/2014/main" id="{331B35B3-7F9D-3645-BD7D-21BA81C5C23C}"/>
              </a:ext>
            </a:extLst>
          </p:cNvPr>
          <p:cNvSpPr txBox="1"/>
          <p:nvPr/>
        </p:nvSpPr>
        <p:spPr>
          <a:xfrm>
            <a:off x="3406140" y="3497580"/>
            <a:ext cx="606933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execution(</a:t>
            </a:r>
            <a:r>
              <a:rPr lang="en-US" altLang="zh-CN" dirty="0" err="1">
                <a:solidFill>
                  <a:srgbClr val="595959"/>
                </a:solidFill>
                <a:latin typeface="微软雅黑" panose="020B0503020204020204" pitchFamily="34" charset="-122"/>
                <a:ea typeface="微软雅黑" panose="020B0503020204020204" pitchFamily="34" charset="-122"/>
                <a:cs typeface="+mn-ea"/>
              </a:rPr>
              <a:t>modifiers-pattern?ret-type-pattern</a:t>
            </a:r>
            <a:r>
              <a:rPr lang="en-US" altLang="zh-CN" dirty="0">
                <a:solidFill>
                  <a:srgbClr val="595959"/>
                </a:solidFill>
                <a:latin typeface="微软雅黑" panose="020B0503020204020204" pitchFamily="34" charset="-122"/>
                <a:ea typeface="微软雅黑" panose="020B0503020204020204" pitchFamily="34" charset="-122"/>
                <a:cs typeface="+mn-ea"/>
              </a:rPr>
              <a:t> declaring-type-pattern?</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name-pattern(param-pattern) throws-pattern?)</a:t>
            </a:r>
          </a:p>
        </p:txBody>
      </p:sp>
    </p:spTree>
    <p:extLst>
      <p:ext uri="{BB962C8B-B14F-4D97-AF65-F5344CB8AC3E}">
        <p14:creationId xmlns:p14="http://schemas.microsoft.com/office/powerpoint/2010/main" val="1827059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30531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03957" y="1217734"/>
            <a:ext cx="409387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execution</a:t>
            </a:r>
            <a:r>
              <a:rPr lang="zh-CN" altLang="zh-CN" sz="2000" dirty="0">
                <a:solidFill>
                  <a:srgbClr val="1369B2"/>
                </a:solidFill>
                <a:latin typeface="微软雅黑" panose="020B0503020204020204" pitchFamily="34" charset="-122"/>
                <a:ea typeface="微软雅黑" panose="020B0503020204020204" pitchFamily="34" charset="-122"/>
              </a:rPr>
              <a:t>表达式各部分参数说明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88919"/>
            <a:ext cx="9414276" cy="30150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modifiers-pattern</a:t>
            </a:r>
            <a:r>
              <a:rPr lang="zh-CN" altLang="zh-CN" dirty="0">
                <a:solidFill>
                  <a:srgbClr val="595959"/>
                </a:solidFill>
                <a:latin typeface="微软雅黑" panose="020B0503020204020204" pitchFamily="34" charset="-122"/>
              </a:rPr>
              <a:t>：表示定义的目标方法的访问修饰符，如</a:t>
            </a:r>
            <a:r>
              <a:rPr lang="en-US" altLang="zh-CN" dirty="0">
                <a:solidFill>
                  <a:srgbClr val="595959"/>
                </a:solidFill>
                <a:latin typeface="微软雅黑" panose="020B0503020204020204" pitchFamily="34" charset="-122"/>
              </a:rPr>
              <a:t>public</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private</a:t>
            </a:r>
            <a:r>
              <a:rPr lang="zh-CN" altLang="zh-CN" dirty="0">
                <a:solidFill>
                  <a:srgbClr val="595959"/>
                </a:solidFill>
                <a:latin typeface="微软雅黑" panose="020B0503020204020204" pitchFamily="34" charset="-122"/>
              </a:rPr>
              <a:t>等。</a:t>
            </a:r>
          </a:p>
          <a:p>
            <a:pPr lvl="0">
              <a:lnSpc>
                <a:spcPct val="150000"/>
              </a:lnSpc>
            </a:pPr>
            <a:r>
              <a:rPr lang="en-US" altLang="zh-CN" dirty="0">
                <a:solidFill>
                  <a:srgbClr val="1369B2"/>
                </a:solidFill>
                <a:latin typeface="微软雅黑" panose="020B0503020204020204" pitchFamily="34" charset="-122"/>
              </a:rPr>
              <a:t>ret-type-pattern</a:t>
            </a:r>
            <a:r>
              <a:rPr lang="zh-CN" altLang="zh-CN" dirty="0">
                <a:solidFill>
                  <a:srgbClr val="595959"/>
                </a:solidFill>
                <a:latin typeface="微软雅黑" panose="020B0503020204020204" pitchFamily="34" charset="-122"/>
              </a:rPr>
              <a:t>：表示定义的目标方法的返回值类型，如</a:t>
            </a:r>
            <a:r>
              <a:rPr lang="en-US" altLang="zh-CN" dirty="0">
                <a:solidFill>
                  <a:srgbClr val="595959"/>
                </a:solidFill>
                <a:latin typeface="微软雅黑" panose="020B0503020204020204" pitchFamily="34" charset="-122"/>
              </a:rPr>
              <a:t>void</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String</a:t>
            </a:r>
            <a:r>
              <a:rPr lang="zh-CN" altLang="zh-CN" dirty="0">
                <a:solidFill>
                  <a:srgbClr val="595959"/>
                </a:solidFill>
                <a:latin typeface="微软雅黑" panose="020B0503020204020204" pitchFamily="34" charset="-122"/>
              </a:rPr>
              <a:t>等。</a:t>
            </a:r>
          </a:p>
          <a:p>
            <a:pPr lvl="0">
              <a:lnSpc>
                <a:spcPct val="150000"/>
              </a:lnSpc>
            </a:pPr>
            <a:r>
              <a:rPr lang="en-US" altLang="zh-CN" dirty="0">
                <a:solidFill>
                  <a:srgbClr val="1369B2"/>
                </a:solidFill>
                <a:latin typeface="微软雅黑" panose="020B0503020204020204" pitchFamily="34" charset="-122"/>
              </a:rPr>
              <a:t>declaring-type-pattern</a:t>
            </a:r>
            <a:r>
              <a:rPr lang="zh-CN" altLang="zh-CN" dirty="0">
                <a:solidFill>
                  <a:srgbClr val="595959"/>
                </a:solidFill>
                <a:latin typeface="微软雅黑" panose="020B0503020204020204" pitchFamily="34" charset="-122"/>
              </a:rPr>
              <a:t>：表示定义的目标方法的类路径，如</a:t>
            </a:r>
            <a:r>
              <a:rPr lang="en-US" altLang="zh-CN" dirty="0" err="1">
                <a:solidFill>
                  <a:srgbClr val="595959"/>
                </a:solidFill>
                <a:latin typeface="微软雅黑" panose="020B0503020204020204" pitchFamily="34" charset="-122"/>
              </a:rPr>
              <a:t>com.itheima.jdk.UserDaoImpl</a:t>
            </a:r>
            <a:r>
              <a:rPr lang="zh-CN" altLang="zh-CN" dirty="0">
                <a:solidFill>
                  <a:srgbClr val="595959"/>
                </a:solidFill>
                <a:latin typeface="微软雅黑" panose="020B0503020204020204" pitchFamily="34" charset="-122"/>
              </a:rPr>
              <a:t>。</a:t>
            </a:r>
          </a:p>
          <a:p>
            <a:pPr lvl="0">
              <a:lnSpc>
                <a:spcPct val="150000"/>
              </a:lnSpc>
            </a:pPr>
            <a:r>
              <a:rPr lang="en-US" altLang="zh-CN" dirty="0">
                <a:solidFill>
                  <a:srgbClr val="1369B2"/>
                </a:solidFill>
                <a:latin typeface="微软雅黑" panose="020B0503020204020204" pitchFamily="34" charset="-122"/>
              </a:rPr>
              <a:t>name-pattern</a:t>
            </a:r>
            <a:r>
              <a:rPr lang="zh-CN" altLang="zh-CN" dirty="0">
                <a:solidFill>
                  <a:srgbClr val="595959"/>
                </a:solidFill>
                <a:latin typeface="微软雅黑" panose="020B0503020204020204" pitchFamily="34" charset="-122"/>
              </a:rPr>
              <a:t>：表示具体需要被代理的目标方法，如</a:t>
            </a:r>
            <a:r>
              <a:rPr lang="en-US" altLang="zh-CN" dirty="0">
                <a:solidFill>
                  <a:srgbClr val="595959"/>
                </a:solidFill>
                <a:latin typeface="微软雅黑" panose="020B0503020204020204" pitchFamily="34" charset="-122"/>
              </a:rPr>
              <a:t>add()</a:t>
            </a:r>
            <a:r>
              <a:rPr lang="zh-CN" altLang="zh-CN" dirty="0">
                <a:solidFill>
                  <a:srgbClr val="595959"/>
                </a:solidFill>
                <a:latin typeface="微软雅黑" panose="020B0503020204020204" pitchFamily="34" charset="-122"/>
              </a:rPr>
              <a:t>方法。</a:t>
            </a:r>
          </a:p>
          <a:p>
            <a:pPr lvl="0">
              <a:lnSpc>
                <a:spcPct val="150000"/>
              </a:lnSpc>
            </a:pPr>
            <a:r>
              <a:rPr lang="en-US" altLang="zh-CN" dirty="0">
                <a:solidFill>
                  <a:srgbClr val="1369B2"/>
                </a:solidFill>
                <a:latin typeface="微软雅黑" panose="020B0503020204020204" pitchFamily="34" charset="-122"/>
              </a:rPr>
              <a:t>param-pattern</a:t>
            </a:r>
            <a:r>
              <a:rPr lang="zh-CN" altLang="zh-CN" dirty="0">
                <a:solidFill>
                  <a:srgbClr val="595959"/>
                </a:solidFill>
                <a:latin typeface="微软雅黑" panose="020B0503020204020204" pitchFamily="34" charset="-122"/>
              </a:rPr>
              <a:t>：表示需要被代理的目标方法包含的参数，本章示例中目标方法参数都为空。</a:t>
            </a:r>
          </a:p>
          <a:p>
            <a:pPr>
              <a:lnSpc>
                <a:spcPct val="150000"/>
              </a:lnSpc>
            </a:pPr>
            <a:r>
              <a:rPr lang="en-US" altLang="zh-CN" dirty="0">
                <a:solidFill>
                  <a:srgbClr val="1369B2"/>
                </a:solidFill>
                <a:latin typeface="微软雅黑" panose="020B0503020204020204" pitchFamily="34" charset="-122"/>
              </a:rPr>
              <a:t>throws-pattern</a:t>
            </a:r>
            <a:r>
              <a:rPr lang="zh-CN" altLang="zh-CN" dirty="0">
                <a:solidFill>
                  <a:srgbClr val="595959"/>
                </a:solidFill>
                <a:latin typeface="微软雅黑" panose="020B0503020204020204" pitchFamily="34" charset="-122"/>
              </a:rPr>
              <a:t>：表示需要被代理的目标方法抛出的异常类型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514600"/>
            <a:ext cx="9865885" cy="35204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470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7046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431986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7363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206827" y="1217734"/>
            <a:ext cx="12859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配置通知</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669030"/>
            <a:ext cx="9414276" cy="9699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的配置文件中，使用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aop:aspect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元素配置了</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种常用通知，分别为前置通知、后置通知、环绕通知、返回通知和异常通知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3211830"/>
            <a:ext cx="9865885" cy="179450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31442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6873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666682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2281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68562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aop:aspect</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zh-CN" sz="2000" dirty="0">
                <a:solidFill>
                  <a:srgbClr val="1369B2"/>
                </a:solidFill>
                <a:latin typeface="微软雅黑" panose="020B0503020204020204" pitchFamily="34" charset="-122"/>
                <a:ea typeface="微软雅黑" panose="020B0503020204020204" pitchFamily="34" charset="-122"/>
              </a:rPr>
              <a:t>元素的常用属性</a:t>
            </a: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1874634908"/>
              </p:ext>
            </p:extLst>
          </p:nvPr>
        </p:nvGraphicFramePr>
        <p:xfrm>
          <a:off x="2651760" y="2454086"/>
          <a:ext cx="6858000" cy="3580953"/>
        </p:xfrm>
        <a:graphic>
          <a:graphicData uri="http://schemas.openxmlformats.org/drawingml/2006/table">
            <a:tbl>
              <a:tblPr>
                <a:tableStyleId>{5C22544A-7EE6-4342-B048-85BDC9FD1C3A}</a:tableStyleId>
              </a:tblPr>
              <a:tblGrid>
                <a:gridCol w="2121117">
                  <a:extLst>
                    <a:ext uri="{9D8B030D-6E8A-4147-A177-3AD203B41FA5}">
                      <a16:colId xmlns:a16="http://schemas.microsoft.com/office/drawing/2014/main" val="20000"/>
                    </a:ext>
                  </a:extLst>
                </a:gridCol>
                <a:gridCol w="4736883">
                  <a:extLst>
                    <a:ext uri="{9D8B030D-6E8A-4147-A177-3AD203B41FA5}">
                      <a16:colId xmlns:a16="http://schemas.microsoft.com/office/drawing/2014/main" val="20001"/>
                    </a:ext>
                  </a:extLst>
                </a:gridCol>
              </a:tblGrid>
              <a:tr h="37230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8580" marR="68580" marT="0" marB="0" anchor="ctr"/>
                </a:tc>
                <a:extLst>
                  <a:ext uri="{0D108BD9-81ED-4DB2-BD59-A6C34878D82A}">
                    <a16:rowId xmlns:a16="http://schemas.microsoft.com/office/drawing/2014/main" val="10000"/>
                  </a:ext>
                </a:extLst>
              </a:tr>
              <a:tr h="501754">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pointcut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该属性用于指定一个切入点表达式</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,Spring</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将在匹配该表达式的连接点时织入该通知</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1"/>
                  </a:ext>
                </a:extLst>
              </a:tr>
              <a:tr h="5123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pointcut-ref</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该属性指定一个已经存在的切入点名称</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如配置代码中的</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myPointCut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。通常</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pointcut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和</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pointcut-ref</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两个属性只需要使用其中一个即可</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2"/>
                  </a:ext>
                </a:extLst>
              </a:tr>
              <a:tr h="5123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method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该属性指定一个方法名</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指定将切面</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Bean</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中的该方法转换为增强处理</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66257619"/>
                  </a:ext>
                </a:extLst>
              </a:tr>
              <a:tr h="5123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throwing</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该属性只对</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&lt;after-throwing&gt;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元素有效</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它用于指定一个形参名</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异常通知方法可以通过该形参访问目标方法所抛出的异常。</a:t>
                      </a:r>
                    </a:p>
                  </a:txBody>
                  <a:tcPr marL="68580" marR="68580" marT="0" marB="0"/>
                </a:tc>
                <a:extLst>
                  <a:ext uri="{0D108BD9-81ED-4DB2-BD59-A6C34878D82A}">
                    <a16:rowId xmlns:a16="http://schemas.microsoft.com/office/drawing/2014/main" val="1632112169"/>
                  </a:ext>
                </a:extLst>
              </a:tr>
              <a:tr h="512339">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returning</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该属性只对</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&lt;after-returning&gt;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元素有效</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它用于指定一个形参名</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后置通知方法可以通过该形参访问目标方法的返回值。</a:t>
                      </a:r>
                    </a:p>
                  </a:txBody>
                  <a:tcPr marL="68580" marR="68580" marT="0" marB="0"/>
                </a:tc>
                <a:extLst>
                  <a:ext uri="{0D108BD9-81ED-4DB2-BD59-A6C34878D82A}">
                    <a16:rowId xmlns:a16="http://schemas.microsoft.com/office/drawing/2014/main" val="3665815106"/>
                  </a:ext>
                </a:extLst>
              </a:tr>
            </a:tbl>
          </a:graphicData>
        </a:graphic>
      </p:graphicFrame>
    </p:spTree>
    <p:extLst>
      <p:ext uri="{BB962C8B-B14F-4D97-AF65-F5344CB8AC3E}">
        <p14:creationId xmlns:p14="http://schemas.microsoft.com/office/powerpoint/2010/main" val="164378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49414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41432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34468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471967"/>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AOP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介绍</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39750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AOP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的实现机制</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323040"/>
            <a:ext cx="5143000" cy="612920"/>
            <a:chOff x="4315150" y="2341731"/>
            <a:chExt cx="3857250" cy="540057"/>
          </a:xfrm>
        </p:grpSpPr>
        <p:sp>
          <p:nvSpPr>
            <p:cNvPr id="67" name="矩形 66"/>
            <p:cNvSpPr/>
            <p:nvPr/>
          </p:nvSpPr>
          <p:spPr>
            <a:xfrm>
              <a:off x="4594740" y="2424395"/>
              <a:ext cx="349939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基于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XML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AOP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实现</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a:extLst>
              <a:ext uri="{FF2B5EF4-FFF2-40B4-BE49-F238E27FC236}">
                <a16:creationId xmlns:a16="http://schemas.microsoft.com/office/drawing/2014/main" id="{104DC1C8-2484-C944-8730-C7470FA639D3}"/>
              </a:ext>
            </a:extLst>
          </p:cNvPr>
          <p:cNvGrpSpPr/>
          <p:nvPr/>
        </p:nvGrpSpPr>
        <p:grpSpPr>
          <a:xfrm>
            <a:off x="3100621" y="5251468"/>
            <a:ext cx="1192345" cy="614383"/>
            <a:chOff x="2215144" y="3084852"/>
            <a:chExt cx="1244730" cy="844793"/>
          </a:xfrm>
        </p:grpSpPr>
        <p:sp>
          <p:nvSpPr>
            <p:cNvPr id="22" name="平行四边形 21">
              <a:extLst>
                <a:ext uri="{FF2B5EF4-FFF2-40B4-BE49-F238E27FC236}">
                  <a16:creationId xmlns:a16="http://schemas.microsoft.com/office/drawing/2014/main" id="{E1DDAFFB-A435-B246-84D2-549BFC523E28}"/>
                </a:ext>
              </a:extLst>
            </p:cNvPr>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a:extLst>
                <a:ext uri="{FF2B5EF4-FFF2-40B4-BE49-F238E27FC236}">
                  <a16:creationId xmlns:a16="http://schemas.microsoft.com/office/drawing/2014/main" id="{EAB1CE8A-B7DD-6A48-9C21-945B3E9EA270}"/>
                </a:ext>
              </a:extLst>
            </p:cNvPr>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a:extLst>
              <a:ext uri="{FF2B5EF4-FFF2-40B4-BE49-F238E27FC236}">
                <a16:creationId xmlns:a16="http://schemas.microsoft.com/office/drawing/2014/main" id="{060D8FFF-12C0-8649-A35E-F3DCBDE550B9}"/>
              </a:ext>
            </a:extLst>
          </p:cNvPr>
          <p:cNvGrpSpPr/>
          <p:nvPr/>
        </p:nvGrpSpPr>
        <p:grpSpPr>
          <a:xfrm>
            <a:off x="4006292" y="5229820"/>
            <a:ext cx="5143000" cy="612920"/>
            <a:chOff x="4315150" y="2341731"/>
            <a:chExt cx="3857250" cy="540057"/>
          </a:xfrm>
        </p:grpSpPr>
        <p:sp>
          <p:nvSpPr>
            <p:cNvPr id="25" name="矩形 24">
              <a:extLst>
                <a:ext uri="{FF2B5EF4-FFF2-40B4-BE49-F238E27FC236}">
                  <a16:creationId xmlns:a16="http://schemas.microsoft.com/office/drawing/2014/main" id="{A3E11635-907D-B84D-A877-9FE755DB9FCE}"/>
                </a:ext>
              </a:extLst>
            </p:cNvPr>
            <p:cNvSpPr/>
            <p:nvPr/>
          </p:nvSpPr>
          <p:spPr>
            <a:xfrm>
              <a:off x="4594740" y="2424395"/>
              <a:ext cx="349939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基于注解的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AOP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实现</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6" name="平行四边形 25">
              <a:extLst>
                <a:ext uri="{FF2B5EF4-FFF2-40B4-BE49-F238E27FC236}">
                  <a16:creationId xmlns:a16="http://schemas.microsoft.com/office/drawing/2014/main" id="{3C04B940-712C-8142-8511-DE2B9FC4232A}"/>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18248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接下来通过一个案例演示如何在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实现</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AOP</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，具体实现步骤如下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pom.xml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文件中导入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AspectJ</a:t>
            </a:r>
            <a:r>
              <a:rPr lang="zh-CN" altLang="zh-CN" sz="1600" dirty="0">
                <a:solidFill>
                  <a:srgbClr val="595959"/>
                </a:solidFill>
                <a:latin typeface="Microsoft YaHei" panose="020B0503020204020204" pitchFamily="34" charset="-122"/>
                <a:ea typeface="Microsoft YaHei" panose="020B0503020204020204" pitchFamily="34" charset="-122"/>
                <a:cs typeface="+mn-ea"/>
              </a:rPr>
              <a:t>框架的相关</a:t>
            </a:r>
            <a:r>
              <a:rPr lang="en-US" altLang="zh-CN" sz="1600" dirty="0">
                <a:solidFill>
                  <a:srgbClr val="595959"/>
                </a:solidFill>
                <a:latin typeface="Microsoft YaHei" panose="020B0503020204020204" pitchFamily="34" charset="-122"/>
                <a:ea typeface="Microsoft YaHei" panose="020B0503020204020204" pitchFamily="34" charset="-122"/>
                <a:cs typeface="+mn-ea"/>
              </a:rPr>
              <a:t>JAR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581907"/>
            <a:ext cx="8931019" cy="3560426"/>
          </a:xfrm>
          <a:prstGeom prst="rect">
            <a:avLst/>
          </a:prstGeom>
        </p:spPr>
      </p:pic>
      <p:sp>
        <p:nvSpPr>
          <p:cNvPr id="4" name="矩形 3"/>
          <p:cNvSpPr/>
          <p:nvPr/>
        </p:nvSpPr>
        <p:spPr>
          <a:xfrm>
            <a:off x="3103628" y="2468798"/>
            <a:ext cx="8787603"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aspectjrt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包的依赖</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org.aspectj</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aspectjrt</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&lt;version&gt;1.9.1&lt;/version&gt;	&lt;/dependency&gt;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aspectjweaver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包的依赖</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org.aspectj</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aspectjweaver</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&lt;version&gt;1.9.6&lt;/version&gt;	&lt;/dependency&gt;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587076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com.itheima.demo03</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包，在该包下创建接口</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，并在该接口中编写添加、删除、修改和查询的方法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747137"/>
            <a:ext cx="8931019" cy="3326616"/>
          </a:xfrm>
          <a:prstGeom prst="rect">
            <a:avLst/>
          </a:prstGeom>
        </p:spPr>
      </p:pic>
      <p:sp>
        <p:nvSpPr>
          <p:cNvPr id="4" name="矩形 3"/>
          <p:cNvSpPr/>
          <p:nvPr/>
        </p:nvSpPr>
        <p:spPr>
          <a:xfrm>
            <a:off x="3515109" y="2903138"/>
            <a:ext cx="5800342" cy="2951898"/>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package com.itheima.demo03;</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interface </a:t>
            </a:r>
            <a:r>
              <a:rPr lang="en-US" altLang="zh-CN"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insert();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delete();</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update();</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select();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293615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com.itheima.demo03</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接口的实现类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UserDaoImpl</a:t>
            </a:r>
            <a:r>
              <a:rPr lang="zh-CN" altLang="zh-CN" sz="1600" dirty="0">
                <a:solidFill>
                  <a:srgbClr val="595959"/>
                </a:solidFill>
                <a:latin typeface="Microsoft YaHei" panose="020B0503020204020204" pitchFamily="34" charset="-122"/>
                <a:ea typeface="Microsoft YaHei" panose="020B0503020204020204" pitchFamily="34" charset="-122"/>
                <a:cs typeface="+mn-ea"/>
              </a:rPr>
              <a:t>，实现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接口中的方法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491740"/>
            <a:ext cx="8931019" cy="3650593"/>
          </a:xfrm>
          <a:prstGeom prst="rect">
            <a:avLst/>
          </a:prstGeom>
        </p:spPr>
      </p:pic>
      <p:sp>
        <p:nvSpPr>
          <p:cNvPr id="4" name="矩形 3"/>
          <p:cNvSpPr/>
          <p:nvPr/>
        </p:nvSpPr>
        <p:spPr>
          <a:xfrm>
            <a:off x="3515109" y="2434508"/>
            <a:ext cx="5800342"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UserDaoImpl</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insert()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添加用户信息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delete()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删除用户信息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update()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更新用户信息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select()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查询用户信息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653106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com.itheima.demo03</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XmlAdvice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类，用于定义通知</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491740"/>
            <a:ext cx="8931019" cy="3650593"/>
          </a:xfrm>
          <a:prstGeom prst="rect">
            <a:avLst/>
          </a:prstGeom>
        </p:spPr>
      </p:pic>
      <p:sp>
        <p:nvSpPr>
          <p:cNvPr id="4" name="矩形 3"/>
          <p:cNvSpPr/>
          <p:nvPr/>
        </p:nvSpPr>
        <p:spPr>
          <a:xfrm>
            <a:off x="2294473" y="2434508"/>
            <a:ext cx="8198268"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XmlAdvice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前置通知</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before(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JoinPoint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joinPoint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这是前置通知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目标类是：</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joinPoint.getTarget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，被织入增强处理的目标方法为：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joinPoint.getSignature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其他通知省略：</a:t>
            </a:r>
            <a:r>
              <a:rPr lang="zh-CN" altLang="zh-CN" sz="1600" dirty="0">
                <a:solidFill>
                  <a:srgbClr val="595959"/>
                </a:solidFill>
                <a:latin typeface="Microsoft YaHei" panose="020B0503020204020204" pitchFamily="34" charset="-122"/>
                <a:ea typeface="Microsoft YaHei" panose="020B0503020204020204" pitchFamily="34" charset="-122"/>
                <a:cs typeface="+mn-ea"/>
              </a:rPr>
              <a:t>返回通知</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环绕通知</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异常通知</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后置通知</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949563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resource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文件，在该文件中引入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AOP</a:t>
            </a:r>
            <a:r>
              <a:rPr lang="zh-CN" altLang="zh-CN" sz="1600" dirty="0">
                <a:solidFill>
                  <a:srgbClr val="595959"/>
                </a:solidFill>
                <a:latin typeface="Microsoft YaHei" panose="020B0503020204020204" pitchFamily="34" charset="-122"/>
                <a:ea typeface="Microsoft YaHei" panose="020B0503020204020204" pitchFamily="34" charset="-122"/>
                <a:cs typeface="+mn-ea"/>
              </a:rPr>
              <a:t>命名空间，使用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&lt;bean&gt;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元素添加</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AOP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的配置信息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457368"/>
            <a:ext cx="8931019" cy="3835276"/>
          </a:xfrm>
          <a:prstGeom prst="rect">
            <a:avLst/>
          </a:prstGeom>
        </p:spPr>
      </p:pic>
      <p:sp>
        <p:nvSpPr>
          <p:cNvPr id="4" name="矩形 3"/>
          <p:cNvSpPr/>
          <p:nvPr/>
        </p:nvSpPr>
        <p:spPr>
          <a:xfrm>
            <a:off x="1940142" y="2468798"/>
            <a:ext cx="9181247"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注册</a:t>
            </a:r>
            <a:r>
              <a:rPr lang="en-US" altLang="zh-CN" sz="1600" dirty="0">
                <a:solidFill>
                  <a:srgbClr val="595959"/>
                </a:solidFill>
                <a:latin typeface="Microsoft YaHei" panose="020B0503020204020204" pitchFamily="34" charset="-122"/>
                <a:ea typeface="Microsoft YaHei" panose="020B0503020204020204" pitchFamily="34" charset="-122"/>
                <a:cs typeface="+mn-ea"/>
              </a:rPr>
              <a:t>bean</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省略，下面内容为</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AOP--&gt;&lt;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aop:config</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aop:pointcut</a:t>
            </a:r>
            <a:r>
              <a:rPr lang="en-US" altLang="zh-CN" sz="1600" dirty="0">
                <a:solidFill>
                  <a:srgbClr val="595959"/>
                </a:solidFill>
                <a:latin typeface="Microsoft YaHei" panose="020B0503020204020204" pitchFamily="34" charset="-122"/>
                <a:ea typeface="Microsoft YaHei" panose="020B0503020204020204" pitchFamily="34" charset="-122"/>
                <a:cs typeface="+mn-ea"/>
              </a:rPr>
              <a:t> id="pointcut" expression="execution(*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com.itheima.demo03.UserDaoImpl.*(..))"/&gt;&lt;!--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指定切点</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aop:aspect</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ref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xmlAdvice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指定切面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aop:before</a:t>
            </a: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method="before" pointcut-ref="pointcut"/&gt;&lt;!--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指定前置通知</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aop:after-returning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afterReturning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 pointcut-ref="pointcut"/&gt;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aop:around</a:t>
            </a: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method="around" pointcut-ref="pointcut"/&gt;--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指定环绕方式</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aop:after-throwing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afterException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pointcut-ref="pointcut"/&gt;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aop:after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method="after" pointcut-ref="pointcut"/&gt;&lt;!--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指定后置通知</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aop:aspect</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aop:config</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863093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com.itheima.demo03</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TestXml</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457368"/>
            <a:ext cx="8931019" cy="3835276"/>
          </a:xfrm>
          <a:prstGeom prst="rect">
            <a:avLst/>
          </a:prstGeom>
        </p:spPr>
      </p:pic>
      <p:sp>
        <p:nvSpPr>
          <p:cNvPr id="4" name="矩形 3"/>
          <p:cNvSpPr/>
          <p:nvPr/>
        </p:nvSpPr>
        <p:spPr>
          <a:xfrm>
            <a:off x="2488783" y="2468798"/>
            <a:ext cx="7478178"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context=new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ClassPathXmlApplicationContext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context.getBean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UserDao.class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userDao.delete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userDao.insert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userDao.select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userDao.update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167756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类，控制台</a:t>
            </a:r>
            <a:r>
              <a:rPr lang="zh-CN" altLang="en-US" sz="1600" dirty="0">
                <a:solidFill>
                  <a:srgbClr val="595959"/>
                </a:solidFill>
                <a:latin typeface="Microsoft YaHei" panose="020B0503020204020204" pitchFamily="34" charset="-122"/>
                <a:ea typeface="Microsoft YaHei" panose="020B0503020204020204" pitchFamily="34" charset="-122"/>
                <a:cs typeface="+mn-ea"/>
              </a:rPr>
              <a:t>会</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输出结果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11CCBE00-2825-AE40-8C3C-F41737BCBB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66134" y="2124392"/>
            <a:ext cx="5446395" cy="4104958"/>
          </a:xfrm>
          <a:prstGeom prst="rect">
            <a:avLst/>
          </a:prstGeom>
          <a:noFill/>
          <a:ln>
            <a:noFill/>
          </a:ln>
        </p:spPr>
      </p:pic>
    </p:spTree>
    <p:extLst>
      <p:ext uri="{BB962C8B-B14F-4D97-AF65-F5344CB8AC3E}">
        <p14:creationId xmlns:p14="http://schemas.microsoft.com/office/powerpoint/2010/main" val="1392833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基于注解的</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8</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8778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482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rPr>
              <a:t>基于注解的</a:t>
            </a:r>
            <a:r>
              <a:rPr lang="en-US" altLang="zh-CN" sz="2400" b="1" dirty="0">
                <a:solidFill>
                  <a:srgbClr val="595959"/>
                </a:solidFill>
                <a:latin typeface="微软雅黑" panose="020B0503020204020204" pitchFamily="34" charset="-122"/>
                <a:ea typeface="微软雅黑" panose="020B0503020204020204" pitchFamily="34" charset="-122"/>
                <a:cs typeface="+mn-ea"/>
              </a:rPr>
              <a:t>AOP</a:t>
            </a:r>
            <a:r>
              <a:rPr lang="zh-CN" altLang="en-US" sz="2400" b="1" dirty="0">
                <a:solidFill>
                  <a:srgbClr val="595959"/>
                </a:solidFill>
                <a:latin typeface="微软雅黑" panose="020B0503020204020204" pitchFamily="34" charset="-122"/>
                <a:ea typeface="微软雅黑" panose="020B0503020204020204" pitchFamily="34" charset="-122"/>
                <a:cs typeface="+mn-ea"/>
              </a:rPr>
              <a:t>实现</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2370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基于注解</a:t>
            </a:r>
            <a:r>
              <a:rPr lang="zh-CN" altLang="en-US" dirty="0">
                <a:solidFill>
                  <a:srgbClr val="595959"/>
                </a:solidFill>
                <a:latin typeface="微软雅黑" panose="020B0503020204020204" pitchFamily="34" charset="-122"/>
                <a:ea typeface="微软雅黑" panose="020B0503020204020204" pitchFamily="34" charset="-122"/>
              </a:rPr>
              <a:t>的</a:t>
            </a:r>
            <a:r>
              <a:rPr lang="en-US" altLang="zh-CN" dirty="0">
                <a:solidFill>
                  <a:srgbClr val="595959"/>
                </a:solidFill>
                <a:latin typeface="微软雅黑" panose="020B0503020204020204" pitchFamily="34" charset="-122"/>
                <a:ea typeface="微软雅黑" panose="020B0503020204020204" pitchFamily="34" charset="-122"/>
              </a:rPr>
              <a:t>AOP</a:t>
            </a:r>
            <a:r>
              <a:rPr lang="zh-CN" altLang="en-US" dirty="0">
                <a:solidFill>
                  <a:srgbClr val="595959"/>
                </a:solidFill>
                <a:latin typeface="微软雅黑" panose="020B0503020204020204" pitchFamily="34" charset="-122"/>
                <a:ea typeface="微软雅黑" panose="020B0503020204020204" pitchFamily="34" charset="-122"/>
              </a:rPr>
              <a:t>实现，能够在程序中熟练运用注解的方式实现</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AOP</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21781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8108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476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 AOP</a:t>
            </a:r>
            <a:r>
              <a:rPr lang="zh-CN" altLang="zh-CN" sz="2000" dirty="0">
                <a:solidFill>
                  <a:srgbClr val="1369B2"/>
                </a:solidFill>
                <a:latin typeface="微软雅黑" panose="020B0503020204020204" pitchFamily="34" charset="-122"/>
                <a:ea typeface="微软雅黑" panose="020B0503020204020204" pitchFamily="34" charset="-122"/>
              </a:rPr>
              <a:t>的</a:t>
            </a:r>
            <a:r>
              <a:rPr lang="zh-CN" altLang="en-US" sz="2000" dirty="0">
                <a:solidFill>
                  <a:srgbClr val="1369B2"/>
                </a:solidFill>
                <a:latin typeface="微软雅黑" panose="020B0503020204020204" pitchFamily="34" charset="-122"/>
                <a:ea typeface="微软雅黑" panose="020B0503020204020204" pitchFamily="34" charset="-122"/>
              </a:rPr>
              <a:t>注解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1610027266"/>
              </p:ext>
            </p:extLst>
          </p:nvPr>
        </p:nvGraphicFramePr>
        <p:xfrm>
          <a:off x="2272665" y="2374077"/>
          <a:ext cx="7705725" cy="3180903"/>
        </p:xfrm>
        <a:graphic>
          <a:graphicData uri="http://schemas.openxmlformats.org/drawingml/2006/table">
            <a:tbl>
              <a:tblPr>
                <a:tableStyleId>{5C22544A-7EE6-4342-B048-85BDC9FD1C3A}</a:tableStyleId>
              </a:tblPr>
              <a:tblGrid>
                <a:gridCol w="2383312">
                  <a:extLst>
                    <a:ext uri="{9D8B030D-6E8A-4147-A177-3AD203B41FA5}">
                      <a16:colId xmlns:a16="http://schemas.microsoft.com/office/drawing/2014/main" val="20000"/>
                    </a:ext>
                  </a:extLst>
                </a:gridCol>
                <a:gridCol w="5322413">
                  <a:extLst>
                    <a:ext uri="{9D8B030D-6E8A-4147-A177-3AD203B41FA5}">
                      <a16:colId xmlns:a16="http://schemas.microsoft.com/office/drawing/2014/main" val="20001"/>
                    </a:ext>
                  </a:extLst>
                </a:gridCol>
              </a:tblGrid>
              <a:tr h="375500">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元素</a:t>
                      </a: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8580" marR="68580" marT="0" marB="0"/>
                </a:tc>
                <a:extLst>
                  <a:ext uri="{0D108BD9-81ED-4DB2-BD59-A6C34878D82A}">
                    <a16:rowId xmlns:a16="http://schemas.microsoft.com/office/drawing/2014/main" val="10000"/>
                  </a:ext>
                </a:extLst>
              </a:tr>
              <a:tr h="355791">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@Aspect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配置切面</a:t>
                      </a:r>
                    </a:p>
                  </a:txBody>
                  <a:tcPr marL="68580" marR="68580" marT="0" marB="0" anchor="ctr"/>
                </a:tc>
                <a:extLst>
                  <a:ext uri="{0D108BD9-81ED-4DB2-BD59-A6C34878D82A}">
                    <a16:rowId xmlns:a16="http://schemas.microsoft.com/office/drawing/2014/main" val="10001"/>
                  </a:ext>
                </a:extLst>
              </a:tr>
              <a:tr h="453937">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@Pointcut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配置切</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点</a:t>
                      </a:r>
                    </a:p>
                  </a:txBody>
                  <a:tcPr marL="68580" marR="68580" marT="0" marB="0" anchor="ctr"/>
                </a:tc>
                <a:extLst>
                  <a:ext uri="{0D108BD9-81ED-4DB2-BD59-A6C34878D82A}">
                    <a16:rowId xmlns:a16="http://schemas.microsoft.com/office/drawing/2014/main" val="10002"/>
                  </a:ext>
                </a:extLst>
              </a:tr>
              <a:tr h="349938">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@Before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前置通知</a:t>
                      </a:r>
                    </a:p>
                  </a:txBody>
                  <a:tcPr marL="68580" marR="68580" marT="0" marB="0" anchor="ctr"/>
                </a:tc>
                <a:extLst>
                  <a:ext uri="{0D108BD9-81ED-4DB2-BD59-A6C34878D82A}">
                    <a16:rowId xmlns:a16="http://schemas.microsoft.com/office/drawing/2014/main" val="10003"/>
                  </a:ext>
                </a:extLst>
              </a:tr>
              <a:tr h="33930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@After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后置通知</a:t>
                      </a:r>
                    </a:p>
                  </a:txBody>
                  <a:tcPr marL="68580" marR="68580" marT="0" marB="0" anchor="ctr"/>
                </a:tc>
                <a:extLst>
                  <a:ext uri="{0D108BD9-81ED-4DB2-BD59-A6C34878D82A}">
                    <a16:rowId xmlns:a16="http://schemas.microsoft.com/office/drawing/2014/main" val="10004"/>
                  </a:ext>
                </a:extLst>
              </a:tr>
              <a:tr h="453937">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@Around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环绕方式</a:t>
                      </a:r>
                    </a:p>
                  </a:txBody>
                  <a:tcPr marL="68580" marR="68580" marT="0" marB="0" anchor="ctr"/>
                </a:tc>
                <a:extLst>
                  <a:ext uri="{0D108BD9-81ED-4DB2-BD59-A6C34878D82A}">
                    <a16:rowId xmlns:a16="http://schemas.microsoft.com/office/drawing/2014/main" val="607058277"/>
                  </a:ext>
                </a:extLst>
              </a:tr>
              <a:tr h="398563">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AfterReturning</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配置返回通知</a:t>
                      </a:r>
                    </a:p>
                  </a:txBody>
                  <a:tcPr marL="68580" marR="68580" marT="0" marB="0"/>
                </a:tc>
                <a:extLst>
                  <a:ext uri="{0D108BD9-81ED-4DB2-BD59-A6C34878D82A}">
                    <a16:rowId xmlns:a16="http://schemas.microsoft.com/office/drawing/2014/main" val="2441435857"/>
                  </a:ext>
                </a:extLst>
              </a:tr>
              <a:tr h="453937">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AfterThrowing</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配置</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异常通知</a:t>
                      </a:r>
                    </a:p>
                  </a:txBody>
                  <a:tcPr marL="68580" marR="68580" marT="0" marB="0" anchor="ctr"/>
                </a:tc>
                <a:extLst>
                  <a:ext uri="{0D108BD9-81ED-4DB2-BD59-A6C34878D82A}">
                    <a16:rowId xmlns:a16="http://schemas.microsoft.com/office/drawing/2014/main" val="3756443437"/>
                  </a:ext>
                </a:extLst>
              </a:tr>
            </a:tbl>
          </a:graphicData>
        </a:graphic>
      </p:graphicFrame>
    </p:spTree>
    <p:extLst>
      <p:ext uri="{BB962C8B-B14F-4D97-AF65-F5344CB8AC3E}">
        <p14:creationId xmlns:p14="http://schemas.microsoft.com/office/powerpoint/2010/main" val="361274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介绍</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8</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extLst>
      <p:ext uri="{BB962C8B-B14F-4D97-AF65-F5344CB8AC3E}">
        <p14:creationId xmlns:p14="http://schemas.microsoft.com/office/powerpoint/2010/main" val="232696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下面通过一个案例演示基于注解的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AOP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的实现，案例具体实现步骤如下。在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com.itheima.demo04</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包，在该包下创建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AnnoAdvice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类，用于定义通知。</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581907"/>
            <a:ext cx="8931019" cy="3560426"/>
          </a:xfrm>
          <a:prstGeom prst="rect">
            <a:avLst/>
          </a:prstGeom>
        </p:spPr>
      </p:pic>
      <p:sp>
        <p:nvSpPr>
          <p:cNvPr id="4" name="矩形 3"/>
          <p:cNvSpPr/>
          <p:nvPr/>
        </p:nvSpPr>
        <p:spPr>
          <a:xfrm>
            <a:off x="1754888" y="2468798"/>
            <a:ext cx="8787603" cy="3742115"/>
          </a:xfrm>
          <a:prstGeom prst="rect">
            <a:avLst/>
          </a:prstGeom>
        </p:spPr>
        <p:txBody>
          <a:bodyPr wrap="square">
            <a:spAutoFit/>
          </a:bodyPr>
          <a:lstStyle/>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@Aspect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AnnoAdvice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@Pointcut("execution( * com.itheima.demo03.UserDaoImpl.*(..))")</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@Before("</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poincut</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AfterReturning</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poincut</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@Around("</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poincut</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AfterThrowing</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poincut</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@After(“</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poincut</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使用以上注解分别定义切点、前置通知、返回通知、环绕通知、异常通知、后置通知*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838148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resource</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applicationContext-Anno.xml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文件，在该文件中引入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AOP</a:t>
            </a:r>
            <a:r>
              <a:rPr lang="zh-CN" altLang="zh-CN" sz="1600" dirty="0">
                <a:solidFill>
                  <a:srgbClr val="595959"/>
                </a:solidFill>
                <a:latin typeface="Microsoft YaHei" panose="020B0503020204020204" pitchFamily="34" charset="-122"/>
                <a:ea typeface="Microsoft YaHei" panose="020B0503020204020204" pitchFamily="34" charset="-122"/>
                <a:cs typeface="+mn-ea"/>
              </a:rPr>
              <a:t>命名空间，使用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&lt;bean&gt;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元素添加</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AOP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的配置信息。</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969564"/>
            <a:ext cx="8931019" cy="2120902"/>
          </a:xfrm>
          <a:prstGeom prst="rect">
            <a:avLst/>
          </a:prstGeom>
        </p:spPr>
      </p:pic>
      <p:sp>
        <p:nvSpPr>
          <p:cNvPr id="4" name="矩形 3"/>
          <p:cNvSpPr/>
          <p:nvPr/>
        </p:nvSpPr>
        <p:spPr>
          <a:xfrm>
            <a:off x="1754888" y="2925998"/>
            <a:ext cx="8787603" cy="2120902"/>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 </a:t>
            </a:r>
            <a:r>
              <a:rPr lang="zh-CN" altLang="zh-CN" dirty="0">
                <a:solidFill>
                  <a:srgbClr val="595959"/>
                </a:solidFill>
                <a:latin typeface="Microsoft YaHei" panose="020B0503020204020204" pitchFamily="34" charset="-122"/>
                <a:ea typeface="Microsoft YaHei" panose="020B0503020204020204" pitchFamily="34" charset="-122"/>
                <a:cs typeface="+mn-ea"/>
              </a:rPr>
              <a:t>注册</a:t>
            </a:r>
            <a:r>
              <a:rPr lang="en-US" altLang="zh-CN" dirty="0">
                <a:solidFill>
                  <a:srgbClr val="595959"/>
                </a:solidFill>
                <a:latin typeface="Microsoft YaHei" panose="020B0503020204020204" pitchFamily="34" charset="-122"/>
                <a:ea typeface="Microsoft YaHei" panose="020B0503020204020204" pitchFamily="34" charset="-122"/>
                <a:cs typeface="+mn-ea"/>
              </a:rPr>
              <a:t>Bean --&gt;</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&lt;bean name="</a:t>
            </a:r>
            <a:r>
              <a:rPr lang="en-US" altLang="zh-CN"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dirty="0">
                <a:solidFill>
                  <a:srgbClr val="595959"/>
                </a:solidFill>
                <a:latin typeface="Microsoft YaHei" panose="020B0503020204020204" pitchFamily="34" charset="-122"/>
                <a:ea typeface="Microsoft YaHei" panose="020B0503020204020204" pitchFamily="34" charset="-122"/>
                <a:cs typeface="+mn-ea"/>
              </a:rPr>
              <a:t>" class="com.itheima.demo03.UserDaoImpl"/&gt;</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&lt;bean name="</a:t>
            </a:r>
            <a:r>
              <a:rPr lang="en-US" altLang="zh-CN" dirty="0" err="1">
                <a:solidFill>
                  <a:srgbClr val="595959"/>
                </a:solidFill>
                <a:latin typeface="Microsoft YaHei" panose="020B0503020204020204" pitchFamily="34" charset="-122"/>
                <a:ea typeface="Microsoft YaHei" panose="020B0503020204020204" pitchFamily="34" charset="-122"/>
                <a:cs typeface="+mn-ea"/>
              </a:rPr>
              <a:t>AnnoAdvice</a:t>
            </a:r>
            <a:r>
              <a:rPr lang="en-US" altLang="zh-CN" dirty="0">
                <a:solidFill>
                  <a:srgbClr val="595959"/>
                </a:solidFill>
                <a:latin typeface="Microsoft YaHei" panose="020B0503020204020204" pitchFamily="34" charset="-122"/>
                <a:ea typeface="Microsoft YaHei" panose="020B0503020204020204" pitchFamily="34" charset="-122"/>
                <a:cs typeface="+mn-ea"/>
              </a:rPr>
              <a:t>" class="com.itheima.demo04.AnnoAdvice"/&gt;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 </a:t>
            </a:r>
            <a:r>
              <a:rPr lang="zh-CN" altLang="zh-CN" dirty="0">
                <a:solidFill>
                  <a:srgbClr val="595959"/>
                </a:solidFill>
                <a:latin typeface="Microsoft YaHei" panose="020B0503020204020204" pitchFamily="34" charset="-122"/>
                <a:ea typeface="Microsoft YaHei" panose="020B0503020204020204" pitchFamily="34" charset="-122"/>
                <a:cs typeface="+mn-ea"/>
              </a:rPr>
              <a:t>开启</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aspectj</a:t>
            </a:r>
            <a:r>
              <a:rPr lang="zh-CN" altLang="zh-CN" dirty="0">
                <a:solidFill>
                  <a:srgbClr val="595959"/>
                </a:solidFill>
                <a:latin typeface="Microsoft YaHei" panose="020B0503020204020204" pitchFamily="34" charset="-122"/>
                <a:ea typeface="Microsoft YaHei" panose="020B0503020204020204" pitchFamily="34" charset="-122"/>
                <a:cs typeface="+mn-ea"/>
              </a:rPr>
              <a:t>的自动代理支持</a:t>
            </a:r>
            <a:r>
              <a:rPr lang="en-US" altLang="zh-CN" dirty="0">
                <a:solidFill>
                  <a:srgbClr val="595959"/>
                </a:solidFill>
                <a:latin typeface="Microsoft YaHei" panose="020B0503020204020204" pitchFamily="34" charset="-122"/>
                <a:ea typeface="Microsoft YaHei" panose="020B0503020204020204" pitchFamily="34" charset="-122"/>
                <a:cs typeface="+mn-ea"/>
              </a:rPr>
              <a:t> --&gt;</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&lt;</a:t>
            </a:r>
            <a:r>
              <a:rPr lang="en-US" altLang="zh-CN" dirty="0" err="1">
                <a:solidFill>
                  <a:srgbClr val="595959"/>
                </a:solidFill>
                <a:latin typeface="Microsoft YaHei" panose="020B0503020204020204" pitchFamily="34" charset="-122"/>
                <a:ea typeface="Microsoft YaHei" panose="020B0503020204020204" pitchFamily="34" charset="-122"/>
                <a:cs typeface="+mn-ea"/>
              </a:rPr>
              <a:t>aop:aspectj-autoproxy</a:t>
            </a:r>
            <a:r>
              <a:rPr lang="en-US" altLang="zh-CN" dirty="0">
                <a:solidFill>
                  <a:srgbClr val="595959"/>
                </a:solidFill>
                <a:latin typeface="Microsoft YaHei" panose="020B0503020204020204" pitchFamily="34" charset="-122"/>
                <a:ea typeface="Microsoft YaHei" panose="020B0503020204020204" pitchFamily="34" charset="-122"/>
                <a:cs typeface="+mn-ea"/>
              </a:rPr>
              <a:t>/&gt;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152853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com.itheima.demo04</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TestAnnotation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51813" y="2603803"/>
            <a:ext cx="8931019" cy="3621503"/>
          </a:xfrm>
          <a:prstGeom prst="rect">
            <a:avLst/>
          </a:prstGeom>
        </p:spPr>
      </p:pic>
      <p:sp>
        <p:nvSpPr>
          <p:cNvPr id="4" name="矩形 3"/>
          <p:cNvSpPr/>
          <p:nvPr/>
        </p:nvSpPr>
        <p:spPr>
          <a:xfrm>
            <a:off x="1754888" y="2525948"/>
            <a:ext cx="8787603"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TestAnnotation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static void main(String[]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args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 context = new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ClassPathXmlApplicationContext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applicationContext-Anno.xml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context.getBean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UserDao.class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userDao.delete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userDao.insert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userDao.select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userDao.update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9338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TestAnnotation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类，控制台</a:t>
            </a:r>
            <a:r>
              <a:rPr lang="zh-CN" altLang="en-US" sz="1600" dirty="0">
                <a:solidFill>
                  <a:srgbClr val="595959"/>
                </a:solidFill>
                <a:latin typeface="Microsoft YaHei" panose="020B0503020204020204" pitchFamily="34" charset="-122"/>
                <a:ea typeface="Microsoft YaHei" panose="020B0503020204020204" pitchFamily="34" charset="-122"/>
                <a:cs typeface="+mn-ea"/>
              </a:rPr>
              <a:t>会</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输出结果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5767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58FDF7B2-81BD-9F4A-B5AC-E6126EA6BAB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66134" y="2227262"/>
            <a:ext cx="5446395" cy="3979228"/>
          </a:xfrm>
          <a:prstGeom prst="rect">
            <a:avLst/>
          </a:prstGeom>
          <a:noFill/>
          <a:ln>
            <a:noFill/>
          </a:ln>
        </p:spPr>
      </p:pic>
    </p:spTree>
    <p:extLst>
      <p:ext uri="{BB962C8B-B14F-4D97-AF65-F5344CB8AC3E}">
        <p14:creationId xmlns:p14="http://schemas.microsoft.com/office/powerpoint/2010/main" val="539274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440640"/>
            <a:ext cx="9504297" cy="215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中的</a:t>
            </a:r>
            <a:r>
              <a:rPr lang="en-US" altLang="zh-CN" dirty="0">
                <a:solidFill>
                  <a:srgbClr val="595959"/>
                </a:solidFill>
                <a:latin typeface="微软雅黑" panose="020B0503020204020204" pitchFamily="34" charset="-122"/>
                <a:ea typeface="微软雅黑" panose="020B0503020204020204" pitchFamily="34" charset="-122"/>
              </a:rPr>
              <a:t>AOP</a:t>
            </a:r>
            <a:r>
              <a:rPr lang="zh-CN" altLang="zh-CN" dirty="0">
                <a:solidFill>
                  <a:srgbClr val="595959"/>
                </a:solidFill>
                <a:latin typeface="微软雅黑" panose="020B0503020204020204" pitchFamily="34" charset="-122"/>
                <a:ea typeface="微软雅黑" panose="020B0503020204020204" pitchFamily="34" charset="-122"/>
              </a:rPr>
              <a:t>。首先介绍了</a:t>
            </a:r>
            <a:r>
              <a:rPr lang="en-US" altLang="zh-CN" dirty="0">
                <a:solidFill>
                  <a:srgbClr val="595959"/>
                </a:solidFill>
                <a:latin typeface="微软雅黑" panose="020B0503020204020204" pitchFamily="34" charset="-122"/>
                <a:ea typeface="微软雅黑" panose="020B0503020204020204" pitchFamily="34" charset="-122"/>
              </a:rPr>
              <a:t>Spring AOP</a:t>
            </a:r>
            <a:r>
              <a:rPr lang="zh-CN" altLang="zh-CN" dirty="0">
                <a:solidFill>
                  <a:srgbClr val="595959"/>
                </a:solidFill>
                <a:latin typeface="微软雅黑" panose="020B0503020204020204" pitchFamily="34" charset="-122"/>
                <a:ea typeface="微软雅黑" panose="020B0503020204020204" pitchFamily="34" charset="-122"/>
              </a:rPr>
              <a:t>，包括</a:t>
            </a:r>
            <a:r>
              <a:rPr lang="en-US" altLang="zh-CN" dirty="0">
                <a:solidFill>
                  <a:srgbClr val="595959"/>
                </a:solidFill>
                <a:latin typeface="微软雅黑" panose="020B0503020204020204" pitchFamily="34" charset="-122"/>
                <a:ea typeface="微软雅黑" panose="020B0503020204020204" pitchFamily="34" charset="-122"/>
              </a:rPr>
              <a:t>Spring AOP</a:t>
            </a:r>
            <a:r>
              <a:rPr lang="zh-CN" altLang="zh-CN" dirty="0">
                <a:solidFill>
                  <a:srgbClr val="595959"/>
                </a:solidFill>
                <a:latin typeface="微软雅黑" panose="020B0503020204020204" pitchFamily="34" charset="-122"/>
                <a:ea typeface="微软雅黑" panose="020B0503020204020204" pitchFamily="34" charset="-122"/>
              </a:rPr>
              <a:t>的概述和</a:t>
            </a:r>
            <a:r>
              <a:rPr lang="en-US" altLang="zh-CN" dirty="0">
                <a:solidFill>
                  <a:srgbClr val="595959"/>
                </a:solidFill>
                <a:latin typeface="微软雅黑" panose="020B0503020204020204" pitchFamily="34" charset="-122"/>
                <a:ea typeface="微软雅黑" panose="020B0503020204020204" pitchFamily="34" charset="-122"/>
              </a:rPr>
              <a:t>Spring AOP</a:t>
            </a:r>
            <a:r>
              <a:rPr lang="zh-CN" altLang="zh-CN" dirty="0">
                <a:solidFill>
                  <a:srgbClr val="595959"/>
                </a:solidFill>
                <a:latin typeface="微软雅黑" panose="020B0503020204020204" pitchFamily="34" charset="-122"/>
                <a:ea typeface="微软雅黑" panose="020B0503020204020204" pitchFamily="34" charset="-122"/>
              </a:rPr>
              <a:t>的术语；然后讲解了</a:t>
            </a:r>
            <a:r>
              <a:rPr lang="en-US" altLang="zh-CN" dirty="0">
                <a:solidFill>
                  <a:srgbClr val="595959"/>
                </a:solidFill>
                <a:latin typeface="微软雅黑" panose="020B0503020204020204" pitchFamily="34" charset="-122"/>
                <a:ea typeface="微软雅黑" panose="020B0503020204020204" pitchFamily="34" charset="-122"/>
              </a:rPr>
              <a:t>Spring AOP</a:t>
            </a:r>
            <a:r>
              <a:rPr lang="zh-CN" altLang="zh-CN" dirty="0">
                <a:solidFill>
                  <a:srgbClr val="595959"/>
                </a:solidFill>
                <a:latin typeface="微软雅黑" panose="020B0503020204020204" pitchFamily="34" charset="-122"/>
                <a:ea typeface="微软雅黑" panose="020B0503020204020204" pitchFamily="34" charset="-122"/>
              </a:rPr>
              <a:t>的实现机制，包括</a:t>
            </a:r>
            <a:r>
              <a:rPr lang="en-US" altLang="zh-CN" dirty="0">
                <a:solidFill>
                  <a:srgbClr val="595959"/>
                </a:solidFill>
                <a:latin typeface="微软雅黑" panose="020B0503020204020204" pitchFamily="34" charset="-122"/>
                <a:ea typeface="微软雅黑" panose="020B0503020204020204" pitchFamily="34" charset="-122"/>
              </a:rPr>
              <a:t>JDK</a:t>
            </a:r>
            <a:r>
              <a:rPr lang="zh-CN" altLang="zh-CN" dirty="0">
                <a:solidFill>
                  <a:srgbClr val="595959"/>
                </a:solidFill>
                <a:latin typeface="微软雅黑" panose="020B0503020204020204" pitchFamily="34" charset="-122"/>
                <a:ea typeface="微软雅黑" panose="020B0503020204020204" pitchFamily="34" charset="-122"/>
              </a:rPr>
              <a:t>动态代理和</a:t>
            </a:r>
            <a:r>
              <a:rPr lang="en-US" altLang="zh-CN" dirty="0" err="1">
                <a:solidFill>
                  <a:srgbClr val="595959"/>
                </a:solidFill>
                <a:latin typeface="微软雅黑" panose="020B0503020204020204" pitchFamily="34" charset="-122"/>
                <a:ea typeface="微软雅黑" panose="020B0503020204020204" pitchFamily="34" charset="-122"/>
              </a:rPr>
              <a:t>CGLib</a:t>
            </a:r>
            <a:r>
              <a:rPr lang="zh-CN" altLang="zh-CN" dirty="0">
                <a:solidFill>
                  <a:srgbClr val="595959"/>
                </a:solidFill>
                <a:latin typeface="微软雅黑" panose="020B0503020204020204" pitchFamily="34" charset="-122"/>
                <a:ea typeface="微软雅黑" panose="020B0503020204020204" pitchFamily="34" charset="-122"/>
              </a:rPr>
              <a:t>动态代理；接着讲解了基于</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的</a:t>
            </a:r>
            <a:r>
              <a:rPr lang="en-US" altLang="zh-CN" dirty="0">
                <a:solidFill>
                  <a:srgbClr val="595959"/>
                </a:solidFill>
                <a:latin typeface="微软雅黑" panose="020B0503020204020204" pitchFamily="34" charset="-122"/>
                <a:ea typeface="微软雅黑" panose="020B0503020204020204" pitchFamily="34" charset="-122"/>
              </a:rPr>
              <a:t>AOP</a:t>
            </a:r>
            <a:r>
              <a:rPr lang="zh-CN" altLang="zh-CN" dirty="0">
                <a:solidFill>
                  <a:srgbClr val="595959"/>
                </a:solidFill>
                <a:latin typeface="微软雅黑" panose="020B0503020204020204" pitchFamily="34" charset="-122"/>
                <a:ea typeface="微软雅黑" panose="020B0503020204020204" pitchFamily="34" charset="-122"/>
              </a:rPr>
              <a:t>实现，并使用案例的方式实现了基于</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文件的</a:t>
            </a:r>
            <a:r>
              <a:rPr lang="en-US" altLang="zh-CN" dirty="0">
                <a:solidFill>
                  <a:srgbClr val="595959"/>
                </a:solidFill>
                <a:latin typeface="微软雅黑" panose="020B0503020204020204" pitchFamily="34" charset="-122"/>
                <a:ea typeface="微软雅黑" panose="020B0503020204020204" pitchFamily="34" charset="-122"/>
              </a:rPr>
              <a:t>AOP</a:t>
            </a:r>
            <a:r>
              <a:rPr lang="zh-CN" altLang="zh-CN" dirty="0">
                <a:solidFill>
                  <a:srgbClr val="595959"/>
                </a:solidFill>
                <a:latin typeface="微软雅黑" panose="020B0503020204020204" pitchFamily="34" charset="-122"/>
                <a:ea typeface="微软雅黑" panose="020B0503020204020204" pitchFamily="34" charset="-122"/>
              </a:rPr>
              <a:t>；最后讲解了基于注解的</a:t>
            </a:r>
            <a:r>
              <a:rPr lang="en-US" altLang="zh-CN" dirty="0">
                <a:solidFill>
                  <a:srgbClr val="595959"/>
                </a:solidFill>
                <a:latin typeface="微软雅黑" panose="020B0503020204020204" pitchFamily="34" charset="-122"/>
                <a:ea typeface="微软雅黑" panose="020B0503020204020204" pitchFamily="34" charset="-122"/>
              </a:rPr>
              <a:t>AOP</a:t>
            </a:r>
            <a:r>
              <a:rPr lang="zh-CN" altLang="zh-CN" dirty="0">
                <a:solidFill>
                  <a:srgbClr val="595959"/>
                </a:solidFill>
                <a:latin typeface="微软雅黑" panose="020B0503020204020204" pitchFamily="34" charset="-122"/>
                <a:ea typeface="微软雅黑" panose="020B0503020204020204" pitchFamily="34" charset="-122"/>
              </a:rPr>
              <a:t>实现。通过本章的学习，读者可以对</a:t>
            </a:r>
            <a:r>
              <a:rPr lang="en-US" altLang="zh-CN" dirty="0">
                <a:solidFill>
                  <a:srgbClr val="595959"/>
                </a:solidFill>
                <a:latin typeface="微软雅黑" panose="020B0503020204020204" pitchFamily="34" charset="-122"/>
                <a:ea typeface="微软雅黑" panose="020B0503020204020204" pitchFamily="34" charset="-122"/>
              </a:rPr>
              <a:t>Spring AOP</a:t>
            </a:r>
            <a:r>
              <a:rPr lang="zh-CN" altLang="zh-CN" dirty="0">
                <a:solidFill>
                  <a:srgbClr val="595959"/>
                </a:solidFill>
                <a:latin typeface="微软雅黑" panose="020B0503020204020204" pitchFamily="34" charset="-122"/>
                <a:ea typeface="微软雅黑" panose="020B0503020204020204" pitchFamily="34" charset="-122"/>
              </a:rPr>
              <a:t>有基础的了解，为框架开发奠定基础</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0212097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8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310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AOP</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，能够说出什么是</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AOP</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49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135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4059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AOP</a:t>
            </a:r>
            <a:r>
              <a:rPr lang="zh-CN" altLang="en-US" sz="2000" dirty="0">
                <a:solidFill>
                  <a:srgbClr val="1369B2"/>
                </a:solidFill>
                <a:latin typeface="微软雅黑" panose="020B0503020204020204" pitchFamily="34" charset="-122"/>
                <a:ea typeface="微软雅黑" panose="020B0503020204020204" pitchFamily="34" charset="-122"/>
              </a:rPr>
              <a:t>概述</a:t>
            </a:r>
          </a:p>
        </p:txBody>
      </p:sp>
      <p:sp>
        <p:nvSpPr>
          <p:cNvPr id="11" name="Title 1"/>
          <p:cNvSpPr txBox="1"/>
          <p:nvPr/>
        </p:nvSpPr>
        <p:spPr>
          <a:xfrm>
            <a:off x="1143838" y="266933"/>
            <a:ext cx="359666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67685"/>
            <a:ext cx="9087451" cy="25529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的全称是</a:t>
            </a:r>
            <a:r>
              <a:rPr lang="en-US" altLang="zh-CN" dirty="0">
                <a:solidFill>
                  <a:srgbClr val="595959"/>
                </a:solidFill>
                <a:latin typeface="微软雅黑" panose="020B0503020204020204" pitchFamily="34" charset="-122"/>
              </a:rPr>
              <a:t>Aspect Oriented Programming</a:t>
            </a:r>
            <a:r>
              <a:rPr lang="zh-CN" altLang="zh-CN" dirty="0">
                <a:solidFill>
                  <a:srgbClr val="595959"/>
                </a:solidFill>
                <a:latin typeface="微软雅黑" panose="020B0503020204020204" pitchFamily="34" charset="-122"/>
              </a:rPr>
              <a:t>，即面向切面编程。和</a:t>
            </a:r>
            <a:r>
              <a:rPr lang="en-US" altLang="zh-CN" dirty="0">
                <a:solidFill>
                  <a:srgbClr val="595959"/>
                </a:solidFill>
                <a:latin typeface="微软雅黑" panose="020B0503020204020204" pitchFamily="34" charset="-122"/>
              </a:rPr>
              <a:t>OOP</a:t>
            </a:r>
            <a:r>
              <a:rPr lang="zh-CN" altLang="zh-CN" dirty="0">
                <a:solidFill>
                  <a:srgbClr val="595959"/>
                </a:solidFill>
                <a:latin typeface="微软雅黑" panose="020B0503020204020204" pitchFamily="34" charset="-122"/>
              </a:rPr>
              <a:t>不同，</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主张将程序中相同的业务逻辑进行横向隔离，并将重复的业务逻辑抽取到一个独立的模块中，以达到提高程序可重用性和开发效率的目的。</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在传统的业务处理代码中，通常都会进行事务处理、日志记录等操作。虽然使用</a:t>
            </a:r>
            <a:r>
              <a:rPr lang="en-US" altLang="zh-CN" dirty="0">
                <a:solidFill>
                  <a:srgbClr val="595959"/>
                </a:solidFill>
                <a:latin typeface="微软雅黑" panose="020B0503020204020204" pitchFamily="34" charset="-122"/>
              </a:rPr>
              <a:t>OOP</a:t>
            </a:r>
            <a:r>
              <a:rPr lang="zh-CN" altLang="zh-CN" dirty="0">
                <a:solidFill>
                  <a:srgbClr val="595959"/>
                </a:solidFill>
                <a:latin typeface="微软雅黑" panose="020B0503020204020204" pitchFamily="34" charset="-122"/>
              </a:rPr>
              <a:t>可以通过组合或者继承的方式来达到代码的重用，但如果要实现某个功能（如日志记录），同样的代码仍然会分散到各个方法中。</a:t>
            </a:r>
          </a:p>
        </p:txBody>
      </p:sp>
      <p:sp>
        <p:nvSpPr>
          <p:cNvPr id="12" name="圆角矩形 11"/>
          <p:cNvSpPr/>
          <p:nvPr/>
        </p:nvSpPr>
        <p:spPr>
          <a:xfrm>
            <a:off x="1360245" y="2393574"/>
            <a:ext cx="9658732" cy="28756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670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9388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58788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2281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80540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未使用</a:t>
            </a:r>
            <a:r>
              <a:rPr lang="en-US" altLang="zh-CN" sz="2000" dirty="0">
                <a:solidFill>
                  <a:srgbClr val="1369B2"/>
                </a:solidFill>
                <a:latin typeface="微软雅黑" panose="020B0503020204020204" pitchFamily="34" charset="-122"/>
                <a:ea typeface="微软雅黑" panose="020B0503020204020204" pitchFamily="34" charset="-122"/>
              </a:rPr>
              <a:t>AOP</a:t>
            </a:r>
            <a:r>
              <a:rPr lang="zh-CN" altLang="en-US" sz="2000" dirty="0">
                <a:solidFill>
                  <a:srgbClr val="1369B2"/>
                </a:solidFill>
                <a:latin typeface="微软雅黑" panose="020B0503020204020204" pitchFamily="34" charset="-122"/>
                <a:ea typeface="微软雅黑" panose="020B0503020204020204" pitchFamily="34" charset="-122"/>
              </a:rPr>
              <a:t>的面向切面编程案例</a:t>
            </a:r>
          </a:p>
        </p:txBody>
      </p:sp>
      <p:sp>
        <p:nvSpPr>
          <p:cNvPr id="11" name="Title 1"/>
          <p:cNvSpPr txBox="1"/>
          <p:nvPr/>
        </p:nvSpPr>
        <p:spPr>
          <a:xfrm>
            <a:off x="1143838" y="266933"/>
            <a:ext cx="359666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AOP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67685"/>
            <a:ext cx="9087451" cy="9870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例如，订单系统中有添加订单信息、更新订单信息和删除订单信息</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个方法，这</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个方法中都包含事务管理业务代码，订单系统的逻辑如图</a:t>
            </a:r>
            <a:r>
              <a:rPr lang="zh-CN" altLang="en-US" dirty="0">
                <a:solidFill>
                  <a:srgbClr val="595959"/>
                </a:solidFill>
                <a:latin typeface="微软雅黑" panose="020B0503020204020204" pitchFamily="34" charset="-122"/>
              </a:rPr>
              <a:t>所示</a:t>
            </a:r>
            <a:r>
              <a:rPr lang="zh-CN" altLang="zh-CN" dirty="0">
                <a:solidFill>
                  <a:srgbClr val="595959"/>
                </a:solidFill>
                <a:latin typeface="微软雅黑" panose="020B0503020204020204" pitchFamily="34" charset="-122"/>
              </a:rPr>
              <a:t>。</a:t>
            </a:r>
          </a:p>
        </p:txBody>
      </p:sp>
      <p:sp>
        <p:nvSpPr>
          <p:cNvPr id="12" name="圆角矩形 11"/>
          <p:cNvSpPr/>
          <p:nvPr/>
        </p:nvSpPr>
        <p:spPr>
          <a:xfrm>
            <a:off x="1360245" y="2393575"/>
            <a:ext cx="9658732" cy="129831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670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33729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AE32BBDD-A5F3-364D-979F-E4623E2E511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93870" y="4154805"/>
            <a:ext cx="3604260" cy="1680210"/>
          </a:xfrm>
          <a:prstGeom prst="rect">
            <a:avLst/>
          </a:prstGeom>
          <a:noFill/>
          <a:ln>
            <a:noFill/>
          </a:ln>
        </p:spPr>
      </p:pic>
    </p:spTree>
    <p:extLst>
      <p:ext uri="{BB962C8B-B14F-4D97-AF65-F5344CB8AC3E}">
        <p14:creationId xmlns:p14="http://schemas.microsoft.com/office/powerpoint/2010/main" val="588046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5494</TotalTime>
  <Words>4696</Words>
  <Application>Microsoft Macintosh PowerPoint</Application>
  <PresentationFormat>宽屏</PresentationFormat>
  <Paragraphs>484</Paragraphs>
  <Slides>65</Slides>
  <Notes>64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65</vt:i4>
      </vt:variant>
    </vt:vector>
  </HeadingPairs>
  <TitlesOfParts>
    <vt:vector size="73" baseType="lpstr">
      <vt:lpstr>等线</vt:lpstr>
      <vt:lpstr>等线 Light</vt:lpstr>
      <vt:lpstr>Microsoft YaHei</vt:lpstr>
      <vt:lpstr>Microsoft YaHei</vt:lpstr>
      <vt:lpstr>Source Han Sans K Bold</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Microsoft Office User</cp:lastModifiedBy>
  <cp:revision>1500</cp:revision>
  <dcterms:created xsi:type="dcterms:W3CDTF">2020-11-25T06:00:05Z</dcterms:created>
  <dcterms:modified xsi:type="dcterms:W3CDTF">2021-06-02T08:48:37Z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