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51.xml" ContentType="application/vnd.openxmlformats-officedocument.presentationml.notesSlide+xml"/>
  <Override PartName="/ppt/tags/tag44.xml" ContentType="application/vnd.openxmlformats-officedocument.presentationml.tags+xml"/>
  <Override PartName="/ppt/notesSlides/notesSlide5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5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54.xml" ContentType="application/vnd.openxmlformats-officedocument.presentationml.notesSlide+xml"/>
  <Override PartName="/ppt/tags/tag49.xml" ContentType="application/vnd.openxmlformats-officedocument.presentationml.tags+xml"/>
  <Override PartName="/ppt/notesSlides/notesSlide55.xml" ContentType="application/vnd.openxmlformats-officedocument.presentationml.notesSlide+xml"/>
  <Override PartName="/ppt/tags/tag50.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61.xml" ContentType="application/vnd.openxmlformats-officedocument.presentationml.notesSlide+xml"/>
  <Override PartName="/ppt/tags/tag55.xml" ContentType="application/vnd.openxmlformats-officedocument.presentationml.tags+xml"/>
  <Override PartName="/ppt/notesSlides/notesSlide62.xml" ContentType="application/vnd.openxmlformats-officedocument.presentationml.notesSlide+xml"/>
  <Override PartName="/ppt/tags/tag56.xml" ContentType="application/vnd.openxmlformats-officedocument.presentationml.tags+xml"/>
  <Override PartName="/ppt/notesSlides/notesSlide63.xml" ContentType="application/vnd.openxmlformats-officedocument.presentationml.notesSlide+xml"/>
  <Override PartName="/ppt/tags/tag57.xml" ContentType="application/vnd.openxmlformats-officedocument.presentationml.tags+xml"/>
  <Override PartName="/ppt/notesSlides/notesSlide64.xml" ContentType="application/vnd.openxmlformats-officedocument.presentationml.notesSlide+xml"/>
  <Override PartName="/ppt/tags/tag58.xml" ContentType="application/vnd.openxmlformats-officedocument.presentationml.tags+xml"/>
  <Override PartName="/ppt/notesSlides/notesSlide65.xml" ContentType="application/vnd.openxmlformats-officedocument.presentationml.notesSlide+xml"/>
  <Override PartName="/ppt/tags/tag59.xml" ContentType="application/vnd.openxmlformats-officedocument.presentationml.tags+xml"/>
  <Override PartName="/ppt/notesSlides/notesSlide66.xml" ContentType="application/vnd.openxmlformats-officedocument.presentationml.notesSlide+xml"/>
  <Override PartName="/ppt/tags/tag60.xml" ContentType="application/vnd.openxmlformats-officedocument.presentationml.tags+xml"/>
  <Override PartName="/ppt/notesSlides/notesSlide67.xml" ContentType="application/vnd.openxmlformats-officedocument.presentationml.notesSlide+xml"/>
  <Override PartName="/ppt/tags/tag61.xml" ContentType="application/vnd.openxmlformats-officedocument.presentationml.tags+xml"/>
  <Override PartName="/ppt/notesSlides/notesSlide68.xml" ContentType="application/vnd.openxmlformats-officedocument.presentationml.notesSlide+xml"/>
  <Override PartName="/ppt/tags/tag62.xml" ContentType="application/vnd.openxmlformats-officedocument.presentationml.tags+xml"/>
  <Override PartName="/ppt/notesSlides/notesSlide6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70.xml" ContentType="application/vnd.openxmlformats-officedocument.presentationml.notesSlide+xml"/>
  <Override PartName="/ppt/tags/tag65.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66.xml" ContentType="application/vnd.openxmlformats-officedocument.presentationml.tags+xml"/>
  <Override PartName="/ppt/notesSlides/notesSlide73.xml" ContentType="application/vnd.openxmlformats-officedocument.presentationml.notesSlide+xml"/>
  <Override PartName="/ppt/tags/tag67.xml" ContentType="application/vnd.openxmlformats-officedocument.presentationml.tags+xml"/>
  <Override PartName="/ppt/notesSlides/notesSlide74.xml" ContentType="application/vnd.openxmlformats-officedocument.presentationml.notesSlide+xml"/>
  <Override PartName="/ppt/tags/tag68.xml" ContentType="application/vnd.openxmlformats-officedocument.presentationml.tags+xml"/>
  <Override PartName="/ppt/notesSlides/notesSlide75.xml" ContentType="application/vnd.openxmlformats-officedocument.presentationml.notesSlide+xml"/>
  <Override PartName="/ppt/tags/tag69.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7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80.xml" ContentType="application/vnd.openxmlformats-officedocument.presentationml.notesSlide+xml"/>
  <Override PartName="/ppt/tags/tag74.xml" ContentType="application/vnd.openxmlformats-officedocument.presentationml.tags+xml"/>
  <Override PartName="/ppt/notesSlides/notesSlide81.xml" ContentType="application/vnd.openxmlformats-officedocument.presentationml.notesSlide+xml"/>
  <Override PartName="/ppt/tags/tag75.xml" ContentType="application/vnd.openxmlformats-officedocument.presentationml.tags+xml"/>
  <Override PartName="/ppt/notesSlides/notesSlide82.xml" ContentType="application/vnd.openxmlformats-officedocument.presentationml.notesSlide+xml"/>
  <Override PartName="/ppt/tags/tag76.xml" ContentType="application/vnd.openxmlformats-officedocument.presentationml.tags+xml"/>
  <Override PartName="/ppt/notesSlides/notesSlide83.xml" ContentType="application/vnd.openxmlformats-officedocument.presentationml.notesSlide+xml"/>
  <Override PartName="/ppt/tags/tag77.xml" ContentType="application/vnd.openxmlformats-officedocument.presentationml.tags+xml"/>
  <Override PartName="/ppt/notesSlides/notesSlide84.xml" ContentType="application/vnd.openxmlformats-officedocument.presentationml.notesSlide+xml"/>
  <Override PartName="/ppt/tags/tag78.xml" ContentType="application/vnd.openxmlformats-officedocument.presentationml.tags+xml"/>
  <Override PartName="/ppt/notesSlides/notesSlide85.xml" ContentType="application/vnd.openxmlformats-officedocument.presentationml.notesSlide+xml"/>
  <Override PartName="/ppt/tags/tag79.xml" ContentType="application/vnd.openxmlformats-officedocument.presentationml.tags+xml"/>
  <Override PartName="/ppt/notesSlides/notesSlide86.xml" ContentType="application/vnd.openxmlformats-officedocument.presentationml.notesSlide+xml"/>
  <Override PartName="/ppt/tags/tag80.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1"/>
  </p:notesMasterIdLst>
  <p:sldIdLst>
    <p:sldId id="459" r:id="rId2"/>
    <p:sldId id="460" r:id="rId3"/>
    <p:sldId id="858" r:id="rId4"/>
    <p:sldId id="462" r:id="rId5"/>
    <p:sldId id="463" r:id="rId6"/>
    <p:sldId id="859" r:id="rId7"/>
    <p:sldId id="464" r:id="rId8"/>
    <p:sldId id="465" r:id="rId9"/>
    <p:sldId id="774" r:id="rId10"/>
    <p:sldId id="860" r:id="rId11"/>
    <p:sldId id="828" r:id="rId12"/>
    <p:sldId id="861" r:id="rId13"/>
    <p:sldId id="917" r:id="rId14"/>
    <p:sldId id="918" r:id="rId15"/>
    <p:sldId id="919" r:id="rId16"/>
    <p:sldId id="862" r:id="rId17"/>
    <p:sldId id="920" r:id="rId18"/>
    <p:sldId id="863" r:id="rId19"/>
    <p:sldId id="864" r:id="rId20"/>
    <p:sldId id="713" r:id="rId21"/>
    <p:sldId id="784" r:id="rId22"/>
    <p:sldId id="865" r:id="rId23"/>
    <p:sldId id="866" r:id="rId24"/>
    <p:sldId id="868" r:id="rId25"/>
    <p:sldId id="869" r:id="rId26"/>
    <p:sldId id="870" r:id="rId27"/>
    <p:sldId id="872" r:id="rId28"/>
    <p:sldId id="873" r:id="rId29"/>
    <p:sldId id="874" r:id="rId30"/>
    <p:sldId id="875" r:id="rId31"/>
    <p:sldId id="876" r:id="rId32"/>
    <p:sldId id="871" r:id="rId33"/>
    <p:sldId id="921" r:id="rId34"/>
    <p:sldId id="922" r:id="rId35"/>
    <p:sldId id="923" r:id="rId36"/>
    <p:sldId id="924" r:id="rId37"/>
    <p:sldId id="877" r:id="rId38"/>
    <p:sldId id="878" r:id="rId39"/>
    <p:sldId id="879" r:id="rId40"/>
    <p:sldId id="880" r:id="rId41"/>
    <p:sldId id="881" r:id="rId42"/>
    <p:sldId id="882" r:id="rId43"/>
    <p:sldId id="883" r:id="rId44"/>
    <p:sldId id="925" r:id="rId45"/>
    <p:sldId id="797" r:id="rId46"/>
    <p:sldId id="798" r:id="rId47"/>
    <p:sldId id="847" r:id="rId48"/>
    <p:sldId id="848" r:id="rId49"/>
    <p:sldId id="849" r:id="rId50"/>
    <p:sldId id="885" r:id="rId51"/>
    <p:sldId id="884" r:id="rId52"/>
    <p:sldId id="926" r:id="rId53"/>
    <p:sldId id="886" r:id="rId54"/>
    <p:sldId id="887" r:id="rId55"/>
    <p:sldId id="888" r:id="rId56"/>
    <p:sldId id="889" r:id="rId57"/>
    <p:sldId id="890" r:id="rId58"/>
    <p:sldId id="891" r:id="rId59"/>
    <p:sldId id="892" r:id="rId60"/>
    <p:sldId id="893" r:id="rId61"/>
    <p:sldId id="894" r:id="rId62"/>
    <p:sldId id="895" r:id="rId63"/>
    <p:sldId id="896" r:id="rId64"/>
    <p:sldId id="897" r:id="rId65"/>
    <p:sldId id="898" r:id="rId66"/>
    <p:sldId id="899" r:id="rId67"/>
    <p:sldId id="900" r:id="rId68"/>
    <p:sldId id="927" r:id="rId69"/>
    <p:sldId id="928" r:id="rId70"/>
    <p:sldId id="929" r:id="rId71"/>
    <p:sldId id="930" r:id="rId72"/>
    <p:sldId id="901" r:id="rId73"/>
    <p:sldId id="902" r:id="rId74"/>
    <p:sldId id="903" r:id="rId75"/>
    <p:sldId id="904" r:id="rId76"/>
    <p:sldId id="905" r:id="rId77"/>
    <p:sldId id="906" r:id="rId78"/>
    <p:sldId id="907" r:id="rId79"/>
    <p:sldId id="908" r:id="rId80"/>
    <p:sldId id="909" r:id="rId81"/>
    <p:sldId id="910" r:id="rId82"/>
    <p:sldId id="911" r:id="rId83"/>
    <p:sldId id="912" r:id="rId84"/>
    <p:sldId id="913" r:id="rId85"/>
    <p:sldId id="914" r:id="rId86"/>
    <p:sldId id="915" r:id="rId87"/>
    <p:sldId id="916" r:id="rId88"/>
    <p:sldId id="531" r:id="rId89"/>
    <p:sldId id="532" r:id="rId90"/>
  </p:sldIdLst>
  <p:sldSz cx="12192000" cy="6858000"/>
  <p:notesSz cx="6858000" cy="9144000"/>
  <p:custDataLst>
    <p:tags r:id="rId9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9" autoAdjust="0"/>
    <p:restoredTop sz="94857"/>
  </p:normalViewPr>
  <p:slideViewPr>
    <p:cSldViewPr snapToGrid="0" snapToObjects="1">
      <p:cViewPr varScale="1">
        <p:scale>
          <a:sx n="112" d="100"/>
          <a:sy n="112" d="100"/>
        </p:scale>
        <p:origin x="3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4837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62209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46833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138266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97758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739412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964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923381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68536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13166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262942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021273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4117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197334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4075139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108497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71791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818190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777671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31608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486279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624826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56683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166817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710933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31859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777646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3638602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017373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263711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385554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4073874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862300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5218693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830895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5887691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1645404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2882514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18227247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852562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66927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6069461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5846961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698126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3501299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4155270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8117176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708811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227043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1085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336807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830776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8227991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12086917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41473304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6098571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40947682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2215073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966876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1688354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4240748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142897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27093051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2996167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4049372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19211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8034052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8256092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3172785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3718372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18624516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160392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10777721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2217503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13625096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36833517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0741433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5869513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31741428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39110651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3096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5.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6.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20.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2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2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24.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25.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26.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27.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28.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3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33.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3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4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4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50.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5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56.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5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7.xml"/><Relationship Id="rId1" Type="http://schemas.openxmlformats.org/officeDocument/2006/relationships/tags" Target="../tags/tag6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69.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3.png"/><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tags" Target="../tags/tag7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76.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7.xml"/><Relationship Id="rId1" Type="http://schemas.openxmlformats.org/officeDocument/2006/relationships/tags" Target="../tags/tag77.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7.xml"/><Relationship Id="rId1" Type="http://schemas.openxmlformats.org/officeDocument/2006/relationships/tags" Target="../tags/tag78.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79.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80.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43771" y="2904330"/>
            <a:ext cx="6648869" cy="707886"/>
          </a:xfrm>
          <a:prstGeom prst="rect">
            <a:avLst/>
          </a:prstGeom>
          <a:noFill/>
        </p:spPr>
        <p:txBody>
          <a:bodyPr wrap="square" rtlCol="0">
            <a:spAutoFit/>
          </a:bodyPr>
          <a:lstStyle/>
          <a:p>
            <a:r>
              <a:rPr lang="zh-CN" altLang="en-US" sz="4000" dirty="0">
                <a:solidFill>
                  <a:srgbClr val="1369B2"/>
                </a:solidFill>
                <a:latin typeface="微软雅黑" charset="0"/>
                <a:ea typeface="微软雅黑" charset="0"/>
                <a:cs typeface="+mn-ea"/>
                <a:sym typeface="思源黑体 CN Medium" panose="020B0600000000000000" pitchFamily="34" charset="-122"/>
              </a:rPr>
              <a:t>第</a:t>
            </a:r>
            <a:r>
              <a:rPr lang="en-US" altLang="zh-CN" sz="4000" dirty="0">
                <a:solidFill>
                  <a:srgbClr val="1369B2"/>
                </a:solidFill>
                <a:latin typeface="微软雅黑" charset="0"/>
                <a:ea typeface="微软雅黑" charset="0"/>
                <a:cs typeface="+mn-ea"/>
                <a:sym typeface="思源黑体 CN Medium" panose="020B0600000000000000" pitchFamily="34" charset="-122"/>
              </a:rPr>
              <a:t>9</a:t>
            </a:r>
            <a:r>
              <a:rPr lang="zh-CN" altLang="en-US" sz="4000" dirty="0">
                <a:solidFill>
                  <a:srgbClr val="1369B2"/>
                </a:solidFill>
                <a:latin typeface="微软雅黑" charset="0"/>
                <a:ea typeface="微软雅黑" charset="0"/>
                <a:cs typeface="+mn-ea"/>
                <a:sym typeface="思源黑体 CN Medium" panose="020B0600000000000000" pitchFamily="34" charset="-122"/>
              </a:rPr>
              <a:t>章  </a:t>
            </a:r>
            <a:r>
              <a:rPr lang="en-US" altLang="zh-CN" sz="4000" dirty="0">
                <a:solidFill>
                  <a:srgbClr val="1369B2"/>
                </a:solidFill>
                <a:latin typeface="微软雅黑" charset="0"/>
                <a:ea typeface="微软雅黑" charset="0"/>
                <a:cs typeface="+mn-ea"/>
                <a:sym typeface="思源黑体 CN Medium" panose="020B0600000000000000" pitchFamily="34" charset="-122"/>
              </a:rPr>
              <a:t>Spring</a:t>
            </a:r>
            <a:r>
              <a:rPr lang="zh-CN" altLang="en-US" sz="4000" dirty="0">
                <a:solidFill>
                  <a:srgbClr val="1369B2"/>
                </a:solidFill>
                <a:latin typeface="微软雅黑" charset="0"/>
                <a:ea typeface="微软雅黑" charset="0"/>
                <a:cs typeface="+mn-ea"/>
                <a:sym typeface="思源黑体 CN Medium" panose="020B0600000000000000" pitchFamily="34" charset="-122"/>
              </a:rPr>
              <a:t>的数据库编程</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05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766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抽象类</a:t>
            </a:r>
            <a:r>
              <a:rPr lang="en-US" altLang="zh-CN" sz="2000" dirty="0" err="1">
                <a:solidFill>
                  <a:srgbClr val="1369B2"/>
                </a:solidFill>
                <a:latin typeface="微软雅黑" panose="020B0503020204020204" pitchFamily="34" charset="-122"/>
                <a:ea typeface="微软雅黑" panose="020B0503020204020204" pitchFamily="34" charset="-122"/>
              </a:rPr>
              <a:t>JdbcAccessor</a:t>
            </a:r>
            <a:r>
              <a:rPr lang="zh-CN" altLang="en-US" sz="2000" dirty="0">
                <a:solidFill>
                  <a:srgbClr val="1369B2"/>
                </a:solidFill>
                <a:latin typeface="微软雅黑" panose="020B0503020204020204" pitchFamily="34" charset="-122"/>
                <a:ea typeface="微软雅黑" panose="020B0503020204020204" pitchFamily="34" charset="-122"/>
              </a:rPr>
              <a:t>的属性</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37509"/>
            <a:ext cx="9087451" cy="2527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类继承自抽象类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，同时实现了</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接口。抽象类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提供了一些访问数据库时使用的公共属性，具体如下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DataSource</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DataSource</a:t>
            </a:r>
            <a:r>
              <a:rPr lang="zh-CN" altLang="zh-CN" dirty="0">
                <a:solidFill>
                  <a:srgbClr val="595959"/>
                </a:solidFill>
                <a:latin typeface="微软雅黑" panose="020B0503020204020204" pitchFamily="34" charset="-122"/>
              </a:rPr>
              <a:t>主要功能是获取数据库连接。在具体的数据操作中，</a:t>
            </a:r>
            <a:r>
              <a:rPr lang="zh-CN" altLang="en-US" dirty="0">
                <a:solidFill>
                  <a:srgbClr val="595959"/>
                </a:solidFill>
                <a:latin typeface="微软雅黑" panose="020B0503020204020204" pitchFamily="34" charset="-122"/>
              </a:rPr>
              <a:t>它还</a:t>
            </a:r>
            <a:r>
              <a:rPr lang="zh-CN" altLang="zh-CN" dirty="0">
                <a:solidFill>
                  <a:srgbClr val="595959"/>
                </a:solidFill>
                <a:latin typeface="微软雅黑" panose="020B0503020204020204" pitchFamily="34" charset="-122"/>
              </a:rPr>
              <a:t>提供对数据库连接的缓冲池和分布式事务的支持。</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是一个接口，</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负责对</a:t>
            </a:r>
            <a:r>
              <a:rPr lang="en-US" altLang="zh-CN" dirty="0" err="1">
                <a:solidFill>
                  <a:srgbClr val="595959"/>
                </a:solidFill>
                <a:latin typeface="微软雅黑" panose="020B0503020204020204" pitchFamily="34" charset="-122"/>
              </a:rPr>
              <a:t>SQLException</a:t>
            </a:r>
            <a:r>
              <a:rPr lang="zh-CN" altLang="zh-CN" dirty="0">
                <a:solidFill>
                  <a:srgbClr val="595959"/>
                </a:solidFill>
                <a:latin typeface="微软雅黑" panose="020B0503020204020204" pitchFamily="34" charset="-122"/>
              </a:rPr>
              <a:t>异常进行转译工作。</a:t>
            </a:r>
          </a:p>
        </p:txBody>
      </p:sp>
      <p:sp>
        <p:nvSpPr>
          <p:cNvPr id="12" name="圆角矩形 11"/>
          <p:cNvSpPr/>
          <p:nvPr/>
        </p:nvSpPr>
        <p:spPr>
          <a:xfrm>
            <a:off x="1360245" y="2640330"/>
            <a:ext cx="9658732" cy="312647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842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6250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53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配置</a:t>
            </a:r>
            <a:r>
              <a:rPr lang="zh-CN" altLang="en-US" dirty="0">
                <a:solidFill>
                  <a:srgbClr val="595959"/>
                </a:solidFill>
                <a:latin typeface="微软雅黑" panose="020B0503020204020204" pitchFamily="34" charset="-122"/>
                <a:ea typeface="微软雅黑" panose="020B0503020204020204" pitchFamily="34" charset="-122"/>
              </a:rPr>
              <a:t>，能够在</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文件中完成</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的配置</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1159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61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0608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rPr>
              <a:t>4</a:t>
            </a:r>
            <a:r>
              <a:rPr lang="zh-CN" altLang="en-US" sz="2000" dirty="0">
                <a:solidFill>
                  <a:srgbClr val="1369B2"/>
                </a:solidFill>
                <a:latin typeface="微软雅黑" panose="020B0503020204020204" pitchFamily="34" charset="-122"/>
                <a:ea typeface="微软雅黑" panose="020B0503020204020204" pitchFamily="34" charset="-122"/>
              </a:rPr>
              <a:t>个包说明</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479243197"/>
              </p:ext>
            </p:extLst>
          </p:nvPr>
        </p:nvGraphicFramePr>
        <p:xfrm>
          <a:off x="1977390" y="2739837"/>
          <a:ext cx="8195310" cy="2722020"/>
        </p:xfrm>
        <a:graphic>
          <a:graphicData uri="http://schemas.openxmlformats.org/drawingml/2006/table">
            <a:tbl>
              <a:tblPr>
                <a:tableStyleId>{5C22544A-7EE6-4342-B048-85BDC9FD1C3A}</a:tableStyleId>
              </a:tblPr>
              <a:tblGrid>
                <a:gridCol w="2534735">
                  <a:extLst>
                    <a:ext uri="{9D8B030D-6E8A-4147-A177-3AD203B41FA5}">
                      <a16:colId xmlns:a16="http://schemas.microsoft.com/office/drawing/2014/main" val="20000"/>
                    </a:ext>
                  </a:extLst>
                </a:gridCol>
                <a:gridCol w="5660575">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包名</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core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（核心包）</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包</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含了</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JDBC</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的核心功能</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包括</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JdbcTemplate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SimpleJdbcInsert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SimpleJdbcCall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类以及</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NamedParameterJdbcTemplate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dataSource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（数据源包）</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包含访问数据源的实用工具类</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它有多种数据源的实现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可以在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Java EE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容器外部测试</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JDBC</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代码</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（对象包）</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以面向对象的方式访问数据库</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它可以执行查询、修改和更新操作并将返回结果作为业务对象</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并且在数据表的列和业务对象的属性之间映射查询结果</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support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（支持包）</a:t>
                      </a: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包含了</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core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包的支持类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如提供异常转换功能的</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SQLException</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907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66904"/>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对数据库的操作都封装在了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core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object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support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这</a:t>
            </a:r>
            <a:r>
              <a:rPr lang="en-US" altLang="zh-CN" sz="1600" dirty="0">
                <a:solidFill>
                  <a:srgbClr val="595959"/>
                </a:solidFill>
                <a:latin typeface="Microsoft YaHei" panose="020B0503020204020204" pitchFamily="34" charset="-122"/>
                <a:ea typeface="Microsoft YaHei" panose="020B0503020204020204" pitchFamily="34" charset="-122"/>
                <a:cs typeface="+mn-ea"/>
              </a:rPr>
              <a:t>4</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个包中，想要使用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，就需要对这些包进行配置。在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的配置是在配置文件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中完成的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配置数据源</a:t>
            </a:r>
            <a:r>
              <a:rPr lang="zh-CN" altLang="en-US" sz="1600" dirty="0">
                <a:solidFill>
                  <a:srgbClr val="595959"/>
                </a:solidFill>
                <a:latin typeface="Microsoft YaHei" panose="020B0503020204020204" pitchFamily="34" charset="-122"/>
                <a:ea typeface="Microsoft YaHei" panose="020B0503020204020204" pitchFamily="34" charset="-122"/>
                <a:cs typeface="+mn-ea"/>
              </a:rPr>
              <a:t>：包括</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数据库驱动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连接数据库用户名</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连接数据库密码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08910"/>
            <a:ext cx="7332167" cy="3367396"/>
          </a:xfrm>
          <a:prstGeom prst="rect">
            <a:avLst/>
          </a:prstGeom>
        </p:spPr>
      </p:pic>
      <p:sp>
        <p:nvSpPr>
          <p:cNvPr id="4" name="矩形 3"/>
          <p:cNvSpPr/>
          <p:nvPr/>
        </p:nvSpPr>
        <p:spPr>
          <a:xfrm>
            <a:off x="2463548" y="2674538"/>
            <a:ext cx="8394952"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org.springframework.jdbc.datasource.DriverManagerDataSource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driverClassName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com.mysql.jdbc.Driver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jdbc:mysql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://localhost:3306/spring"/&gt;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&lt;property name="username" value="root"/&gt;&lt;!--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&lt;property name="password" value="root"/&gt;&lt;!--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281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2155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配置</a:t>
            </a:r>
            <a:r>
              <a:rPr lang="en-US" altLang="zh-CN" b="1" dirty="0">
                <a:solidFill>
                  <a:srgbClr val="595959"/>
                </a:solidFill>
                <a:latin typeface="Microsoft YaHei" panose="020B0503020204020204" pitchFamily="34" charset="-122"/>
                <a:ea typeface="Microsoft YaHei" panose="020B0503020204020204" pitchFamily="34" charset="-122"/>
                <a:cs typeface="+mn-ea"/>
              </a:rPr>
              <a:t>JDBC</a:t>
            </a:r>
            <a:r>
              <a:rPr lang="zh-CN" altLang="zh-CN" b="1" dirty="0">
                <a:solidFill>
                  <a:srgbClr val="595959"/>
                </a:solidFill>
                <a:latin typeface="Microsoft YaHei" panose="020B0503020204020204" pitchFamily="34" charset="-122"/>
                <a:ea typeface="Microsoft YaHei" panose="020B0503020204020204" pitchFamily="34" charset="-122"/>
                <a:cs typeface="+mn-ea"/>
              </a:rPr>
              <a:t>模板</a:t>
            </a:r>
            <a:r>
              <a:rPr lang="zh-CN" altLang="en-US" sz="1600" dirty="0">
                <a:solidFill>
                  <a:srgbClr val="595959"/>
                </a:solidFill>
                <a:latin typeface="Microsoft YaHei" panose="020B0503020204020204" pitchFamily="34" charset="-122"/>
                <a:ea typeface="Microsoft YaHei" panose="020B0503020204020204" pitchFamily="34" charset="-122"/>
                <a:cs typeface="+mn-ea"/>
              </a:rPr>
              <a:t>：必须使用默认数据源。</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68930"/>
            <a:ext cx="7332167" cy="2594610"/>
          </a:xfrm>
          <a:prstGeom prst="rect">
            <a:avLst/>
          </a:prstGeom>
        </p:spPr>
      </p:pic>
      <p:sp>
        <p:nvSpPr>
          <p:cNvPr id="4" name="矩形 3"/>
          <p:cNvSpPr/>
          <p:nvPr/>
        </p:nvSpPr>
        <p:spPr>
          <a:xfrm>
            <a:off x="2463548" y="3086018"/>
            <a:ext cx="8394952" cy="2120902"/>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 id="</a:t>
            </a:r>
            <a:r>
              <a:rPr lang="en-US" altLang="zh-CN"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org.springframework.jdbc.core.JdbcTemplate</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 </a:t>
            </a:r>
            <a:r>
              <a:rPr lang="zh-CN" altLang="zh-CN" dirty="0">
                <a:solidFill>
                  <a:srgbClr val="595959"/>
                </a:solidFill>
                <a:latin typeface="Microsoft YaHei" panose="020B0503020204020204" pitchFamily="34" charset="-122"/>
                <a:ea typeface="Microsoft YaHei" panose="020B0503020204020204" pitchFamily="34" charset="-122"/>
                <a:cs typeface="+mn-ea"/>
              </a:rPr>
              <a:t>默认必须使用数据源</a:t>
            </a:r>
            <a:r>
              <a:rPr lang="en-US" altLang="zh-CN" dirty="0">
                <a:solidFill>
                  <a:srgbClr val="595959"/>
                </a:solidFill>
                <a:latin typeface="Microsoft YaHei" panose="020B0503020204020204" pitchFamily="34" charset="-122"/>
                <a:ea typeface="Microsoft YaHei" panose="020B0503020204020204" pitchFamily="34" charset="-122"/>
                <a:cs typeface="+mn-ea"/>
              </a:rPr>
              <a:t>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dirty="0">
                <a:solidFill>
                  <a:srgbClr val="595959"/>
                </a:solidFill>
                <a:latin typeface="Microsoft YaHei" panose="020B0503020204020204" pitchFamily="34" charset="-122"/>
                <a:ea typeface="Microsoft YaHei" panose="020B0503020204020204" pitchFamily="34" charset="-122"/>
                <a:cs typeface="+mn-ea"/>
              </a:rPr>
              <a:t>" ref="</a:t>
            </a:r>
            <a:r>
              <a:rPr lang="en-US" altLang="zh-CN"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281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87150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64101"/>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配置注入类</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983230"/>
            <a:ext cx="7332167" cy="2082064"/>
          </a:xfrm>
          <a:prstGeom prst="rect">
            <a:avLst/>
          </a:prstGeom>
        </p:spPr>
      </p:pic>
      <p:sp>
        <p:nvSpPr>
          <p:cNvPr id="4" name="矩形 3"/>
          <p:cNvSpPr/>
          <p:nvPr/>
        </p:nvSpPr>
        <p:spPr>
          <a:xfrm>
            <a:off x="2463548" y="3166028"/>
            <a:ext cx="8394952" cy="1712072"/>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 id="xxx"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Xxx</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dirty="0">
                <a:solidFill>
                  <a:srgbClr val="595959"/>
                </a:solidFill>
                <a:latin typeface="Microsoft YaHei" panose="020B0503020204020204" pitchFamily="34" charset="-122"/>
                <a:ea typeface="Microsoft YaHei" panose="020B0503020204020204" pitchFamily="34" charset="-122"/>
                <a:cs typeface="+mn-ea"/>
              </a:rPr>
              <a:t>" ref="</a:t>
            </a:r>
            <a:r>
              <a:rPr lang="en-US" altLang="zh-CN"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&lt;/bean&gt;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0281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8434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61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0465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dataSource</a:t>
            </a:r>
            <a:r>
              <a:rPr lang="zh-CN" altLang="zh-CN" sz="2000" dirty="0">
                <a:solidFill>
                  <a:srgbClr val="1369B2"/>
                </a:solidFill>
                <a:latin typeface="微软雅黑" panose="020B0503020204020204" pitchFamily="34" charset="-122"/>
                <a:ea typeface="微软雅黑" panose="020B0503020204020204" pitchFamily="34" charset="-122"/>
              </a:rPr>
              <a:t>配置</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4</a:t>
            </a:r>
            <a:r>
              <a:rPr lang="zh-CN" altLang="zh-CN" sz="2000" dirty="0">
                <a:solidFill>
                  <a:srgbClr val="1369B2"/>
                </a:solidFill>
                <a:latin typeface="微软雅黑" panose="020B0503020204020204" pitchFamily="34" charset="-122"/>
                <a:ea typeface="微软雅黑" panose="020B0503020204020204" pitchFamily="34" charset="-122"/>
              </a:rPr>
              <a:t>个属性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847650806"/>
              </p:ext>
            </p:extLst>
          </p:nvPr>
        </p:nvGraphicFramePr>
        <p:xfrm>
          <a:off x="2400300" y="2831277"/>
          <a:ext cx="7452360" cy="1809303"/>
        </p:xfrm>
        <a:graphic>
          <a:graphicData uri="http://schemas.openxmlformats.org/drawingml/2006/table">
            <a:tbl>
              <a:tblPr>
                <a:tableStyleId>{5C22544A-7EE6-4342-B048-85BDC9FD1C3A}</a:tableStyleId>
              </a:tblPr>
              <a:tblGrid>
                <a:gridCol w="2304947">
                  <a:extLst>
                    <a:ext uri="{9D8B030D-6E8A-4147-A177-3AD203B41FA5}">
                      <a16:colId xmlns:a16="http://schemas.microsoft.com/office/drawing/2014/main" val="20000"/>
                    </a:ext>
                  </a:extLst>
                </a:gridCol>
                <a:gridCol w="5147413">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属性名</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含义</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driverClassName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所</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使用的驱动名称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对应驱动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JAR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包中的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Driver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url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数据源地址</a:t>
                      </a: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访问数据库的用户名</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password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访问数据库的密码</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403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795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66235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dataSource</a:t>
            </a:r>
            <a:r>
              <a:rPr lang="zh-CN" altLang="en-US" sz="2000" dirty="0">
                <a:solidFill>
                  <a:srgbClr val="1369B2"/>
                </a:solidFill>
                <a:latin typeface="微软雅黑" panose="020B0503020204020204" pitchFamily="34" charset="-122"/>
                <a:ea typeface="微软雅黑" panose="020B0503020204020204" pitchFamily="34" charset="-122"/>
              </a:rPr>
              <a:t>属性值的设定要求</a:t>
            </a:r>
          </a:p>
        </p:txBody>
      </p:sp>
      <p:sp>
        <p:nvSpPr>
          <p:cNvPr id="11" name="Title 1"/>
          <p:cNvSpPr txBox="1"/>
          <p:nvPr/>
        </p:nvSpPr>
        <p:spPr>
          <a:xfrm>
            <a:off x="1143838" y="266933"/>
            <a:ext cx="30052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4670"/>
            <a:ext cx="9087451" cy="2127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在</a:t>
            </a:r>
            <a:r>
              <a:rPr lang="en-US" altLang="zh-CN" dirty="0" err="1">
                <a:solidFill>
                  <a:srgbClr val="595959"/>
                </a:solidFill>
                <a:latin typeface="微软雅黑" panose="020B0503020204020204" pitchFamily="34" charset="-122"/>
              </a:rPr>
              <a:t>dataSource</a:t>
            </a:r>
            <a:r>
              <a:rPr lang="zh-CN" altLang="en-US"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个属性中，</a:t>
            </a:r>
            <a:r>
              <a:rPr lang="zh-CN" altLang="zh-CN" dirty="0">
                <a:solidFill>
                  <a:srgbClr val="595959"/>
                </a:solidFill>
                <a:latin typeface="微软雅黑" panose="020B0503020204020204" pitchFamily="34" charset="-122"/>
              </a:rPr>
              <a:t>需要根据数据库类型或者系统配置设置相应的属性值。例如，如果数据库类型不同，需要更改驱动名称；如果数据库不在本地，则需要将地址中的</a:t>
            </a:r>
            <a:r>
              <a:rPr lang="en-US" altLang="zh-CN" dirty="0">
                <a:solidFill>
                  <a:srgbClr val="595959"/>
                </a:solidFill>
                <a:latin typeface="微软雅黑" panose="020B0503020204020204" pitchFamily="34" charset="-122"/>
              </a:rPr>
              <a:t>localhost</a:t>
            </a:r>
            <a:r>
              <a:rPr lang="zh-CN" altLang="zh-CN" dirty="0">
                <a:solidFill>
                  <a:srgbClr val="595959"/>
                </a:solidFill>
                <a:latin typeface="微软雅黑" panose="020B0503020204020204" pitchFamily="34" charset="-122"/>
              </a:rPr>
              <a:t>替换成相应的主机</a:t>
            </a:r>
            <a:r>
              <a:rPr lang="en-US" altLang="zh-CN" dirty="0">
                <a:solidFill>
                  <a:srgbClr val="595959"/>
                </a:solidFill>
                <a:latin typeface="微软雅黑" panose="020B0503020204020204" pitchFamily="34" charset="-122"/>
              </a:rPr>
              <a:t>IP</a:t>
            </a:r>
            <a:r>
              <a:rPr lang="zh-CN" altLang="zh-CN" dirty="0">
                <a:solidFill>
                  <a:srgbClr val="595959"/>
                </a:solidFill>
                <a:latin typeface="微软雅黑" panose="020B0503020204020204" pitchFamily="34" charset="-122"/>
              </a:rPr>
              <a:t>；默认情况下，数据库端口号可以省略，但如果修改过</a:t>
            </a:r>
            <a:r>
              <a:rPr lang="en-US" altLang="zh-CN" dirty="0">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数据库的端口号，则需要加上修改后的端口号。此外，连接数据库的用户名和密码需要与数据库创建时设置的用户名和密码保持一致。</a:t>
            </a:r>
          </a:p>
        </p:txBody>
      </p:sp>
      <p:sp>
        <p:nvSpPr>
          <p:cNvPr id="12" name="圆角矩形 11"/>
          <p:cNvSpPr/>
          <p:nvPr/>
        </p:nvSpPr>
        <p:spPr>
          <a:xfrm>
            <a:off x="1360245" y="2858540"/>
            <a:ext cx="9658732" cy="25935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013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331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76197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2624939"/>
            <a:ext cx="6990735" cy="1569660"/>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的增删改查操作</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3766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29448"/>
            <a:ext cx="543027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1369B2"/>
                </a:solidFill>
                <a:latin typeface="微软雅黑" panose="020B0503020204020204" pitchFamily="34" charset="-122"/>
                <a:ea typeface="微软雅黑" panose="020B0503020204020204" pitchFamily="34" charset="-122"/>
              </a:rPr>
              <a:t>excute</a:t>
            </a:r>
            <a:r>
              <a:rPr lang="en-US" altLang="zh-CN" dirty="0">
                <a:solidFill>
                  <a:srgbClr val="1369B2"/>
                </a:solidFill>
                <a:latin typeface="微软雅黑" panose="020B0503020204020204" pitchFamily="34" charset="-122"/>
                <a:ea typeface="微软雅黑" panose="020B0503020204020204" pitchFamily="34" charset="-122"/>
              </a:rPr>
              <a:t>()</a:t>
            </a:r>
            <a:r>
              <a:rPr lang="zh-CN" altLang="en-US" dirty="0">
                <a:solidFill>
                  <a:srgbClr val="595959"/>
                </a:solidFill>
                <a:latin typeface="微软雅黑" panose="020B0503020204020204" pitchFamily="34" charset="-122"/>
                <a:ea typeface="微软雅黑" panose="020B0503020204020204" pitchFamily="34" charset="-122"/>
              </a:rPr>
              <a:t>方法，能够在程序中使用</a:t>
            </a:r>
            <a:r>
              <a:rPr lang="en-US" altLang="zh-CN" dirty="0" err="1">
                <a:solidFill>
                  <a:srgbClr val="595959"/>
                </a:solidFill>
                <a:latin typeface="微软雅黑" panose="020B0503020204020204" pitchFamily="34" charset="-122"/>
                <a:ea typeface="微软雅黑" panose="020B0503020204020204" pitchFamily="34" charset="-122"/>
              </a:rPr>
              <a:t>excute</a:t>
            </a:r>
            <a:r>
              <a:rPr lang="en-US" altLang="zh-CN" dirty="0">
                <a:solidFill>
                  <a:srgbClr val="595959"/>
                </a:solidFill>
                <a:latin typeface="微软雅黑" panose="020B0503020204020204" pitchFamily="34" charset="-122"/>
                <a:ea typeface="微软雅黑" panose="020B0503020204020204" pitchFamily="34" charset="-122"/>
              </a:rPr>
              <a:t>()</a:t>
            </a:r>
            <a:r>
              <a:rPr lang="zh-CN" altLang="en-US" dirty="0">
                <a:solidFill>
                  <a:srgbClr val="595959"/>
                </a:solidFill>
                <a:latin typeface="微软雅黑" panose="020B0503020204020204" pitchFamily="34" charset="-122"/>
                <a:ea typeface="微软雅黑" panose="020B0503020204020204" pitchFamily="34" charset="-122"/>
              </a:rPr>
              <a:t>方法</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22495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JdbcTemplate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类的作用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JDBC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的配置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JdbcTemplate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的增删改查操作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2824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下面以</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创建数据表的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语句为例，来演示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方法的使用，具体步骤如下。</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创建数据库</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MySQL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的数据库</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F014CC8E-63B0-5744-802B-B422634210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569209"/>
            <a:ext cx="5166360" cy="2503337"/>
          </a:xfrm>
          <a:prstGeom prst="rect">
            <a:avLst/>
          </a:prstGeom>
          <a:noFill/>
          <a:ln>
            <a:noFill/>
          </a:ln>
        </p:spPr>
      </p:pic>
    </p:spTree>
    <p:extLst>
      <p:ext uri="{BB962C8B-B14F-4D97-AF65-F5344CB8AC3E}">
        <p14:creationId xmlns:p14="http://schemas.microsoft.com/office/powerpoint/2010/main" val="367223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创建项目并引入依赖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Maven</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项目，然后在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文件中加载使用到的包</a:t>
            </a:r>
            <a:r>
              <a:rPr lang="zh-CN" altLang="en-US" sz="1600" dirty="0">
                <a:solidFill>
                  <a:srgbClr val="595959"/>
                </a:solidFill>
                <a:latin typeface="Microsoft YaHei" panose="020B0503020204020204" pitchFamily="34" charset="-122"/>
                <a:ea typeface="Microsoft YaHei" panose="020B0503020204020204" pitchFamily="34" charset="-122"/>
                <a:cs typeface="+mn-ea"/>
              </a:rPr>
              <a:t>及</a:t>
            </a:r>
            <a:r>
              <a:rPr lang="en-US" altLang="zh-CN" sz="1600" dirty="0">
                <a:solidFill>
                  <a:srgbClr val="595959"/>
                </a:solidFill>
                <a:latin typeface="Microsoft YaHei" panose="020B0503020204020204" pitchFamily="34" charset="-122"/>
                <a:ea typeface="Microsoft YaHei" panose="020B0503020204020204" pitchFamily="34" charset="-122"/>
                <a:cs typeface="+mn-ea"/>
              </a:rPr>
              <a:t>JAR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08910"/>
            <a:ext cx="7332167" cy="3367396"/>
          </a:xfrm>
          <a:prstGeom prst="rect">
            <a:avLst/>
          </a:prstGeom>
        </p:spPr>
      </p:pic>
      <p:sp>
        <p:nvSpPr>
          <p:cNvPr id="4" name="矩形 3"/>
          <p:cNvSpPr/>
          <p:nvPr/>
        </p:nvSpPr>
        <p:spPr>
          <a:xfrm>
            <a:off x="3263649" y="2663108"/>
            <a:ext cx="6463282" cy="3367397"/>
          </a:xfrm>
          <a:prstGeom prst="rect">
            <a:avLst/>
          </a:prstGeom>
        </p:spPr>
        <p:txBody>
          <a:bodyPr wrap="square">
            <a:spAutoFit/>
          </a:bodyPr>
          <a:lstStyle/>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 </a:t>
            </a:r>
            <a:r>
              <a:rPr lang="zh-CN" altLang="en-US" dirty="0">
                <a:solidFill>
                  <a:srgbClr val="595959"/>
                </a:solidFill>
                <a:latin typeface="Microsoft YaHei" panose="020B0503020204020204" pitchFamily="34" charset="-122"/>
                <a:ea typeface="Microsoft YaHei" panose="020B0503020204020204" pitchFamily="34" charset="-122"/>
                <a:cs typeface="+mn-ea"/>
              </a:rPr>
              <a:t>这里只展示了其中一个</a:t>
            </a:r>
            <a:r>
              <a:rPr lang="en-US" altLang="zh-CN" dirty="0">
                <a:solidFill>
                  <a:srgbClr val="595959"/>
                </a:solidFill>
                <a:latin typeface="Microsoft YaHei" panose="020B0503020204020204" pitchFamily="34" charset="-122"/>
                <a:ea typeface="Microsoft YaHei" panose="020B0503020204020204" pitchFamily="34" charset="-122"/>
                <a:cs typeface="+mn-ea"/>
              </a:rPr>
              <a:t>JAR</a:t>
            </a:r>
            <a:r>
              <a:rPr lang="zh-CN" altLang="en-US" dirty="0">
                <a:solidFill>
                  <a:srgbClr val="595959"/>
                </a:solidFill>
                <a:latin typeface="Microsoft YaHei" panose="020B0503020204020204" pitchFamily="34" charset="-122"/>
                <a:ea typeface="Microsoft YaHei" panose="020B0503020204020204" pitchFamily="34" charset="-122"/>
                <a:cs typeface="+mn-ea"/>
              </a:rPr>
              <a:t>包</a:t>
            </a:r>
            <a:r>
              <a:rPr lang="en-US" altLang="zh-CN" dirty="0">
                <a:solidFill>
                  <a:srgbClr val="595959"/>
                </a:solidFill>
                <a:latin typeface="Microsoft YaHei" panose="020B0503020204020204" pitchFamily="34" charset="-122"/>
                <a:ea typeface="Microsoft YaHei" panose="020B0503020204020204" pitchFamily="34" charset="-122"/>
                <a:cs typeface="+mn-ea"/>
              </a:rPr>
              <a:t>--&gt;</a:t>
            </a: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 MySQL</a:t>
            </a:r>
            <a:r>
              <a:rPr lang="zh-CN" altLang="zh-CN" dirty="0">
                <a:solidFill>
                  <a:srgbClr val="595959"/>
                </a:solidFill>
                <a:latin typeface="Microsoft YaHei" panose="020B0503020204020204" pitchFamily="34" charset="-122"/>
                <a:ea typeface="Microsoft YaHei" panose="020B0503020204020204" pitchFamily="34" charset="-122"/>
                <a:cs typeface="+mn-ea"/>
              </a:rPr>
              <a:t>数据库驱动</a:t>
            </a:r>
            <a:r>
              <a:rPr lang="en-US" altLang="zh-CN" dirty="0">
                <a:solidFill>
                  <a:srgbClr val="595959"/>
                </a:solidFill>
                <a:latin typeface="Microsoft YaHei" panose="020B0503020204020204" pitchFamily="34" charset="-122"/>
                <a:ea typeface="Microsoft YaHei" panose="020B0503020204020204" pitchFamily="34" charset="-122"/>
                <a:cs typeface="+mn-ea"/>
              </a:rPr>
              <a:t>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&lt;dependency&gt;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dirty="0">
                <a:solidFill>
                  <a:srgbClr val="595959"/>
                </a:solidFill>
                <a:latin typeface="Microsoft YaHei" panose="020B0503020204020204" pitchFamily="34" charset="-122"/>
                <a:ea typeface="Microsoft YaHei" panose="020B0503020204020204" pitchFamily="34" charset="-122"/>
                <a:cs typeface="+mn-ea"/>
              </a:rPr>
              <a:t>&gt;</a:t>
            </a:r>
            <a:r>
              <a:rPr lang="en-US" altLang="zh-CN" dirty="0" err="1">
                <a:solidFill>
                  <a:srgbClr val="595959"/>
                </a:solidFill>
                <a:latin typeface="Microsoft YaHei" panose="020B0503020204020204" pitchFamily="34" charset="-122"/>
                <a:ea typeface="Microsoft YaHei" panose="020B0503020204020204" pitchFamily="34" charset="-122"/>
                <a:cs typeface="+mn-ea"/>
              </a:rPr>
              <a:t>mysql</a:t>
            </a:r>
            <a:r>
              <a:rPr lang="en-US" altLang="zh-CN" dirty="0">
                <a:solidFill>
                  <a:srgbClr val="595959"/>
                </a:solidFill>
                <a:latin typeface="Microsoft YaHei" panose="020B0503020204020204" pitchFamily="34" charset="-122"/>
                <a:ea typeface="Microsoft YaHei" panose="020B0503020204020204" pitchFamily="34" charset="-122"/>
                <a:cs typeface="+mn-ea"/>
              </a:rPr>
              <a:t>&lt;/</a:t>
            </a:r>
            <a:r>
              <a:rPr lang="en-US" altLang="zh-CN"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dirty="0">
                <a:solidFill>
                  <a:srgbClr val="595959"/>
                </a:solidFill>
                <a:latin typeface="Microsoft YaHei" panose="020B0503020204020204" pitchFamily="34" charset="-122"/>
                <a:ea typeface="Microsoft YaHei" panose="020B0503020204020204" pitchFamily="34" charset="-122"/>
                <a:cs typeface="+mn-ea"/>
              </a:rPr>
              <a:t>&gt;</a:t>
            </a:r>
            <a:r>
              <a:rPr lang="en-US" altLang="zh-CN" dirty="0" err="1">
                <a:solidFill>
                  <a:srgbClr val="595959"/>
                </a:solidFill>
                <a:latin typeface="Microsoft YaHei" panose="020B0503020204020204" pitchFamily="34" charset="-122"/>
                <a:ea typeface="Microsoft YaHei" panose="020B0503020204020204" pitchFamily="34" charset="-122"/>
                <a:cs typeface="+mn-ea"/>
              </a:rPr>
              <a:t>mysql</a:t>
            </a:r>
            <a:r>
              <a:rPr lang="en-US" altLang="zh-CN" dirty="0">
                <a:solidFill>
                  <a:srgbClr val="595959"/>
                </a:solidFill>
                <a:latin typeface="Microsoft YaHei" panose="020B0503020204020204" pitchFamily="34" charset="-122"/>
                <a:ea typeface="Microsoft YaHei" panose="020B0503020204020204" pitchFamily="34" charset="-122"/>
                <a:cs typeface="+mn-ea"/>
              </a:rPr>
              <a:t>-connector-java&lt;/</a:t>
            </a:r>
            <a:r>
              <a:rPr lang="en-US" altLang="zh-CN"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&lt;version&gt;5.1.47&lt;/version&gt;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&lt;scope&gt;runtime&lt;/scope&gt;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&lt;/dependency&gt;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115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目录下，创建配置文件，在该文件中配置数据源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，并将数据源注入到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91893" y="2334191"/>
            <a:ext cx="7720787" cy="3742115"/>
          </a:xfrm>
          <a:prstGeom prst="rect">
            <a:avLst/>
          </a:prstGeom>
        </p:spPr>
      </p:pic>
      <p:sp>
        <p:nvSpPr>
          <p:cNvPr id="4" name="矩形 3"/>
          <p:cNvSpPr/>
          <p:nvPr/>
        </p:nvSpPr>
        <p:spPr>
          <a:xfrm>
            <a:off x="2520698" y="2308778"/>
            <a:ext cx="7446262" cy="3742115"/>
          </a:xfrm>
          <a:prstGeom prst="rect">
            <a:avLst/>
          </a:prstGeom>
        </p:spPr>
        <p:txBody>
          <a:bodyPr wrap="square">
            <a:spAutoFit/>
          </a:bodyPr>
          <a:lstStyle/>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&lt;bean </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org.springframework.jdbc.datasource.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DriverManagerDataSource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driverClassName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com.mysql.jdbc.Driver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jdbc:mysql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://localhost/spring"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name="username" value="root"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name="password" value="root" /&gt;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&lt;bean </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org.springframework.jdbc.core.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606481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编写测试类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，在该类的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实例，然后调用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execute()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方法执行创建数据表的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91893" y="2334191"/>
            <a:ext cx="7720787" cy="4086034"/>
          </a:xfrm>
          <a:prstGeom prst="rect">
            <a:avLst/>
          </a:prstGeom>
        </p:spPr>
      </p:pic>
      <p:sp>
        <p:nvSpPr>
          <p:cNvPr id="4" name="矩形 3"/>
          <p:cNvSpPr/>
          <p:nvPr/>
        </p:nvSpPr>
        <p:spPr>
          <a:xfrm>
            <a:off x="2520698" y="2308778"/>
            <a:ext cx="744626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jdTemplate.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execute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("create table account("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 int primary key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auto_increment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 varchar(50),"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"balance double)");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账户表</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901400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类，再次查询</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8836E2F-36A6-B849-9269-A7EB66205FE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561272"/>
            <a:ext cx="5166360" cy="2685098"/>
          </a:xfrm>
          <a:prstGeom prst="rect">
            <a:avLst/>
          </a:prstGeom>
          <a:noFill/>
          <a:ln>
            <a:noFill/>
          </a:ln>
        </p:spPr>
      </p:pic>
    </p:spTree>
    <p:extLst>
      <p:ext uri="{BB962C8B-B14F-4D97-AF65-F5344CB8AC3E}">
        <p14:creationId xmlns:p14="http://schemas.microsoft.com/office/powerpoint/2010/main" val="500263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update()</a:t>
            </a:r>
            <a:r>
              <a:rPr lang="zh-CN" altLang="en-US" dirty="0">
                <a:solidFill>
                  <a:srgbClr val="595959"/>
                </a:solidFill>
                <a:latin typeface="微软雅黑" panose="020B0503020204020204" pitchFamily="34" charset="-122"/>
                <a:ea typeface="微软雅黑" panose="020B0503020204020204" pitchFamily="34" charset="-122"/>
              </a:rPr>
              <a:t>方法，能够在程序中使用</a:t>
            </a:r>
            <a:r>
              <a:rPr lang="en-US" altLang="zh-CN" dirty="0">
                <a:solidFill>
                  <a:srgbClr val="595959"/>
                </a:solidFill>
                <a:latin typeface="微软雅黑" panose="020B0503020204020204" pitchFamily="34" charset="-122"/>
                <a:ea typeface="微软雅黑" panose="020B0503020204020204" pitchFamily="34" charset="-122"/>
              </a:rPr>
              <a:t>update()</a:t>
            </a:r>
            <a:r>
              <a:rPr lang="zh-CN" altLang="en-US" dirty="0">
                <a:solidFill>
                  <a:srgbClr val="595959"/>
                </a:solidFill>
                <a:latin typeface="微软雅黑" panose="020B0503020204020204" pitchFamily="34" charset="-122"/>
                <a:ea typeface="微软雅黑" panose="020B0503020204020204" pitchFamily="34" charset="-122"/>
              </a:rPr>
              <a:t>方法</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151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0968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90063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zh-CN" sz="2000" dirty="0">
                <a:solidFill>
                  <a:srgbClr val="1369B2"/>
                </a:solidFill>
                <a:latin typeface="微软雅黑" panose="020B0503020204020204" pitchFamily="34" charset="-122"/>
                <a:ea typeface="微软雅黑" panose="020B0503020204020204" pitchFamily="34" charset="-122"/>
              </a:rPr>
              <a:t>类中常用的</a:t>
            </a:r>
            <a:r>
              <a:rPr lang="en-US" altLang="zh-CN" sz="2000" dirty="0">
                <a:solidFill>
                  <a:srgbClr val="1369B2"/>
                </a:solidFill>
                <a:latin typeface="微软雅黑" panose="020B0503020204020204" pitchFamily="34" charset="-122"/>
                <a:ea typeface="微软雅黑" panose="020B0503020204020204" pitchFamily="34" charset="-122"/>
              </a:rPr>
              <a:t>update()</a:t>
            </a:r>
            <a:r>
              <a:rPr lang="zh-CN" altLang="en-US"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276931387"/>
              </p:ext>
            </p:extLst>
          </p:nvPr>
        </p:nvGraphicFramePr>
        <p:xfrm>
          <a:off x="1977390" y="2739837"/>
          <a:ext cx="8195310" cy="2965860"/>
        </p:xfrm>
        <a:graphic>
          <a:graphicData uri="http://schemas.openxmlformats.org/drawingml/2006/table">
            <a:tbl>
              <a:tblPr>
                <a:tableStyleId>{5C22544A-7EE6-4342-B048-85BDC9FD1C3A}</a:tableStyleId>
              </a:tblPr>
              <a:tblGrid>
                <a:gridCol w="2534735">
                  <a:extLst>
                    <a:ext uri="{9D8B030D-6E8A-4147-A177-3AD203B41FA5}">
                      <a16:colId xmlns:a16="http://schemas.microsoft.com/office/drawing/2014/main" val="20000"/>
                    </a:ext>
                  </a:extLst>
                </a:gridCol>
                <a:gridCol w="5660575">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update(String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该方法是最简单的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update()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方法重载形式</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它直接执行传入的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并返回受影响的行数</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update(</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PreparedStatementCreator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psc</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该方法执行参数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psc</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返回的语句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然后返回受影响的行数</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388620">
                <a:tc>
                  <a:txBody>
                    <a:bodyPr/>
                    <a:lstStyle/>
                    <a:p>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update(String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PreparedStatementSetter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pss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该方法通过参数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pss</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设置</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语句中的参数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并返回受影响的行数</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update(String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sql,Object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该方法可以为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语句设置多个参数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这些参数保存在参数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中</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使用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设置</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语句中的参数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要求参数不能为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NULL,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并返回受影响的行数</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9560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61307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下面</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通过一个案例演示</a:t>
            </a:r>
            <a:r>
              <a:rPr lang="en-US" altLang="zh-CN" sz="1600" dirty="0">
                <a:solidFill>
                  <a:srgbClr val="595959"/>
                </a:solidFill>
                <a:latin typeface="Microsoft YaHei" panose="020B0503020204020204" pitchFamily="34" charset="-122"/>
                <a:ea typeface="Microsoft YaHei" panose="020B0503020204020204" pitchFamily="34" charset="-122"/>
                <a:cs typeface="+mn-ea"/>
              </a:rPr>
              <a:t>update()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方法的使用，该案例要求添加、更新、删除用户账户。案例具体实现步骤如下所示。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编写实体类</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类，在该类中定义属性，以及其对应的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08910"/>
            <a:ext cx="7332167" cy="3367396"/>
          </a:xfrm>
          <a:prstGeom prst="rect">
            <a:avLst/>
          </a:prstGeom>
        </p:spPr>
      </p:pic>
      <p:sp>
        <p:nvSpPr>
          <p:cNvPr id="4" name="矩形 3"/>
          <p:cNvSpPr/>
          <p:nvPr/>
        </p:nvSpPr>
        <p:spPr>
          <a:xfrm>
            <a:off x="2669288" y="2674538"/>
            <a:ext cx="7194801"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Account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账户</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username;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Double balance;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账户余额</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gettter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toString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"Account [id=" + id +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"username=" + username + ", balance=" + balance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24125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层接口</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，并在接口中定义添加、更新和删除账户的方法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08909"/>
            <a:ext cx="7332167" cy="3367397"/>
          </a:xfrm>
          <a:prstGeom prst="rect">
            <a:avLst/>
          </a:prstGeom>
        </p:spPr>
      </p:pic>
      <p:sp>
        <p:nvSpPr>
          <p:cNvPr id="4" name="矩形 3"/>
          <p:cNvSpPr/>
          <p:nvPr/>
        </p:nvSpPr>
        <p:spPr>
          <a:xfrm>
            <a:off x="3069338" y="2674538"/>
            <a:ext cx="7194801" cy="3367397"/>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 </a:t>
            </a:r>
            <a:r>
              <a:rPr lang="zh-CN" altLang="zh-CN" dirty="0">
                <a:solidFill>
                  <a:srgbClr val="595959"/>
                </a:solidFill>
                <a:latin typeface="Microsoft YaHei" panose="020B0503020204020204" pitchFamily="34" charset="-122"/>
                <a:ea typeface="Microsoft YaHei" panose="020B0503020204020204" pitchFamily="34" charset="-122"/>
                <a:cs typeface="+mn-ea"/>
              </a:rPr>
              <a:t>添加</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int </a:t>
            </a:r>
            <a:r>
              <a:rPr lang="en-US" altLang="zh-CN" dirty="0" err="1">
                <a:solidFill>
                  <a:srgbClr val="595959"/>
                </a:solidFill>
                <a:latin typeface="Microsoft YaHei" panose="020B0503020204020204" pitchFamily="34" charset="-122"/>
                <a:ea typeface="Microsoft YaHei" panose="020B0503020204020204" pitchFamily="34" charset="-122"/>
                <a:cs typeface="+mn-ea"/>
              </a:rPr>
              <a:t>addAccount</a:t>
            </a:r>
            <a:r>
              <a:rPr lang="en-US" altLang="zh-CN" dirty="0">
                <a:solidFill>
                  <a:srgbClr val="595959"/>
                </a:solidFill>
                <a:latin typeface="Microsoft YaHei" panose="020B0503020204020204" pitchFamily="34" charset="-122"/>
                <a:ea typeface="Microsoft YaHei" panose="020B0503020204020204" pitchFamily="34" charset="-122"/>
                <a:cs typeface="+mn-ea"/>
              </a:rPr>
              <a:t>(Account account);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 </a:t>
            </a:r>
            <a:r>
              <a:rPr lang="zh-CN" altLang="zh-CN" dirty="0">
                <a:solidFill>
                  <a:srgbClr val="595959"/>
                </a:solidFill>
                <a:latin typeface="Microsoft YaHei" panose="020B0503020204020204" pitchFamily="34" charset="-122"/>
                <a:ea typeface="Microsoft YaHei" panose="020B0503020204020204" pitchFamily="34" charset="-122"/>
                <a:cs typeface="+mn-ea"/>
              </a:rPr>
              <a:t>更新</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int </a:t>
            </a:r>
            <a:r>
              <a:rPr lang="en-US" altLang="zh-CN" dirty="0" err="1">
                <a:solidFill>
                  <a:srgbClr val="595959"/>
                </a:solidFill>
                <a:latin typeface="Microsoft YaHei" panose="020B0503020204020204" pitchFamily="34" charset="-122"/>
                <a:ea typeface="Microsoft YaHei" panose="020B0503020204020204" pitchFamily="34" charset="-122"/>
                <a:cs typeface="+mn-ea"/>
              </a:rPr>
              <a:t>updateAccount</a:t>
            </a:r>
            <a:r>
              <a:rPr lang="en-US" altLang="zh-CN" dirty="0">
                <a:solidFill>
                  <a:srgbClr val="595959"/>
                </a:solidFill>
                <a:latin typeface="Microsoft YaHei" panose="020B0503020204020204" pitchFamily="34" charset="-122"/>
                <a:ea typeface="Microsoft YaHei" panose="020B0503020204020204" pitchFamily="34" charset="-122"/>
                <a:cs typeface="+mn-ea"/>
              </a:rPr>
              <a:t>(Account account);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 </a:t>
            </a:r>
            <a:r>
              <a:rPr lang="zh-CN" altLang="zh-CN" dirty="0">
                <a:solidFill>
                  <a:srgbClr val="595959"/>
                </a:solidFill>
                <a:latin typeface="Microsoft YaHei" panose="020B0503020204020204" pitchFamily="34" charset="-122"/>
                <a:ea typeface="Microsoft YaHei" panose="020B0503020204020204" pitchFamily="34" charset="-122"/>
                <a:cs typeface="+mn-ea"/>
              </a:rPr>
              <a:t>删除</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int </a:t>
            </a:r>
            <a:r>
              <a:rPr lang="en-US" altLang="zh-CN" dirty="0" err="1">
                <a:solidFill>
                  <a:srgbClr val="595959"/>
                </a:solidFill>
                <a:latin typeface="Microsoft YaHei" panose="020B0503020204020204" pitchFamily="34" charset="-122"/>
                <a:ea typeface="Microsoft YaHei" panose="020B0503020204020204" pitchFamily="34" charset="-122"/>
                <a:cs typeface="+mn-ea"/>
              </a:rPr>
              <a:t>deleteAccount</a:t>
            </a:r>
            <a:r>
              <a:rPr lang="en-US" altLang="zh-CN" dirty="0">
                <a:solidFill>
                  <a:srgbClr val="595959"/>
                </a:solidFill>
                <a:latin typeface="Microsoft YaHei" panose="020B0503020204020204" pitchFamily="34" charset="-122"/>
                <a:ea typeface="Microsoft YaHei" panose="020B0503020204020204" pitchFamily="34" charset="-122"/>
                <a:cs typeface="+mn-ea"/>
              </a:rPr>
              <a:t>(int 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12758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实现</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层接口</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，并在类中实现添加、更新和删除账户的方法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251711"/>
            <a:ext cx="7332167" cy="4111446"/>
          </a:xfrm>
          <a:prstGeom prst="rect">
            <a:avLst/>
          </a:prstGeom>
        </p:spPr>
      </p:pic>
      <p:sp>
        <p:nvSpPr>
          <p:cNvPr id="4" name="矩形 3"/>
          <p:cNvSpPr/>
          <p:nvPr/>
        </p:nvSpPr>
        <p:spPr>
          <a:xfrm>
            <a:off x="2646428" y="2217338"/>
            <a:ext cx="7194801"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这里只展示（</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添加账户</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）的操作</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 account)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"insert into account(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username,balance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Object[] obj = new Object[]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定义数组来存放</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语句中的参数</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account.getUsername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account.getBalance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执行添加操作，返回的是受</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语句影响的记录条数</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this.jdbcTemplate.update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 obj);}</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26656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事务管理</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理解基</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XML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方式的声明式事务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熟悉基于注解方式的声明式事务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2779149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中，定义一个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00351"/>
            <a:ext cx="7332167" cy="2651759"/>
          </a:xfrm>
          <a:prstGeom prst="rect">
            <a:avLst/>
          </a:prstGeom>
        </p:spPr>
      </p:pic>
      <p:sp>
        <p:nvSpPr>
          <p:cNvPr id="4" name="矩形 3"/>
          <p:cNvSpPr/>
          <p:nvPr/>
        </p:nvSpPr>
        <p:spPr>
          <a:xfrm>
            <a:off x="2646428" y="2834558"/>
            <a:ext cx="7194801"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a:t>
            </a:r>
            <a:r>
              <a:rPr lang="zh-CN" altLang="zh-CN" dirty="0">
                <a:solidFill>
                  <a:srgbClr val="595959"/>
                </a:solidFill>
                <a:latin typeface="Microsoft YaHei" panose="020B0503020204020204" pitchFamily="34" charset="-122"/>
                <a:ea typeface="Microsoft YaHei" panose="020B0503020204020204" pitchFamily="34" charset="-122"/>
                <a:cs typeface="+mn-ea"/>
              </a:rPr>
              <a:t>定义</a:t>
            </a:r>
            <a:r>
              <a:rPr lang="en-US" altLang="zh-CN" dirty="0">
                <a:solidFill>
                  <a:srgbClr val="595959"/>
                </a:solidFill>
                <a:latin typeface="Microsoft YaHei" panose="020B0503020204020204" pitchFamily="34" charset="-122"/>
                <a:ea typeface="Microsoft YaHei" panose="020B0503020204020204" pitchFamily="34" charset="-122"/>
                <a:cs typeface="+mn-ea"/>
              </a:rPr>
              <a:t>id</a:t>
            </a:r>
            <a:r>
              <a:rPr lang="zh-CN" altLang="zh-CN" dirty="0">
                <a:solidFill>
                  <a:srgbClr val="595959"/>
                </a:solidFill>
                <a:latin typeface="Microsoft YaHei" panose="020B0503020204020204" pitchFamily="34" charset="-122"/>
                <a:ea typeface="Microsoft YaHei" panose="020B0503020204020204" pitchFamily="34" charset="-122"/>
                <a:cs typeface="+mn-ea"/>
              </a:rPr>
              <a:t>为</a:t>
            </a:r>
            <a:r>
              <a:rPr lang="en-US" altLang="zh-CN"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dirty="0">
                <a:solidFill>
                  <a:srgbClr val="595959"/>
                </a:solidFill>
                <a:latin typeface="Microsoft YaHei" panose="020B0503020204020204" pitchFamily="34" charset="-122"/>
                <a:ea typeface="Microsoft YaHei" panose="020B0503020204020204" pitchFamily="34" charset="-122"/>
                <a:cs typeface="+mn-ea"/>
              </a:rPr>
              <a:t>的</a:t>
            </a:r>
            <a:r>
              <a:rPr lang="en-US" altLang="zh-CN" dirty="0">
                <a:solidFill>
                  <a:srgbClr val="595959"/>
                </a:solidFill>
                <a:latin typeface="Microsoft YaHei" panose="020B0503020204020204" pitchFamily="34" charset="-122"/>
                <a:ea typeface="Microsoft YaHei" panose="020B0503020204020204" pitchFamily="34" charset="-122"/>
                <a:cs typeface="+mn-ea"/>
              </a:rPr>
              <a:t>Bean--&gt;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 id="</a:t>
            </a:r>
            <a:r>
              <a:rPr lang="en-US" altLang="zh-CN"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dirty="0">
                <a:solidFill>
                  <a:srgbClr val="595959"/>
                </a:solidFill>
                <a:latin typeface="Microsoft YaHei" panose="020B0503020204020204" pitchFamily="34" charset="-122"/>
                <a:ea typeface="Microsoft YaHei" panose="020B0503020204020204" pitchFamily="34" charset="-122"/>
                <a:cs typeface="+mn-ea"/>
              </a:rPr>
              <a:t>"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com.itheima.AccountDaoImpl</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&lt;!-- </a:t>
            </a:r>
            <a:r>
              <a:rPr lang="zh-CN" altLang="zh-CN" dirty="0">
                <a:solidFill>
                  <a:srgbClr val="595959"/>
                </a:solidFill>
                <a:latin typeface="Microsoft YaHei" panose="020B0503020204020204" pitchFamily="34" charset="-122"/>
                <a:ea typeface="Microsoft YaHei" panose="020B0503020204020204" pitchFamily="34" charset="-122"/>
                <a:cs typeface="+mn-ea"/>
              </a:rPr>
              <a:t>将</a:t>
            </a:r>
            <a:r>
              <a:rPr lang="en-US" altLang="zh-CN"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dirty="0">
                <a:solidFill>
                  <a:srgbClr val="595959"/>
                </a:solidFill>
                <a:latin typeface="Microsoft YaHei" panose="020B0503020204020204" pitchFamily="34" charset="-122"/>
                <a:ea typeface="Microsoft YaHei" panose="020B0503020204020204" pitchFamily="34" charset="-122"/>
                <a:cs typeface="+mn-ea"/>
              </a:rPr>
              <a:t>注入到</a:t>
            </a:r>
            <a:r>
              <a:rPr lang="en-US" altLang="zh-CN"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dirty="0">
                <a:solidFill>
                  <a:srgbClr val="595959"/>
                </a:solidFill>
                <a:latin typeface="Microsoft YaHei" panose="020B0503020204020204" pitchFamily="34" charset="-122"/>
                <a:ea typeface="Microsoft YaHei" panose="020B0503020204020204" pitchFamily="34" charset="-122"/>
                <a:cs typeface="+mn-ea"/>
              </a:rPr>
              <a:t>实例中</a:t>
            </a:r>
            <a:r>
              <a:rPr lang="en-US" altLang="zh-CN" dirty="0">
                <a:solidFill>
                  <a:srgbClr val="595959"/>
                </a:solidFill>
                <a:latin typeface="Microsoft YaHei" panose="020B0503020204020204" pitchFamily="34" charset="-122"/>
                <a:ea typeface="Microsoft YaHei" panose="020B0503020204020204" pitchFamily="34" charset="-122"/>
                <a:cs typeface="+mn-ea"/>
              </a:rPr>
              <a:t>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1369B2"/>
                </a:solidFill>
                <a:latin typeface="Microsoft YaHei" panose="020B0503020204020204" pitchFamily="34" charset="-122"/>
                <a:ea typeface="Microsoft YaHei" panose="020B0503020204020204" pitchFamily="34" charset="-122"/>
                <a:cs typeface="+mn-ea"/>
              </a:rPr>
              <a:t>&lt;property name="</a:t>
            </a:r>
            <a:r>
              <a:rPr lang="en-US" altLang="zh-CN" dirty="0" err="1">
                <a:solidFill>
                  <a:srgbClr val="1369B2"/>
                </a:solidFill>
                <a:latin typeface="Microsoft YaHei" panose="020B0503020204020204" pitchFamily="34" charset="-122"/>
                <a:ea typeface="Microsoft YaHei" panose="020B0503020204020204" pitchFamily="34" charset="-122"/>
                <a:cs typeface="+mn-ea"/>
              </a:rPr>
              <a:t>jdbcTemplate</a:t>
            </a:r>
            <a:r>
              <a:rPr lang="en-US" altLang="zh-CN" dirty="0">
                <a:solidFill>
                  <a:srgbClr val="1369B2"/>
                </a:solidFill>
                <a:latin typeface="Microsoft YaHei" panose="020B0503020204020204" pitchFamily="34" charset="-122"/>
                <a:ea typeface="Microsoft YaHei" panose="020B0503020204020204" pitchFamily="34" charset="-122"/>
                <a:cs typeface="+mn-ea"/>
              </a:rPr>
              <a:t>" ref="</a:t>
            </a:r>
            <a:r>
              <a:rPr lang="en-US" altLang="zh-CN" dirty="0" err="1">
                <a:solidFill>
                  <a:srgbClr val="1369B2"/>
                </a:solidFill>
                <a:latin typeface="Microsoft YaHei" panose="020B0503020204020204" pitchFamily="34" charset="-122"/>
                <a:ea typeface="Microsoft YaHei" panose="020B0503020204020204" pitchFamily="34" charset="-122"/>
                <a:cs typeface="+mn-ea"/>
              </a:rPr>
              <a:t>jdbcTemplate</a:t>
            </a:r>
            <a:r>
              <a:rPr lang="en-US" altLang="zh-CN" dirty="0">
                <a:solidFill>
                  <a:srgbClr val="1369B2"/>
                </a:solidFill>
                <a:latin typeface="Microsoft YaHei" panose="020B0503020204020204" pitchFamily="34" charset="-122"/>
                <a:ea typeface="Microsoft YaHei" panose="020B0503020204020204" pitchFamily="34" charset="-122"/>
                <a:cs typeface="+mn-ea"/>
              </a:rPr>
              <a:t>" /&gt;</a:t>
            </a:r>
            <a:endParaRPr lang="zh-CN" altLang="zh-CN"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6674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测试添加功能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TestAddAccount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，该类主要用于添加用户账户信息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TestAddAcount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Account account = new Account();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account.setUsername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account.setBalance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(1000.00);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 num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addAccount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 (num &gt; 0)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成功插入了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num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条数据！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else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插入操作执行失败！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72731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查看执行第</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5</a:t>
            </a:r>
            <a:r>
              <a:rPr lang="zh-CN" altLang="en-US" sz="1600" b="1" dirty="0">
                <a:solidFill>
                  <a:srgbClr val="595959"/>
                </a:solidFill>
                <a:latin typeface="Microsoft YaHei" panose="020B0503020204020204" pitchFamily="34" charset="-122"/>
                <a:ea typeface="Microsoft YaHei" panose="020B0503020204020204" pitchFamily="34" charset="-122"/>
                <a:cs typeface="+mn-ea"/>
              </a:rPr>
              <a:t>步后的运行结果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TestAddAccount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控制台会输出结果。</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此时再次查询</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F2F5F029-538B-DD44-A5FB-120D29E04A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660015"/>
            <a:ext cx="5166360" cy="2761922"/>
          </a:xfrm>
          <a:prstGeom prst="rect">
            <a:avLst/>
          </a:prstGeom>
          <a:noFill/>
          <a:ln>
            <a:noFill/>
          </a:ln>
        </p:spPr>
      </p:pic>
    </p:spTree>
    <p:extLst>
      <p:ext uri="{BB962C8B-B14F-4D97-AF65-F5344CB8AC3E}">
        <p14:creationId xmlns:p14="http://schemas.microsoft.com/office/powerpoint/2010/main" val="4064163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a:t>
            </a:r>
            <a:r>
              <a:rPr lang="zh-CN" altLang="en-US" b="1" dirty="0">
                <a:solidFill>
                  <a:srgbClr val="595959"/>
                </a:solidFill>
                <a:latin typeface="Microsoft YaHei" panose="020B0503020204020204" pitchFamily="34" charset="-122"/>
                <a:ea typeface="Microsoft YaHei" panose="020B0503020204020204" pitchFamily="34" charset="-122"/>
                <a:cs typeface="+mn-ea"/>
              </a:rPr>
              <a:t>更新</a:t>
            </a:r>
            <a:r>
              <a:rPr lang="zh-CN" altLang="zh-CN" b="1" dirty="0">
                <a:solidFill>
                  <a:srgbClr val="595959"/>
                </a:solidFill>
                <a:latin typeface="Microsoft YaHei" panose="020B0503020204020204" pitchFamily="34" charset="-122"/>
                <a:ea typeface="Microsoft YaHei" panose="020B0503020204020204" pitchFamily="34" charset="-122"/>
                <a:cs typeface="+mn-ea"/>
              </a:rPr>
              <a:t>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执行完插入操作后，接下来调用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update()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执行更新操作。</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TestUpdateAccount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 account = new Account();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account.setId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account.setUsername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account.setBalance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(2000.00);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 num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updateAccount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if (num &gt; 0)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成功修改了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num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条数据！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else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修改操作执行失败！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0455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查看执行第</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7</a:t>
            </a:r>
            <a:r>
              <a:rPr lang="zh-CN" altLang="en-US" sz="1600" b="1" dirty="0">
                <a:solidFill>
                  <a:srgbClr val="595959"/>
                </a:solidFill>
                <a:latin typeface="Microsoft YaHei" panose="020B0503020204020204" pitchFamily="34" charset="-122"/>
                <a:ea typeface="Microsoft YaHei" panose="020B0503020204020204" pitchFamily="34" charset="-122"/>
                <a:cs typeface="+mn-ea"/>
              </a:rPr>
              <a:t>步后的运行结果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TestUpdateAccount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此时再次查询</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C1091A00-A221-A048-9E17-5FA78B5188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854324"/>
            <a:ext cx="5166360" cy="2483485"/>
          </a:xfrm>
          <a:prstGeom prst="rect">
            <a:avLst/>
          </a:prstGeom>
          <a:noFill/>
          <a:ln>
            <a:noFill/>
          </a:ln>
        </p:spPr>
      </p:pic>
    </p:spTree>
    <p:extLst>
      <p:ext uri="{BB962C8B-B14F-4D97-AF65-F5344CB8AC3E}">
        <p14:creationId xmlns:p14="http://schemas.microsoft.com/office/powerpoint/2010/main" val="26924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a:t>
            </a:r>
            <a:r>
              <a:rPr lang="zh-CN" altLang="en-US" b="1" dirty="0">
                <a:solidFill>
                  <a:srgbClr val="595959"/>
                </a:solidFill>
                <a:latin typeface="Microsoft YaHei" panose="020B0503020204020204" pitchFamily="34" charset="-122"/>
                <a:ea typeface="Microsoft YaHei" panose="020B0503020204020204" pitchFamily="34" charset="-122"/>
                <a:cs typeface="+mn-ea"/>
              </a:rPr>
              <a:t>删除</a:t>
            </a:r>
            <a:r>
              <a:rPr lang="zh-CN" altLang="zh-CN" b="1" dirty="0">
                <a:solidFill>
                  <a:srgbClr val="595959"/>
                </a:solidFill>
                <a:latin typeface="Microsoft YaHei" panose="020B0503020204020204" pitchFamily="34" charset="-122"/>
                <a:ea typeface="Microsoft YaHei" panose="020B0503020204020204" pitchFamily="34" charset="-122"/>
                <a:cs typeface="+mn-ea"/>
              </a:rPr>
              <a:t>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执行完更新操作后，最后调用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delete()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方法执行删除操作。在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TestDeleteAccount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，该类主要用于删除用户账户</a:t>
            </a:r>
            <a:r>
              <a:rPr lang="zh-CN" altLang="en-US" sz="1600" dirty="0">
                <a:solidFill>
                  <a:srgbClr val="595959"/>
                </a:solidFill>
                <a:latin typeface="Microsoft YaHei" panose="020B0503020204020204" pitchFamily="34" charset="-122"/>
                <a:ea typeface="Microsoft YaHei" panose="020B0503020204020204" pitchFamily="34" charset="-122"/>
                <a:cs typeface="+mn-ea"/>
              </a:rPr>
              <a:t>信息。</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TestDeleteAccount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加载配置文件</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deleteAccount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方法，并获取返回结果</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 num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accountDao.deleteAccount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p>
          <a:p>
            <a:pPr lvl="0" fontAlgn="base">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输出语句省略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8944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10</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查看执行第</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9</a:t>
            </a:r>
            <a:r>
              <a:rPr lang="zh-CN" altLang="en-US" sz="1600" b="1" dirty="0">
                <a:solidFill>
                  <a:srgbClr val="595959"/>
                </a:solidFill>
                <a:latin typeface="Microsoft YaHei" panose="020B0503020204020204" pitchFamily="34" charset="-122"/>
                <a:ea typeface="Microsoft YaHei" panose="020B0503020204020204" pitchFamily="34" charset="-122"/>
                <a:cs typeface="+mn-ea"/>
              </a:rPr>
              <a:t>步后的运行结果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TestDeleteAccount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此时再次查询</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E47BB720-11EB-7F4A-95E5-82A80D57513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773362"/>
            <a:ext cx="5166360" cy="2724468"/>
          </a:xfrm>
          <a:prstGeom prst="rect">
            <a:avLst/>
          </a:prstGeom>
          <a:noFill/>
          <a:ln>
            <a:noFill/>
          </a:ln>
        </p:spPr>
      </p:pic>
    </p:spTree>
    <p:extLst>
      <p:ext uri="{BB962C8B-B14F-4D97-AF65-F5344CB8AC3E}">
        <p14:creationId xmlns:p14="http://schemas.microsoft.com/office/powerpoint/2010/main" val="23072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29448"/>
            <a:ext cx="543027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query()</a:t>
            </a:r>
            <a:r>
              <a:rPr lang="zh-CN" altLang="en-US" dirty="0">
                <a:solidFill>
                  <a:srgbClr val="595959"/>
                </a:solidFill>
                <a:latin typeface="微软雅黑" panose="020B0503020204020204" pitchFamily="34" charset="-122"/>
                <a:ea typeface="微软雅黑" panose="020B0503020204020204" pitchFamily="34" charset="-122"/>
              </a:rPr>
              <a:t>方法，能够在程序中使用</a:t>
            </a:r>
            <a:r>
              <a:rPr lang="en-US" altLang="zh-CN" dirty="0">
                <a:solidFill>
                  <a:srgbClr val="595959"/>
                </a:solidFill>
                <a:latin typeface="微软雅黑" panose="020B0503020204020204" pitchFamily="34" charset="-122"/>
                <a:ea typeface="微软雅黑" panose="020B0503020204020204" pitchFamily="34" charset="-122"/>
              </a:rPr>
              <a:t>query()</a:t>
            </a:r>
            <a:r>
              <a:rPr lang="zh-CN" altLang="en-US" dirty="0">
                <a:solidFill>
                  <a:srgbClr val="595959"/>
                </a:solidFill>
                <a:latin typeface="微软雅黑" panose="020B0503020204020204" pitchFamily="34" charset="-122"/>
                <a:ea typeface="微软雅黑" panose="020B0503020204020204" pitchFamily="34" charset="-122"/>
              </a:rPr>
              <a:t>方法</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3225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2949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zh-CN" sz="2000" dirty="0">
                <a:solidFill>
                  <a:srgbClr val="1369B2"/>
                </a:solidFill>
                <a:latin typeface="微软雅黑" panose="020B0503020204020204" pitchFamily="34" charset="-122"/>
                <a:ea typeface="微软雅黑" panose="020B0503020204020204" pitchFamily="34" charset="-122"/>
              </a:rPr>
              <a:t>类中常用的</a:t>
            </a:r>
            <a:r>
              <a:rPr lang="zh-CN" altLang="en-US" sz="2000" dirty="0">
                <a:solidFill>
                  <a:srgbClr val="1369B2"/>
                </a:solidFill>
                <a:latin typeface="微软雅黑" panose="020B0503020204020204" pitchFamily="34" charset="-122"/>
                <a:ea typeface="微软雅黑" panose="020B0503020204020204" pitchFamily="34" charset="-122"/>
              </a:rPr>
              <a:t>查询</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570113719"/>
              </p:ext>
            </p:extLst>
          </p:nvPr>
        </p:nvGraphicFramePr>
        <p:xfrm>
          <a:off x="1680210" y="2214057"/>
          <a:ext cx="8835390" cy="3941220"/>
        </p:xfrm>
        <a:graphic>
          <a:graphicData uri="http://schemas.openxmlformats.org/drawingml/2006/table">
            <a:tbl>
              <a:tblPr>
                <a:tableStyleId>{5C22544A-7EE6-4342-B048-85BDC9FD1C3A}</a:tableStyleId>
              </a:tblPr>
              <a:tblGrid>
                <a:gridCol w="2732706">
                  <a:extLst>
                    <a:ext uri="{9D8B030D-6E8A-4147-A177-3AD203B41FA5}">
                      <a16:colId xmlns:a16="http://schemas.microsoft.com/office/drawing/2014/main" val="20000"/>
                    </a:ext>
                  </a:extLst>
                </a:gridCol>
                <a:gridCol w="6102684">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 query(String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执行</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类型参数提供的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并通过参数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返回一个</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类型的结果</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 query(String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PreparedStatementSetter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pss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根据</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类型参数提供的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语句创建</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PreparedStatement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通过参数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将结果返回到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中</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388620">
                <a:tc>
                  <a:txBody>
                    <a:bodyPr/>
                    <a:lstStyle/>
                    <a:p>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 query(String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使用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的值来设置</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语句中的参数值</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是个回调方法</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直接返回</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类型的数据</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queryForObject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p>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将</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参数绑定到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语句中</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并通过参数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rowMapper</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返回一个</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Object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类型的单行记录</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queryForList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sql,Object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class&lt;T&gt;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elementType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该方法可以返回多行数据的结果</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但必须返回列表</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args</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参数是</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语句中的参数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elementType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参数返回的是</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List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数据类型</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819538062"/>
                  </a:ext>
                </a:extLst>
              </a:tr>
            </a:tbl>
          </a:graphicData>
        </a:graphic>
      </p:graphicFrame>
    </p:spTree>
    <p:extLst>
      <p:ext uri="{BB962C8B-B14F-4D97-AF65-F5344CB8AC3E}">
        <p14:creationId xmlns:p14="http://schemas.microsoft.com/office/powerpoint/2010/main" val="129804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0799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了解了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类中几个常用的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query()</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方法后，接下来通过一个具体的案例演示</a:t>
            </a:r>
            <a:r>
              <a:rPr lang="en-US" altLang="zh-CN" sz="1600" dirty="0">
                <a:solidFill>
                  <a:srgbClr val="595959"/>
                </a:solidFill>
                <a:latin typeface="Microsoft YaHei" panose="020B0503020204020204" pitchFamily="34" charset="-122"/>
                <a:ea typeface="Microsoft YaHei" panose="020B0503020204020204" pitchFamily="34" charset="-122"/>
                <a:cs typeface="+mn-ea"/>
              </a:rPr>
              <a:t>query()</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方法的使用，案例实现步骤如下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zh-CN" b="1" dirty="0">
                <a:solidFill>
                  <a:srgbClr val="595959"/>
                </a:solidFill>
                <a:latin typeface="Microsoft YaHei" panose="020B0503020204020204" pitchFamily="34" charset="-122"/>
                <a:ea typeface="Microsoft YaHei" panose="020B0503020204020204" pitchFamily="34" charset="-122"/>
                <a:cs typeface="+mn-ea"/>
              </a:rPr>
              <a:t>插入数据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向数据表</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中插入几条数据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48889"/>
            <a:ext cx="7332167" cy="3707743"/>
          </a:xfrm>
          <a:prstGeom prst="rect">
            <a:avLst/>
          </a:prstGeom>
        </p:spPr>
      </p:pic>
      <p:sp>
        <p:nvSpPr>
          <p:cNvPr id="4" name="矩形 3"/>
          <p:cNvSpPr/>
          <p:nvPr/>
        </p:nvSpPr>
        <p:spPr>
          <a:xfrm>
            <a:off x="2669288" y="2491658"/>
            <a:ext cx="7194801"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USE `spring`;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DROP TABLE IF EXISTS `account`;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CREATE TABLE `account`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 int(11) NOT NULL AUTO_INCREMENT,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 varchar(50) DEFAULT NULL,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`balance` double DEFAULT NULL,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PRIMARY KEY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ENGINE=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InnoDB</a:t>
            </a:r>
            <a:r>
              <a:rPr lang="en-US" altLang="zh-CN" sz="1600" dirty="0">
                <a:solidFill>
                  <a:srgbClr val="595959"/>
                </a:solidFill>
                <a:latin typeface="Microsoft YaHei" panose="020B0503020204020204" pitchFamily="34" charset="-122"/>
                <a:ea typeface="Microsoft YaHei" panose="020B0503020204020204" pitchFamily="34" charset="-122"/>
                <a:cs typeface="+mn-ea"/>
              </a:rPr>
              <a:t> AUTO_INCREMENT=5 DEFAULT CHARSET=utf8;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insert into `account`(`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id`,`username`,`balance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(1,'zhangsan',100),(3,'lisi',500),(4,'wangwu',300);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6308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56408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数据</a:t>
            </a:r>
            <a:r>
              <a:rPr lang="zh-CN" altLang="zh-CN" sz="2000" dirty="0">
                <a:solidFill>
                  <a:srgbClr val="595959"/>
                </a:solidFill>
                <a:latin typeface="微软雅黑" panose="020B0503020204020204" pitchFamily="34" charset="-122"/>
                <a:ea typeface="微软雅黑" panose="020B0503020204020204" pitchFamily="34" charset="-122"/>
              </a:rPr>
              <a:t>库用于处理持久化业务产生的数据，应用程序在运行过程中经常要操作数据库。一般情况下，数据库的操作由持久层来实现。作为扩展性较强的一站式开发框架，</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也提供了持久层</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功能，</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可以管理数据库连接资源，简化传统</a:t>
            </a:r>
            <a:r>
              <a:rPr lang="en-US" altLang="zh-CN" sz="2000" dirty="0">
                <a:solidFill>
                  <a:srgbClr val="595959"/>
                </a:solidFill>
                <a:latin typeface="微软雅黑" panose="020B0503020204020204" pitchFamily="34" charset="-122"/>
                <a:ea typeface="微软雅黑" panose="020B0503020204020204" pitchFamily="34" charset="-122"/>
              </a:rPr>
              <a:t>JDBC</a:t>
            </a:r>
            <a:r>
              <a:rPr lang="zh-CN" altLang="zh-CN" sz="2000" dirty="0">
                <a:solidFill>
                  <a:srgbClr val="595959"/>
                </a:solidFill>
                <a:latin typeface="微软雅黑" panose="020B0503020204020204" pitchFamily="34" charset="-122"/>
                <a:ea typeface="微软雅黑" panose="020B0503020204020204" pitchFamily="34" charset="-122"/>
              </a:rPr>
              <a:t>的操作，进而提升程序数据库操作的效率。本章将对</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相关知识进行详细讲解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编写查询方法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前面的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接口中，声明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查询单个账户信息；声明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方法，用于查询所有账户信息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143250"/>
            <a:ext cx="7332167" cy="1821056"/>
          </a:xfrm>
          <a:prstGeom prst="rect">
            <a:avLst/>
          </a:prstGeom>
        </p:spPr>
      </p:pic>
      <p:sp>
        <p:nvSpPr>
          <p:cNvPr id="4" name="矩形 3"/>
          <p:cNvSpPr/>
          <p:nvPr/>
        </p:nvSpPr>
        <p:spPr>
          <a:xfrm>
            <a:off x="3732278" y="3257468"/>
            <a:ext cx="7194801" cy="152612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Account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查询所有账户</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List&lt;Account&gt;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18813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实现查询方法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前面的</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方法，并调用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query()</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方法分别进行查询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400286"/>
            <a:ext cx="7332167" cy="3886214"/>
          </a:xfrm>
          <a:prstGeom prst="rect">
            <a:avLst/>
          </a:prstGeom>
        </p:spPr>
      </p:pic>
      <p:sp>
        <p:nvSpPr>
          <p:cNvPr id="4" name="矩形 3"/>
          <p:cNvSpPr/>
          <p:nvPr/>
        </p:nvSpPr>
        <p:spPr>
          <a:xfrm>
            <a:off x="2600708" y="2457368"/>
            <a:ext cx="7194801"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这里只展示了其中一个方法，</a:t>
            </a:r>
            <a:r>
              <a:rPr lang="zh-CN" altLang="zh-CN" sz="1600" dirty="0">
                <a:solidFill>
                  <a:srgbClr val="595959"/>
                </a:solidFill>
                <a:latin typeface="Microsoft YaHei" panose="020B0503020204020204" pitchFamily="34" charset="-122"/>
                <a:ea typeface="Microsoft YaHei" panose="020B0503020204020204" pitchFamily="34" charset="-122"/>
                <a:cs typeface="+mn-ea"/>
              </a:rPr>
              <a:t>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查询单个账户信息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Account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 id)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"select * from account where id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创建一个新的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BeanPropertyRowMapper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&lt;Account&gt;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1369B2"/>
                </a:solidFill>
                <a:latin typeface="Microsoft YaHei" panose="020B0503020204020204" pitchFamily="34" charset="-122"/>
                <a:ea typeface="Microsoft YaHei" panose="020B0503020204020204" pitchFamily="34" charset="-122"/>
                <a:cs typeface="+mn-ea"/>
              </a:rPr>
              <a:t> =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new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BeanPropertyRowMapper</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&lt;Account&gt;(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Account.class</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绑定到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语句中，通过</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RowMapper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Object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类型的单行记录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return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this.jdbcTemplate.queryForObject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sql</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1369B2"/>
                </a:solidFill>
                <a:latin typeface="Microsoft YaHei" panose="020B0503020204020204" pitchFamily="34" charset="-122"/>
                <a:ea typeface="Microsoft YaHei" panose="020B0503020204020204" pitchFamily="34" charset="-122"/>
                <a:cs typeface="+mn-ea"/>
              </a:rPr>
              <a:t>, id);</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5926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测试条件查询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，用于测试条件查询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54565"/>
            <a:ext cx="7332167" cy="4008509"/>
          </a:xfrm>
          <a:prstGeom prst="rect">
            <a:avLst/>
          </a:prstGeom>
        </p:spPr>
      </p:pic>
      <p:sp>
        <p:nvSpPr>
          <p:cNvPr id="4" name="矩形 3"/>
          <p:cNvSpPr/>
          <p:nvPr/>
        </p:nvSpPr>
        <p:spPr>
          <a:xfrm>
            <a:off x="2600708" y="2274488"/>
            <a:ext cx="7194801" cy="4111447"/>
          </a:xfrm>
          <a:prstGeom prst="rect">
            <a:avLst/>
          </a:prstGeom>
        </p:spPr>
        <p:txBody>
          <a:bodyPr wrap="square">
            <a:spAutoFit/>
          </a:bodyPr>
          <a:lstStyle/>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FindAccountByIdTest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加载配置文件</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 account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accountDao.findAccountById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47910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测试查询所有用户信息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，用于查询所有用户账户信息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148826"/>
            <a:ext cx="7332167" cy="4389269"/>
          </a:xfrm>
          <a:prstGeom prst="rect">
            <a:avLst/>
          </a:prstGeom>
        </p:spPr>
      </p:pic>
      <p:sp>
        <p:nvSpPr>
          <p:cNvPr id="4" name="矩形 3"/>
          <p:cNvSpPr/>
          <p:nvPr/>
        </p:nvSpPr>
        <p:spPr>
          <a:xfrm>
            <a:off x="2600708" y="209160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加载配置文件</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List&lt;Account&gt; account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accountDao.findAllAccount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执行方法</a:t>
            </a:r>
          </a:p>
          <a:p>
            <a:pPr fontAlgn="base">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 (Account act : account)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循环输出集合中的对象</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786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FindAllAccountTest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F23A8D84-A437-6B4E-9921-33D36CFD1CF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822892"/>
            <a:ext cx="5166360" cy="1920558"/>
          </a:xfrm>
          <a:prstGeom prst="rect">
            <a:avLst/>
          </a:prstGeom>
          <a:noFill/>
          <a:ln>
            <a:noFill/>
          </a:ln>
        </p:spPr>
      </p:pic>
    </p:spTree>
    <p:extLst>
      <p:ext uri="{BB962C8B-B14F-4D97-AF65-F5344CB8AC3E}">
        <p14:creationId xmlns:p14="http://schemas.microsoft.com/office/powerpoint/2010/main" val="3086044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事务管理概述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7558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理解</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事务管理的</a:t>
            </a:r>
            <a:r>
              <a:rPr lang="zh-CN" altLang="en-US" dirty="0">
                <a:solidFill>
                  <a:srgbClr val="1369B2"/>
                </a:solidFill>
                <a:latin typeface="微软雅黑" panose="020B0503020204020204" pitchFamily="34" charset="-122"/>
                <a:ea typeface="微软雅黑" panose="020B0503020204020204" pitchFamily="34" charset="-122"/>
              </a:rPr>
              <a:t>核心接口</a:t>
            </a:r>
            <a:r>
              <a:rPr lang="zh-CN" altLang="en-US" dirty="0">
                <a:solidFill>
                  <a:srgbClr val="595959"/>
                </a:solidFill>
                <a:latin typeface="微软雅黑" panose="020B0503020204020204" pitchFamily="34" charset="-122"/>
                <a:ea typeface="微软雅黑" panose="020B0503020204020204" pitchFamily="34" charset="-122"/>
              </a:rPr>
              <a:t>，能够说出它的</a:t>
            </a:r>
            <a:r>
              <a:rPr lang="en-US" altLang="zh-CN" dirty="0">
                <a:solidFill>
                  <a:srgbClr val="595959"/>
                </a:solidFill>
                <a:latin typeface="微软雅黑" panose="020B0503020204020204" pitchFamily="34" charset="-122"/>
                <a:ea typeface="微软雅黑" panose="020B0503020204020204" pitchFamily="34" charset="-122"/>
              </a:rPr>
              <a:t>3</a:t>
            </a:r>
            <a:r>
              <a:rPr lang="zh-CN" altLang="en-US" dirty="0">
                <a:solidFill>
                  <a:srgbClr val="595959"/>
                </a:solidFill>
                <a:latin typeface="微软雅黑" panose="020B0503020204020204" pitchFamily="34" charset="-122"/>
                <a:ea typeface="微软雅黑" panose="020B0503020204020204" pitchFamily="34" charset="-122"/>
              </a:rPr>
              <a:t>个核心接口及内容</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58511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334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05343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spring-tx-5.2.8.RELEAS</a:t>
            </a:r>
            <a:r>
              <a:rPr lang="zh-CN" altLang="zh-CN" sz="2000" dirty="0">
                <a:solidFill>
                  <a:srgbClr val="1369B2"/>
                </a:solidFill>
                <a:latin typeface="微软雅黑" panose="020B0503020204020204" pitchFamily="34" charset="-122"/>
                <a:ea typeface="微软雅黑" panose="020B0503020204020204" pitchFamily="34" charset="-122"/>
              </a:rPr>
              <a:t>依赖包</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zh-CN" sz="2000" dirty="0">
                <a:solidFill>
                  <a:srgbClr val="1369B2"/>
                </a:solidFill>
                <a:latin typeface="微软雅黑" panose="020B0503020204020204" pitchFamily="34" charset="-122"/>
                <a:ea typeface="微软雅黑" panose="020B0503020204020204" pitchFamily="34" charset="-122"/>
              </a:rPr>
              <a:t>个</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4650"/>
            <a:ext cx="9414276" cy="13697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PlatformTransactionManager</a:t>
            </a:r>
            <a:r>
              <a:rPr lang="zh-CN" altLang="zh-CN" dirty="0">
                <a:solidFill>
                  <a:srgbClr val="595959"/>
                </a:solidFill>
                <a:latin typeface="微软雅黑" panose="020B0503020204020204" pitchFamily="34" charset="-122"/>
              </a:rPr>
              <a:t>接口：可以根据属性管理事务。</a:t>
            </a:r>
          </a:p>
          <a:p>
            <a:pPr lvl="0">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接口：用于定义事务的属性。</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TransactionStatus</a:t>
            </a:r>
            <a:r>
              <a:rPr lang="zh-CN" altLang="zh-CN" dirty="0">
                <a:solidFill>
                  <a:srgbClr val="595959"/>
                </a:solidFill>
                <a:latin typeface="微软雅黑" panose="020B0503020204020204" pitchFamily="34" charset="-122"/>
              </a:rPr>
              <a:t>接口：用于界定事务的状态 </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9"/>
            <a:ext cx="9865885" cy="1756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51753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675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9524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PlatformTransactionManager</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801601979"/>
              </p:ext>
            </p:extLst>
          </p:nvPr>
        </p:nvGraphicFramePr>
        <p:xfrm>
          <a:off x="2606040" y="2819847"/>
          <a:ext cx="6972300" cy="2128899"/>
        </p:xfrm>
        <a:graphic>
          <a:graphicData uri="http://schemas.openxmlformats.org/drawingml/2006/table">
            <a:tbl>
              <a:tblPr>
                <a:tableStyleId>{5C22544A-7EE6-4342-B048-85BDC9FD1C3A}</a:tableStyleId>
              </a:tblPr>
              <a:tblGrid>
                <a:gridCol w="3120390">
                  <a:extLst>
                    <a:ext uri="{9D8B030D-6E8A-4147-A177-3AD203B41FA5}">
                      <a16:colId xmlns:a16="http://schemas.microsoft.com/office/drawing/2014/main" val="20000"/>
                    </a:ext>
                  </a:extLst>
                </a:gridCol>
                <a:gridCol w="3851910">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TransactionStatus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获取事务状态信息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void commit(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TransactionStatus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提交事务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void rollback(</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TransactionStatus</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status)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用于回滚事务</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862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910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57998"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783330"/>
            <a:ext cx="9414276" cy="9258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接口中定义了事务描述相关的常量，其中包括了事务的隔离级别、事务的传播行为、事务的超时时间和是否为只读事务。下面对这几种常量做详细讲解。</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3438448"/>
            <a:ext cx="9865885" cy="156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3372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20792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770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972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275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5484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JDBC</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8038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JdbcTemplate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增删改查操作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059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事务管理概述</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221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81394"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事务的隔离级别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160218009"/>
              </p:ext>
            </p:extLst>
          </p:nvPr>
        </p:nvGraphicFramePr>
        <p:xfrm>
          <a:off x="2320290" y="2671257"/>
          <a:ext cx="7440930" cy="3209700"/>
        </p:xfrm>
        <a:graphic>
          <a:graphicData uri="http://schemas.openxmlformats.org/drawingml/2006/table">
            <a:tbl>
              <a:tblPr>
                <a:tableStyleId>{5C22544A-7EE6-4342-B048-85BDC9FD1C3A}</a:tableStyleId>
              </a:tblPr>
              <a:tblGrid>
                <a:gridCol w="2301412">
                  <a:extLst>
                    <a:ext uri="{9D8B030D-6E8A-4147-A177-3AD203B41FA5}">
                      <a16:colId xmlns:a16="http://schemas.microsoft.com/office/drawing/2014/main" val="20000"/>
                    </a:ext>
                  </a:extLst>
                </a:gridCol>
                <a:gridCol w="5139518">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隔离级别</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ISOLATION_DEFAULT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采用当前数据库默认的事务隔离级别</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ISOLATION_READ_UNCOMMITTED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读未提交。允许另外一个事务读取到当前未提交的数据，隔离级别最低，可能会导致脏读、幻读或不可重复读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ISOLATION_READ_COMMITTED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读已提交。被一个事务修改的数据提交后才能被另一个事务读取，可以避免脏读，无法避免幻读，而且不可重复读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ISOLATION_ REPEATABLE_READ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允许重复读，可以避免脏读，资源消耗上升。这是</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MySQL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数据库的默认隔离级别</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REPEATABLE_SERIALIZABLE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事务串行执行，也就是按照时间顺序一一执行多个事务，不存在并发问题，最可靠，但性能与效率最低</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045975853"/>
                  </a:ext>
                </a:extLst>
              </a:tr>
            </a:tbl>
          </a:graphicData>
        </a:graphic>
      </p:graphicFrame>
    </p:spTree>
    <p:extLst>
      <p:ext uri="{BB962C8B-B14F-4D97-AF65-F5344CB8AC3E}">
        <p14:creationId xmlns:p14="http://schemas.microsoft.com/office/powerpoint/2010/main" val="3716542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307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a:t>
            </a:r>
            <a:r>
              <a:rPr lang="zh-CN" altLang="en-US" sz="2000" dirty="0">
                <a:solidFill>
                  <a:srgbClr val="1369B2"/>
                </a:solidFill>
                <a:latin typeface="微软雅黑" panose="020B0503020204020204" pitchFamily="34" charset="-122"/>
                <a:ea typeface="微软雅黑" panose="020B0503020204020204" pitchFamily="34" charset="-122"/>
              </a:rPr>
              <a:t>传播行为</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28950"/>
            <a:ext cx="9414276" cy="17602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事务的传播行为是指处于不同事务中的方法在相互调用时，方法执行期间，事务的维护情况。例如，当一个事务的方法</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调用另一个事务的方法</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时，可以规定</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方法继续在</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方法所属的现有事务中运行，也可以规定</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方法开启一个新事务，在新事务中运行，</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方法所属的现有事务先挂起，等</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方法的新事务执行完毕后再恢复。</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6060"/>
            <a:ext cx="9865885" cy="224027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98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044834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7084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279283"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zh-CN" sz="2000" dirty="0">
                <a:solidFill>
                  <a:srgbClr val="1369B2"/>
                </a:solidFill>
                <a:latin typeface="微软雅黑" panose="020B0503020204020204" pitchFamily="34" charset="-122"/>
                <a:ea typeface="微软雅黑" panose="020B0503020204020204" pitchFamily="34" charset="-122"/>
              </a:rPr>
              <a:t>接口中定义的</a:t>
            </a:r>
            <a:r>
              <a:rPr lang="en-US" altLang="zh-CN" sz="2000" dirty="0">
                <a:solidFill>
                  <a:srgbClr val="1369B2"/>
                </a:solidFill>
                <a:latin typeface="微软雅黑" panose="020B0503020204020204" pitchFamily="34" charset="-122"/>
                <a:ea typeface="微软雅黑" panose="020B0503020204020204" pitchFamily="34" charset="-122"/>
              </a:rPr>
              <a:t>7</a:t>
            </a:r>
            <a:r>
              <a:rPr lang="zh-CN" altLang="zh-CN" sz="2000" dirty="0">
                <a:solidFill>
                  <a:srgbClr val="1369B2"/>
                </a:solidFill>
                <a:latin typeface="微软雅黑" panose="020B0503020204020204" pitchFamily="34" charset="-122"/>
                <a:ea typeface="微软雅黑" panose="020B0503020204020204" pitchFamily="34" charset="-122"/>
              </a:rPr>
              <a:t>种事务传播行为</a:t>
            </a: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508994868"/>
              </p:ext>
            </p:extLst>
          </p:nvPr>
        </p:nvGraphicFramePr>
        <p:xfrm>
          <a:off x="2320290" y="2408367"/>
          <a:ext cx="7440930" cy="3941220"/>
        </p:xfrm>
        <a:graphic>
          <a:graphicData uri="http://schemas.openxmlformats.org/drawingml/2006/table">
            <a:tbl>
              <a:tblPr>
                <a:tableStyleId>{5C22544A-7EE6-4342-B048-85BDC9FD1C3A}</a:tableStyleId>
              </a:tblPr>
              <a:tblGrid>
                <a:gridCol w="2301412">
                  <a:extLst>
                    <a:ext uri="{9D8B030D-6E8A-4147-A177-3AD203B41FA5}">
                      <a16:colId xmlns:a16="http://schemas.microsoft.com/office/drawing/2014/main" val="20000"/>
                    </a:ext>
                  </a:extLst>
                </a:gridCol>
                <a:gridCol w="5139518">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传播行为</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PROPAGATION_REQUIRED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默认的事务传播行为。如果当前存在一个事务，则加入该事务；如果当前没有事务，则创建一个新的事务</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PROPAGATION_SUPPORTS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读未提交。允许如果当前存在一个事务，则加入该事务；如果当前没有事务，则以非事务方式执行</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PROPAGATION_MANDATORY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当前必须存在一个事务，如果没有，就抛出异常。</a:t>
                      </a:r>
                    </a:p>
                  </a:txBody>
                  <a:tcPr marL="68580" marR="68580" marT="0" marB="0"/>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PROPAGATION_REQUIRES_NEW</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创建一个新的事务，如果当前已存在一个事务，将已存在的事务挂起</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PROPAGATION_NOT_SUPPORTED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不支持事务，在没有事务的情况下执行，如果当前已存在一个事务，则将已存在的事务挂起</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04597585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ROPAGATION_NEVER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永远不支持当前事务，如果当前已存在一个事务，则抛出异常</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89178905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PROPAGATION_NESTED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如果当前存在事务，则在当前事务的一个子事务中执行</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2246527203"/>
                  </a:ext>
                </a:extLst>
              </a:tr>
            </a:tbl>
          </a:graphicData>
        </a:graphic>
      </p:graphicFrame>
    </p:spTree>
    <p:extLst>
      <p:ext uri="{BB962C8B-B14F-4D97-AF65-F5344CB8AC3E}">
        <p14:creationId xmlns:p14="http://schemas.microsoft.com/office/powerpoint/2010/main" val="3509574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307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a:t>
            </a:r>
            <a:r>
              <a:rPr lang="zh-CN" altLang="en-US" sz="2000" dirty="0">
                <a:solidFill>
                  <a:srgbClr val="1369B2"/>
                </a:solidFill>
                <a:latin typeface="微软雅黑" panose="020B0503020204020204" pitchFamily="34" charset="-122"/>
                <a:ea typeface="微软雅黑" panose="020B0503020204020204" pitchFamily="34" charset="-122"/>
              </a:rPr>
              <a:t>超时时间</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703320"/>
            <a:ext cx="9414276" cy="9258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事务的超时时间是指事务执行的时间界限，超过这个时间界限，事务将会回滚。</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接口提供了</a:t>
            </a:r>
            <a:r>
              <a:rPr lang="en-US" altLang="zh-CN" dirty="0">
                <a:solidFill>
                  <a:srgbClr val="595959"/>
                </a:solidFill>
                <a:latin typeface="微软雅黑" panose="020B0503020204020204" pitchFamily="34" charset="-122"/>
              </a:rPr>
              <a:t>TIMEOUT_DEFAULT</a:t>
            </a:r>
            <a:r>
              <a:rPr lang="zh-CN" altLang="zh-CN" dirty="0">
                <a:solidFill>
                  <a:srgbClr val="595959"/>
                </a:solidFill>
                <a:latin typeface="微软雅黑" panose="020B0503020204020204" pitchFamily="34" charset="-122"/>
              </a:rPr>
              <a:t>常量定义事务的超时时间。</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3276275"/>
            <a:ext cx="9865885" cy="173006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3224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50099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87423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a:t>
            </a:r>
            <a:r>
              <a:rPr lang="zh-CN" altLang="en-US" sz="2000" dirty="0">
                <a:solidFill>
                  <a:srgbClr val="1369B2"/>
                </a:solidFill>
                <a:latin typeface="微软雅黑" panose="020B0503020204020204" pitchFamily="34" charset="-122"/>
                <a:ea typeface="微软雅黑" panose="020B0503020204020204" pitchFamily="34" charset="-122"/>
              </a:rPr>
              <a:t>是否只读</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11830"/>
            <a:ext cx="9414276" cy="17945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当事务为只读时，该事务不修改任何数据，只读事务有助于提升性能，如果在只读事务中修改数据，会引发异常。</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接口中除了提供事务的隔离级别、事务的传播行为、事务的超时时间和是否为只读事务的常量外，还提供了一系列方法来获取事务的属性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26080"/>
            <a:ext cx="9865885" cy="23317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388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8058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7196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3460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zh-CN" sz="2000" dirty="0">
                <a:solidFill>
                  <a:srgbClr val="1369B2"/>
                </a:solidFill>
                <a:latin typeface="微软雅黑" panose="020B0503020204020204" pitchFamily="34" charset="-122"/>
                <a:ea typeface="微软雅黑" panose="020B0503020204020204" pitchFamily="34" charset="-122"/>
              </a:rPr>
              <a:t>接口常用方法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35043205"/>
              </p:ext>
            </p:extLst>
          </p:nvPr>
        </p:nvGraphicFramePr>
        <p:xfrm>
          <a:off x="2606040" y="2876997"/>
          <a:ext cx="6960870" cy="2253483"/>
        </p:xfrm>
        <a:graphic>
          <a:graphicData uri="http://schemas.openxmlformats.org/drawingml/2006/table">
            <a:tbl>
              <a:tblPr>
                <a:tableStyleId>{5C22544A-7EE6-4342-B048-85BDC9FD1C3A}</a:tableStyleId>
              </a:tblPr>
              <a:tblGrid>
                <a:gridCol w="3132926">
                  <a:extLst>
                    <a:ext uri="{9D8B030D-6E8A-4147-A177-3AD203B41FA5}">
                      <a16:colId xmlns:a16="http://schemas.microsoft.com/office/drawing/2014/main" val="20000"/>
                    </a:ext>
                  </a:extLst>
                </a:gridCol>
                <a:gridCol w="3827944">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getPropagationBehavior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返回事务的传播行为</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getIsolationLevel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返回事务的隔离层次</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getTimeout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返回事务的超时属性</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isReadOnly</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判断事务是否为只读</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getName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返回定义的事务名称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045975853"/>
                  </a:ext>
                </a:extLst>
              </a:tr>
            </a:tbl>
          </a:graphicData>
        </a:graphic>
      </p:graphicFrame>
    </p:spTree>
    <p:extLst>
      <p:ext uri="{BB962C8B-B14F-4D97-AF65-F5344CB8AC3E}">
        <p14:creationId xmlns:p14="http://schemas.microsoft.com/office/powerpoint/2010/main" val="703985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365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19856"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TransactionStatus</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380323694"/>
              </p:ext>
            </p:extLst>
          </p:nvPr>
        </p:nvGraphicFramePr>
        <p:xfrm>
          <a:off x="2606040" y="2808417"/>
          <a:ext cx="6960870" cy="2840223"/>
        </p:xfrm>
        <a:graphic>
          <a:graphicData uri="http://schemas.openxmlformats.org/drawingml/2006/table">
            <a:tbl>
              <a:tblPr>
                <a:tableStyleId>{5C22544A-7EE6-4342-B048-85BDC9FD1C3A}</a:tableStyleId>
              </a:tblPr>
              <a:tblGrid>
                <a:gridCol w="3132926">
                  <a:extLst>
                    <a:ext uri="{9D8B030D-6E8A-4147-A177-3AD203B41FA5}">
                      <a16:colId xmlns:a16="http://schemas.microsoft.com/office/drawing/2014/main" val="20000"/>
                    </a:ext>
                  </a:extLst>
                </a:gridCol>
                <a:gridCol w="3827944">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isNewTransaction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判断当前事务是否为新事务</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hasSavepoint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判断当前事务是否创建了一个保存点</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isRollbackOnly</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判断当前事务是否被标记为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rollback-only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void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setRollbackOnly</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将当前事务标记为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rollback-only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isCompleted</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判断当前事务是否已经完成（提交或回滚）</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04597585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void flush()</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刷新底层的修改到数据库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1048772"/>
                  </a:ext>
                </a:extLst>
              </a:tr>
            </a:tbl>
          </a:graphicData>
        </a:graphic>
      </p:graphicFrame>
    </p:spTree>
    <p:extLst>
      <p:ext uri="{BB962C8B-B14F-4D97-AF65-F5344CB8AC3E}">
        <p14:creationId xmlns:p14="http://schemas.microsoft.com/office/powerpoint/2010/main" val="2742838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事务管理的方式</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理解</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事务管理的</a:t>
            </a:r>
            <a:r>
              <a:rPr lang="zh-CN" altLang="en-US" dirty="0">
                <a:solidFill>
                  <a:srgbClr val="1369B2"/>
                </a:solidFill>
                <a:latin typeface="微软雅黑" panose="020B0503020204020204" pitchFamily="34" charset="-122"/>
                <a:ea typeface="微软雅黑" panose="020B0503020204020204" pitchFamily="34" charset="-122"/>
              </a:rPr>
              <a:t>方式</a:t>
            </a:r>
            <a:r>
              <a:rPr lang="zh-CN" altLang="en-US" dirty="0">
                <a:solidFill>
                  <a:srgbClr val="595959"/>
                </a:solidFill>
                <a:latin typeface="微软雅黑" panose="020B0503020204020204" pitchFamily="34" charset="-122"/>
                <a:ea typeface="微软雅黑" panose="020B0503020204020204" pitchFamily="34" charset="-122"/>
              </a:rPr>
              <a:t>，能够说出</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事务管理的两种方式</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4571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5874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zh-CN" sz="2000" dirty="0">
                <a:solidFill>
                  <a:srgbClr val="1369B2"/>
                </a:solidFill>
                <a:latin typeface="微软雅黑" panose="020B0503020204020204" pitchFamily="34" charset="-122"/>
                <a:ea typeface="微软雅黑" panose="020B0503020204020204" pitchFamily="34" charset="-122"/>
              </a:rPr>
              <a:t>中的事务管理</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两种方式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事务管理的方式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414276" cy="25549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中的事务管理分为两种方式，一种是传统的编程式事务管理，另一种是声明式事务管理。</a:t>
            </a:r>
          </a:p>
          <a:p>
            <a:pPr lvl="0">
              <a:lnSpc>
                <a:spcPct val="150000"/>
              </a:lnSpc>
            </a:pPr>
            <a:r>
              <a:rPr lang="zh-CN" altLang="zh-CN" dirty="0">
                <a:solidFill>
                  <a:srgbClr val="1369B2"/>
                </a:solidFill>
                <a:latin typeface="微软雅黑" panose="020B0503020204020204" pitchFamily="34" charset="-122"/>
              </a:rPr>
              <a:t>编程式事务管理</a:t>
            </a:r>
            <a:r>
              <a:rPr lang="zh-CN" altLang="zh-CN" dirty="0">
                <a:solidFill>
                  <a:srgbClr val="595959"/>
                </a:solidFill>
                <a:latin typeface="微软雅黑" panose="020B0503020204020204" pitchFamily="34" charset="-122"/>
              </a:rPr>
              <a:t>：通过编写代码实现的事务管理，包括定义事务的开始、正常执行后的事务提交和异常时的事务回滚。</a:t>
            </a:r>
          </a:p>
          <a:p>
            <a:pPr>
              <a:lnSpc>
                <a:spcPct val="150000"/>
              </a:lnSpc>
            </a:pPr>
            <a:r>
              <a:rPr lang="zh-CN" altLang="zh-CN" dirty="0">
                <a:solidFill>
                  <a:srgbClr val="1369B2"/>
                </a:solidFill>
                <a:latin typeface="微软雅黑" panose="020B0503020204020204" pitchFamily="34" charset="-122"/>
              </a:rPr>
              <a:t>声明式事务管理</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技术实现的事务管理，其主要思想是将事务管理作为一个“切面”代码单独编写，然后通过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技术将事务管理的“切面”代码植入到业务目标类中</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86050"/>
            <a:ext cx="9865885" cy="3137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54874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78707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声明式事务管理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03547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303135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95153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300917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声明式事务管理</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93471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案例：实现用户登录</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37487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9521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理解基于</a:t>
            </a:r>
            <a:r>
              <a:rPr lang="en-US" altLang="zh-CN" dirty="0">
                <a:solidFill>
                  <a:srgbClr val="1369B2"/>
                </a:solidFill>
                <a:latin typeface="微软雅黑" panose="020B0503020204020204" pitchFamily="34" charset="-122"/>
                <a:ea typeface="微软雅黑" panose="020B0503020204020204" pitchFamily="34" charset="-122"/>
              </a:rPr>
              <a:t>XML</a:t>
            </a:r>
            <a:r>
              <a:rPr lang="zh-CN" altLang="en-US" dirty="0">
                <a:solidFill>
                  <a:srgbClr val="1369B2"/>
                </a:solidFill>
                <a:latin typeface="微软雅黑" panose="020B0503020204020204" pitchFamily="34" charset="-122"/>
                <a:ea typeface="微软雅黑" panose="020B0503020204020204" pitchFamily="34" charset="-122"/>
              </a:rPr>
              <a:t>方式</a:t>
            </a:r>
            <a:r>
              <a:rPr lang="zh-CN" altLang="en-US" dirty="0">
                <a:solidFill>
                  <a:srgbClr val="595959"/>
                </a:solidFill>
                <a:latin typeface="微软雅黑" panose="020B0503020204020204" pitchFamily="34" charset="-122"/>
                <a:ea typeface="微软雅黑" panose="020B0503020204020204" pitchFamily="34" charset="-122"/>
              </a:rPr>
              <a:t>的声明式事务，能够在配置文件中配置事务的相关声明</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22949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0905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如何实现</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方式的声明式事务</a:t>
            </a:r>
          </a:p>
        </p:txBody>
      </p:sp>
      <p:sp>
        <p:nvSpPr>
          <p:cNvPr id="11" name="Title 1"/>
          <p:cNvSpPr txBox="1"/>
          <p:nvPr/>
        </p:nvSpPr>
        <p:spPr>
          <a:xfrm>
            <a:off x="1143838" y="266933"/>
            <a:ext cx="5256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414276" cy="14133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方式的声明式事务管理是通过在配置文件中配置事务规则的相关声明来实现的。在使用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文件配置声明式事务管理时，首先要引入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命名空间，在引入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命名空间之后，可以使用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tx:advice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元素来配置事务管理的通知，进而通过</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实现事务管理。</a:t>
            </a:r>
          </a:p>
        </p:txBody>
      </p:sp>
      <p:sp>
        <p:nvSpPr>
          <p:cNvPr id="12" name="圆角矩形 11"/>
          <p:cNvSpPr/>
          <p:nvPr/>
        </p:nvSpPr>
        <p:spPr>
          <a:xfrm>
            <a:off x="1360244" y="3025414"/>
            <a:ext cx="9865885" cy="1729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9614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35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1202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13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989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tx:method</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a:t>
            </a:r>
            <a:r>
              <a:rPr lang="zh-CN" altLang="en-US" sz="2000" dirty="0">
                <a:solidFill>
                  <a:srgbClr val="1369B2"/>
                </a:solidFill>
                <a:latin typeface="微软雅黑" panose="020B0503020204020204" pitchFamily="34" charset="-122"/>
                <a:ea typeface="微软雅黑" panose="020B0503020204020204" pitchFamily="34" charset="-122"/>
              </a:rPr>
              <a:t>的常用</a:t>
            </a:r>
            <a:r>
              <a:rPr lang="zh-CN" altLang="zh-CN" sz="2000" dirty="0">
                <a:solidFill>
                  <a:srgbClr val="1369B2"/>
                </a:solidFill>
                <a:latin typeface="微软雅黑" panose="020B0503020204020204" pitchFamily="34" charset="-122"/>
                <a:ea typeface="微软雅黑" panose="020B0503020204020204" pitchFamily="34" charset="-122"/>
              </a:rPr>
              <a:t>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467059620"/>
              </p:ext>
            </p:extLst>
          </p:nvPr>
        </p:nvGraphicFramePr>
        <p:xfrm>
          <a:off x="2606040" y="2671257"/>
          <a:ext cx="6960870" cy="3226365"/>
        </p:xfrm>
        <a:graphic>
          <a:graphicData uri="http://schemas.openxmlformats.org/drawingml/2006/table">
            <a:tbl>
              <a:tblPr>
                <a:tableStyleId>{5C22544A-7EE6-4342-B048-85BDC9FD1C3A}</a:tableStyleId>
              </a:tblPr>
              <a:tblGrid>
                <a:gridCol w="3132926">
                  <a:extLst>
                    <a:ext uri="{9D8B030D-6E8A-4147-A177-3AD203B41FA5}">
                      <a16:colId xmlns:a16="http://schemas.microsoft.com/office/drawing/2014/main" val="20000"/>
                    </a:ext>
                  </a:extLst>
                </a:gridCol>
                <a:gridCol w="3827944">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用于指定方法名的匹配模式，该属性为必选属性，它指定了与事务属性相关的方法名</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用于指定事务的传播行为</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用于指定事务的隔离级别</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read-only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用于指定事务是否只读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timeout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用于指定事务超时时间</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04597585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rollback-for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用于指定触发事务回滚的异常类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1048772"/>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no-rollback-for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用于指定不触发事务回滚的异常类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357517355"/>
                  </a:ext>
                </a:extLst>
              </a:tr>
            </a:tbl>
          </a:graphicData>
        </a:graphic>
      </p:graphicFrame>
    </p:spTree>
    <p:extLst>
      <p:ext uri="{BB962C8B-B14F-4D97-AF65-F5344CB8AC3E}">
        <p14:creationId xmlns:p14="http://schemas.microsoft.com/office/powerpoint/2010/main" val="3812611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94162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接下来通过一个案例演示如何通过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方式实现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的声明式事务管理。本案例以</a:t>
            </a:r>
            <a:r>
              <a:rPr lang="en-US" altLang="zh-CN" sz="1600" dirty="0">
                <a:solidFill>
                  <a:srgbClr val="595959"/>
                </a:solidFill>
                <a:latin typeface="Microsoft YaHei" panose="020B0503020204020204" pitchFamily="34" charset="-122"/>
                <a:ea typeface="Microsoft YaHei" panose="020B0503020204020204" pitchFamily="34" charset="-122"/>
                <a:cs typeface="+mn-ea"/>
              </a:rPr>
              <a:t>9.2</a:t>
            </a:r>
            <a:r>
              <a:rPr lang="zh-CN" altLang="zh-CN" sz="1600" dirty="0">
                <a:solidFill>
                  <a:srgbClr val="595959"/>
                </a:solidFill>
                <a:latin typeface="Microsoft YaHei" panose="020B0503020204020204" pitchFamily="34" charset="-122"/>
                <a:ea typeface="Microsoft YaHei" panose="020B0503020204020204" pitchFamily="34" charset="-122"/>
                <a:cs typeface="+mn-ea"/>
              </a:rPr>
              <a:t>小节的项目代码和数据表为基础，编写一个模拟银行转账的程序，要求在转账时通过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对事务进行控制。案例具体实现步骤如下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导入依赖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文件中加入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aspectjweaver</a:t>
            </a:r>
            <a:r>
              <a:rPr lang="zh-CN" altLang="zh-CN" sz="1600" dirty="0">
                <a:solidFill>
                  <a:srgbClr val="595959"/>
                </a:solidFill>
                <a:latin typeface="Microsoft YaHei" panose="020B0503020204020204" pitchFamily="34" charset="-122"/>
                <a:ea typeface="Microsoft YaHei" panose="020B0503020204020204" pitchFamily="34" charset="-122"/>
                <a:cs typeface="+mn-ea"/>
              </a:rPr>
              <a:t>依赖包和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aopalliance</a:t>
            </a:r>
            <a:r>
              <a:rPr lang="zh-CN" altLang="zh-CN" sz="1600" dirty="0">
                <a:solidFill>
                  <a:srgbClr val="595959"/>
                </a:solidFill>
                <a:latin typeface="Microsoft YaHei" panose="020B0503020204020204" pitchFamily="34" charset="-122"/>
                <a:ea typeface="Microsoft YaHei" panose="020B0503020204020204" pitchFamily="34" charset="-122"/>
                <a:cs typeface="+mn-ea"/>
              </a:rPr>
              <a:t>依赖包作为实现切面所需的依赖包</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128867"/>
            <a:ext cx="7332167" cy="3242795"/>
          </a:xfrm>
          <a:prstGeom prst="rect">
            <a:avLst/>
          </a:prstGeom>
        </p:spPr>
      </p:pic>
      <p:sp>
        <p:nvSpPr>
          <p:cNvPr id="4" name="矩形 3"/>
          <p:cNvSpPr/>
          <p:nvPr/>
        </p:nvSpPr>
        <p:spPr>
          <a:xfrm>
            <a:off x="3263648" y="3028868"/>
            <a:ext cx="7194801"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org.aspectj</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aspectjweaver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&lt;version&gt;1.9.6&lt;/version&gt;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&lt;scope&gt;runtime&lt;/scope&gt;	&lt;/dependency&gt;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aopalliance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aopalliance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&lt;version&gt;1.0&lt;/version&gt;	&lt;/dependency&gt;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4568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定义</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接口中声明转账方法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transfer()</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163157"/>
            <a:ext cx="7332167" cy="1923193"/>
          </a:xfrm>
          <a:prstGeom prst="rect">
            <a:avLst/>
          </a:prstGeom>
        </p:spPr>
      </p:pic>
      <p:sp>
        <p:nvSpPr>
          <p:cNvPr id="4" name="矩形 3"/>
          <p:cNvSpPr/>
          <p:nvPr/>
        </p:nvSpPr>
        <p:spPr>
          <a:xfrm>
            <a:off x="3469388" y="3223178"/>
            <a:ext cx="7194801" cy="1705403"/>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转账</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void transfer(String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outUser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inUser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Double money);</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2007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实现</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实现类中实现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transfer()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20208"/>
            <a:ext cx="7332167" cy="4111447"/>
          </a:xfrm>
          <a:prstGeom prst="rect">
            <a:avLst/>
          </a:prstGeom>
        </p:spPr>
      </p:pic>
      <p:sp>
        <p:nvSpPr>
          <p:cNvPr id="4" name="矩形 3"/>
          <p:cNvSpPr/>
          <p:nvPr/>
        </p:nvSpPr>
        <p:spPr>
          <a:xfrm>
            <a:off x="2657858" y="2274488"/>
            <a:ext cx="7194801"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转账</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：收款人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outUser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：汇款人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money</a:t>
            </a:r>
            <a:r>
              <a:rPr lang="zh-CN" altLang="zh-CN" sz="1600" dirty="0">
                <a:solidFill>
                  <a:srgbClr val="595959"/>
                </a:solidFill>
                <a:latin typeface="Microsoft YaHei" panose="020B0503020204020204" pitchFamily="34" charset="-122"/>
                <a:ea typeface="Microsoft YaHei" panose="020B0503020204020204" pitchFamily="34" charset="-122"/>
                <a:cs typeface="+mn-ea"/>
              </a:rPr>
              <a:t>：收款金额</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transfer(String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outUser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Double money)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收款时，收款用户的余额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现有余额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所汇金额</a:t>
            </a: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this.jdbcTemplate.update</a:t>
            </a:r>
            <a:r>
              <a:rPr lang="en-US" altLang="zh-CN" sz="1600" dirty="0">
                <a:solidFill>
                  <a:srgbClr val="1369B2"/>
                </a:solidFill>
                <a:latin typeface="Microsoft YaHei" panose="020B0503020204020204" pitchFamily="34" charset="-122"/>
                <a:ea typeface="Microsoft YaHei" panose="020B0503020204020204" pitchFamily="34" charset="-122"/>
                <a:cs typeface="+mn-ea"/>
              </a:rPr>
              <a:t>("update account set balance = balance +?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 "where username = ?",money,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inUser</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模拟系统运行时的突发性问题</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 1/0;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汇款时，汇款用户的余额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现有余额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所汇金额</a:t>
            </a: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this.jdbcTemplate.update</a:t>
            </a:r>
            <a:r>
              <a:rPr lang="en-US" altLang="zh-CN" sz="1600" dirty="0">
                <a:solidFill>
                  <a:srgbClr val="1369B2"/>
                </a:solidFill>
                <a:latin typeface="Microsoft YaHei" panose="020B0503020204020204" pitchFamily="34" charset="-122"/>
                <a:ea typeface="Microsoft YaHei" panose="020B0503020204020204" pitchFamily="34" charset="-122"/>
                <a:cs typeface="+mn-ea"/>
              </a:rPr>
              <a:t>("update account set balance = balance-?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 "where username = ?",money,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outUser</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8909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修改配置文件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，添加命名空间等相关配置代码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20208"/>
            <a:ext cx="7332167" cy="4111447"/>
          </a:xfrm>
          <a:prstGeom prst="rect">
            <a:avLst/>
          </a:prstGeom>
        </p:spPr>
      </p:pic>
      <p:sp>
        <p:nvSpPr>
          <p:cNvPr id="4" name="矩形 3"/>
          <p:cNvSpPr/>
          <p:nvPr/>
        </p:nvSpPr>
        <p:spPr>
          <a:xfrm>
            <a:off x="2657858" y="2285918"/>
            <a:ext cx="7194801" cy="4111447"/>
          </a:xfrm>
          <a:prstGeom prst="rect">
            <a:avLst/>
          </a:prstGeom>
        </p:spPr>
        <p:txBody>
          <a:bodyPr wrap="square">
            <a:spAutoFit/>
          </a:bodyPr>
          <a:lstStyle/>
          <a:p>
            <a:pPr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xmlns</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www.springframework.org</a:t>
            </a:r>
            <a:r>
              <a:rPr lang="en-US" altLang="zh-CN" sz="1600" dirty="0">
                <a:solidFill>
                  <a:srgbClr val="595959"/>
                </a:solidFill>
                <a:latin typeface="Microsoft YaHei" panose="020B0503020204020204" pitchFamily="34" charset="-122"/>
                <a:ea typeface="Microsoft YaHei" panose="020B0503020204020204" pitchFamily="34" charset="-122"/>
                <a:cs typeface="+mn-ea"/>
              </a:rPr>
              <a:t>/schema/beans"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xmlns:aop</a:t>
            </a:r>
            <a:r>
              <a:rPr lang="en-US" altLang="zh-CN" sz="1600" dirty="0">
                <a:solidFill>
                  <a:srgbClr val="1369B2"/>
                </a:solidFill>
                <a:latin typeface="Microsoft YaHei" panose="020B0503020204020204" pitchFamily="34" charset="-122"/>
                <a:ea typeface="Microsoft YaHei" panose="020B0503020204020204" pitchFamily="34" charset="-122"/>
                <a:cs typeface="+mn-ea"/>
              </a:rPr>
              <a:t>="http://</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www.springframework.org</a:t>
            </a:r>
            <a:r>
              <a:rPr lang="en-US" altLang="zh-CN" sz="1600" dirty="0">
                <a:solidFill>
                  <a:srgbClr val="1369B2"/>
                </a:solidFill>
                <a:latin typeface="Microsoft YaHei" panose="020B0503020204020204" pitchFamily="34" charset="-122"/>
                <a:ea typeface="Microsoft YaHei" panose="020B0503020204020204" pitchFamily="34" charset="-122"/>
                <a:cs typeface="+mn-ea"/>
              </a:rPr>
              <a:t>/schema/</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aop</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fontAlgn="base">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xmlns:tx</a:t>
            </a:r>
            <a:r>
              <a:rPr lang="en-US" altLang="zh-CN" sz="1600" dirty="0">
                <a:solidFill>
                  <a:srgbClr val="1369B2"/>
                </a:solidFill>
                <a:latin typeface="Microsoft YaHei" panose="020B0503020204020204" pitchFamily="34" charset="-122"/>
                <a:ea typeface="Microsoft YaHei" panose="020B0503020204020204" pitchFamily="34" charset="-122"/>
                <a:cs typeface="+mn-ea"/>
              </a:rPr>
              <a:t>="http://</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www.springframework.org</a:t>
            </a:r>
            <a:r>
              <a:rPr lang="en-US" altLang="zh-CN" sz="1600" dirty="0">
                <a:solidFill>
                  <a:srgbClr val="1369B2"/>
                </a:solidFill>
                <a:latin typeface="Microsoft YaHei" panose="020B0503020204020204" pitchFamily="34" charset="-122"/>
                <a:ea typeface="Microsoft YaHei" panose="020B0503020204020204" pitchFamily="34" charset="-122"/>
                <a:cs typeface="+mn-ea"/>
              </a:rPr>
              <a:t>/schema/</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tx</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fontAlgn="base">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引入命名空间，这里只列举了两个</a:t>
            </a:r>
            <a:r>
              <a:rPr lang="en-US" altLang="zh-CN" sz="1600" dirty="0">
                <a:solidFill>
                  <a:srgbClr val="595959"/>
                </a:solidFill>
                <a:latin typeface="Microsoft YaHei" panose="020B0503020204020204" pitchFamily="34" charset="-122"/>
                <a:ea typeface="Microsoft YaHei" panose="020B0503020204020204" pitchFamily="34" charset="-122"/>
                <a:cs typeface="+mn-ea"/>
                <a:sym typeface="Wingdings" pitchFamily="2" charset="2"/>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&lt;!-- 1.</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配置数据源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en-US" sz="1600" dirty="0">
                <a:solidFill>
                  <a:srgbClr val="595959"/>
                </a:solidFill>
                <a:latin typeface="Microsoft YaHei" panose="020B0503020204020204" pitchFamily="34" charset="-122"/>
                <a:ea typeface="Microsoft YaHei" panose="020B0503020204020204" pitchFamily="34" charset="-122"/>
                <a:cs typeface="+mn-ea"/>
              </a:rPr>
              <a:t>；前</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en-US" sz="1600" dirty="0">
                <a:solidFill>
                  <a:srgbClr val="595959"/>
                </a:solidFill>
                <a:latin typeface="Microsoft YaHei" panose="020B0503020204020204" pitchFamily="34" charset="-122"/>
                <a:ea typeface="Microsoft YaHei" panose="020B0503020204020204" pitchFamily="34" charset="-122"/>
                <a:cs typeface="+mn-ea"/>
              </a:rPr>
              <a:t>步省略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--&gt;&lt;!-- 4.</a:t>
            </a:r>
            <a:r>
              <a:rPr lang="zh-CN" altLang="zh-CN" sz="1600" dirty="0">
                <a:solidFill>
                  <a:srgbClr val="595959"/>
                </a:solidFill>
                <a:latin typeface="Microsoft YaHei" panose="020B0503020204020204" pitchFamily="34" charset="-122"/>
                <a:ea typeface="Microsoft YaHei" panose="020B0503020204020204" pitchFamily="34" charset="-122"/>
                <a:cs typeface="+mn-ea"/>
              </a:rPr>
              <a:t>事务管理器，依赖于数据源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&lt;bean id="</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transactionManager</a:t>
            </a:r>
            <a:r>
              <a:rPr lang="en-US" altLang="zh-CN" sz="1600" dirty="0">
                <a:solidFill>
                  <a:srgbClr val="1369B2"/>
                </a:solidFill>
                <a:latin typeface="Microsoft YaHei" panose="020B0503020204020204" pitchFamily="34" charset="-122"/>
                <a:ea typeface="Microsoft YaHei" panose="020B0503020204020204" pitchFamily="34" charset="-122"/>
                <a:cs typeface="+mn-ea"/>
              </a:rPr>
              <a:t>" class= "org.springframework.jdbc.datasource.DataSourceTransactionManager"&gt;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1369B2"/>
                </a:solidFill>
                <a:latin typeface="Microsoft YaHei" panose="020B0503020204020204" pitchFamily="34" charset="-122"/>
                <a:ea typeface="Microsoft YaHei" panose="020B0503020204020204" pitchFamily="34" charset="-122"/>
                <a:cs typeface="+mn-ea"/>
              </a:rPr>
              <a:t>" ref="</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1369B2"/>
                </a:solidFill>
                <a:latin typeface="Microsoft YaHei" panose="020B0503020204020204" pitchFamily="34" charset="-122"/>
                <a:ea typeface="Microsoft YaHei" panose="020B0503020204020204" pitchFamily="34" charset="-122"/>
                <a:cs typeface="+mn-ea"/>
              </a:rPr>
              <a:t>" /&gt;&lt;/bean&gt;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66838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测试系统</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TransactionTest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20208"/>
            <a:ext cx="7332167" cy="4111447"/>
          </a:xfrm>
          <a:prstGeom prst="rect">
            <a:avLst/>
          </a:prstGeom>
        </p:spPr>
      </p:pic>
      <p:sp>
        <p:nvSpPr>
          <p:cNvPr id="4" name="矩形 3"/>
          <p:cNvSpPr/>
          <p:nvPr/>
        </p:nvSpPr>
        <p:spPr>
          <a:xfrm>
            <a:off x="2657858" y="2285918"/>
            <a:ext cx="7194801" cy="4111447"/>
          </a:xfrm>
          <a:prstGeom prst="rect">
            <a:avLst/>
          </a:prstGeom>
        </p:spPr>
        <p:txBody>
          <a:bodyPr wrap="square">
            <a:spAutoFit/>
          </a:bodyPr>
          <a:lstStyle/>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TransactionTest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调用实例中的转账方法</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accountDao.transfer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lisi</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zhangsan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100.0);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输出提示信息</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转账成功！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80519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查看表数据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在执行转账操作前，</a:t>
            </a:r>
            <a:r>
              <a:rPr lang="zh-CN" altLang="en-US" sz="1600" dirty="0">
                <a:solidFill>
                  <a:srgbClr val="595959"/>
                </a:solidFill>
                <a:latin typeface="Microsoft YaHei" panose="020B0503020204020204" pitchFamily="34" charset="-122"/>
                <a:ea typeface="Microsoft YaHei" panose="020B0503020204020204" pitchFamily="34" charset="-122"/>
                <a:cs typeface="+mn-ea"/>
              </a:rPr>
              <a:t>也就是在执行第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5</a:t>
            </a:r>
            <a:r>
              <a:rPr lang="zh-CN" altLang="en-US" sz="1600" dirty="0">
                <a:solidFill>
                  <a:srgbClr val="595959"/>
                </a:solidFill>
                <a:latin typeface="Microsoft YaHei" panose="020B0503020204020204" pitchFamily="34" charset="-122"/>
                <a:ea typeface="Microsoft YaHei" panose="020B0503020204020204" pitchFamily="34" charset="-122"/>
                <a:cs typeface="+mn-ea"/>
              </a:rPr>
              <a:t>不操作前，</a:t>
            </a:r>
            <a:r>
              <a:rPr lang="zh-CN" altLang="zh-CN" sz="1600" dirty="0">
                <a:solidFill>
                  <a:srgbClr val="595959"/>
                </a:solidFill>
                <a:latin typeface="Microsoft YaHei" panose="020B0503020204020204" pitchFamily="34" charset="-122"/>
                <a:ea typeface="Microsoft YaHei" panose="020B0503020204020204" pitchFamily="34" charset="-122"/>
                <a:cs typeface="+mn-ea"/>
              </a:rPr>
              <a:t>先查看</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表中的数据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6267CC11-47DB-6A4E-A359-E34744B8039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473642"/>
            <a:ext cx="5166360" cy="3115628"/>
          </a:xfrm>
          <a:prstGeom prst="rect">
            <a:avLst/>
          </a:prstGeom>
          <a:noFill/>
          <a:ln>
            <a:noFill/>
          </a:ln>
        </p:spPr>
      </p:pic>
    </p:spTree>
    <p:extLst>
      <p:ext uri="{BB962C8B-B14F-4D97-AF65-F5344CB8AC3E}">
        <p14:creationId xmlns:p14="http://schemas.microsoft.com/office/powerpoint/2010/main" val="3163312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再查看表数据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：在执行第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5</a:t>
            </a:r>
            <a:r>
              <a:rPr lang="zh-CN" altLang="en-US" sz="1600" dirty="0">
                <a:solidFill>
                  <a:srgbClr val="595959"/>
                </a:solidFill>
                <a:latin typeface="Microsoft YaHei" panose="020B0503020204020204" pitchFamily="34" charset="-122"/>
                <a:ea typeface="Microsoft YaHei" panose="020B0503020204020204" pitchFamily="34" charset="-122"/>
                <a:cs typeface="+mn-ea"/>
              </a:rPr>
              <a:t>步后，</a:t>
            </a: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控制台中报出了“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/by zero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”的算术异常信息。此时再次查询数据表</a:t>
            </a:r>
            <a:r>
              <a:rPr lang="en-US" altLang="zh-CN" sz="1600" dirty="0">
                <a:solidFill>
                  <a:srgbClr val="595959"/>
                </a:solidFill>
                <a:latin typeface="Microsoft YaHei" panose="020B0503020204020204" pitchFamily="34" charset="-122"/>
                <a:ea typeface="Microsoft YaHei" panose="020B0503020204020204" pitchFamily="34" charset="-122"/>
                <a:cs typeface="+mn-ea"/>
              </a:rPr>
              <a:t>account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8CAFFEA-0B2F-E94D-BCA6-919345B1444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97580" y="2585402"/>
            <a:ext cx="5166360" cy="2866708"/>
          </a:xfrm>
          <a:prstGeom prst="rect">
            <a:avLst/>
          </a:prstGeom>
          <a:noFill/>
          <a:ln>
            <a:noFill/>
          </a:ln>
        </p:spPr>
      </p:pic>
    </p:spTree>
    <p:extLst>
      <p:ext uri="{BB962C8B-B14F-4D97-AF65-F5344CB8AC3E}">
        <p14:creationId xmlns:p14="http://schemas.microsoft.com/office/powerpoint/2010/main" val="403292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JDBC</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未使用事物管理的缺陷</a:t>
            </a:r>
          </a:p>
        </p:txBody>
      </p:sp>
      <p:sp>
        <p:nvSpPr>
          <p:cNvPr id="11" name="Title 1"/>
          <p:cNvSpPr txBox="1"/>
          <p:nvPr/>
        </p:nvSpPr>
        <p:spPr>
          <a:xfrm>
            <a:off x="1143838" y="266933"/>
            <a:ext cx="5256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414276" cy="14133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595959"/>
                </a:solidFill>
                <a:latin typeface="Microsoft YaHei" panose="020B0503020204020204" pitchFamily="34" charset="-122"/>
                <a:ea typeface="Microsoft YaHei" panose="020B0503020204020204" pitchFamily="34" charset="-122"/>
              </a:rPr>
              <a:t>由</a:t>
            </a:r>
            <a:r>
              <a:rPr lang="en-US" altLang="zh-CN" dirty="0">
                <a:solidFill>
                  <a:srgbClr val="595959"/>
                </a:solidFill>
                <a:latin typeface="Microsoft YaHei" panose="020B0503020204020204" pitchFamily="34" charset="-122"/>
                <a:ea typeface="Microsoft YaHei" panose="020B0503020204020204" pitchFamily="34" charset="-122"/>
              </a:rPr>
              <a:t>XML</a:t>
            </a:r>
            <a:r>
              <a:rPr lang="zh-CN" altLang="zh-CN" dirty="0">
                <a:solidFill>
                  <a:srgbClr val="595959"/>
                </a:solidFill>
                <a:latin typeface="Microsoft YaHei" panose="020B0503020204020204" pitchFamily="34" charset="-122"/>
                <a:ea typeface="Microsoft YaHei" panose="020B0503020204020204" pitchFamily="34" charset="-122"/>
              </a:rPr>
              <a:t>方式实现声明式事务管理</a:t>
            </a:r>
            <a:r>
              <a:rPr lang="zh-CN" altLang="en-US" dirty="0">
                <a:solidFill>
                  <a:srgbClr val="595959"/>
                </a:solidFill>
                <a:latin typeface="Microsoft YaHei" panose="020B0503020204020204" pitchFamily="34" charset="-122"/>
                <a:ea typeface="Microsoft YaHei" panose="020B0503020204020204" pitchFamily="34" charset="-122"/>
              </a:rPr>
              <a:t>的案例可知，</a:t>
            </a:r>
            <a:r>
              <a:rPr lang="en-US" altLang="zh-CN" dirty="0" err="1">
                <a:solidFill>
                  <a:srgbClr val="595959"/>
                </a:solidFill>
                <a:latin typeface="微软雅黑" panose="020B0503020204020204" pitchFamily="34" charset="-122"/>
              </a:rPr>
              <a:t>zhangsan</a:t>
            </a:r>
            <a:r>
              <a:rPr lang="zh-CN" altLang="zh-CN" dirty="0">
                <a:solidFill>
                  <a:srgbClr val="595959"/>
                </a:solidFill>
                <a:latin typeface="微软雅黑" panose="020B0503020204020204" pitchFamily="34" charset="-122"/>
              </a:rPr>
              <a:t>的账户余额增加了</a:t>
            </a:r>
            <a:r>
              <a:rPr lang="en-US" altLang="zh-CN" dirty="0">
                <a:solidFill>
                  <a:srgbClr val="595959"/>
                </a:solidFill>
                <a:latin typeface="微软雅黑" panose="020B0503020204020204" pitchFamily="34" charset="-122"/>
              </a:rPr>
              <a:t>100</a:t>
            </a:r>
            <a:r>
              <a:rPr lang="zh-CN" altLang="zh-CN" dirty="0">
                <a:solidFill>
                  <a:srgbClr val="595959"/>
                </a:solidFill>
                <a:latin typeface="微软雅黑" panose="020B0503020204020204" pitchFamily="34" charset="-122"/>
              </a:rPr>
              <a:t>，而</a:t>
            </a:r>
            <a:r>
              <a:rPr lang="en-US" altLang="zh-CN" dirty="0" err="1">
                <a:solidFill>
                  <a:srgbClr val="595959"/>
                </a:solidFill>
                <a:latin typeface="微软雅黑" panose="020B0503020204020204" pitchFamily="34" charset="-122"/>
              </a:rPr>
              <a:t>lisi</a:t>
            </a:r>
            <a:r>
              <a:rPr lang="zh-CN" altLang="zh-CN" dirty="0">
                <a:solidFill>
                  <a:srgbClr val="595959"/>
                </a:solidFill>
                <a:latin typeface="微软雅黑" panose="020B0503020204020204" pitchFamily="34" charset="-122"/>
              </a:rPr>
              <a:t>的账户确没有任何变化，这样的情况显然是不合理的。这就是没有事务管理，系统无法保证数据的安全性与一致性，下面使用事务管理解决该问题。</a:t>
            </a:r>
          </a:p>
        </p:txBody>
      </p:sp>
      <p:sp>
        <p:nvSpPr>
          <p:cNvPr id="12" name="圆角矩形 11"/>
          <p:cNvSpPr/>
          <p:nvPr/>
        </p:nvSpPr>
        <p:spPr>
          <a:xfrm>
            <a:off x="1360244" y="3025414"/>
            <a:ext cx="9865885" cy="1729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9614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35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29954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64101"/>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使用事务管理测试系统</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4</a:t>
            </a:r>
            <a:r>
              <a:rPr lang="zh-CN" altLang="en-US" sz="1600" dirty="0">
                <a:solidFill>
                  <a:srgbClr val="595959"/>
                </a:solidFill>
                <a:latin typeface="Microsoft YaHei" panose="020B0503020204020204" pitchFamily="34" charset="-122"/>
                <a:ea typeface="Microsoft YaHei" panose="020B0503020204020204" pitchFamily="34" charset="-122"/>
                <a:cs typeface="+mn-ea"/>
              </a:rPr>
              <a:t>步的代码文件中</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添加事务管理的配置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171686"/>
            <a:ext cx="7332167" cy="4419381"/>
          </a:xfrm>
          <a:prstGeom prst="rect">
            <a:avLst/>
          </a:prstGeom>
        </p:spPr>
      </p:pic>
      <p:sp>
        <p:nvSpPr>
          <p:cNvPr id="4" name="矩形 3"/>
          <p:cNvSpPr/>
          <p:nvPr/>
        </p:nvSpPr>
        <p:spPr>
          <a:xfrm>
            <a:off x="2600708" y="2114468"/>
            <a:ext cx="8360662" cy="4480778"/>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&lt;!-- 5.</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需要编写对切入点和具体执行事务细节</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transaction-manager="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transactionManager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tx:attributes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tx:method</a:t>
            </a:r>
            <a:r>
              <a:rPr lang="en-US" altLang="zh-CN" sz="1600" dirty="0">
                <a:solidFill>
                  <a:srgbClr val="595959"/>
                </a:solidFill>
                <a:latin typeface="Microsoft YaHei" panose="020B0503020204020204" pitchFamily="34" charset="-122"/>
                <a:ea typeface="Microsoft YaHei" panose="020B0503020204020204" pitchFamily="34" charset="-122"/>
                <a:cs typeface="+mn-ea"/>
              </a:rPr>
              <a:t> name="*" propagation="REQUIRED"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isolation="DEFAULT" read-only="false"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tx:attributes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&lt;!-- 6.</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AspectJ</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的表达式</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让</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自动对目标生成代理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aop:pointcut</a:t>
            </a:r>
            <a:r>
              <a:rPr lang="en-US" altLang="zh-CN" sz="1600" dirty="0">
                <a:solidFill>
                  <a:srgbClr val="595959"/>
                </a:solidFill>
                <a:latin typeface="Microsoft YaHei" panose="020B0503020204020204" pitchFamily="34" charset="-122"/>
                <a:ea typeface="Microsoft YaHei" panose="020B0503020204020204" pitchFamily="34" charset="-122"/>
                <a:cs typeface="+mn-ea"/>
              </a:rPr>
              <a:t> expression="execution(*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txPointCut</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aop:advisor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advice-ref="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pointcut-ref="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txPointCut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190163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9521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理解基于</a:t>
            </a:r>
            <a:r>
              <a:rPr lang="zh-CN" altLang="en-US" dirty="0">
                <a:solidFill>
                  <a:srgbClr val="1369B2"/>
                </a:solidFill>
                <a:latin typeface="微软雅黑" panose="020B0503020204020204" pitchFamily="34" charset="-122"/>
                <a:ea typeface="微软雅黑" panose="020B0503020204020204" pitchFamily="34" charset="-122"/>
              </a:rPr>
              <a:t>注解方式</a:t>
            </a:r>
            <a:r>
              <a:rPr lang="zh-CN" altLang="en-US" dirty="0">
                <a:solidFill>
                  <a:srgbClr val="595959"/>
                </a:solidFill>
                <a:latin typeface="微软雅黑" panose="020B0503020204020204" pitchFamily="34" charset="-122"/>
                <a:ea typeface="微软雅黑" panose="020B0503020204020204" pitchFamily="34" charset="-122"/>
              </a:rPr>
              <a:t>的声明式事务，能够使用注解的方式配置事务的相关声明</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3450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451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2617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@Transactional</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756575885"/>
              </p:ext>
            </p:extLst>
          </p:nvPr>
        </p:nvGraphicFramePr>
        <p:xfrm>
          <a:off x="2400300" y="2362647"/>
          <a:ext cx="7372350" cy="3852444"/>
        </p:xfrm>
        <a:graphic>
          <a:graphicData uri="http://schemas.openxmlformats.org/drawingml/2006/table">
            <a:tbl>
              <a:tblPr>
                <a:tableStyleId>{5C22544A-7EE6-4342-B048-85BDC9FD1C3A}</a:tableStyleId>
              </a:tblPr>
              <a:tblGrid>
                <a:gridCol w="3318124">
                  <a:extLst>
                    <a:ext uri="{9D8B030D-6E8A-4147-A177-3AD203B41FA5}">
                      <a16:colId xmlns:a16="http://schemas.microsoft.com/office/drawing/2014/main" val="20000"/>
                    </a:ext>
                  </a:extLst>
                </a:gridCol>
                <a:gridCol w="4054226">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value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用于指定使用的事务管理器</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propagation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用于指定事务的传播行为</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isolation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用于指定事务的隔离级别</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timeout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用于指定事务的超时时间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03952239"/>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readonly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用于指定事务是否为只读</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04597585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rollbackFor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用于指定导致事务回滚的异常类数组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1048772"/>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rollbackForClassName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用于指定导致事务回滚的异常类名称数组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357517355"/>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noRollbackFor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用于指定不会导致事务回滚的异常类数组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0652891"/>
                  </a:ext>
                </a:extLst>
              </a:tr>
              <a:tr h="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noRollbackForClassName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用于指定不会导致事务回滚的异常类名称数组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621056328"/>
                  </a:ext>
                </a:extLst>
              </a:tr>
            </a:tbl>
          </a:graphicData>
        </a:graphic>
      </p:graphicFrame>
    </p:spTree>
    <p:extLst>
      <p:ext uri="{BB962C8B-B14F-4D97-AF65-F5344CB8AC3E}">
        <p14:creationId xmlns:p14="http://schemas.microsoft.com/office/powerpoint/2010/main" val="62204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722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接下来对上一小节的案例进行修改，以注解方式来实现项目中的事务管理，具体实现步骤如下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创建配置文件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applicationContext-annotation.xml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，在该文件中声明事务管理器等配置信息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936291"/>
            <a:ext cx="7332167" cy="3458232"/>
          </a:xfrm>
          <a:prstGeom prst="rect">
            <a:avLst/>
          </a:prstGeom>
        </p:spPr>
      </p:pic>
      <p:sp>
        <p:nvSpPr>
          <p:cNvPr id="4" name="矩形 3"/>
          <p:cNvSpPr/>
          <p:nvPr/>
        </p:nvSpPr>
        <p:spPr>
          <a:xfrm>
            <a:off x="2509268" y="2971718"/>
            <a:ext cx="7194801"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前四步省略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&lt;!-- 1.</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配置数据源</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数据库驱动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连接数据库的用户名</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&lt;!-- 2.</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默认必须使用数据源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&lt;!--3.</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&lt;!-- 4.</a:t>
            </a:r>
            <a:r>
              <a:rPr lang="zh-CN" altLang="zh-CN" sz="1600" dirty="0">
                <a:solidFill>
                  <a:srgbClr val="595959"/>
                </a:solidFill>
                <a:latin typeface="Microsoft YaHei" panose="020B0503020204020204" pitchFamily="34" charset="-122"/>
                <a:ea typeface="Microsoft YaHei" panose="020B0503020204020204" pitchFamily="34" charset="-122"/>
                <a:cs typeface="+mn-ea"/>
              </a:rPr>
              <a:t>事务管理器，依赖于数据源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&lt;!-- 5.</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注册事务管理器驱动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tx:annotation-driven</a:t>
            </a:r>
            <a:r>
              <a:rPr lang="en-US" altLang="zh-CN" sz="1600" dirty="0">
                <a:solidFill>
                  <a:srgbClr val="1369B2"/>
                </a:solidFill>
                <a:latin typeface="Microsoft YaHei" panose="020B0503020204020204" pitchFamily="34" charset="-122"/>
                <a:ea typeface="Microsoft YaHei" panose="020B0503020204020204" pitchFamily="34" charset="-122"/>
                <a:cs typeface="+mn-ea"/>
              </a:rPr>
              <a:t> transaction-manager="</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transactionManager</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9017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修改</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层实现类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transfer()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方法上添加事务注解</a:t>
            </a:r>
            <a:r>
              <a:rPr lang="en-US" altLang="zh-CN" sz="1600" dirty="0">
                <a:solidFill>
                  <a:srgbClr val="595959"/>
                </a:solidFill>
                <a:latin typeface="Microsoft YaHei" panose="020B0503020204020204" pitchFamily="34" charset="-122"/>
                <a:ea typeface="Microsoft YaHei" panose="020B0503020204020204" pitchFamily="34" charset="-122"/>
                <a:cs typeface="+mn-ea"/>
              </a:rPr>
              <a:t>@Transactional</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@Transactional(propagation =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Propagation.REQUIRED</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            isolation =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Isolation.DEFAULT</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readOnly</a:t>
            </a:r>
            <a:r>
              <a:rPr lang="en-US" altLang="zh-CN" sz="1600" dirty="0">
                <a:solidFill>
                  <a:srgbClr val="1369B2"/>
                </a:solidFill>
                <a:latin typeface="Microsoft YaHei" panose="020B0503020204020204" pitchFamily="34" charset="-122"/>
                <a:ea typeface="Microsoft YaHei" panose="020B0503020204020204" pitchFamily="34" charset="-122"/>
                <a:cs typeface="+mn-ea"/>
              </a:rPr>
              <a:t> = false)</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transfer(String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outUser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Double money)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收款时，收款用户的余额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现有余额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所汇金额</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this.jdbcTemplate.update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("update account set balance = balance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"where username = ?",money,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模拟系统运行时的突发性问题</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 1/0;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汇款时，汇款用户的余额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现有余额</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所汇金额</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this.jdbcTemplate.update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("update account set balance = balance-?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"where username = ?",money,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outUser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6157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编写测试类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AnnotationTest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AnnotationTest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applicationContext-annotation.xml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调用实例中的转账方法</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accountDao.transfer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lisi</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zhangsan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100.0);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输出提示信息</a:t>
            </a: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转账成功！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73273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11418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793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rPr>
              <a:t>通过所学的</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数据库编程知识，实现学生管理系统的</a:t>
            </a:r>
            <a:r>
              <a:rPr lang="zh-CN" altLang="zh-CN" dirty="0">
                <a:solidFill>
                  <a:srgbClr val="1369B2"/>
                </a:solidFill>
                <a:latin typeface="微软雅黑" panose="020B0503020204020204" pitchFamily="34" charset="-122"/>
                <a:ea typeface="微软雅黑" panose="020B0503020204020204" pitchFamily="34" charset="-122"/>
              </a:rPr>
              <a:t>登录功能</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10683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p>
        </p:txBody>
      </p:sp>
      <p:sp>
        <p:nvSpPr>
          <p:cNvPr id="11" name="Title 1"/>
          <p:cNvSpPr txBox="1"/>
          <p:nvPr/>
        </p:nvSpPr>
        <p:spPr>
          <a:xfrm>
            <a:off x="1143838" y="266933"/>
            <a:ext cx="38377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17471"/>
            <a:ext cx="9414276" cy="9829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本案例要求学生在控制台输入用户名密码，如果用户账号密码正确则显示用户所属班级，如果登录失败则显示登录失败。实现用户登录项目运行成功后控制台效果</a:t>
            </a:r>
            <a:r>
              <a:rPr lang="zh-CN" altLang="en-US" dirty="0">
                <a:solidFill>
                  <a:srgbClr val="595959"/>
                </a:solidFill>
                <a:latin typeface="微软雅黑" panose="020B0503020204020204" pitchFamily="34" charset="-122"/>
              </a:rPr>
              <a:t>如下所示。</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431054"/>
            <a:ext cx="9865885" cy="13065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55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18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E54D13F3-5FC0-5C41-8DE5-1B7379EAD50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95775" y="4095750"/>
            <a:ext cx="3600450" cy="1866900"/>
          </a:xfrm>
          <a:prstGeom prst="rect">
            <a:avLst/>
          </a:prstGeom>
          <a:noFill/>
          <a:ln>
            <a:noFill/>
          </a:ln>
        </p:spPr>
      </p:pic>
    </p:spTree>
    <p:extLst>
      <p:ext uri="{BB962C8B-B14F-4D97-AF65-F5344CB8AC3E}">
        <p14:creationId xmlns:p14="http://schemas.microsoft.com/office/powerpoint/2010/main" val="1559662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1369B2"/>
                </a:solidFill>
                <a:latin typeface="微软雅黑" panose="020B0503020204020204" pitchFamily="34" charset="-122"/>
                <a:ea typeface="微软雅黑" panose="020B0503020204020204" pitchFamily="34" charset="-122"/>
              </a:rPr>
              <a:t>JDBCTemplate</a:t>
            </a:r>
            <a:r>
              <a:rPr lang="zh-CN" altLang="en-US" dirty="0">
                <a:solidFill>
                  <a:srgbClr val="595959"/>
                </a:solidFill>
                <a:latin typeface="微软雅黑" panose="020B0503020204020204" pitchFamily="34" charset="-122"/>
                <a:ea typeface="微软雅黑" panose="020B0503020204020204" pitchFamily="34" charset="-122"/>
              </a:rPr>
              <a:t>概述，能够说出</a:t>
            </a:r>
            <a:r>
              <a:rPr lang="en-US" altLang="zh-CN" dirty="0" err="1">
                <a:solidFill>
                  <a:srgbClr val="595959"/>
                </a:solidFill>
                <a:latin typeface="微软雅黑" panose="020B0503020204020204" pitchFamily="34" charset="-122"/>
                <a:ea typeface="微软雅黑" panose="020B0503020204020204" pitchFamily="34" charset="-122"/>
              </a:rPr>
              <a:t>JDBCTemplate</a:t>
            </a:r>
            <a:r>
              <a:rPr lang="zh-CN" altLang="en-US" dirty="0">
                <a:solidFill>
                  <a:srgbClr val="595959"/>
                </a:solidFill>
                <a:latin typeface="微软雅黑" panose="020B0503020204020204" pitchFamily="34" charset="-122"/>
                <a:ea typeface="微软雅黑" panose="020B0503020204020204" pitchFamily="34" charset="-122"/>
              </a:rPr>
              <a:t>的作用</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思路分析</a:t>
            </a:r>
          </a:p>
        </p:txBody>
      </p:sp>
      <p:sp>
        <p:nvSpPr>
          <p:cNvPr id="11" name="Title 1"/>
          <p:cNvSpPr txBox="1"/>
          <p:nvPr/>
        </p:nvSpPr>
        <p:spPr>
          <a:xfrm>
            <a:off x="1143838" y="266933"/>
            <a:ext cx="38377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40331"/>
            <a:ext cx="9414276" cy="25946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根据学生管理系统及其登录要求，可以分析案例的实现步骤如下。</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为了存储学生信息，需要创建一个数据库。</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为了程序连接数据库并完成对数据的增删改查操作，需要在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配置文件中配置数据库连接和事务等信息。</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层实现查询用户信息的方法。</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层处理业务逻辑，如判断用户输入的用户名与密码是否正确 </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431054"/>
            <a:ext cx="9865885" cy="29981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55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10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521772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创建数据库</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MySQL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数据库中创建一个名为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8" name="表格 7">
            <a:extLst>
              <a:ext uri="{FF2B5EF4-FFF2-40B4-BE49-F238E27FC236}">
                <a16:creationId xmlns:a16="http://schemas.microsoft.com/office/drawing/2014/main" id="{63B35173-3B5B-AA4D-8961-55B2B65FAAE0}"/>
              </a:ext>
            </a:extLst>
          </p:cNvPr>
          <p:cNvGraphicFramePr>
            <a:graphicFrameLocks noGrp="1"/>
          </p:cNvGraphicFramePr>
          <p:nvPr>
            <p:extLst>
              <p:ext uri="{D42A27DB-BD31-4B8C-83A1-F6EECF244321}">
                <p14:modId xmlns:p14="http://schemas.microsoft.com/office/powerpoint/2010/main" val="3273446508"/>
              </p:ext>
            </p:extLst>
          </p:nvPr>
        </p:nvGraphicFramePr>
        <p:xfrm>
          <a:off x="2400300" y="2922717"/>
          <a:ext cx="7372350" cy="2270760"/>
        </p:xfrm>
        <a:graphic>
          <a:graphicData uri="http://schemas.openxmlformats.org/drawingml/2006/table">
            <a:tbl>
              <a:tblPr>
                <a:tableStyleId>{5C22544A-7EE6-4342-B048-85BDC9FD1C3A}</a:tableStyleId>
              </a:tblPr>
              <a:tblGrid>
                <a:gridCol w="1411829">
                  <a:extLst>
                    <a:ext uri="{9D8B030D-6E8A-4147-A177-3AD203B41FA5}">
                      <a16:colId xmlns:a16="http://schemas.microsoft.com/office/drawing/2014/main" val="1962108461"/>
                    </a:ext>
                  </a:extLst>
                </a:gridCol>
                <a:gridCol w="1411829">
                  <a:extLst>
                    <a:ext uri="{9D8B030D-6E8A-4147-A177-3AD203B41FA5}">
                      <a16:colId xmlns:a16="http://schemas.microsoft.com/office/drawing/2014/main" val="2537191887"/>
                    </a:ext>
                  </a:extLst>
                </a:gridCol>
                <a:gridCol w="1411829">
                  <a:extLst>
                    <a:ext uri="{9D8B030D-6E8A-4147-A177-3AD203B41FA5}">
                      <a16:colId xmlns:a16="http://schemas.microsoft.com/office/drawing/2014/main" val="3389738116"/>
                    </a:ext>
                  </a:extLst>
                </a:gridCol>
                <a:gridCol w="1411829">
                  <a:extLst>
                    <a:ext uri="{9D8B030D-6E8A-4147-A177-3AD203B41FA5}">
                      <a16:colId xmlns:a16="http://schemas.microsoft.com/office/drawing/2014/main" val="20000"/>
                    </a:ext>
                  </a:extLst>
                </a:gridCol>
                <a:gridCol w="1725034">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字段名</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类型</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长度</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是否主键</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学生编号</a:t>
                      </a:r>
                    </a:p>
                  </a:txBody>
                  <a:tcPr marL="68580" marR="68580" marT="0" marB="0" anchor="ctr"/>
                </a:tc>
                <a:extLst>
                  <a:ext uri="{0D108BD9-81ED-4DB2-BD59-A6C34878D82A}">
                    <a16:rowId xmlns:a16="http://schemas.microsoft.com/office/drawing/2014/main" val="10001"/>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255</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学生姓名</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password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255</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学生密码</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course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varchar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255</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否</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学生班级</a:t>
                      </a:r>
                    </a:p>
                  </a:txBody>
                  <a:tcPr marL="68580" marR="68580" marT="0" marB="0" anchor="ctr"/>
                </a:tc>
                <a:extLst>
                  <a:ext uri="{0D108BD9-81ED-4DB2-BD59-A6C34878D82A}">
                    <a16:rowId xmlns:a16="http://schemas.microsoft.com/office/drawing/2014/main" val="203952239"/>
                  </a:ext>
                </a:extLst>
              </a:tr>
            </a:tbl>
          </a:graphicData>
        </a:graphic>
      </p:graphicFrame>
    </p:spTree>
    <p:extLst>
      <p:ext uri="{BB962C8B-B14F-4D97-AF65-F5344CB8AC3E}">
        <p14:creationId xmlns:p14="http://schemas.microsoft.com/office/powerpoint/2010/main" val="2190549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编写实体类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entity</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类，在该类中定义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course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属性，以及属性对应的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43068"/>
            <a:ext cx="7332167" cy="4051455"/>
          </a:xfrm>
          <a:prstGeom prst="rect">
            <a:avLst/>
          </a:prstGeom>
        </p:spPr>
      </p:pic>
      <p:sp>
        <p:nvSpPr>
          <p:cNvPr id="4" name="矩形 3"/>
          <p:cNvSpPr/>
          <p:nvPr/>
        </p:nvSpPr>
        <p:spPr>
          <a:xfrm>
            <a:off x="3515108" y="2285918"/>
            <a:ext cx="7194801"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Student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学生</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Integer 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学生姓名</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学生密码</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学生班级</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course;</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49070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chapter09</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applicationContext-student.xml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，在该文件中配置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，并将数据源注入到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43068"/>
            <a:ext cx="7332167" cy="4051455"/>
          </a:xfrm>
          <a:prstGeom prst="rect">
            <a:avLst/>
          </a:prstGeom>
        </p:spPr>
      </p:pic>
      <p:sp>
        <p:nvSpPr>
          <p:cNvPr id="4" name="矩形 3"/>
          <p:cNvSpPr/>
          <p:nvPr/>
        </p:nvSpPr>
        <p:spPr>
          <a:xfrm>
            <a:off x="3515108" y="2297348"/>
            <a:ext cx="7194801"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&lt;!-- 1.</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&lt;!-- 2.</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JDBC</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模板</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默认必须使用数据源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&lt;!-- 3.</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&lt;!-- 4.</a:t>
            </a:r>
            <a:r>
              <a:rPr lang="zh-CN" altLang="zh-CN" sz="1600" dirty="0">
                <a:solidFill>
                  <a:srgbClr val="595959"/>
                </a:solidFill>
                <a:latin typeface="Microsoft YaHei" panose="020B0503020204020204" pitchFamily="34" charset="-122"/>
                <a:ea typeface="Microsoft YaHei" panose="020B0503020204020204" pitchFamily="34" charset="-122"/>
                <a:cs typeface="+mn-ea"/>
              </a:rPr>
              <a:t>事务管理器，依赖于数据源</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&lt;!-- 5.</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注册事务管理器驱动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2772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接口中声明查询所有用户信息的方法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68849"/>
            <a:ext cx="7332167" cy="2607926"/>
          </a:xfrm>
          <a:prstGeom prst="rect">
            <a:avLst/>
          </a:prstGeom>
        </p:spPr>
      </p:pic>
      <p:sp>
        <p:nvSpPr>
          <p:cNvPr id="4" name="矩形 3"/>
          <p:cNvSpPr/>
          <p:nvPr/>
        </p:nvSpPr>
        <p:spPr>
          <a:xfrm>
            <a:off x="2909318" y="2845988"/>
            <a:ext cx="7194801" cy="2536400"/>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com.itheima.dao</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import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com.itheima.entity.Student</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import </a:t>
            </a:r>
            <a:r>
              <a:rPr lang="en-US" altLang="zh-CN" dirty="0" err="1">
                <a:solidFill>
                  <a:srgbClr val="595959"/>
                </a:solidFill>
                <a:latin typeface="Microsoft YaHei" panose="020B0503020204020204" pitchFamily="34" charset="-122"/>
                <a:ea typeface="Microsoft YaHei" panose="020B0503020204020204" pitchFamily="34" charset="-122"/>
                <a:cs typeface="+mn-ea"/>
              </a:rPr>
              <a:t>java.util.List</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查询所有账户</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List&lt;Student&gt; </a:t>
            </a:r>
            <a:r>
              <a:rPr lang="en-US" altLang="zh-CN" dirty="0" err="1">
                <a:solidFill>
                  <a:srgbClr val="595959"/>
                </a:solidFill>
                <a:latin typeface="Microsoft YaHei" panose="020B0503020204020204" pitchFamily="34" charset="-122"/>
                <a:ea typeface="Microsoft YaHei" panose="020B0503020204020204" pitchFamily="34" charset="-122"/>
                <a:cs typeface="+mn-ea"/>
              </a:rPr>
              <a:t>findAllStudent</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latin typeface="Microsoft YaHei" panose="020B0503020204020204" pitchFamily="34" charset="-122"/>
              <a:ea typeface="Microsoft YaHei" panose="020B0503020204020204" pitchFamily="34" charset="-122"/>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339739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实现</a:t>
            </a:r>
            <a:r>
              <a:rPr lang="en-US" altLang="zh-CN" b="1" dirty="0">
                <a:solidFill>
                  <a:srgbClr val="595959"/>
                </a:solidFill>
                <a:latin typeface="Microsoft YaHei" panose="020B0503020204020204" pitchFamily="34" charset="-122"/>
                <a:ea typeface="Microsoft YaHei" panose="020B0503020204020204" pitchFamily="34" charset="-122"/>
                <a:cs typeface="+mn-ea"/>
              </a:rPr>
              <a:t>Dao</a:t>
            </a:r>
            <a:r>
              <a:rPr lang="zh-CN" altLang="zh-CN" b="1" dirty="0">
                <a:solidFill>
                  <a:srgbClr val="595959"/>
                </a:solidFill>
                <a:latin typeface="Microsoft YaHei" panose="020B0503020204020204" pitchFamily="34" charset="-122"/>
                <a:ea typeface="Microsoft YaHei" panose="020B0503020204020204" pitchFamily="34" charset="-122"/>
                <a:cs typeface="+mn-ea"/>
              </a:rPr>
              <a:t>层方法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实现类，在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findAllStudent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26030"/>
            <a:ext cx="7332167" cy="3764893"/>
          </a:xfrm>
          <a:prstGeom prst="rect">
            <a:avLst/>
          </a:prstGeom>
        </p:spPr>
      </p:pic>
      <p:sp>
        <p:nvSpPr>
          <p:cNvPr id="4" name="矩形 3"/>
          <p:cNvSpPr/>
          <p:nvPr/>
        </p:nvSpPr>
        <p:spPr>
          <a:xfrm>
            <a:off x="2726438" y="2525948"/>
            <a:ext cx="7194801"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声明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jdbcTemplate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List&lt;Student&gt;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findAllStudent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"select * from student";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&lt;Student&gt;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BeanPropertyRowMapper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&lt;Student&gt;(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执行静态的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查询，并通过</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RowMapper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返回结果</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this.jdbcTemplate.query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rowMapper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78859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b="1" dirty="0">
                <a:solidFill>
                  <a:srgbClr val="595959"/>
                </a:solidFill>
                <a:latin typeface="Microsoft YaHei" panose="020B0503020204020204" pitchFamily="34" charset="-122"/>
                <a:ea typeface="Microsoft YaHei" panose="020B0503020204020204" pitchFamily="34" charset="-122"/>
                <a:cs typeface="+mn-ea"/>
              </a:rPr>
              <a:t>Controller</a:t>
            </a:r>
            <a:r>
              <a:rPr lang="zh-CN" altLang="zh-CN" b="1" dirty="0">
                <a:solidFill>
                  <a:srgbClr val="595959"/>
                </a:solidFill>
                <a:latin typeface="Microsoft YaHei" panose="020B0503020204020204" pitchFamily="34" charset="-122"/>
                <a:ea typeface="Microsoft YaHei" panose="020B0503020204020204" pitchFamily="34" charset="-122"/>
                <a:cs typeface="+mn-ea"/>
              </a:rPr>
              <a:t>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类，用于实现用户登录操作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382374"/>
            <a:ext cx="7332167" cy="4117861"/>
          </a:xfrm>
          <a:prstGeom prst="rect">
            <a:avLst/>
          </a:prstGeom>
        </p:spPr>
      </p:pic>
      <p:sp>
        <p:nvSpPr>
          <p:cNvPr id="4" name="矩形 3"/>
          <p:cNvSpPr/>
          <p:nvPr/>
        </p:nvSpPr>
        <p:spPr>
          <a:xfrm>
            <a:off x="2589278" y="2377358"/>
            <a:ext cx="7754872" cy="411144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Scanner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sca</a:t>
            </a:r>
            <a:r>
              <a:rPr lang="en-US" altLang="zh-CN" sz="1600" dirty="0">
                <a:solidFill>
                  <a:srgbClr val="595959"/>
                </a:solidFill>
                <a:latin typeface="Microsoft YaHei" panose="020B0503020204020204" pitchFamily="34" charset="-122"/>
                <a:ea typeface="Microsoft YaHei" panose="020B0503020204020204" pitchFamily="34" charset="-122"/>
                <a:cs typeface="+mn-ea"/>
              </a:rPr>
              <a:t>=new Scanner(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System.in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sca.nextLine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applicationContext-student.xml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AccountDao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实例</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List&lt;Student&gt; student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studentDao.findAllStudent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a:t>
            </a:r>
            <a:r>
              <a:rPr lang="zh-CN" altLang="en-US" sz="1600" dirty="0">
                <a:solidFill>
                  <a:srgbClr val="595959"/>
                </a:solidFill>
                <a:latin typeface="Microsoft YaHei" panose="020B0503020204020204" pitchFamily="34" charset="-122"/>
                <a:ea typeface="Microsoft YaHei" panose="020B0503020204020204" pitchFamily="34" charset="-122"/>
                <a:cs typeface="+mn-ea"/>
              </a:rPr>
              <a:t>循环输出集合中的对象，此处省略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03701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查看运行结果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类，在控制台按照提示输入账号密码进行登录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D0CF29BA-5426-984C-B342-6A2D8AF7DE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06190" y="2747010"/>
            <a:ext cx="4823460" cy="2419350"/>
          </a:xfrm>
          <a:prstGeom prst="rect">
            <a:avLst/>
          </a:prstGeom>
          <a:noFill/>
          <a:ln>
            <a:noFill/>
          </a:ln>
        </p:spPr>
      </p:pic>
    </p:spTree>
    <p:extLst>
      <p:ext uri="{BB962C8B-B14F-4D97-AF65-F5344CB8AC3E}">
        <p14:creationId xmlns:p14="http://schemas.microsoft.com/office/powerpoint/2010/main" val="14400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的数据库编程。首先介绍了</a:t>
            </a:r>
            <a:r>
              <a:rPr lang="en-US" altLang="zh-CN" dirty="0">
                <a:solidFill>
                  <a:srgbClr val="595959"/>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，包括</a:t>
            </a:r>
            <a:r>
              <a:rPr lang="en-US" altLang="zh-CN" dirty="0" err="1">
                <a:solidFill>
                  <a:srgbClr val="595959"/>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概述和</a:t>
            </a:r>
            <a:r>
              <a:rPr lang="en-US" altLang="zh-CN" dirty="0">
                <a:solidFill>
                  <a:srgbClr val="595959"/>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的配置；然后讲解了</a:t>
            </a:r>
            <a:r>
              <a:rPr lang="en-US" altLang="zh-CN" dirty="0" err="1">
                <a:solidFill>
                  <a:srgbClr val="595959"/>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的增删改查操作，包括</a:t>
            </a:r>
            <a:r>
              <a:rPr lang="en-US" altLang="zh-CN" dirty="0" err="1">
                <a:solidFill>
                  <a:srgbClr val="595959"/>
                </a:solidFill>
                <a:latin typeface="微软雅黑" panose="020B0503020204020204" pitchFamily="34" charset="-122"/>
                <a:ea typeface="微软雅黑" panose="020B0503020204020204" pitchFamily="34" charset="-122"/>
              </a:rPr>
              <a:t>excute</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方法、</a:t>
            </a:r>
            <a:r>
              <a:rPr lang="en-US" altLang="zh-CN" dirty="0">
                <a:solidFill>
                  <a:srgbClr val="595959"/>
                </a:solidFill>
                <a:latin typeface="微软雅黑" panose="020B0503020204020204" pitchFamily="34" charset="-122"/>
                <a:ea typeface="微软雅黑" panose="020B0503020204020204" pitchFamily="34" charset="-122"/>
              </a:rPr>
              <a:t>update()</a:t>
            </a:r>
            <a:r>
              <a:rPr lang="zh-CN" altLang="zh-CN" dirty="0">
                <a:solidFill>
                  <a:srgbClr val="595959"/>
                </a:solidFill>
                <a:latin typeface="微软雅黑" panose="020B0503020204020204" pitchFamily="34" charset="-122"/>
                <a:ea typeface="微软雅黑" panose="020B0503020204020204" pitchFamily="34" charset="-122"/>
              </a:rPr>
              <a:t>方法和</a:t>
            </a:r>
            <a:r>
              <a:rPr lang="en-US" altLang="zh-CN" dirty="0">
                <a:solidFill>
                  <a:srgbClr val="595959"/>
                </a:solidFill>
                <a:latin typeface="微软雅黑" panose="020B0503020204020204" pitchFamily="34" charset="-122"/>
                <a:ea typeface="微软雅黑" panose="020B0503020204020204" pitchFamily="34" charset="-122"/>
              </a:rPr>
              <a:t>query()</a:t>
            </a:r>
            <a:r>
              <a:rPr lang="zh-CN" altLang="zh-CN" dirty="0">
                <a:solidFill>
                  <a:srgbClr val="595959"/>
                </a:solidFill>
                <a:latin typeface="微软雅黑" panose="020B0503020204020204" pitchFamily="34" charset="-122"/>
                <a:ea typeface="微软雅黑" panose="020B0503020204020204" pitchFamily="34" charset="-122"/>
              </a:rPr>
              <a:t>方法；接着讲解了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事务管理概述，包括事务管理的核心接口和事务管理的方式；最后讲解了两种实现声明式事务管理的方式，基于</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方式的声明式事务和基于注解方式的声明式事务。通过本章的学习，读者可以对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的数据库编程有一定的了解，为框架中数据库开发奠定了基础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251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3934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en-US" sz="2000" dirty="0">
                <a:solidFill>
                  <a:srgbClr val="1369B2"/>
                </a:solidFill>
                <a:latin typeface="微软雅黑" panose="020B0503020204020204" pitchFamily="34" charset="-122"/>
                <a:ea typeface="微软雅黑" panose="020B0503020204020204" pitchFamily="34" charset="-122"/>
              </a:rPr>
              <a:t>作用</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4670"/>
            <a:ext cx="9087451" cy="2127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针对数据库操作，</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是一个模板类，</a:t>
            </a:r>
            <a:r>
              <a:rPr lang="en-US" altLang="zh-CN" dirty="0">
                <a:solidFill>
                  <a:srgbClr val="595959"/>
                </a:solidFill>
                <a:latin typeface="微软雅黑" panose="020B0503020204020204" pitchFamily="34" charset="-122"/>
              </a:rPr>
              <a:t>Spring JDBC</a:t>
            </a:r>
            <a:r>
              <a:rPr lang="zh-CN" altLang="zh-CN" dirty="0">
                <a:solidFill>
                  <a:srgbClr val="595959"/>
                </a:solidFill>
                <a:latin typeface="微软雅黑" panose="020B0503020204020204" pitchFamily="34" charset="-122"/>
              </a:rPr>
              <a:t>中的更高层次的抽象类均在</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模板类的基础上创建。</a:t>
            </a:r>
          </a:p>
          <a:p>
            <a:pPr>
              <a:lnSpc>
                <a:spcPct val="150000"/>
              </a:lnSpc>
            </a:pP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类提供了操作数据库的基本方法，包括添加、删除、查询和更新。在操作数据库时，</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类简化了传统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中的复杂步骤，这可以让开发人员将更多精力投入到业务逻辑中。</a:t>
            </a:r>
          </a:p>
        </p:txBody>
      </p:sp>
      <p:sp>
        <p:nvSpPr>
          <p:cNvPr id="12" name="圆角矩形 11"/>
          <p:cNvSpPr/>
          <p:nvPr/>
        </p:nvSpPr>
        <p:spPr>
          <a:xfrm>
            <a:off x="1360245" y="2858540"/>
            <a:ext cx="9658732" cy="25935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013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331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5878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5884</TotalTime>
  <Words>7513</Words>
  <Application>Microsoft Macintosh PowerPoint</Application>
  <PresentationFormat>宽屏</PresentationFormat>
  <Paragraphs>849</Paragraphs>
  <Slides>89</Slides>
  <Notes>88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等线</vt:lpstr>
      <vt:lpstr>等线 Light</vt:lpstr>
      <vt:lpstr>Microsoft YaHei</vt:lpstr>
      <vt:lpstr>Microsoft YaHei</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1723</cp:revision>
  <dcterms:created xsi:type="dcterms:W3CDTF">2020-11-25T06:00:05Z</dcterms:created>
  <dcterms:modified xsi:type="dcterms:W3CDTF">2021-06-02T07:34:00Z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