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554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8E3F99-1F2C-464F-AEDA-C94A00424118}">
          <p14:sldIdLst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D0CECE"/>
    <a:srgbClr val="E8F1EE"/>
    <a:srgbClr val="CDE2DB"/>
    <a:srgbClr val="0070C0"/>
    <a:srgbClr val="009051"/>
    <a:srgbClr val="CEF4EC"/>
    <a:srgbClr val="404040"/>
    <a:srgbClr val="B1B1B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7605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155CE4-90E1-4B38-A3A9-C7D0D5836E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68725-0411-4F9E-98E8-ECC7D65430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0A603-9B2F-4BB7-BEEE-6E0FE7239E34}" type="datetimeFigureOut">
              <a:rPr lang="zh-CN" altLang="en-US" smtClean="0"/>
              <a:t>2022-12-01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B7043-A611-4DBB-A4EB-24B34766AB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9F0A0-C9A0-429A-9878-2C223DBDA0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C6719-5532-4E4C-BD10-24C610D0E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04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2022-12-01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-21515"/>
            <a:ext cx="12192002" cy="68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734800" cy="2387600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11734800" cy="165576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167225"/>
            <a:ext cx="6771939" cy="3836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-10758"/>
            <a:ext cx="12192002" cy="686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框 4"/>
          <p:cNvSpPr txBox="1">
            <a:spLocks noChangeArrowheads="1"/>
          </p:cNvSpPr>
          <p:nvPr userDrawn="1"/>
        </p:nvSpPr>
        <p:spPr bwMode="auto">
          <a:xfrm>
            <a:off x="575982" y="236407"/>
            <a:ext cx="381130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3" hasCustomPrompt="1"/>
          </p:nvPr>
        </p:nvSpPr>
        <p:spPr>
          <a:xfrm>
            <a:off x="575982" y="1360047"/>
            <a:ext cx="5932394" cy="4718024"/>
          </a:xfrm>
        </p:spPr>
        <p:txBody>
          <a:bodyPr/>
          <a:lstStyle>
            <a:lvl1pPr marL="457200" indent="-457200"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单击此处编辑目录文本样式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87640"/>
            <a:ext cx="9009657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982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89212"/>
            <a:ext cx="5443818" cy="50877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1" y="75266"/>
            <a:ext cx="8748000" cy="687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0661"/>
            <a:ext cx="5421594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82" y="1815152"/>
            <a:ext cx="5421594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661"/>
            <a:ext cx="5443818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5152"/>
            <a:ext cx="5443818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F6E330-74DA-4BEA-8960-46E2828D3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7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-32274"/>
            <a:ext cx="12192002" cy="689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1"/>
          <p:cNvSpPr>
            <a:spLocks noChangeArrowheads="1"/>
          </p:cNvSpPr>
          <p:nvPr userDrawn="1"/>
        </p:nvSpPr>
        <p:spPr bwMode="auto">
          <a:xfrm>
            <a:off x="2737159" y="2424772"/>
            <a:ext cx="3142532" cy="9121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4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谢 谢 聆 听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0">
            <a:extLst>
              <a:ext uri="{FF2B5EF4-FFF2-40B4-BE49-F238E27FC236}">
                <a16:creationId xmlns:a16="http://schemas.microsoft.com/office/drawing/2014/main" id="{AFBC3467-E411-4D8B-968E-CB3938B6CCF8}"/>
              </a:ext>
            </a:extLst>
          </p:cNvPr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" y="6167225"/>
            <a:ext cx="6771939" cy="383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0758"/>
            <a:ext cx="12192000" cy="8254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9212"/>
            <a:ext cx="11040036" cy="508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76382" y="6356350"/>
            <a:ext cx="1139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F:\Design\CSI Default\brand\中软国际LOGO_白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4153" y="139848"/>
            <a:ext cx="1253590" cy="5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163" y="100600"/>
            <a:ext cx="1118797" cy="6167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68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effectLst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897326" y="2963761"/>
            <a:ext cx="63401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可视化技术（上）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2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66"/>
          <p:cNvSpPr txBox="1">
            <a:spLocks noChangeArrowheads="1"/>
          </p:cNvSpPr>
          <p:nvPr/>
        </p:nvSpPr>
        <p:spPr bwMode="auto">
          <a:xfrm>
            <a:off x="5873752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16386" name="TextBox 67"/>
          <p:cNvSpPr txBox="1">
            <a:spLocks noChangeArrowheads="1"/>
          </p:cNvSpPr>
          <p:nvPr/>
        </p:nvSpPr>
        <p:spPr bwMode="auto">
          <a:xfrm>
            <a:off x="5945718" y="2476500"/>
            <a:ext cx="412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掌握程度：理解</a:t>
            </a:r>
          </a:p>
        </p:txBody>
      </p:sp>
      <p:sp>
        <p:nvSpPr>
          <p:cNvPr id="16387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 数据可视化项目概述</a:t>
            </a:r>
          </a:p>
        </p:txBody>
      </p:sp>
      <p:sp>
        <p:nvSpPr>
          <p:cNvPr id="16388" name="Chevron 20"/>
          <p:cNvSpPr>
            <a:spLocks noChangeArrowheads="1"/>
          </p:cNvSpPr>
          <p:nvPr/>
        </p:nvSpPr>
        <p:spPr bwMode="auto">
          <a:xfrm>
            <a:off x="6995585" y="1892301"/>
            <a:ext cx="2940049" cy="1564217"/>
          </a:xfrm>
          <a:prstGeom prst="chevron">
            <a:avLst>
              <a:gd name="adj" fmla="val 20736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40" tIns="0" rIns="120227" bIns="12192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17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389" name="Chevron 21"/>
          <p:cNvSpPr>
            <a:spLocks noChangeArrowheads="1"/>
          </p:cNvSpPr>
          <p:nvPr/>
        </p:nvSpPr>
        <p:spPr bwMode="auto">
          <a:xfrm>
            <a:off x="4464052" y="1892301"/>
            <a:ext cx="2940049" cy="1545167"/>
          </a:xfrm>
          <a:prstGeom prst="chevron">
            <a:avLst>
              <a:gd name="adj" fmla="val 20736"/>
            </a:avLst>
          </a:prstGeom>
          <a:solidFill>
            <a:schemeClr val="bg1"/>
          </a:solidFill>
          <a:ln w="6350">
            <a:solidFill>
              <a:srgbClr val="CC0000"/>
            </a:solidFill>
            <a:miter lim="800000"/>
            <a:headEnd/>
            <a:tailEnd/>
          </a:ln>
        </p:spPr>
        <p:txBody>
          <a:bodyPr lIns="244687" tIns="0" rIns="120227" bIns="120227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1733">
              <a:solidFill>
                <a:srgbClr val="435AE5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390" name="Pentagon 3"/>
          <p:cNvSpPr>
            <a:spLocks noChangeArrowheads="1"/>
          </p:cNvSpPr>
          <p:nvPr/>
        </p:nvSpPr>
        <p:spPr bwMode="auto">
          <a:xfrm>
            <a:off x="2345267" y="1892301"/>
            <a:ext cx="2470151" cy="1564217"/>
          </a:xfrm>
          <a:prstGeom prst="homePlate">
            <a:avLst>
              <a:gd name="adj" fmla="val 22079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227" tIns="0" rIns="120227" bIns="120227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17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391" name="Oval 9"/>
          <p:cNvSpPr>
            <a:spLocks noChangeArrowheads="1"/>
          </p:cNvSpPr>
          <p:nvPr/>
        </p:nvSpPr>
        <p:spPr bwMode="auto">
          <a:xfrm>
            <a:off x="2921001" y="3881967"/>
            <a:ext cx="734484" cy="73660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4267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392" name="Oval 11"/>
          <p:cNvSpPr>
            <a:spLocks noChangeArrowheads="1"/>
          </p:cNvSpPr>
          <p:nvPr/>
        </p:nvSpPr>
        <p:spPr bwMode="auto">
          <a:xfrm>
            <a:off x="8066617" y="3881967"/>
            <a:ext cx="734483" cy="73660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Ins="120227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4267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393" name="Straight Connector 14"/>
          <p:cNvSpPr>
            <a:spLocks noChangeShapeType="1"/>
          </p:cNvSpPr>
          <p:nvPr/>
        </p:nvSpPr>
        <p:spPr bwMode="auto">
          <a:xfrm rot="5400000" flipH="1" flipV="1">
            <a:off x="5761568" y="3644901"/>
            <a:ext cx="410633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6394" name="Straight Connector 17"/>
          <p:cNvSpPr>
            <a:spLocks noChangeShapeType="1"/>
          </p:cNvSpPr>
          <p:nvPr/>
        </p:nvSpPr>
        <p:spPr bwMode="auto">
          <a:xfrm rot="5400000" flipH="1" flipV="1">
            <a:off x="3077633" y="3627967"/>
            <a:ext cx="414867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6395" name="Straight Connector 18"/>
          <p:cNvSpPr>
            <a:spLocks noChangeShapeType="1"/>
          </p:cNvSpPr>
          <p:nvPr/>
        </p:nvSpPr>
        <p:spPr bwMode="auto">
          <a:xfrm rot="5400000" flipH="1" flipV="1">
            <a:off x="8219017" y="3634317"/>
            <a:ext cx="414867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6396" name="Oval 10"/>
          <p:cNvSpPr>
            <a:spLocks noChangeArrowheads="1"/>
          </p:cNvSpPr>
          <p:nvPr/>
        </p:nvSpPr>
        <p:spPr bwMode="auto">
          <a:xfrm>
            <a:off x="5581651" y="3881967"/>
            <a:ext cx="734483" cy="736600"/>
          </a:xfrm>
          <a:prstGeom prst="ellipse">
            <a:avLst/>
          </a:prstGeom>
          <a:solidFill>
            <a:schemeClr val="bg1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4267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6397" name="组合 50"/>
          <p:cNvGrpSpPr>
            <a:grpSpLocks/>
          </p:cNvGrpSpPr>
          <p:nvPr/>
        </p:nvGrpSpPr>
        <p:grpSpPr bwMode="auto">
          <a:xfrm>
            <a:off x="2317751" y="4787900"/>
            <a:ext cx="2017183" cy="502766"/>
            <a:chOff x="0" y="0"/>
            <a:chExt cx="2106815" cy="524692"/>
          </a:xfrm>
        </p:grpSpPr>
        <p:sp>
          <p:nvSpPr>
            <p:cNvPr id="16398" name="文本框 51"/>
            <p:cNvSpPr>
              <a:spLocks noChangeArrowheads="1"/>
            </p:cNvSpPr>
            <p:nvPr/>
          </p:nvSpPr>
          <p:spPr bwMode="auto">
            <a:xfrm>
              <a:off x="0" y="0"/>
              <a:ext cx="2106815" cy="524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667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学什么？</a:t>
              </a:r>
              <a:endParaRPr lang="en-US" altLang="zh-CN" sz="2667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399" name="直接连接符 53"/>
            <p:cNvSpPr>
              <a:spLocks noChangeShapeType="1"/>
            </p:cNvSpPr>
            <p:nvPr/>
          </p:nvSpPr>
          <p:spPr bwMode="auto">
            <a:xfrm>
              <a:off x="89626" y="457259"/>
              <a:ext cx="1927563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6400" name="组合 54"/>
          <p:cNvGrpSpPr>
            <a:grpSpLocks/>
          </p:cNvGrpSpPr>
          <p:nvPr/>
        </p:nvGrpSpPr>
        <p:grpSpPr bwMode="auto">
          <a:xfrm>
            <a:off x="4921251" y="4787901"/>
            <a:ext cx="2017183" cy="502766"/>
            <a:chOff x="0" y="0"/>
            <a:chExt cx="2106815" cy="524692"/>
          </a:xfrm>
        </p:grpSpPr>
        <p:sp>
          <p:nvSpPr>
            <p:cNvPr id="16401" name="文本框 55"/>
            <p:cNvSpPr>
              <a:spLocks noChangeArrowheads="1"/>
            </p:cNvSpPr>
            <p:nvPr/>
          </p:nvSpPr>
          <p:spPr bwMode="auto">
            <a:xfrm>
              <a:off x="0" y="0"/>
              <a:ext cx="2106815" cy="524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667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为什么学？</a:t>
              </a:r>
              <a:endParaRPr lang="en-US" altLang="zh-CN" sz="2667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402" name="直接连接符 57"/>
            <p:cNvSpPr>
              <a:spLocks noChangeShapeType="1"/>
            </p:cNvSpPr>
            <p:nvPr/>
          </p:nvSpPr>
          <p:spPr bwMode="auto">
            <a:xfrm>
              <a:off x="89626" y="457259"/>
              <a:ext cx="1927563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6403" name="组合 58"/>
          <p:cNvGrpSpPr>
            <a:grpSpLocks/>
          </p:cNvGrpSpPr>
          <p:nvPr/>
        </p:nvGrpSpPr>
        <p:grpSpPr bwMode="auto">
          <a:xfrm>
            <a:off x="7467600" y="4787900"/>
            <a:ext cx="2015067" cy="502766"/>
            <a:chOff x="0" y="0"/>
            <a:chExt cx="2106815" cy="524692"/>
          </a:xfrm>
        </p:grpSpPr>
        <p:sp>
          <p:nvSpPr>
            <p:cNvPr id="16404" name="文本框 59"/>
            <p:cNvSpPr>
              <a:spLocks noChangeArrowheads="1"/>
            </p:cNvSpPr>
            <p:nvPr/>
          </p:nvSpPr>
          <p:spPr bwMode="auto">
            <a:xfrm>
              <a:off x="0" y="0"/>
              <a:ext cx="2106815" cy="524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667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如何做？</a:t>
              </a:r>
              <a:endParaRPr lang="en-US" altLang="zh-CN" sz="2667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405" name="直接连接符 61"/>
            <p:cNvSpPr>
              <a:spLocks noChangeShapeType="1"/>
            </p:cNvSpPr>
            <p:nvPr/>
          </p:nvSpPr>
          <p:spPr bwMode="auto">
            <a:xfrm>
              <a:off x="89626" y="457259"/>
              <a:ext cx="1927563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6406" name="rocket"/>
          <p:cNvSpPr>
            <a:spLocks noChangeAspect="1" noEditPoints="1" noChangeArrowheads="1"/>
          </p:cNvSpPr>
          <p:nvPr/>
        </p:nvSpPr>
        <p:spPr bwMode="auto">
          <a:xfrm>
            <a:off x="3153834" y="4116917"/>
            <a:ext cx="283633" cy="2794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6407" name="Intelligence"/>
          <p:cNvSpPr>
            <a:spLocks noChangeAspect="1" noEditPoints="1" noChangeArrowheads="1"/>
          </p:cNvSpPr>
          <p:nvPr/>
        </p:nvSpPr>
        <p:spPr bwMode="auto">
          <a:xfrm>
            <a:off x="5812367" y="4116917"/>
            <a:ext cx="287867" cy="2794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grpSp>
        <p:nvGrpSpPr>
          <p:cNvPr id="16408" name="组合 74"/>
          <p:cNvGrpSpPr>
            <a:grpSpLocks/>
          </p:cNvGrpSpPr>
          <p:nvPr/>
        </p:nvGrpSpPr>
        <p:grpSpPr bwMode="auto">
          <a:xfrm>
            <a:off x="2313518" y="1970617"/>
            <a:ext cx="2017183" cy="1184552"/>
            <a:chOff x="0" y="0"/>
            <a:chExt cx="2106815" cy="1237803"/>
          </a:xfrm>
        </p:grpSpPr>
        <p:sp>
          <p:nvSpPr>
            <p:cNvPr id="16409" name="文本框 70"/>
            <p:cNvSpPr>
              <a:spLocks noChangeArrowheads="1"/>
            </p:cNvSpPr>
            <p:nvPr/>
          </p:nvSpPr>
          <p:spPr bwMode="auto">
            <a:xfrm>
              <a:off x="635586" y="0"/>
              <a:ext cx="835643" cy="52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667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16410" name="文本框 71"/>
            <p:cNvSpPr>
              <a:spLocks noChangeArrowheads="1"/>
            </p:cNvSpPr>
            <p:nvPr/>
          </p:nvSpPr>
          <p:spPr bwMode="auto">
            <a:xfrm>
              <a:off x="0" y="712435"/>
              <a:ext cx="2106815" cy="52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66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项目展示</a:t>
              </a:r>
            </a:p>
          </p:txBody>
        </p:sp>
      </p:grpSp>
      <p:grpSp>
        <p:nvGrpSpPr>
          <p:cNvPr id="16411" name="组合 75"/>
          <p:cNvGrpSpPr>
            <a:grpSpLocks/>
          </p:cNvGrpSpPr>
          <p:nvPr/>
        </p:nvGrpSpPr>
        <p:grpSpPr bwMode="auto">
          <a:xfrm>
            <a:off x="4988984" y="1970617"/>
            <a:ext cx="2015067" cy="1184552"/>
            <a:chOff x="0" y="0"/>
            <a:chExt cx="2106815" cy="1237803"/>
          </a:xfrm>
        </p:grpSpPr>
        <p:sp>
          <p:nvSpPr>
            <p:cNvPr id="16412" name="文本框 76"/>
            <p:cNvSpPr>
              <a:spLocks noChangeArrowheads="1"/>
            </p:cNvSpPr>
            <p:nvPr/>
          </p:nvSpPr>
          <p:spPr bwMode="auto">
            <a:xfrm>
              <a:off x="635585" y="0"/>
              <a:ext cx="835643" cy="52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667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16413" name="文本框 77"/>
            <p:cNvSpPr>
              <a:spLocks noChangeArrowheads="1"/>
            </p:cNvSpPr>
            <p:nvPr/>
          </p:nvSpPr>
          <p:spPr bwMode="auto">
            <a:xfrm>
              <a:off x="0" y="712435"/>
              <a:ext cx="2106815" cy="52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667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项目目的</a:t>
              </a:r>
            </a:p>
          </p:txBody>
        </p:sp>
      </p:grpSp>
      <p:grpSp>
        <p:nvGrpSpPr>
          <p:cNvPr id="16414" name="组合 78"/>
          <p:cNvGrpSpPr>
            <a:grpSpLocks/>
          </p:cNvGrpSpPr>
          <p:nvPr/>
        </p:nvGrpSpPr>
        <p:grpSpPr bwMode="auto">
          <a:xfrm>
            <a:off x="7217834" y="1972734"/>
            <a:ext cx="2719917" cy="1184553"/>
            <a:chOff x="0" y="0"/>
            <a:chExt cx="2106815" cy="1237802"/>
          </a:xfrm>
        </p:grpSpPr>
        <p:sp>
          <p:nvSpPr>
            <p:cNvPr id="16415" name="文本框 79"/>
            <p:cNvSpPr>
              <a:spLocks noChangeArrowheads="1"/>
            </p:cNvSpPr>
            <p:nvPr/>
          </p:nvSpPr>
          <p:spPr bwMode="auto">
            <a:xfrm>
              <a:off x="635586" y="0"/>
              <a:ext cx="835643" cy="525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667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16416" name="文本框 80"/>
            <p:cNvSpPr>
              <a:spLocks noChangeArrowheads="1"/>
            </p:cNvSpPr>
            <p:nvPr/>
          </p:nvSpPr>
          <p:spPr bwMode="auto">
            <a:xfrm>
              <a:off x="0" y="712435"/>
              <a:ext cx="2106815" cy="525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66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pitchFamily="2" charset="-122"/>
                </a:rPr>
                <a:t>项目技术</a:t>
              </a:r>
            </a:p>
          </p:txBody>
        </p:sp>
      </p:grpSp>
      <p:grpSp>
        <p:nvGrpSpPr>
          <p:cNvPr id="16417" name="组合 81"/>
          <p:cNvGrpSpPr>
            <a:grpSpLocks/>
          </p:cNvGrpSpPr>
          <p:nvPr/>
        </p:nvGrpSpPr>
        <p:grpSpPr bwMode="auto">
          <a:xfrm>
            <a:off x="8902700" y="1970618"/>
            <a:ext cx="2015067" cy="1184552"/>
            <a:chOff x="0" y="0"/>
            <a:chExt cx="2106815" cy="1237803"/>
          </a:xfrm>
        </p:grpSpPr>
        <p:sp>
          <p:nvSpPr>
            <p:cNvPr id="16418" name="文本框 82"/>
            <p:cNvSpPr>
              <a:spLocks noChangeArrowheads="1"/>
            </p:cNvSpPr>
            <p:nvPr/>
          </p:nvSpPr>
          <p:spPr bwMode="auto">
            <a:xfrm>
              <a:off x="635585" y="0"/>
              <a:ext cx="835643" cy="52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en-US" altLang="zh-CN" sz="2667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419" name="文本框 83"/>
            <p:cNvSpPr>
              <a:spLocks noChangeArrowheads="1"/>
            </p:cNvSpPr>
            <p:nvPr/>
          </p:nvSpPr>
          <p:spPr bwMode="auto">
            <a:xfrm>
              <a:off x="0" y="712435"/>
              <a:ext cx="2106815" cy="52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endParaRPr lang="en-US" altLang="zh-CN" sz="2667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420" name="IoT"/>
          <p:cNvSpPr>
            <a:spLocks noChangeAspect="1" noEditPoints="1" noChangeArrowheads="1"/>
          </p:cNvSpPr>
          <p:nvPr/>
        </p:nvSpPr>
        <p:spPr bwMode="auto">
          <a:xfrm>
            <a:off x="8301567" y="4102100"/>
            <a:ext cx="277284" cy="2794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33853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17410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数据可视化项目概述</a:t>
            </a:r>
          </a:p>
        </p:txBody>
      </p:sp>
      <p:sp>
        <p:nvSpPr>
          <p:cNvPr id="17411" name="内容占位符 5"/>
          <p:cNvSpPr>
            <a:spLocks noGrp="1" noChangeArrowheads="1"/>
          </p:cNvSpPr>
          <p:nvPr/>
        </p:nvSpPr>
        <p:spPr bwMode="auto">
          <a:xfrm>
            <a:off x="1011767" y="1056217"/>
            <a:ext cx="8985251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2.1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 项目展示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 </a:t>
            </a:r>
            <a:endParaRPr lang="zh-CN" altLang="en-US" sz="2400"/>
          </a:p>
        </p:txBody>
      </p:sp>
      <p:pic>
        <p:nvPicPr>
          <p:cNvPr id="10245" name="Picture 5" descr="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67" y="1797051"/>
            <a:ext cx="8352367" cy="473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4730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18434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数据可视化项目概述</a:t>
            </a:r>
          </a:p>
        </p:txBody>
      </p:sp>
      <p:sp>
        <p:nvSpPr>
          <p:cNvPr id="18435" name="内容占位符 5"/>
          <p:cNvSpPr>
            <a:spLocks noGrp="1" noChangeArrowheads="1"/>
          </p:cNvSpPr>
          <p:nvPr/>
        </p:nvSpPr>
        <p:spPr bwMode="auto">
          <a:xfrm>
            <a:off x="1011767" y="1056217"/>
            <a:ext cx="8985251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2 项目目的</a:t>
            </a:r>
            <a:endParaRPr lang="zh-CN" altLang="en-US" sz="2400"/>
          </a:p>
        </p:txBody>
      </p:sp>
      <p:sp>
        <p:nvSpPr>
          <p:cNvPr id="11269" name="内容占位符 5"/>
          <p:cNvSpPr>
            <a:spLocks noGrp="1" noChangeArrowheads="1"/>
          </p:cNvSpPr>
          <p:nvPr/>
        </p:nvSpPr>
        <p:spPr bwMode="auto">
          <a:xfrm>
            <a:off x="1013884" y="1748368"/>
            <a:ext cx="9211733" cy="148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867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市场需求：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333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应对现在数据可视化的趋势，越来越多企业需要在很多场景(营销数据，生产数据，用户数据)下使用，</a:t>
            </a:r>
            <a:r>
              <a:rPr lang="zh-CN" altLang="en-US" sz="1333" b="1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可视化图表</a:t>
            </a:r>
            <a:r>
              <a:rPr lang="zh-CN" altLang="en-US" sz="1333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来展示体现数据，让数据更加直观，数据特点更加突出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1333"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7" y="3429000"/>
            <a:ext cx="3456517" cy="303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18" y="3236384"/>
            <a:ext cx="6766983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5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19458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数据可视化项目概述</a:t>
            </a:r>
          </a:p>
        </p:txBody>
      </p:sp>
      <p:sp>
        <p:nvSpPr>
          <p:cNvPr id="19459" name="内容占位符 5"/>
          <p:cNvSpPr>
            <a:spLocks noGrp="1" noChangeArrowheads="1"/>
          </p:cNvSpPr>
          <p:nvPr/>
        </p:nvSpPr>
        <p:spPr bwMode="auto">
          <a:xfrm>
            <a:off x="1011767" y="1056217"/>
            <a:ext cx="8985251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2 项目目的</a:t>
            </a:r>
            <a:endParaRPr lang="zh-CN" altLang="en-US" sz="2400"/>
          </a:p>
        </p:txBody>
      </p:sp>
      <p:sp>
        <p:nvSpPr>
          <p:cNvPr id="12293" name="内容占位符 5"/>
          <p:cNvSpPr>
            <a:spLocks noGrp="1" noChangeArrowheads="1"/>
          </p:cNvSpPr>
          <p:nvPr/>
        </p:nvSpPr>
        <p:spPr bwMode="auto">
          <a:xfrm>
            <a:off x="1013884" y="1748368"/>
            <a:ext cx="9211733" cy="148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867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学习阶段需求：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333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项目对我们同学来说，起着 </a:t>
            </a:r>
            <a:r>
              <a:rPr lang="zh-CN" altLang="en-US" sz="1333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承上启下</a:t>
            </a:r>
            <a:r>
              <a:rPr lang="zh-CN" altLang="en-US" sz="1333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 作用。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1333"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  <p:sp>
        <p:nvSpPr>
          <p:cNvPr id="12294" name="TextBox 37"/>
          <p:cNvSpPr>
            <a:spLocks noChangeArrowheads="1"/>
          </p:cNvSpPr>
          <p:nvPr/>
        </p:nvSpPr>
        <p:spPr bwMode="auto">
          <a:xfrm>
            <a:off x="2256367" y="3141134"/>
            <a:ext cx="1344084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67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承上</a:t>
            </a:r>
            <a:endParaRPr lang="zh-CN" altLang="en-US" sz="2400"/>
          </a:p>
        </p:txBody>
      </p:sp>
      <p:sp>
        <p:nvSpPr>
          <p:cNvPr id="12295" name="TextBox 31"/>
          <p:cNvSpPr>
            <a:spLocks noChangeArrowheads="1"/>
          </p:cNvSpPr>
          <p:nvPr/>
        </p:nvSpPr>
        <p:spPr bwMode="auto">
          <a:xfrm>
            <a:off x="8686801" y="3141134"/>
            <a:ext cx="1206500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67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启下</a:t>
            </a:r>
          </a:p>
        </p:txBody>
      </p:sp>
      <p:sp>
        <p:nvSpPr>
          <p:cNvPr id="12296" name="直接连接符 5"/>
          <p:cNvSpPr>
            <a:spLocks noChangeShapeType="1"/>
          </p:cNvSpPr>
          <p:nvPr/>
        </p:nvSpPr>
        <p:spPr bwMode="auto">
          <a:xfrm>
            <a:off x="5327651" y="3236384"/>
            <a:ext cx="0" cy="315594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2297" name="文本框 2"/>
          <p:cNvSpPr txBox="1">
            <a:spLocks noChangeArrowheads="1"/>
          </p:cNvSpPr>
          <p:nvPr/>
        </p:nvSpPr>
        <p:spPr bwMode="auto">
          <a:xfrm>
            <a:off x="1007533" y="3909484"/>
            <a:ext cx="393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复习以前学习内容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HTML5 + CSS3 布局相关技术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JavaScript \ jQuery 相关技术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600"/>
          </a:p>
        </p:txBody>
      </p:sp>
      <p:sp>
        <p:nvSpPr>
          <p:cNvPr id="12298" name="文本框 2"/>
          <p:cNvSpPr txBox="1">
            <a:spLocks noChangeArrowheads="1"/>
          </p:cNvSpPr>
          <p:nvPr/>
        </p:nvSpPr>
        <p:spPr bwMode="auto">
          <a:xfrm>
            <a:off x="6764867" y="3909484"/>
            <a:ext cx="4432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为学习服务器编程做铺垫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如何把服务器里面的数据渲染到页面中？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600"/>
          </a:p>
        </p:txBody>
      </p: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4176185" y="4102101"/>
            <a:ext cx="2352463" cy="996951"/>
            <a:chOff x="0" y="0"/>
            <a:chExt cx="2777" cy="1179"/>
          </a:xfrm>
        </p:grpSpPr>
        <p:pic>
          <p:nvPicPr>
            <p:cNvPr id="19467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3"/>
              <a:ext cx="2777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8" name="Text Box 13"/>
            <p:cNvSpPr txBox="1">
              <a:spLocks noChangeArrowheads="1"/>
            </p:cNvSpPr>
            <p:nvPr/>
          </p:nvSpPr>
          <p:spPr bwMode="auto">
            <a:xfrm>
              <a:off x="681" y="0"/>
              <a:ext cx="123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1333"/>
                <a:t>可视化项目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95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4" grpId="0"/>
      <p:bldP spid="12295" grpId="0"/>
      <p:bldP spid="12297" grpId="0"/>
      <p:bldP spid="122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20482" name="TextBox 67"/>
          <p:cNvSpPr txBox="1">
            <a:spLocks noChangeArrowheads="1"/>
          </p:cNvSpPr>
          <p:nvPr/>
        </p:nvSpPr>
        <p:spPr bwMode="auto">
          <a:xfrm>
            <a:off x="4032251" y="2476500"/>
            <a:ext cx="412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掌握程度：理解</a:t>
            </a:r>
          </a:p>
        </p:txBody>
      </p:sp>
      <p:sp>
        <p:nvSpPr>
          <p:cNvPr id="20483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数据可视化项目概述</a:t>
            </a:r>
          </a:p>
        </p:txBody>
      </p:sp>
      <p:sp>
        <p:nvSpPr>
          <p:cNvPr id="20484" name="内容占位符 5"/>
          <p:cNvSpPr>
            <a:spLocks noGrp="1" noChangeArrowheads="1"/>
          </p:cNvSpPr>
          <p:nvPr/>
        </p:nvSpPr>
        <p:spPr bwMode="auto">
          <a:xfrm>
            <a:off x="1011767" y="1056217"/>
            <a:ext cx="8985251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3 项目技术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 </a:t>
            </a:r>
            <a:endParaRPr lang="zh-CN" altLang="en-US" sz="2400"/>
          </a:p>
        </p:txBody>
      </p:sp>
      <p:sp>
        <p:nvSpPr>
          <p:cNvPr id="13318" name="文本框 2"/>
          <p:cNvSpPr txBox="1">
            <a:spLocks noChangeArrowheads="1"/>
          </p:cNvSpPr>
          <p:nvPr/>
        </p:nvSpPr>
        <p:spPr bwMode="auto">
          <a:xfrm>
            <a:off x="1104901" y="1894417"/>
            <a:ext cx="729615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HTML5 + CSS3 布局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CSS3 动画、渐变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jQuery库+ 原生 JavaScript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flex布局 和  rem 适配方案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0000"/>
                </a:solidFill>
              </a:rPr>
              <a:t>图片边框 border-image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0000"/>
                </a:solidFill>
              </a:rPr>
              <a:t>ES6 模板字符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0000"/>
                </a:solidFill>
              </a:rPr>
              <a:t>ECharts 可视化库等等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60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1" y="1316567"/>
            <a:ext cx="4222751" cy="359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5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21506" name="TextBox 67"/>
          <p:cNvSpPr txBox="1">
            <a:spLocks noChangeArrowheads="1"/>
          </p:cNvSpPr>
          <p:nvPr/>
        </p:nvSpPr>
        <p:spPr bwMode="auto">
          <a:xfrm>
            <a:off x="4032251" y="2476500"/>
            <a:ext cx="412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掌握程度：理解</a:t>
            </a:r>
          </a:p>
        </p:txBody>
      </p:sp>
      <p:sp>
        <p:nvSpPr>
          <p:cNvPr id="21507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数据可视化项目概述</a:t>
            </a:r>
          </a:p>
        </p:txBody>
      </p:sp>
      <p:sp>
        <p:nvSpPr>
          <p:cNvPr id="21508" name="内容占位符 5"/>
          <p:cNvSpPr>
            <a:spLocks noGrp="1" noChangeArrowheads="1"/>
          </p:cNvSpPr>
          <p:nvPr/>
        </p:nvSpPr>
        <p:spPr bwMode="auto">
          <a:xfrm>
            <a:off x="1011767" y="1056217"/>
            <a:ext cx="8985251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2.4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 小结</a:t>
            </a:r>
            <a:endParaRPr lang="zh-CN" altLang="en-US" sz="2400"/>
          </a:p>
        </p:txBody>
      </p:sp>
      <p:sp>
        <p:nvSpPr>
          <p:cNvPr id="13318" name="文本框 2"/>
          <p:cNvSpPr txBox="1">
            <a:spLocks noChangeArrowheads="1"/>
          </p:cNvSpPr>
          <p:nvPr/>
        </p:nvSpPr>
        <p:spPr bwMode="auto">
          <a:xfrm>
            <a:off x="1104901" y="1894417"/>
            <a:ext cx="729615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数据可视化项目展示</a:t>
            </a:r>
            <a:endParaRPr lang="en-US" altLang="zh-CN" sz="1600"/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学习这个项目的目的： 市场需求和学习阶段需求</a:t>
            </a:r>
            <a:endParaRPr lang="en-US" altLang="zh-CN" sz="1600"/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项目用到的技术： 以前学习过的技术 和 新技术  </a:t>
            </a:r>
            <a:endParaRPr lang="en-US" altLang="zh-CN" sz="1600"/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CSS3 动画、渐变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jQuery库+ 原生 JavaScript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/>
              <a:t>flex布局 和  rem 适配方案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0000"/>
                </a:solidFill>
              </a:rPr>
              <a:t>图片边框 border-image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0000"/>
                </a:solidFill>
              </a:rPr>
              <a:t>ES6 模板字符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0000"/>
                </a:solidFill>
              </a:rPr>
              <a:t>ECharts 可视化库等等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23697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MH_Others_1"/>
          <p:cNvSpPr txBox="1">
            <a:spLocks noChangeArrowheads="1"/>
          </p:cNvSpPr>
          <p:nvPr/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2530" name="MH_Others_2"/>
          <p:cNvSpPr>
            <a:spLocks noChangeArrowheads="1"/>
          </p:cNvSpPr>
          <p:nvPr/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3921"/>
              </a:srgbClr>
            </a:solidFill>
            <a:round/>
            <a:headEnd/>
            <a:tailEnd/>
          </a:ln>
        </p:spPr>
        <p:txBody>
          <a:bodyPr lIns="91440" tIns="45720" rIns="91440" bIns="180000" anchor="ctr"/>
          <a:lstStyle/>
          <a:p>
            <a:pPr algn="ctr">
              <a:lnSpc>
                <a:spcPts val="9333"/>
              </a:lnSpc>
            </a:pPr>
            <a:r>
              <a:rPr lang="zh-CN" altLang="en-US" sz="5867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目</a:t>
            </a:r>
          </a:p>
        </p:txBody>
      </p:sp>
      <p:pic>
        <p:nvPicPr>
          <p:cNvPr id="22531" name="MH_Others_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85" y="2294468"/>
            <a:ext cx="977900" cy="103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9"/>
          <p:cNvSpPr txBox="1">
            <a:spLocks noChangeArrowheads="1"/>
          </p:cNvSpPr>
          <p:nvPr/>
        </p:nvSpPr>
        <p:spPr bwMode="auto">
          <a:xfrm>
            <a:off x="4669367" y="2110317"/>
            <a:ext cx="5761567" cy="35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什么是数据可视化</a:t>
            </a:r>
            <a:endParaRPr lang="en-US" altLang="zh-CN" sz="18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数据可视化项目概述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8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67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8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67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867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sz="18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数据可视化项目开发</a:t>
            </a:r>
          </a:p>
          <a:p>
            <a:pPr marL="0" indent="0">
              <a:lnSpc>
                <a:spcPct val="200000"/>
              </a:lnSpc>
              <a:buClr>
                <a:srgbClr val="262626"/>
              </a:buClr>
              <a:defRPr/>
            </a:pPr>
            <a:endParaRPr lang="zh-CN" altLang="en-US" sz="18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6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23554" name="TextBox 67"/>
          <p:cNvSpPr txBox="1">
            <a:spLocks noChangeArrowheads="1"/>
          </p:cNvSpPr>
          <p:nvPr/>
        </p:nvSpPr>
        <p:spPr bwMode="auto">
          <a:xfrm>
            <a:off x="4032251" y="2476500"/>
            <a:ext cx="412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掌握程度：理解</a:t>
            </a:r>
          </a:p>
        </p:txBody>
      </p:sp>
      <p:sp>
        <p:nvSpPr>
          <p:cNvPr id="23555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EChart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s简介</a:t>
            </a:r>
          </a:p>
        </p:txBody>
      </p:sp>
      <p:sp>
        <p:nvSpPr>
          <p:cNvPr id="20485" name="文本框 2"/>
          <p:cNvSpPr txBox="1">
            <a:spLocks noChangeArrowheads="1"/>
          </p:cNvSpPr>
          <p:nvPr/>
        </p:nvSpPr>
        <p:spPr bwMode="auto">
          <a:xfrm>
            <a:off x="719667" y="1126067"/>
            <a:ext cx="10096500" cy="138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867"/>
              <a:t>     ECharts是一个使用 JavaScript 实现的开源可视化库，可以流畅的运行在 PC 和移动设备上，兼容当前绝大部分浏览器（IE8/9/10/11，Chrome，Firefox，Safari等），底层依赖矢量图形库 ZRender，提供直观，交互丰富，可高度个性化定制的数据可视化图表。</a:t>
            </a:r>
          </a:p>
        </p:txBody>
      </p:sp>
      <p:sp>
        <p:nvSpPr>
          <p:cNvPr id="20486" name="文本框 2"/>
          <p:cNvSpPr txBox="1">
            <a:spLocks noChangeArrowheads="1"/>
          </p:cNvSpPr>
          <p:nvPr/>
        </p:nvSpPr>
        <p:spPr bwMode="auto">
          <a:xfrm>
            <a:off x="814918" y="5638800"/>
            <a:ext cx="10096500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官网地址：https:</a:t>
            </a:r>
            <a:r>
              <a:rPr lang="zh-CN" altLang="en-US" sz="1867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67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/echarts.apache.org</a:t>
            </a:r>
            <a:endParaRPr lang="zh-CN" altLang="en-US" sz="1867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4" y="2758018"/>
            <a:ext cx="3223684" cy="239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2758017"/>
            <a:ext cx="2870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434" y="2662767"/>
            <a:ext cx="2592917" cy="253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514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24578" name="TextBox 67"/>
          <p:cNvSpPr txBox="1">
            <a:spLocks noChangeArrowheads="1"/>
          </p:cNvSpPr>
          <p:nvPr/>
        </p:nvSpPr>
        <p:spPr bwMode="auto">
          <a:xfrm>
            <a:off x="4032251" y="2476500"/>
            <a:ext cx="412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掌握程度：理解</a:t>
            </a:r>
          </a:p>
        </p:txBody>
      </p:sp>
      <p:sp>
        <p:nvSpPr>
          <p:cNvPr id="24579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ECharts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简介</a:t>
            </a:r>
          </a:p>
        </p:txBody>
      </p:sp>
      <p:sp>
        <p:nvSpPr>
          <p:cNvPr id="21509" name="文本框 2"/>
          <p:cNvSpPr txBox="1">
            <a:spLocks noChangeArrowheads="1"/>
          </p:cNvSpPr>
          <p:nvPr/>
        </p:nvSpPr>
        <p:spPr bwMode="auto">
          <a:xfrm>
            <a:off x="814918" y="1221317"/>
            <a:ext cx="100965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丰富的可视化类型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多种数据格式支持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流数据的支持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移动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端优化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跨平台使用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绚丽的特效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详细的文档说明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262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MH_Others_1"/>
          <p:cNvSpPr txBox="1">
            <a:spLocks noChangeArrowheads="1"/>
          </p:cNvSpPr>
          <p:nvPr/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5602" name="MH_Others_2"/>
          <p:cNvSpPr>
            <a:spLocks noChangeArrowheads="1"/>
          </p:cNvSpPr>
          <p:nvPr/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3921"/>
              </a:srgbClr>
            </a:solidFill>
            <a:round/>
            <a:headEnd/>
            <a:tailEnd/>
          </a:ln>
        </p:spPr>
        <p:txBody>
          <a:bodyPr lIns="91440" tIns="45720" rIns="91440" bIns="180000" anchor="ctr"/>
          <a:lstStyle/>
          <a:p>
            <a:pPr algn="ctr">
              <a:lnSpc>
                <a:spcPts val="9333"/>
              </a:lnSpc>
            </a:pPr>
            <a:r>
              <a:rPr lang="zh-CN" altLang="en-US" sz="5867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目</a:t>
            </a:r>
          </a:p>
        </p:txBody>
      </p:sp>
      <p:pic>
        <p:nvPicPr>
          <p:cNvPr id="25603" name="MH_Others_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85" y="2294468"/>
            <a:ext cx="977900" cy="103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9"/>
          <p:cNvSpPr txBox="1">
            <a:spLocks noChangeArrowheads="1"/>
          </p:cNvSpPr>
          <p:nvPr/>
        </p:nvSpPr>
        <p:spPr bwMode="auto">
          <a:xfrm>
            <a:off x="4669367" y="2110317"/>
            <a:ext cx="5761567" cy="35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什么是数据可视化</a:t>
            </a:r>
            <a:endParaRPr lang="en-US" altLang="zh-CN" sz="18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数据可视化项目概述</a:t>
            </a:r>
          </a:p>
          <a:p>
            <a:pPr>
              <a:lnSpc>
                <a:spcPct val="200000"/>
              </a:lnSpc>
              <a:buClr>
                <a:srgbClr val="333333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6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67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8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sz="18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数据可视化项目开发</a:t>
            </a:r>
          </a:p>
          <a:p>
            <a:pPr marL="0" indent="0">
              <a:lnSpc>
                <a:spcPct val="200000"/>
              </a:lnSpc>
              <a:buClr>
                <a:srgbClr val="262626"/>
              </a:buClr>
              <a:defRPr/>
            </a:pPr>
            <a:endParaRPr lang="zh-CN" altLang="en-US" sz="18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2400"/>
          </a:p>
        </p:txBody>
      </p:sp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5001684" y="2372784"/>
            <a:ext cx="6493933" cy="181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能够说出数据可视化的目的</a:t>
            </a: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</a:t>
            </a:r>
            <a:r>
              <a:rPr lang="en-US" altLang="zh-CN" sz="1867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的基本使用步骤</a:t>
            </a:r>
            <a:endParaRPr lang="en-US" altLang="zh-CN" sz="18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能够独立使用</a:t>
            </a:r>
            <a:r>
              <a:rPr lang="en-US" altLang="zh-CN" sz="1867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完成可视化项目开发</a:t>
            </a: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4267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7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344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ECharts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的基本使用</a:t>
            </a:r>
          </a:p>
        </p:txBody>
      </p:sp>
      <p:sp>
        <p:nvSpPr>
          <p:cNvPr id="26626" name="内容占位符 5"/>
          <p:cNvSpPr>
            <a:spLocks noGrp="1" noChangeArrowheads="1"/>
          </p:cNvSpPr>
          <p:nvPr/>
        </p:nvSpPr>
        <p:spPr bwMode="auto">
          <a:xfrm>
            <a:off x="814918" y="1028700"/>
            <a:ext cx="8985249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4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1 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ECharts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 使用五步曲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2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7" y="2142067"/>
            <a:ext cx="7543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"/>
          <p:cNvSpPr txBox="1">
            <a:spLocks noChangeArrowheads="1"/>
          </p:cNvSpPr>
          <p:nvPr/>
        </p:nvSpPr>
        <p:spPr bwMode="auto">
          <a:xfrm>
            <a:off x="912285" y="5446185"/>
            <a:ext cx="10096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</a:rPr>
              <a:t>注意：这里只要求同学们记住</a:t>
            </a:r>
            <a:r>
              <a:rPr lang="en-US" altLang="zh-CN" sz="1600">
                <a:solidFill>
                  <a:srgbClr val="FF0000"/>
                </a:solidFill>
              </a:rPr>
              <a:t>Echarts</a:t>
            </a:r>
            <a:r>
              <a:rPr lang="zh-CN" altLang="en-US" sz="1600">
                <a:solidFill>
                  <a:srgbClr val="FF0000"/>
                </a:solidFill>
              </a:rPr>
              <a:t>使用的步骤，具体修改定制稍后会讲。</a:t>
            </a:r>
          </a:p>
        </p:txBody>
      </p:sp>
    </p:spTree>
    <p:extLst>
      <p:ext uri="{BB962C8B-B14F-4D97-AF65-F5344CB8AC3E}">
        <p14:creationId xmlns:p14="http://schemas.microsoft.com/office/powerpoint/2010/main" val="13940994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ECharts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的基本使用</a:t>
            </a:r>
          </a:p>
        </p:txBody>
      </p:sp>
      <p:sp>
        <p:nvSpPr>
          <p:cNvPr id="23555" name="文本框 1"/>
          <p:cNvSpPr txBox="1">
            <a:spLocks noChangeArrowheads="1"/>
          </p:cNvSpPr>
          <p:nvPr/>
        </p:nvSpPr>
        <p:spPr bwMode="auto">
          <a:xfrm>
            <a:off x="527052" y="1970617"/>
            <a:ext cx="5066323" cy="5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步骤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：下载并引入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echarts.js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</a:p>
        </p:txBody>
      </p:sp>
      <p:sp>
        <p:nvSpPr>
          <p:cNvPr id="23556" name="文本框 2"/>
          <p:cNvSpPr txBox="1">
            <a:spLocks noChangeArrowheads="1"/>
          </p:cNvSpPr>
          <p:nvPr/>
        </p:nvSpPr>
        <p:spPr bwMode="auto">
          <a:xfrm>
            <a:off x="527051" y="2794000"/>
            <a:ext cx="5641288" cy="5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步骤</a:t>
            </a:r>
            <a:r>
              <a:rPr lang="en-US" altLang="zh-CN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：准备一个具备大小的DOM容器</a:t>
            </a:r>
          </a:p>
        </p:txBody>
      </p:sp>
      <p:sp>
        <p:nvSpPr>
          <p:cNvPr id="23557" name="文本框 3"/>
          <p:cNvSpPr txBox="1">
            <a:spLocks noChangeArrowheads="1"/>
          </p:cNvSpPr>
          <p:nvPr/>
        </p:nvSpPr>
        <p:spPr bwMode="auto">
          <a:xfrm>
            <a:off x="527051" y="3591984"/>
            <a:ext cx="4800225" cy="5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步骤</a:t>
            </a:r>
            <a:r>
              <a:rPr lang="en-US" altLang="zh-CN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：初始化</a:t>
            </a:r>
            <a:r>
              <a:rPr lang="en-US" altLang="zh-CN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echarts</a:t>
            </a:r>
            <a:r>
              <a:rPr lang="zh-CN" altLang="en-US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实例对象</a:t>
            </a:r>
          </a:p>
        </p:txBody>
      </p:sp>
      <p:sp>
        <p:nvSpPr>
          <p:cNvPr id="23558" name="文本框 4"/>
          <p:cNvSpPr txBox="1">
            <a:spLocks noChangeArrowheads="1"/>
          </p:cNvSpPr>
          <p:nvPr/>
        </p:nvSpPr>
        <p:spPr bwMode="auto">
          <a:xfrm>
            <a:off x="527052" y="4389967"/>
            <a:ext cx="5166799" cy="5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步骤</a:t>
            </a:r>
            <a:r>
              <a:rPr lang="en-US" altLang="zh-CN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：指定配置项和数据(option)</a:t>
            </a:r>
          </a:p>
        </p:txBody>
      </p:sp>
      <p:sp>
        <p:nvSpPr>
          <p:cNvPr id="23559" name="文本框 5"/>
          <p:cNvSpPr txBox="1">
            <a:spLocks noChangeArrowheads="1"/>
          </p:cNvSpPr>
          <p:nvPr/>
        </p:nvSpPr>
        <p:spPr bwMode="auto">
          <a:xfrm>
            <a:off x="541867" y="5249333"/>
            <a:ext cx="5896679" cy="5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步骤</a:t>
            </a:r>
            <a:r>
              <a:rPr lang="en-US" altLang="zh-CN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：将配置项设置给</a:t>
            </a:r>
            <a:r>
              <a:rPr lang="en-US" altLang="zh-CN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echarts</a:t>
            </a:r>
            <a:r>
              <a:rPr lang="zh-CN" altLang="en-US" sz="2133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实例对象</a:t>
            </a:r>
          </a:p>
        </p:txBody>
      </p:sp>
      <p:sp>
        <p:nvSpPr>
          <p:cNvPr id="27655" name="内容占位符 5"/>
          <p:cNvSpPr>
            <a:spLocks noGrp="1" noChangeArrowheads="1"/>
          </p:cNvSpPr>
          <p:nvPr/>
        </p:nvSpPr>
        <p:spPr bwMode="auto">
          <a:xfrm>
            <a:off x="995789" y="1085781"/>
            <a:ext cx="8985249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4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1 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ECharts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 使用五步曲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8784167" y="2084917"/>
            <a:ext cx="307128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67">
                <a:solidFill>
                  <a:schemeClr val="accent1"/>
                </a:solidFill>
              </a:rPr>
              <a:t>图表依赖这个</a:t>
            </a:r>
            <a:r>
              <a:rPr lang="zh-CN" altLang="en-US" sz="1867">
                <a:solidFill>
                  <a:srgbClr val="FF0000"/>
                </a:solidFill>
              </a:rPr>
              <a:t>js库</a:t>
            </a:r>
          </a:p>
        </p:txBody>
      </p:sp>
      <p:sp>
        <p:nvSpPr>
          <p:cNvPr id="25610" name="箭头 443"/>
          <p:cNvSpPr>
            <a:spLocks noChangeShapeType="1"/>
          </p:cNvSpPr>
          <p:nvPr/>
        </p:nvSpPr>
        <p:spPr bwMode="auto">
          <a:xfrm>
            <a:off x="5854700" y="2311400"/>
            <a:ext cx="292946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8784167" y="2950634"/>
            <a:ext cx="33612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67">
                <a:solidFill>
                  <a:schemeClr val="accent1"/>
                </a:solidFill>
              </a:rPr>
              <a:t>生成的图表会放入这个</a:t>
            </a:r>
            <a:r>
              <a:rPr lang="zh-CN" altLang="en-US" sz="1867">
                <a:solidFill>
                  <a:srgbClr val="FF0000"/>
                </a:solidFill>
              </a:rPr>
              <a:t>容器</a:t>
            </a:r>
            <a:r>
              <a:rPr lang="zh-CN" altLang="en-US" sz="1867">
                <a:solidFill>
                  <a:schemeClr val="accent1"/>
                </a:solidFill>
              </a:rPr>
              <a:t>内</a:t>
            </a:r>
          </a:p>
        </p:txBody>
      </p:sp>
      <p:sp>
        <p:nvSpPr>
          <p:cNvPr id="25612" name="箭头 443"/>
          <p:cNvSpPr>
            <a:spLocks noChangeShapeType="1"/>
          </p:cNvSpPr>
          <p:nvPr/>
        </p:nvSpPr>
        <p:spPr bwMode="auto">
          <a:xfrm>
            <a:off x="6481233" y="3143251"/>
            <a:ext cx="2305051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8786284" y="3716867"/>
            <a:ext cx="307128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67">
                <a:solidFill>
                  <a:srgbClr val="FF0000"/>
                </a:solidFill>
              </a:rPr>
              <a:t>实例化</a:t>
            </a:r>
            <a:r>
              <a:rPr lang="zh-CN" altLang="en-US" sz="1867">
                <a:solidFill>
                  <a:schemeClr val="accent1"/>
                </a:solidFill>
              </a:rPr>
              <a:t>echarts对象</a:t>
            </a:r>
          </a:p>
        </p:txBody>
      </p:sp>
      <p:sp>
        <p:nvSpPr>
          <p:cNvPr id="25614" name="箭头 443"/>
          <p:cNvSpPr>
            <a:spLocks noChangeShapeType="1"/>
          </p:cNvSpPr>
          <p:nvPr/>
        </p:nvSpPr>
        <p:spPr bwMode="auto">
          <a:xfrm>
            <a:off x="5712884" y="3909485"/>
            <a:ext cx="3073400" cy="2116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8788401" y="4580467"/>
            <a:ext cx="335703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67">
                <a:solidFill>
                  <a:schemeClr val="accent1"/>
                </a:solidFill>
              </a:rPr>
              <a:t>根据具体需求修改</a:t>
            </a:r>
            <a:r>
              <a:rPr lang="zh-CN" altLang="en-US" sz="1867">
                <a:solidFill>
                  <a:srgbClr val="FF0000"/>
                </a:solidFill>
              </a:rPr>
              <a:t>配置</a:t>
            </a:r>
            <a:r>
              <a:rPr lang="zh-CN" altLang="en-US" sz="1867">
                <a:solidFill>
                  <a:schemeClr val="accent1"/>
                </a:solidFill>
              </a:rPr>
              <a:t>选项</a:t>
            </a:r>
          </a:p>
        </p:txBody>
      </p:sp>
      <p:sp>
        <p:nvSpPr>
          <p:cNvPr id="25616" name="箭头 443"/>
          <p:cNvSpPr>
            <a:spLocks noChangeShapeType="1"/>
          </p:cNvSpPr>
          <p:nvPr/>
        </p:nvSpPr>
        <p:spPr bwMode="auto">
          <a:xfrm>
            <a:off x="5712884" y="4775200"/>
            <a:ext cx="3073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8784167" y="5350934"/>
            <a:ext cx="3361267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67">
                <a:solidFill>
                  <a:schemeClr val="accent1"/>
                </a:solidFill>
              </a:rPr>
              <a:t>让echarts对象根据修改好的配置</a:t>
            </a:r>
            <a:r>
              <a:rPr lang="zh-CN" altLang="en-US" sz="1867">
                <a:solidFill>
                  <a:srgbClr val="FF0000"/>
                </a:solidFill>
              </a:rPr>
              <a:t>生效</a:t>
            </a:r>
          </a:p>
        </p:txBody>
      </p:sp>
      <p:sp>
        <p:nvSpPr>
          <p:cNvPr id="25618" name="箭头 443"/>
          <p:cNvSpPr>
            <a:spLocks noChangeShapeType="1"/>
          </p:cNvSpPr>
          <p:nvPr/>
        </p:nvSpPr>
        <p:spPr bwMode="auto">
          <a:xfrm>
            <a:off x="6481233" y="5583767"/>
            <a:ext cx="2305051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3200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7" grpId="0"/>
      <p:bldP spid="23558" grpId="0"/>
      <p:bldP spid="23559" grpId="0"/>
      <p:bldP spid="25609" grpId="0"/>
      <p:bldP spid="25611" grpId="0"/>
      <p:bldP spid="25613" grpId="0"/>
      <p:bldP spid="25615" grpId="0"/>
      <p:bldP spid="256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ECharts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的基本使用</a:t>
            </a:r>
          </a:p>
        </p:txBody>
      </p:sp>
      <p:sp>
        <p:nvSpPr>
          <p:cNvPr id="26632" name="内容占位符 5"/>
          <p:cNvSpPr>
            <a:spLocks noGrp="1" noChangeArrowheads="1"/>
          </p:cNvSpPr>
          <p:nvPr/>
        </p:nvSpPr>
        <p:spPr bwMode="auto">
          <a:xfrm>
            <a:off x="814918" y="1028700"/>
            <a:ext cx="8985249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4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选择不同类型图表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7" y="1934634"/>
            <a:ext cx="4224867" cy="187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 descr="https://www.echartsjs.com/examples/data/thumb/line-si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1934634"/>
            <a:ext cx="2675467" cy="200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 descr="https://www.echartsjs.com/examples/data/thumb/pie-simp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17" y="1809751"/>
            <a:ext cx="3012016" cy="225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"/>
          <p:cNvSpPr txBox="1">
            <a:spLocks noChangeArrowheads="1"/>
          </p:cNvSpPr>
          <p:nvPr/>
        </p:nvSpPr>
        <p:spPr bwMode="auto">
          <a:xfrm>
            <a:off x="912285" y="4485218"/>
            <a:ext cx="10096500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en-US" altLang="zh-CN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官方实例 </a:t>
            </a:r>
          </a:p>
        </p:txBody>
      </p:sp>
    </p:spTree>
    <p:extLst>
      <p:ext uri="{BB962C8B-B14F-4D97-AF65-F5344CB8AC3E}">
        <p14:creationId xmlns:p14="http://schemas.microsoft.com/office/powerpoint/2010/main" val="140162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29698" name="TextBox 67"/>
          <p:cNvSpPr txBox="1">
            <a:spLocks noChangeArrowheads="1"/>
          </p:cNvSpPr>
          <p:nvPr/>
        </p:nvSpPr>
        <p:spPr bwMode="auto">
          <a:xfrm>
            <a:off x="4032251" y="2476500"/>
            <a:ext cx="412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掌握程度：理解</a:t>
            </a:r>
          </a:p>
        </p:txBody>
      </p:sp>
      <p:sp>
        <p:nvSpPr>
          <p:cNvPr id="29699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ECharts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的基本使用</a:t>
            </a:r>
          </a:p>
        </p:txBody>
      </p:sp>
      <p:sp>
        <p:nvSpPr>
          <p:cNvPr id="24581" name="文本框 2"/>
          <p:cNvSpPr txBox="1">
            <a:spLocks noChangeArrowheads="1"/>
          </p:cNvSpPr>
          <p:nvPr/>
        </p:nvSpPr>
        <p:spPr bwMode="auto">
          <a:xfrm>
            <a:off x="802218" y="1126067"/>
            <a:ext cx="11152716" cy="507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 Light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67">
                <a:latin typeface="微软雅黑" panose="020B0503020204020204" pitchFamily="34" charset="-122"/>
                <a:ea typeface="微软雅黑" panose="020B0503020204020204" pitchFamily="34" charset="-122"/>
              </a:rPr>
              <a:t>title：标题组件   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67">
                <a:latin typeface="微软雅黑" panose="020B0503020204020204" pitchFamily="34" charset="-122"/>
                <a:ea typeface="微软雅黑" panose="020B0503020204020204" pitchFamily="34" charset="-122"/>
              </a:rPr>
              <a:t>tooltip：提示框组件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67">
                <a:latin typeface="微软雅黑" panose="020B0503020204020204" pitchFamily="34" charset="-122"/>
                <a:ea typeface="微软雅黑" panose="020B0503020204020204" pitchFamily="34" charset="-122"/>
              </a:rPr>
              <a:t>legend：图例组件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67">
                <a:latin typeface="微软雅黑" panose="020B0503020204020204" pitchFamily="34" charset="-122"/>
                <a:ea typeface="微软雅黑" panose="020B0503020204020204" pitchFamily="34" charset="-122"/>
              </a:rPr>
              <a:t>toolbox: 工具栏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67">
                <a:latin typeface="微软雅黑" panose="020B0503020204020204" pitchFamily="34" charset="-122"/>
                <a:ea typeface="微软雅黑" panose="020B0503020204020204" pitchFamily="34" charset="-122"/>
              </a:rPr>
              <a:t>grid：直角坐标系内绘图网格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67">
                <a:latin typeface="微软雅黑" panose="020B0503020204020204" pitchFamily="34" charset="-122"/>
                <a:ea typeface="微软雅黑" panose="020B0503020204020204" pitchFamily="34" charset="-122"/>
              </a:rPr>
              <a:t>xAxis：直角坐标系 grid 中的 x 轴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67">
                <a:latin typeface="微软雅黑" panose="020B0503020204020204" pitchFamily="34" charset="-122"/>
                <a:ea typeface="微软雅黑" panose="020B0503020204020204" pitchFamily="34" charset="-122"/>
              </a:rPr>
              <a:t>yAxis：直角坐标系 grid 中的 y 轴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67">
                <a:latin typeface="微软雅黑" panose="020B0503020204020204" pitchFamily="34" charset="-122"/>
                <a:ea typeface="微软雅黑" panose="020B0503020204020204" pitchFamily="34" charset="-122"/>
              </a:rPr>
              <a:t>series: 系列列表。</a:t>
            </a:r>
            <a:endParaRPr lang="en-US" altLang="zh-CN" sz="1867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67">
                <a:latin typeface="微软雅黑" panose="020B0503020204020204" pitchFamily="34" charset="-122"/>
                <a:ea typeface="微软雅黑" panose="020B0503020204020204" pitchFamily="34" charset="-122"/>
              </a:rPr>
              <a:t>color：调色盘颜色列表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2400"/>
          </a:p>
        </p:txBody>
      </p:sp>
      <p:sp>
        <p:nvSpPr>
          <p:cNvPr id="24582" name="文本框 2"/>
          <p:cNvSpPr txBox="1">
            <a:spLocks noChangeArrowheads="1"/>
          </p:cNvSpPr>
          <p:nvPr/>
        </p:nvSpPr>
        <p:spPr bwMode="auto">
          <a:xfrm>
            <a:off x="814918" y="5638801"/>
            <a:ext cx="10096500" cy="95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先了解以上9个配置的作用，其余配置还有具体细节我们查阅文档：文档菜单</a:t>
            </a:r>
            <a:r>
              <a:rPr lang="en-US" altLang="zh-CN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配置项手册</a:t>
            </a:r>
            <a:endParaRPr lang="en-US" altLang="zh-CN" sz="1867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学echarts关键在于学会查阅文档，根据需求修改配置</a:t>
            </a:r>
          </a:p>
        </p:txBody>
      </p:sp>
      <p:sp>
        <p:nvSpPr>
          <p:cNvPr id="29702" name="内容占位符 5"/>
          <p:cNvSpPr>
            <a:spLocks noGrp="1" noChangeArrowheads="1"/>
          </p:cNvSpPr>
          <p:nvPr/>
        </p:nvSpPr>
        <p:spPr bwMode="auto">
          <a:xfrm>
            <a:off x="814918" y="1028700"/>
            <a:ext cx="8985249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4.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3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 相关配置讲解</a:t>
            </a:r>
          </a:p>
        </p:txBody>
      </p:sp>
    </p:spTree>
    <p:extLst>
      <p:ext uri="{BB962C8B-B14F-4D97-AF65-F5344CB8AC3E}">
        <p14:creationId xmlns:p14="http://schemas.microsoft.com/office/powerpoint/2010/main" val="44518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30722" name="TextBox 67"/>
          <p:cNvSpPr txBox="1">
            <a:spLocks noChangeArrowheads="1"/>
          </p:cNvSpPr>
          <p:nvPr/>
        </p:nvSpPr>
        <p:spPr bwMode="auto">
          <a:xfrm>
            <a:off x="4032251" y="2476500"/>
            <a:ext cx="412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掌握程度：理解</a:t>
            </a:r>
          </a:p>
        </p:txBody>
      </p:sp>
      <p:sp>
        <p:nvSpPr>
          <p:cNvPr id="30723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ECharts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的基本使用</a:t>
            </a:r>
          </a:p>
        </p:txBody>
      </p:sp>
      <p:sp>
        <p:nvSpPr>
          <p:cNvPr id="24581" name="文本框 2"/>
          <p:cNvSpPr txBox="1">
            <a:spLocks noChangeArrowheads="1"/>
          </p:cNvSpPr>
          <p:nvPr/>
        </p:nvSpPr>
        <p:spPr bwMode="auto">
          <a:xfrm>
            <a:off x="802218" y="1126067"/>
            <a:ext cx="11152716" cy="409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 Light" panose="02010600030101010101" pitchFamily="2" charset="-122"/>
            </a:endParaRPr>
          </a:p>
          <a:p>
            <a:pPr marL="609585" lvl="1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zh-CN" altLang="en-US" sz="18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series: 系列列表</a:t>
            </a:r>
            <a:endParaRPr lang="zh-CN" altLang="en-US" sz="18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type: 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 (什么类型的图表)  比如  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是折线  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  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柱形等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name: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系列名称，用于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tooltip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的显示，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legend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的图例筛选 变化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stack: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数据堆叠。  如果设置相同值，则会数据堆叠。 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19170" lvl="2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数据堆叠：   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第二个数据值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第一个数据值 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第二个数据值 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19170" lvl="2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第三个数据值 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第二个数据值 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第三个数据值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 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依次叠加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19170" lvl="2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如果给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 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指定不同值或者去掉这个属性则不会发生数据堆叠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2" name="文本框 2"/>
          <p:cNvSpPr txBox="1">
            <a:spLocks noChangeArrowheads="1"/>
          </p:cNvSpPr>
          <p:nvPr/>
        </p:nvSpPr>
        <p:spPr bwMode="auto">
          <a:xfrm>
            <a:off x="814918" y="5638801"/>
            <a:ext cx="10096500" cy="95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先了解以上9个配置的作用，其余配置还有具体细节我们查阅文档：文档菜单</a:t>
            </a:r>
            <a:r>
              <a:rPr lang="en-US" altLang="zh-CN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配置项手册</a:t>
            </a:r>
            <a:endParaRPr lang="en-US" altLang="zh-CN" sz="1867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学echarts关键在于学会查阅文档，根据需求修改配置</a:t>
            </a:r>
          </a:p>
        </p:txBody>
      </p:sp>
      <p:sp>
        <p:nvSpPr>
          <p:cNvPr id="30726" name="内容占位符 5"/>
          <p:cNvSpPr>
            <a:spLocks noGrp="1" noChangeArrowheads="1"/>
          </p:cNvSpPr>
          <p:nvPr/>
        </p:nvSpPr>
        <p:spPr bwMode="auto">
          <a:xfrm>
            <a:off x="814918" y="1028700"/>
            <a:ext cx="8985249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4.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3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 相关配置讲解</a:t>
            </a:r>
          </a:p>
        </p:txBody>
      </p:sp>
    </p:spTree>
    <p:extLst>
      <p:ext uri="{BB962C8B-B14F-4D97-AF65-F5344CB8AC3E}">
        <p14:creationId xmlns:p14="http://schemas.microsoft.com/office/powerpoint/2010/main" val="415312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34" y="2182285"/>
            <a:ext cx="5856817" cy="347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ECharts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的基本使用</a:t>
            </a:r>
          </a:p>
        </p:txBody>
      </p:sp>
      <p:sp>
        <p:nvSpPr>
          <p:cNvPr id="31747" name="内容占位符 5"/>
          <p:cNvSpPr>
            <a:spLocks noGrp="1" noChangeArrowheads="1"/>
          </p:cNvSpPr>
          <p:nvPr/>
        </p:nvSpPr>
        <p:spPr bwMode="auto">
          <a:xfrm>
            <a:off x="814918" y="1028700"/>
            <a:ext cx="8985249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4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3 小结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3215217" y="1509185"/>
            <a:ext cx="1344083" cy="3852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标题组件</a:t>
            </a:r>
          </a:p>
        </p:txBody>
      </p:sp>
      <p:cxnSp>
        <p:nvCxnSpPr>
          <p:cNvPr id="28679" name="AutoShape 7"/>
          <p:cNvCxnSpPr>
            <a:cxnSpLocks noChangeShapeType="1"/>
          </p:cNvCxnSpPr>
          <p:nvPr/>
        </p:nvCxnSpPr>
        <p:spPr bwMode="auto">
          <a:xfrm>
            <a:off x="3888317" y="1894418"/>
            <a:ext cx="0" cy="38311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5685367" y="1509185"/>
            <a:ext cx="1439333" cy="3852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legend 图例组件</a:t>
            </a:r>
          </a:p>
        </p:txBody>
      </p:sp>
      <p:cxnSp>
        <p:nvCxnSpPr>
          <p:cNvPr id="28681" name="AutoShape 9"/>
          <p:cNvCxnSpPr>
            <a:cxnSpLocks noChangeShapeType="1"/>
          </p:cNvCxnSpPr>
          <p:nvPr/>
        </p:nvCxnSpPr>
        <p:spPr bwMode="auto">
          <a:xfrm>
            <a:off x="6356351" y="1894418"/>
            <a:ext cx="0" cy="38311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8401051" y="1509185"/>
            <a:ext cx="1344083" cy="3852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toolbox 工具栏</a:t>
            </a:r>
          </a:p>
        </p:txBody>
      </p:sp>
      <p:cxnSp>
        <p:nvCxnSpPr>
          <p:cNvPr id="28683" name="AutoShape 11"/>
          <p:cNvCxnSpPr>
            <a:cxnSpLocks noChangeShapeType="1"/>
          </p:cNvCxnSpPr>
          <p:nvPr/>
        </p:nvCxnSpPr>
        <p:spPr bwMode="auto">
          <a:xfrm>
            <a:off x="9072033" y="1894418"/>
            <a:ext cx="0" cy="38311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5712884" y="6117168"/>
            <a:ext cx="1151467" cy="3852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xAxis x轴</a:t>
            </a:r>
          </a:p>
        </p:txBody>
      </p:sp>
      <p:sp>
        <p:nvSpPr>
          <p:cNvPr id="28685" name="箭头 472"/>
          <p:cNvSpPr>
            <a:spLocks noChangeShapeType="1"/>
          </p:cNvSpPr>
          <p:nvPr/>
        </p:nvSpPr>
        <p:spPr bwMode="auto">
          <a:xfrm flipV="1">
            <a:off x="6288617" y="5541434"/>
            <a:ext cx="0" cy="57573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1968500" y="3909485"/>
            <a:ext cx="1151467" cy="3852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yAxis y轴</a:t>
            </a:r>
          </a:p>
        </p:txBody>
      </p:sp>
      <p:sp>
        <p:nvSpPr>
          <p:cNvPr id="28687" name="箭头 478"/>
          <p:cNvSpPr>
            <a:spLocks noChangeShapeType="1"/>
          </p:cNvSpPr>
          <p:nvPr/>
        </p:nvSpPr>
        <p:spPr bwMode="auto">
          <a:xfrm>
            <a:off x="3119967" y="4102100"/>
            <a:ext cx="768351" cy="211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9552518" y="3429000"/>
            <a:ext cx="1631949" cy="3831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tooltip 提示框组件</a:t>
            </a:r>
          </a:p>
        </p:txBody>
      </p:sp>
      <p:sp>
        <p:nvSpPr>
          <p:cNvPr id="28689" name="箭头 484"/>
          <p:cNvSpPr>
            <a:spLocks noChangeShapeType="1"/>
          </p:cNvSpPr>
          <p:nvPr/>
        </p:nvSpPr>
        <p:spPr bwMode="auto">
          <a:xfrm flipH="1">
            <a:off x="8688917" y="3619500"/>
            <a:ext cx="863600" cy="211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1968500" y="5829301"/>
            <a:ext cx="1246717" cy="3852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 绘图网格</a:t>
            </a:r>
          </a:p>
        </p:txBody>
      </p:sp>
      <p:sp>
        <p:nvSpPr>
          <p:cNvPr id="28691" name="箭头 492"/>
          <p:cNvSpPr>
            <a:spLocks noChangeShapeType="1"/>
          </p:cNvSpPr>
          <p:nvPr/>
        </p:nvSpPr>
        <p:spPr bwMode="auto">
          <a:xfrm flipV="1">
            <a:off x="3119967" y="5446185"/>
            <a:ext cx="863600" cy="383116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9935633" y="5829301"/>
            <a:ext cx="1634067" cy="3852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 两条线颜色</a:t>
            </a:r>
          </a:p>
        </p:txBody>
      </p:sp>
      <p:sp>
        <p:nvSpPr>
          <p:cNvPr id="28693" name="箭头 505"/>
          <p:cNvSpPr>
            <a:spLocks noChangeShapeType="1"/>
          </p:cNvSpPr>
          <p:nvPr/>
        </p:nvSpPr>
        <p:spPr bwMode="auto">
          <a:xfrm flipH="1" flipV="1">
            <a:off x="7440084" y="4389967"/>
            <a:ext cx="2495549" cy="143933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694" name="箭头 507"/>
          <p:cNvSpPr>
            <a:spLocks noChangeShapeType="1"/>
          </p:cNvSpPr>
          <p:nvPr/>
        </p:nvSpPr>
        <p:spPr bwMode="auto">
          <a:xfrm flipH="1" flipV="1">
            <a:off x="6959601" y="4965700"/>
            <a:ext cx="2976033" cy="863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3983567" y="2662768"/>
            <a:ext cx="4705351" cy="2783417"/>
          </a:xfrm>
          <a:prstGeom prst="rect">
            <a:avLst/>
          </a:prstGeom>
          <a:solidFill>
            <a:srgbClr val="FFCC99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624418" y="2853268"/>
            <a:ext cx="1534583" cy="3852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zh-CN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series系列列表</a:t>
            </a:r>
          </a:p>
        </p:txBody>
      </p:sp>
    </p:spTree>
    <p:extLst>
      <p:ext uri="{BB962C8B-B14F-4D97-AF65-F5344CB8AC3E}">
        <p14:creationId xmlns:p14="http://schemas.microsoft.com/office/powerpoint/2010/main" val="164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80" grpId="0" animBg="1"/>
      <p:bldP spid="28682" grpId="0" animBg="1"/>
      <p:bldP spid="28684" grpId="0" animBg="1"/>
      <p:bldP spid="28686" grpId="0" animBg="1"/>
      <p:bldP spid="28688" grpId="0" animBg="1"/>
      <p:bldP spid="28690" grpId="0" animBg="1"/>
      <p:bldP spid="28692" grpId="0" animBg="1"/>
      <p:bldP spid="28695" grpId="0" animBg="1"/>
      <p:bldP spid="286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MH_Others_1"/>
          <p:cNvSpPr txBox="1">
            <a:spLocks noChangeArrowheads="1"/>
          </p:cNvSpPr>
          <p:nvPr/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9218" name="MH_Others_2"/>
          <p:cNvSpPr>
            <a:spLocks noChangeArrowheads="1"/>
          </p:cNvSpPr>
          <p:nvPr/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3921"/>
              </a:srgbClr>
            </a:solidFill>
            <a:round/>
            <a:headEnd/>
            <a:tailEnd/>
          </a:ln>
        </p:spPr>
        <p:txBody>
          <a:bodyPr lIns="91440" tIns="45720" rIns="91440" bIns="180000" anchor="ctr"/>
          <a:lstStyle/>
          <a:p>
            <a:pPr algn="ctr">
              <a:lnSpc>
                <a:spcPts val="9333"/>
              </a:lnSpc>
            </a:pPr>
            <a:r>
              <a:rPr lang="zh-CN" altLang="en-US" sz="5867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目</a:t>
            </a:r>
          </a:p>
        </p:txBody>
      </p:sp>
      <p:pic>
        <p:nvPicPr>
          <p:cNvPr id="9219" name="MH_Others_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85" y="2294468"/>
            <a:ext cx="977900" cy="103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9"/>
          <p:cNvSpPr txBox="1">
            <a:spLocks noChangeArrowheads="1"/>
          </p:cNvSpPr>
          <p:nvPr/>
        </p:nvSpPr>
        <p:spPr bwMode="auto">
          <a:xfrm>
            <a:off x="4669367" y="2110318"/>
            <a:ext cx="5761567" cy="296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867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什么是数据可视化</a:t>
            </a:r>
            <a:endParaRPr lang="en-US" altLang="zh-CN" sz="1867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67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数据可视化项目概述</a:t>
            </a: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867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ECharts</a:t>
            </a:r>
            <a:r>
              <a:rPr lang="zh-CN" altLang="en-US" sz="1867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867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67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867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sz="1867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867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数据可视化项目开发</a:t>
            </a:r>
          </a:p>
        </p:txBody>
      </p:sp>
    </p:spTree>
    <p:extLst>
      <p:ext uri="{BB962C8B-B14F-4D97-AF65-F5344CB8AC3E}">
        <p14:creationId xmlns:p14="http://schemas.microsoft.com/office/powerpoint/2010/main" val="3772178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66"/>
          <p:cNvSpPr txBox="1">
            <a:spLocks noChangeArrowheads="1"/>
          </p:cNvSpPr>
          <p:nvPr/>
        </p:nvSpPr>
        <p:spPr bwMode="auto">
          <a:xfrm>
            <a:off x="5873752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10242" name="TextBox 67"/>
          <p:cNvSpPr txBox="1">
            <a:spLocks noChangeArrowheads="1"/>
          </p:cNvSpPr>
          <p:nvPr/>
        </p:nvSpPr>
        <p:spPr bwMode="auto">
          <a:xfrm>
            <a:off x="5945718" y="2476500"/>
            <a:ext cx="412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掌握程度：理解</a:t>
            </a:r>
          </a:p>
        </p:txBody>
      </p:sp>
      <p:sp>
        <p:nvSpPr>
          <p:cNvPr id="10243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什么是数据可视化</a:t>
            </a:r>
          </a:p>
        </p:txBody>
      </p:sp>
      <p:sp>
        <p:nvSpPr>
          <p:cNvPr id="10244" name="Chevron 20"/>
          <p:cNvSpPr>
            <a:spLocks noChangeArrowheads="1"/>
          </p:cNvSpPr>
          <p:nvPr/>
        </p:nvSpPr>
        <p:spPr bwMode="auto">
          <a:xfrm>
            <a:off x="6995585" y="1892301"/>
            <a:ext cx="2940049" cy="1564217"/>
          </a:xfrm>
          <a:prstGeom prst="chevron">
            <a:avLst>
              <a:gd name="adj" fmla="val 20736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40" tIns="0" rIns="120227" bIns="12192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17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45" name="Chevron 21"/>
          <p:cNvSpPr>
            <a:spLocks noChangeArrowheads="1"/>
          </p:cNvSpPr>
          <p:nvPr/>
        </p:nvSpPr>
        <p:spPr bwMode="auto">
          <a:xfrm>
            <a:off x="4400552" y="1890184"/>
            <a:ext cx="2940049" cy="1564216"/>
          </a:xfrm>
          <a:prstGeom prst="chevron">
            <a:avLst>
              <a:gd name="adj" fmla="val 20736"/>
            </a:avLst>
          </a:prstGeom>
          <a:solidFill>
            <a:schemeClr val="bg1"/>
          </a:solidFill>
          <a:ln w="6350">
            <a:solidFill>
              <a:srgbClr val="CC0000"/>
            </a:solidFill>
            <a:miter lim="800000"/>
            <a:headEnd/>
            <a:tailEnd/>
          </a:ln>
        </p:spPr>
        <p:txBody>
          <a:bodyPr lIns="243840" tIns="0" rIns="120227" bIns="12192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1733">
              <a:solidFill>
                <a:srgbClr val="435AE5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46" name="Pentagon 3"/>
          <p:cNvSpPr>
            <a:spLocks noChangeArrowheads="1"/>
          </p:cNvSpPr>
          <p:nvPr/>
        </p:nvSpPr>
        <p:spPr bwMode="auto">
          <a:xfrm>
            <a:off x="2351618" y="1894417"/>
            <a:ext cx="2470149" cy="1564216"/>
          </a:xfrm>
          <a:prstGeom prst="homePlate">
            <a:avLst>
              <a:gd name="adj" fmla="val 22079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227" tIns="0" rIns="120227" bIns="120227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17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2921001" y="3881967"/>
            <a:ext cx="734484" cy="73660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4267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48" name="Oval 11"/>
          <p:cNvSpPr>
            <a:spLocks noChangeArrowheads="1"/>
          </p:cNvSpPr>
          <p:nvPr/>
        </p:nvSpPr>
        <p:spPr bwMode="auto">
          <a:xfrm>
            <a:off x="8066617" y="3881967"/>
            <a:ext cx="734483" cy="73660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Ins="120227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4267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49" name="Straight Connector 14"/>
          <p:cNvSpPr>
            <a:spLocks noChangeShapeType="1"/>
          </p:cNvSpPr>
          <p:nvPr/>
        </p:nvSpPr>
        <p:spPr bwMode="auto">
          <a:xfrm rot="5400000" flipH="1" flipV="1">
            <a:off x="5761568" y="3644901"/>
            <a:ext cx="410633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250" name="Straight Connector 17"/>
          <p:cNvSpPr>
            <a:spLocks noChangeShapeType="1"/>
          </p:cNvSpPr>
          <p:nvPr/>
        </p:nvSpPr>
        <p:spPr bwMode="auto">
          <a:xfrm rot="5400000" flipH="1" flipV="1">
            <a:off x="3077633" y="3627967"/>
            <a:ext cx="414867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251" name="Straight Connector 18"/>
          <p:cNvSpPr>
            <a:spLocks noChangeShapeType="1"/>
          </p:cNvSpPr>
          <p:nvPr/>
        </p:nvSpPr>
        <p:spPr bwMode="auto">
          <a:xfrm rot="5400000" flipH="1" flipV="1">
            <a:off x="8219017" y="3634317"/>
            <a:ext cx="414867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252" name="Oval 10"/>
          <p:cNvSpPr>
            <a:spLocks noChangeArrowheads="1"/>
          </p:cNvSpPr>
          <p:nvPr/>
        </p:nvSpPr>
        <p:spPr bwMode="auto">
          <a:xfrm>
            <a:off x="5568951" y="3890433"/>
            <a:ext cx="734483" cy="736600"/>
          </a:xfrm>
          <a:prstGeom prst="ellipse">
            <a:avLst/>
          </a:prstGeom>
          <a:solidFill>
            <a:schemeClr val="bg1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4267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253" name="组合 50"/>
          <p:cNvGrpSpPr>
            <a:grpSpLocks/>
          </p:cNvGrpSpPr>
          <p:nvPr/>
        </p:nvGrpSpPr>
        <p:grpSpPr bwMode="auto">
          <a:xfrm>
            <a:off x="2317751" y="4787900"/>
            <a:ext cx="2017183" cy="502766"/>
            <a:chOff x="0" y="0"/>
            <a:chExt cx="2106815" cy="524692"/>
          </a:xfrm>
        </p:grpSpPr>
        <p:sp>
          <p:nvSpPr>
            <p:cNvPr id="10254" name="文本框 51"/>
            <p:cNvSpPr>
              <a:spLocks noChangeArrowheads="1"/>
            </p:cNvSpPr>
            <p:nvPr/>
          </p:nvSpPr>
          <p:spPr bwMode="auto">
            <a:xfrm>
              <a:off x="0" y="0"/>
              <a:ext cx="2106815" cy="524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667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目的</a:t>
              </a:r>
              <a:endParaRPr lang="en-US" altLang="zh-CN" sz="2667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55" name="直接连接符 53"/>
            <p:cNvSpPr>
              <a:spLocks noChangeShapeType="1"/>
            </p:cNvSpPr>
            <p:nvPr/>
          </p:nvSpPr>
          <p:spPr bwMode="auto">
            <a:xfrm>
              <a:off x="89626" y="457259"/>
              <a:ext cx="1927563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0256" name="组合 54"/>
          <p:cNvGrpSpPr>
            <a:grpSpLocks/>
          </p:cNvGrpSpPr>
          <p:nvPr/>
        </p:nvGrpSpPr>
        <p:grpSpPr bwMode="auto">
          <a:xfrm>
            <a:off x="4921251" y="4787900"/>
            <a:ext cx="2017183" cy="502766"/>
            <a:chOff x="0" y="0"/>
            <a:chExt cx="2106815" cy="524692"/>
          </a:xfrm>
        </p:grpSpPr>
        <p:sp>
          <p:nvSpPr>
            <p:cNvPr id="10257" name="文本框 55"/>
            <p:cNvSpPr>
              <a:spLocks noChangeArrowheads="1"/>
            </p:cNvSpPr>
            <p:nvPr/>
          </p:nvSpPr>
          <p:spPr bwMode="auto">
            <a:xfrm>
              <a:off x="0" y="0"/>
              <a:ext cx="2106815" cy="524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667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场景</a:t>
              </a:r>
              <a:endParaRPr lang="en-US" altLang="zh-CN" sz="2667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58" name="直接连接符 57"/>
            <p:cNvSpPr>
              <a:spLocks noChangeShapeType="1"/>
            </p:cNvSpPr>
            <p:nvPr/>
          </p:nvSpPr>
          <p:spPr bwMode="auto">
            <a:xfrm>
              <a:off x="89626" y="457259"/>
              <a:ext cx="1927563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0259" name="组合 58"/>
          <p:cNvGrpSpPr>
            <a:grpSpLocks/>
          </p:cNvGrpSpPr>
          <p:nvPr/>
        </p:nvGrpSpPr>
        <p:grpSpPr bwMode="auto">
          <a:xfrm>
            <a:off x="7467600" y="4787900"/>
            <a:ext cx="2015067" cy="502766"/>
            <a:chOff x="0" y="0"/>
            <a:chExt cx="2106815" cy="524692"/>
          </a:xfrm>
        </p:grpSpPr>
        <p:sp>
          <p:nvSpPr>
            <p:cNvPr id="10260" name="文本框 59"/>
            <p:cNvSpPr>
              <a:spLocks noChangeArrowheads="1"/>
            </p:cNvSpPr>
            <p:nvPr/>
          </p:nvSpPr>
          <p:spPr bwMode="auto">
            <a:xfrm>
              <a:off x="0" y="0"/>
              <a:ext cx="2106815" cy="524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667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推荐</a:t>
              </a:r>
              <a:endParaRPr lang="en-US" altLang="zh-CN" sz="2667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61" name="直接连接符 61"/>
            <p:cNvSpPr>
              <a:spLocks noChangeShapeType="1"/>
            </p:cNvSpPr>
            <p:nvPr/>
          </p:nvSpPr>
          <p:spPr bwMode="auto">
            <a:xfrm>
              <a:off x="89626" y="457259"/>
              <a:ext cx="1927563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0262" name="rocket"/>
          <p:cNvSpPr>
            <a:spLocks noChangeAspect="1" noEditPoints="1" noChangeArrowheads="1"/>
          </p:cNvSpPr>
          <p:nvPr/>
        </p:nvSpPr>
        <p:spPr bwMode="auto">
          <a:xfrm>
            <a:off x="3153834" y="4116917"/>
            <a:ext cx="283633" cy="2794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0263" name="Intelligence"/>
          <p:cNvSpPr>
            <a:spLocks noChangeAspect="1" noEditPoints="1" noChangeArrowheads="1"/>
          </p:cNvSpPr>
          <p:nvPr/>
        </p:nvSpPr>
        <p:spPr bwMode="auto">
          <a:xfrm>
            <a:off x="5812367" y="4116917"/>
            <a:ext cx="287867" cy="2794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grpSp>
        <p:nvGrpSpPr>
          <p:cNvPr id="10264" name="组合 74"/>
          <p:cNvGrpSpPr>
            <a:grpSpLocks/>
          </p:cNvGrpSpPr>
          <p:nvPr/>
        </p:nvGrpSpPr>
        <p:grpSpPr bwMode="auto">
          <a:xfrm>
            <a:off x="2315633" y="1972734"/>
            <a:ext cx="2438400" cy="1184552"/>
            <a:chOff x="0" y="0"/>
            <a:chExt cx="2106815" cy="1237802"/>
          </a:xfrm>
        </p:grpSpPr>
        <p:sp>
          <p:nvSpPr>
            <p:cNvPr id="10265" name="文本框 70"/>
            <p:cNvSpPr>
              <a:spLocks noChangeArrowheads="1"/>
            </p:cNvSpPr>
            <p:nvPr/>
          </p:nvSpPr>
          <p:spPr bwMode="auto">
            <a:xfrm>
              <a:off x="635586" y="0"/>
              <a:ext cx="835643" cy="525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667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10266" name="文本框 71"/>
            <p:cNvSpPr>
              <a:spLocks noChangeArrowheads="1"/>
            </p:cNvSpPr>
            <p:nvPr/>
          </p:nvSpPr>
          <p:spPr bwMode="auto">
            <a:xfrm>
              <a:off x="0" y="712435"/>
              <a:ext cx="2106815" cy="525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66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什么是可视化</a:t>
              </a:r>
              <a:endParaRPr lang="en-US" altLang="zh-CN" sz="26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267" name="组合 75"/>
          <p:cNvGrpSpPr>
            <a:grpSpLocks/>
          </p:cNvGrpSpPr>
          <p:nvPr/>
        </p:nvGrpSpPr>
        <p:grpSpPr bwMode="auto">
          <a:xfrm>
            <a:off x="4988984" y="1970617"/>
            <a:ext cx="2015067" cy="1184552"/>
            <a:chOff x="0" y="0"/>
            <a:chExt cx="2106815" cy="1237803"/>
          </a:xfrm>
        </p:grpSpPr>
        <p:sp>
          <p:nvSpPr>
            <p:cNvPr id="10268" name="文本框 76"/>
            <p:cNvSpPr>
              <a:spLocks noChangeArrowheads="1"/>
            </p:cNvSpPr>
            <p:nvPr/>
          </p:nvSpPr>
          <p:spPr bwMode="auto">
            <a:xfrm>
              <a:off x="635585" y="0"/>
              <a:ext cx="835643" cy="52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667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10269" name="文本框 77"/>
            <p:cNvSpPr>
              <a:spLocks noChangeArrowheads="1"/>
            </p:cNvSpPr>
            <p:nvPr/>
          </p:nvSpPr>
          <p:spPr bwMode="auto">
            <a:xfrm>
              <a:off x="0" y="712435"/>
              <a:ext cx="2106815" cy="52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667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使用场景</a:t>
              </a:r>
            </a:p>
          </p:txBody>
        </p:sp>
      </p:grpSp>
      <p:grpSp>
        <p:nvGrpSpPr>
          <p:cNvPr id="10270" name="组合 78"/>
          <p:cNvGrpSpPr>
            <a:grpSpLocks/>
          </p:cNvGrpSpPr>
          <p:nvPr/>
        </p:nvGrpSpPr>
        <p:grpSpPr bwMode="auto">
          <a:xfrm>
            <a:off x="7217834" y="1972734"/>
            <a:ext cx="2719917" cy="1184552"/>
            <a:chOff x="0" y="0"/>
            <a:chExt cx="2106815" cy="1237802"/>
          </a:xfrm>
        </p:grpSpPr>
        <p:sp>
          <p:nvSpPr>
            <p:cNvPr id="10271" name="文本框 79"/>
            <p:cNvSpPr>
              <a:spLocks noChangeArrowheads="1"/>
            </p:cNvSpPr>
            <p:nvPr/>
          </p:nvSpPr>
          <p:spPr bwMode="auto">
            <a:xfrm>
              <a:off x="635586" y="0"/>
              <a:ext cx="835643" cy="525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667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10272" name="文本框 80"/>
            <p:cNvSpPr>
              <a:spLocks noChangeArrowheads="1"/>
            </p:cNvSpPr>
            <p:nvPr/>
          </p:nvSpPr>
          <p:spPr bwMode="auto">
            <a:xfrm>
              <a:off x="0" y="712435"/>
              <a:ext cx="2106815" cy="525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66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常见可视化库</a:t>
              </a:r>
              <a:endParaRPr lang="en-US" altLang="zh-CN" sz="26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273" name="组合 81"/>
          <p:cNvGrpSpPr>
            <a:grpSpLocks/>
          </p:cNvGrpSpPr>
          <p:nvPr/>
        </p:nvGrpSpPr>
        <p:grpSpPr bwMode="auto">
          <a:xfrm>
            <a:off x="8902700" y="1970618"/>
            <a:ext cx="2015067" cy="1184552"/>
            <a:chOff x="0" y="0"/>
            <a:chExt cx="2106815" cy="1237803"/>
          </a:xfrm>
        </p:grpSpPr>
        <p:sp>
          <p:nvSpPr>
            <p:cNvPr id="10274" name="文本框 82"/>
            <p:cNvSpPr>
              <a:spLocks noChangeArrowheads="1"/>
            </p:cNvSpPr>
            <p:nvPr/>
          </p:nvSpPr>
          <p:spPr bwMode="auto">
            <a:xfrm>
              <a:off x="635585" y="0"/>
              <a:ext cx="835643" cy="52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en-US" altLang="zh-CN" sz="2667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75" name="文本框 83"/>
            <p:cNvSpPr>
              <a:spLocks noChangeArrowheads="1"/>
            </p:cNvSpPr>
            <p:nvPr/>
          </p:nvSpPr>
          <p:spPr bwMode="auto">
            <a:xfrm>
              <a:off x="0" y="712435"/>
              <a:ext cx="2106815" cy="52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endParaRPr lang="en-US" altLang="zh-CN" sz="2667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76" name="IoT"/>
          <p:cNvSpPr>
            <a:spLocks noChangeAspect="1" noEditPoints="1" noChangeArrowheads="1"/>
          </p:cNvSpPr>
          <p:nvPr/>
        </p:nvSpPr>
        <p:spPr bwMode="auto">
          <a:xfrm>
            <a:off x="8301567" y="4102100"/>
            <a:ext cx="277284" cy="2794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2697719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11266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什么是数据可视化</a:t>
            </a:r>
          </a:p>
        </p:txBody>
      </p:sp>
      <p:sp>
        <p:nvSpPr>
          <p:cNvPr id="16389" name="文本框 2"/>
          <p:cNvSpPr txBox="1">
            <a:spLocks noChangeArrowheads="1"/>
          </p:cNvSpPr>
          <p:nvPr/>
        </p:nvSpPr>
        <p:spPr bwMode="auto">
          <a:xfrm>
            <a:off x="719667" y="1701801"/>
            <a:ext cx="11042651" cy="95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67"/>
              <a:t> 数据可视化主要目的：借助于图形化手段，清晰有效地传达与沟通信息。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67"/>
              <a:t> 数据可视化可以把数据从冰冷的数字转换成图形，揭示蕴含在数据中的规律和道理。</a:t>
            </a:r>
          </a:p>
        </p:txBody>
      </p:sp>
      <p:sp>
        <p:nvSpPr>
          <p:cNvPr id="11268" name="内容占位符 5"/>
          <p:cNvSpPr>
            <a:spLocks noGrp="1" noChangeArrowheads="1"/>
          </p:cNvSpPr>
          <p:nvPr/>
        </p:nvSpPr>
        <p:spPr bwMode="auto">
          <a:xfrm>
            <a:off x="814918" y="1028700"/>
            <a:ext cx="8985249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1 数据可视化</a:t>
            </a:r>
            <a:endParaRPr lang="zh-CN" altLang="en-US" sz="2400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4" y="3716867"/>
            <a:ext cx="4605867" cy="259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33" y="3716867"/>
            <a:ext cx="5037667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95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椭圆 19"/>
          <p:cNvSpPr>
            <a:spLocks noChangeArrowheads="1"/>
          </p:cNvSpPr>
          <p:nvPr/>
        </p:nvSpPr>
        <p:spPr bwMode="auto">
          <a:xfrm>
            <a:off x="10096500" y="2468034"/>
            <a:ext cx="992717" cy="994833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7411" name="椭圆 19"/>
          <p:cNvSpPr>
            <a:spLocks noChangeArrowheads="1"/>
          </p:cNvSpPr>
          <p:nvPr/>
        </p:nvSpPr>
        <p:spPr bwMode="auto">
          <a:xfrm>
            <a:off x="7867651" y="2470151"/>
            <a:ext cx="992716" cy="992716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2291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12292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什么是数据可视化</a:t>
            </a:r>
          </a:p>
        </p:txBody>
      </p:sp>
      <p:sp>
        <p:nvSpPr>
          <p:cNvPr id="17414" name="文本框 2"/>
          <p:cNvSpPr txBox="1">
            <a:spLocks noChangeArrowheads="1"/>
          </p:cNvSpPr>
          <p:nvPr/>
        </p:nvSpPr>
        <p:spPr bwMode="auto">
          <a:xfrm>
            <a:off x="656167" y="1646768"/>
            <a:ext cx="11040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600"/>
              <a:t>目前互联网公司通常有这么几大类的可视化需求：       </a:t>
            </a:r>
          </a:p>
        </p:txBody>
      </p:sp>
      <p:sp>
        <p:nvSpPr>
          <p:cNvPr id="12294" name="内容占位符 5"/>
          <p:cNvSpPr>
            <a:spLocks noGrp="1" noChangeArrowheads="1"/>
          </p:cNvSpPr>
          <p:nvPr/>
        </p:nvSpPr>
        <p:spPr bwMode="auto">
          <a:xfrm>
            <a:off x="814918" y="1028700"/>
            <a:ext cx="8985249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2 数据可视化的场景</a:t>
            </a:r>
          </a:p>
        </p:txBody>
      </p:sp>
      <p:grpSp>
        <p:nvGrpSpPr>
          <p:cNvPr id="17416" name="组合 26"/>
          <p:cNvGrpSpPr>
            <a:grpSpLocks/>
          </p:cNvGrpSpPr>
          <p:nvPr/>
        </p:nvGrpSpPr>
        <p:grpSpPr bwMode="auto">
          <a:xfrm>
            <a:off x="408517" y="3657601"/>
            <a:ext cx="2326216" cy="1097173"/>
            <a:chOff x="0" y="0"/>
            <a:chExt cx="2106815" cy="823589"/>
          </a:xfrm>
        </p:grpSpPr>
        <p:sp>
          <p:nvSpPr>
            <p:cNvPr id="12296" name="文本框 23"/>
            <p:cNvSpPr>
              <a:spLocks noChangeArrowheads="1"/>
            </p:cNvSpPr>
            <p:nvPr/>
          </p:nvSpPr>
          <p:spPr bwMode="auto">
            <a:xfrm>
              <a:off x="0" y="0"/>
              <a:ext cx="2106815" cy="438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600"/>
                <a:t>通用报表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1600"/>
            </a:p>
          </p:txBody>
        </p:sp>
        <p:sp>
          <p:nvSpPr>
            <p:cNvPr id="12297" name="文本框 24"/>
            <p:cNvSpPr>
              <a:spLocks noChangeArrowheads="1"/>
            </p:cNvSpPr>
            <p:nvPr/>
          </p:nvSpPr>
          <p:spPr bwMode="auto">
            <a:xfrm>
              <a:off x="0" y="514007"/>
              <a:ext cx="2106815" cy="309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298" name="直接连接符 25"/>
            <p:cNvSpPr>
              <a:spLocks noChangeShapeType="1"/>
            </p:cNvSpPr>
            <p:nvPr/>
          </p:nvSpPr>
          <p:spPr bwMode="auto">
            <a:xfrm>
              <a:off x="89626" y="457259"/>
              <a:ext cx="1927563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7420" name="椭圆 19"/>
          <p:cNvSpPr>
            <a:spLocks noChangeArrowheads="1"/>
          </p:cNvSpPr>
          <p:nvPr/>
        </p:nvSpPr>
        <p:spPr bwMode="auto">
          <a:xfrm>
            <a:off x="1143001" y="2470151"/>
            <a:ext cx="994833" cy="992716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7421" name="rocket"/>
          <p:cNvSpPr>
            <a:spLocks noChangeAspect="1" noEditPoints="1" noChangeArrowheads="1"/>
          </p:cNvSpPr>
          <p:nvPr/>
        </p:nvSpPr>
        <p:spPr bwMode="auto">
          <a:xfrm>
            <a:off x="1471085" y="2758018"/>
            <a:ext cx="393700" cy="387349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grpSp>
        <p:nvGrpSpPr>
          <p:cNvPr id="17422" name="组合 26"/>
          <p:cNvGrpSpPr>
            <a:grpSpLocks/>
          </p:cNvGrpSpPr>
          <p:nvPr/>
        </p:nvGrpSpPr>
        <p:grpSpPr bwMode="auto">
          <a:xfrm>
            <a:off x="2351618" y="3655485"/>
            <a:ext cx="2711449" cy="1099003"/>
            <a:chOff x="0" y="0"/>
            <a:chExt cx="2355632" cy="822765"/>
          </a:xfrm>
        </p:grpSpPr>
        <p:sp>
          <p:nvSpPr>
            <p:cNvPr id="12302" name="文本框 23"/>
            <p:cNvSpPr>
              <a:spLocks noChangeArrowheads="1"/>
            </p:cNvSpPr>
            <p:nvPr/>
          </p:nvSpPr>
          <p:spPr bwMode="auto">
            <a:xfrm>
              <a:off x="248818" y="0"/>
              <a:ext cx="2106814" cy="43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600"/>
                <a:t>移动端图</a:t>
              </a:r>
              <a:r>
                <a:rPr lang="zh-CN" altLang="en-US" sz="1600">
                  <a:sym typeface="Arial" panose="020B0604020202020204" pitchFamily="34" charset="0"/>
                </a:rPr>
                <a:t>表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1600"/>
            </a:p>
          </p:txBody>
        </p:sp>
        <p:sp>
          <p:nvSpPr>
            <p:cNvPr id="12303" name="文本框 24"/>
            <p:cNvSpPr>
              <a:spLocks noChangeArrowheads="1"/>
            </p:cNvSpPr>
            <p:nvPr/>
          </p:nvSpPr>
          <p:spPr bwMode="auto">
            <a:xfrm>
              <a:off x="0" y="514007"/>
              <a:ext cx="2106814" cy="308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04" name="直接连接符 25"/>
            <p:cNvSpPr>
              <a:spLocks noChangeShapeType="1"/>
            </p:cNvSpPr>
            <p:nvPr/>
          </p:nvSpPr>
          <p:spPr bwMode="auto">
            <a:xfrm>
              <a:off x="408795" y="457259"/>
              <a:ext cx="1842536" cy="66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7426" name="组合 26"/>
          <p:cNvGrpSpPr>
            <a:grpSpLocks/>
          </p:cNvGrpSpPr>
          <p:nvPr/>
        </p:nvGrpSpPr>
        <p:grpSpPr bwMode="auto">
          <a:xfrm>
            <a:off x="4652433" y="3655485"/>
            <a:ext cx="2787651" cy="1099003"/>
            <a:chOff x="0" y="0"/>
            <a:chExt cx="2264960" cy="822765"/>
          </a:xfrm>
        </p:grpSpPr>
        <p:sp>
          <p:nvSpPr>
            <p:cNvPr id="12306" name="文本框 23"/>
            <p:cNvSpPr>
              <a:spLocks noChangeArrowheads="1"/>
            </p:cNvSpPr>
            <p:nvPr/>
          </p:nvSpPr>
          <p:spPr bwMode="auto">
            <a:xfrm>
              <a:off x="158145" y="0"/>
              <a:ext cx="2106815" cy="622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600"/>
                <a:t>大屏可视</a:t>
              </a:r>
              <a:r>
                <a:rPr lang="zh-CN" altLang="en-US" sz="1600">
                  <a:sym typeface="Arial" panose="020B0604020202020204" pitchFamily="34" charset="0"/>
                </a:rPr>
                <a:t>化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1600"/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1600"/>
            </a:p>
          </p:txBody>
        </p:sp>
        <p:sp>
          <p:nvSpPr>
            <p:cNvPr id="12307" name="文本框 24"/>
            <p:cNvSpPr>
              <a:spLocks noChangeArrowheads="1"/>
            </p:cNvSpPr>
            <p:nvPr/>
          </p:nvSpPr>
          <p:spPr bwMode="auto">
            <a:xfrm>
              <a:off x="0" y="514007"/>
              <a:ext cx="2106815" cy="308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08" name="直接连接符 25"/>
            <p:cNvSpPr>
              <a:spLocks noChangeShapeType="1"/>
            </p:cNvSpPr>
            <p:nvPr/>
          </p:nvSpPr>
          <p:spPr bwMode="auto">
            <a:xfrm>
              <a:off x="470701" y="456337"/>
              <a:ext cx="1638237" cy="158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7430" name="组合 26"/>
          <p:cNvGrpSpPr>
            <a:grpSpLocks/>
          </p:cNvGrpSpPr>
          <p:nvPr/>
        </p:nvGrpSpPr>
        <p:grpSpPr bwMode="auto">
          <a:xfrm>
            <a:off x="7344834" y="3627967"/>
            <a:ext cx="2112433" cy="1097173"/>
            <a:chOff x="0" y="0"/>
            <a:chExt cx="2106815" cy="823589"/>
          </a:xfrm>
        </p:grpSpPr>
        <p:sp>
          <p:nvSpPr>
            <p:cNvPr id="12310" name="文本框 23"/>
            <p:cNvSpPr>
              <a:spLocks noChangeArrowheads="1"/>
            </p:cNvSpPr>
            <p:nvPr/>
          </p:nvSpPr>
          <p:spPr bwMode="auto">
            <a:xfrm>
              <a:off x="0" y="0"/>
              <a:ext cx="2106815" cy="623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600"/>
                <a:t>图编辑&amp;</a:t>
              </a:r>
              <a:r>
                <a:rPr lang="zh-CN" altLang="en-US" sz="1600">
                  <a:sym typeface="Arial" panose="020B0604020202020204" pitchFamily="34" charset="0"/>
                </a:rPr>
                <a:t>图分析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1600"/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1600"/>
            </a:p>
          </p:txBody>
        </p:sp>
        <p:sp>
          <p:nvSpPr>
            <p:cNvPr id="12311" name="文本框 24"/>
            <p:cNvSpPr>
              <a:spLocks noChangeArrowheads="1"/>
            </p:cNvSpPr>
            <p:nvPr/>
          </p:nvSpPr>
          <p:spPr bwMode="auto">
            <a:xfrm>
              <a:off x="0" y="514007"/>
              <a:ext cx="2106815" cy="309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12" name="直接连接符 25"/>
            <p:cNvSpPr>
              <a:spLocks noChangeShapeType="1"/>
            </p:cNvSpPr>
            <p:nvPr/>
          </p:nvSpPr>
          <p:spPr bwMode="auto">
            <a:xfrm>
              <a:off x="250756" y="478330"/>
              <a:ext cx="1738887" cy="663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7434" name="椭圆 19"/>
          <p:cNvSpPr>
            <a:spLocks noChangeArrowheads="1"/>
          </p:cNvSpPr>
          <p:nvPr/>
        </p:nvSpPr>
        <p:spPr bwMode="auto">
          <a:xfrm>
            <a:off x="3278718" y="2468034"/>
            <a:ext cx="992716" cy="994833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7435" name="椭圆 19"/>
          <p:cNvSpPr>
            <a:spLocks noChangeArrowheads="1"/>
          </p:cNvSpPr>
          <p:nvPr/>
        </p:nvSpPr>
        <p:spPr bwMode="auto">
          <a:xfrm>
            <a:off x="5615518" y="2468034"/>
            <a:ext cx="992716" cy="994833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0227" tIns="62653" rIns="120227" bIns="6265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grpSp>
        <p:nvGrpSpPr>
          <p:cNvPr id="17436" name="组合 26"/>
          <p:cNvGrpSpPr>
            <a:grpSpLocks/>
          </p:cNvGrpSpPr>
          <p:nvPr/>
        </p:nvGrpSpPr>
        <p:grpSpPr bwMode="auto">
          <a:xfrm>
            <a:off x="9359900" y="3657601"/>
            <a:ext cx="2497667" cy="1097173"/>
            <a:chOff x="0" y="0"/>
            <a:chExt cx="2106815" cy="823589"/>
          </a:xfrm>
        </p:grpSpPr>
        <p:sp>
          <p:nvSpPr>
            <p:cNvPr id="12316" name="文本框 23"/>
            <p:cNvSpPr>
              <a:spLocks noChangeArrowheads="1"/>
            </p:cNvSpPr>
            <p:nvPr/>
          </p:nvSpPr>
          <p:spPr bwMode="auto">
            <a:xfrm>
              <a:off x="0" y="0"/>
              <a:ext cx="2106815" cy="438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600"/>
                <a:t>地理可视化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1600"/>
            </a:p>
          </p:txBody>
        </p:sp>
        <p:sp>
          <p:nvSpPr>
            <p:cNvPr id="12317" name="文本框 24"/>
            <p:cNvSpPr>
              <a:spLocks noChangeArrowheads="1"/>
            </p:cNvSpPr>
            <p:nvPr/>
          </p:nvSpPr>
          <p:spPr bwMode="auto">
            <a:xfrm>
              <a:off x="0" y="514007"/>
              <a:ext cx="2106815" cy="309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CN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18" name="直接连接符 25"/>
            <p:cNvSpPr>
              <a:spLocks noChangeShapeType="1"/>
            </p:cNvSpPr>
            <p:nvPr/>
          </p:nvSpPr>
          <p:spPr bwMode="auto">
            <a:xfrm>
              <a:off x="266489" y="455671"/>
              <a:ext cx="1573835" cy="15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7440" name="signal_3"/>
          <p:cNvSpPr>
            <a:spLocks noChangeAspect="1" noEditPoints="1" noChangeArrowheads="1"/>
          </p:cNvSpPr>
          <p:nvPr/>
        </p:nvSpPr>
        <p:spPr bwMode="auto">
          <a:xfrm>
            <a:off x="3659718" y="2728384"/>
            <a:ext cx="323849" cy="446616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7441" name="IoT"/>
          <p:cNvSpPr>
            <a:spLocks noChangeAspect="1" noEditPoints="1" noChangeArrowheads="1"/>
          </p:cNvSpPr>
          <p:nvPr/>
        </p:nvSpPr>
        <p:spPr bwMode="auto">
          <a:xfrm>
            <a:off x="5903385" y="2726267"/>
            <a:ext cx="416983" cy="4191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7442" name="Broadcasting_F1B5"/>
          <p:cNvSpPr>
            <a:spLocks noChangeAspect="1" noEditPoints="1" noChangeArrowheads="1"/>
          </p:cNvSpPr>
          <p:nvPr/>
        </p:nvSpPr>
        <p:spPr bwMode="auto">
          <a:xfrm flipH="1">
            <a:off x="8159751" y="2755900"/>
            <a:ext cx="389467" cy="389467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2322" name="speedometer"/>
          <p:cNvSpPr>
            <a:spLocks noChangeAspect="1" noEditPoints="1" noChangeArrowheads="1"/>
          </p:cNvSpPr>
          <p:nvPr/>
        </p:nvSpPr>
        <p:spPr bwMode="auto">
          <a:xfrm>
            <a:off x="10397068" y="2741084"/>
            <a:ext cx="421217" cy="421216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pic>
        <p:nvPicPr>
          <p:cNvPr id="1744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516967"/>
            <a:ext cx="191346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67" y="4489452"/>
            <a:ext cx="2150533" cy="149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6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4400551"/>
            <a:ext cx="1888067" cy="160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7" name="Picture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2" y="4339167"/>
            <a:ext cx="2381249" cy="167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8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67" y="4489451"/>
            <a:ext cx="1824567" cy="143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4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1" grpId="0" animBg="1"/>
      <p:bldP spid="17414" grpId="0"/>
      <p:bldP spid="17420" grpId="0" animBg="1"/>
      <p:bldP spid="17434" grpId="0" animBg="1"/>
      <p:bldP spid="174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13314" name="TextBox 67"/>
          <p:cNvSpPr txBox="1">
            <a:spLocks noChangeArrowheads="1"/>
          </p:cNvSpPr>
          <p:nvPr/>
        </p:nvSpPr>
        <p:spPr bwMode="auto">
          <a:xfrm>
            <a:off x="4032251" y="2476500"/>
            <a:ext cx="412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掌握程度：理解</a:t>
            </a:r>
          </a:p>
        </p:txBody>
      </p:sp>
      <p:sp>
        <p:nvSpPr>
          <p:cNvPr id="13315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什么是数据可视化</a:t>
            </a:r>
          </a:p>
        </p:txBody>
      </p:sp>
      <p:sp>
        <p:nvSpPr>
          <p:cNvPr id="18437" name="文本框 2"/>
          <p:cNvSpPr txBox="1">
            <a:spLocks noChangeArrowheads="1"/>
          </p:cNvSpPr>
          <p:nvPr/>
        </p:nvSpPr>
        <p:spPr bwMode="auto">
          <a:xfrm>
            <a:off x="719667" y="1701801"/>
            <a:ext cx="11425767" cy="267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67" dirty="0"/>
              <a:t>  D3.js   目前 Web 端评价最高的 Javascript 可视化工具库(入手难)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srgbClr val="FF0000"/>
                </a:solidFill>
              </a:rPr>
              <a:t>  </a:t>
            </a:r>
            <a:r>
              <a:rPr lang="zh-CN" altLang="en-US" sz="1867" dirty="0">
                <a:solidFill>
                  <a:srgbClr val="CC0000"/>
                </a:solidFill>
              </a:rPr>
              <a:t>ECharts.js   百度出品的一个开源 Javascript 数据可视化库 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srgbClr val="CC0000"/>
                </a:solidFill>
              </a:rPr>
              <a:t>  Highcharts.js  国外的前端数据可视化库，非商用免费，被许多国外大公司所使用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67" dirty="0"/>
              <a:t>  AntV  蚂蚁金服全新一代数据可视化解决方案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67" dirty="0"/>
              <a:t>  等等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867" dirty="0"/>
          </a:p>
        </p:txBody>
      </p:sp>
      <p:sp>
        <p:nvSpPr>
          <p:cNvPr id="13317" name="内容占位符 5"/>
          <p:cNvSpPr>
            <a:spLocks noGrp="1" noChangeArrowheads="1"/>
          </p:cNvSpPr>
          <p:nvPr/>
        </p:nvSpPr>
        <p:spPr bwMode="auto">
          <a:xfrm>
            <a:off x="814918" y="1028700"/>
            <a:ext cx="8985249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3 常见的数据可视化库</a:t>
            </a:r>
            <a:endParaRPr lang="zh-CN" altLang="en-US" sz="240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42433" y="4150784"/>
            <a:ext cx="567867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67">
                <a:solidFill>
                  <a:schemeClr val="accent1"/>
                </a:solidFill>
              </a:rPr>
              <a:t>Highcharts 和 Echarts 就像是 Office 和 WPS 的关系</a:t>
            </a:r>
          </a:p>
        </p:txBody>
      </p:sp>
    </p:spTree>
    <p:extLst>
      <p:ext uri="{BB962C8B-B14F-4D97-AF65-F5344CB8AC3E}">
        <p14:creationId xmlns:p14="http://schemas.microsoft.com/office/powerpoint/2010/main" val="20458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66"/>
          <p:cNvSpPr txBox="1">
            <a:spLocks noChangeArrowheads="1"/>
          </p:cNvSpPr>
          <p:nvPr/>
        </p:nvSpPr>
        <p:spPr bwMode="auto">
          <a:xfrm>
            <a:off x="3960285" y="1943100"/>
            <a:ext cx="427143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组件更新机制</a:t>
            </a:r>
          </a:p>
        </p:txBody>
      </p:sp>
      <p:sp>
        <p:nvSpPr>
          <p:cNvPr id="14338" name="TextBox 67"/>
          <p:cNvSpPr txBox="1">
            <a:spLocks noChangeArrowheads="1"/>
          </p:cNvSpPr>
          <p:nvPr/>
        </p:nvSpPr>
        <p:spPr bwMode="auto">
          <a:xfrm>
            <a:off x="4032251" y="2476500"/>
            <a:ext cx="412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3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掌握程度：理解</a:t>
            </a:r>
          </a:p>
        </p:txBody>
      </p:sp>
      <p:sp>
        <p:nvSpPr>
          <p:cNvPr id="14339" name="标题占位符 1"/>
          <p:cNvSpPr txBox="1">
            <a:spLocks noChangeArrowheads="1"/>
          </p:cNvSpPr>
          <p:nvPr/>
        </p:nvSpPr>
        <p:spPr bwMode="auto">
          <a:xfrm>
            <a:off x="827617" y="-25399"/>
            <a:ext cx="717761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什么是数据可视化</a:t>
            </a:r>
          </a:p>
        </p:txBody>
      </p:sp>
      <p:sp>
        <p:nvSpPr>
          <p:cNvPr id="18437" name="文本框 2"/>
          <p:cNvSpPr txBox="1">
            <a:spLocks noChangeArrowheads="1"/>
          </p:cNvSpPr>
          <p:nvPr/>
        </p:nvSpPr>
        <p:spPr bwMode="auto">
          <a:xfrm>
            <a:off x="719667" y="1701801"/>
            <a:ext cx="11425767" cy="138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67"/>
              <a:t>数据可视化主要目的：借助于图形化手段，清晰有效地传达与沟通信息</a:t>
            </a:r>
            <a:endParaRPr lang="en-US" altLang="zh-CN" sz="1867"/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67"/>
              <a:t>数据可视化在我们互联网公司中经常用于通用数据报表，移动端图表，大屏可视化，图编辑等</a:t>
            </a:r>
            <a:endParaRPr lang="en-US" altLang="zh-CN" sz="1867"/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67"/>
              <a:t>数据可视化库有很多，接下来我们重点学习</a:t>
            </a:r>
            <a:r>
              <a:rPr lang="zh-CN" altLang="en-US" sz="1867">
                <a:solidFill>
                  <a:srgbClr val="CC0000"/>
                </a:solidFill>
              </a:rPr>
              <a:t>ECharts</a:t>
            </a:r>
            <a:endParaRPr lang="zh-CN" altLang="en-US" sz="1867"/>
          </a:p>
        </p:txBody>
      </p:sp>
      <p:sp>
        <p:nvSpPr>
          <p:cNvPr id="14341" name="内容占位符 5"/>
          <p:cNvSpPr>
            <a:spLocks noGrp="1" noChangeArrowheads="1"/>
          </p:cNvSpPr>
          <p:nvPr/>
        </p:nvSpPr>
        <p:spPr bwMode="auto">
          <a:xfrm>
            <a:off x="814918" y="1028700"/>
            <a:ext cx="8985249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1.4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 Light" panose="02010600030101010101" pitchFamily="2" charset="-122"/>
              </a:rPr>
              <a:t> 小结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1798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MH_Others_1"/>
          <p:cNvSpPr txBox="1">
            <a:spLocks noChangeArrowheads="1"/>
          </p:cNvSpPr>
          <p:nvPr/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5362" name="MH_Others_2"/>
          <p:cNvSpPr>
            <a:spLocks noChangeArrowheads="1"/>
          </p:cNvSpPr>
          <p:nvPr/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3921"/>
              </a:srgbClr>
            </a:solidFill>
            <a:round/>
            <a:headEnd/>
            <a:tailEnd/>
          </a:ln>
        </p:spPr>
        <p:txBody>
          <a:bodyPr lIns="91440" tIns="45720" rIns="91440" bIns="180000" anchor="ctr"/>
          <a:lstStyle/>
          <a:p>
            <a:pPr algn="ctr">
              <a:lnSpc>
                <a:spcPts val="9333"/>
              </a:lnSpc>
            </a:pPr>
            <a:r>
              <a:rPr lang="zh-CN" altLang="en-US" sz="5867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目</a:t>
            </a:r>
          </a:p>
        </p:txBody>
      </p:sp>
      <p:pic>
        <p:nvPicPr>
          <p:cNvPr id="15363" name="MH_Others_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85" y="2294468"/>
            <a:ext cx="977900" cy="103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9"/>
          <p:cNvSpPr txBox="1">
            <a:spLocks noChangeArrowheads="1"/>
          </p:cNvSpPr>
          <p:nvPr/>
        </p:nvSpPr>
        <p:spPr bwMode="auto">
          <a:xfrm>
            <a:off x="4669367" y="2110318"/>
            <a:ext cx="5761567" cy="296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1C1C1C"/>
              </a:buClr>
              <a:buFont typeface="Wingdings" panose="05000000000000000000" pitchFamily="2" charset="2"/>
              <a:buChar char="u"/>
            </a:pPr>
            <a:r>
              <a:rPr lang="zh-CN" altLang="en-US" sz="1867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什么是数据可视化</a:t>
            </a:r>
            <a:endParaRPr lang="en-US" altLang="zh-CN" sz="1867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67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数据可视化项目概述</a:t>
            </a: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867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ECharts</a:t>
            </a:r>
            <a:r>
              <a:rPr lang="zh-CN" altLang="en-US" sz="1867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867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67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867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sz="1867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867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数据可视化项目开发</a:t>
            </a:r>
          </a:p>
        </p:txBody>
      </p:sp>
    </p:spTree>
    <p:extLst>
      <p:ext uri="{BB962C8B-B14F-4D97-AF65-F5344CB8AC3E}">
        <p14:creationId xmlns:p14="http://schemas.microsoft.com/office/powerpoint/2010/main" val="39438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41615B"/>
      </a:dk2>
      <a:lt2>
        <a:srgbClr val="E7E6E6"/>
      </a:lt2>
      <a:accent1>
        <a:srgbClr val="26AB8E"/>
      </a:accent1>
      <a:accent2>
        <a:srgbClr val="ED7D31"/>
      </a:accent2>
      <a:accent3>
        <a:srgbClr val="F2F2F2"/>
      </a:accent3>
      <a:accent4>
        <a:srgbClr val="FFC000"/>
      </a:accent4>
      <a:accent5>
        <a:srgbClr val="6F3B55"/>
      </a:accent5>
      <a:accent6>
        <a:srgbClr val="85C0FB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55368</TotalTime>
  <Words>1292</Words>
  <Application>Microsoft Office PowerPoint</Application>
  <PresentationFormat>宽屏</PresentationFormat>
  <Paragraphs>208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IIG战略市场部（作业一）</dc:title>
  <dc:creator>Administrator</dc:creator>
  <cp:lastModifiedBy>zteacher</cp:lastModifiedBy>
  <cp:revision>1664</cp:revision>
  <dcterms:created xsi:type="dcterms:W3CDTF">2015-05-05T08:02:00Z</dcterms:created>
  <dcterms:modified xsi:type="dcterms:W3CDTF">2022-12-02T13:07:38Z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