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261" r:id="rId2"/>
    <p:sldId id="456" r:id="rId3"/>
    <p:sldId id="558" r:id="rId4"/>
    <p:sldId id="559" r:id="rId5"/>
    <p:sldId id="570" r:id="rId6"/>
    <p:sldId id="560" r:id="rId7"/>
    <p:sldId id="561" r:id="rId8"/>
    <p:sldId id="564" r:id="rId9"/>
    <p:sldId id="566" r:id="rId10"/>
    <p:sldId id="563" r:id="rId11"/>
    <p:sldId id="567" r:id="rId12"/>
    <p:sldId id="568" r:id="rId13"/>
    <p:sldId id="569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9" r:id="rId22"/>
    <p:sldId id="578" r:id="rId23"/>
    <p:sldId id="580" r:id="rId24"/>
    <p:sldId id="581" r:id="rId25"/>
    <p:sldId id="582" r:id="rId26"/>
    <p:sldId id="583" r:id="rId27"/>
    <p:sldId id="584" r:id="rId28"/>
    <p:sldId id="623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622" r:id="rId43"/>
    <p:sldId id="599" r:id="rId44"/>
    <p:sldId id="600" r:id="rId45"/>
    <p:sldId id="601" r:id="rId46"/>
    <p:sldId id="602" r:id="rId47"/>
    <p:sldId id="603" r:id="rId48"/>
    <p:sldId id="604" r:id="rId49"/>
    <p:sldId id="605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  <p:sldId id="617" r:id="rId62"/>
    <p:sldId id="618" r:id="rId63"/>
    <p:sldId id="619" r:id="rId64"/>
    <p:sldId id="620" r:id="rId65"/>
    <p:sldId id="621" r:id="rId66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B3D9FF"/>
    <a:srgbClr val="EBF5FF"/>
    <a:srgbClr val="0070C0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27" autoAdjust="0"/>
  </p:normalViewPr>
  <p:slideViewPr>
    <p:cSldViewPr snapToGrid="0" snapToObjects="1">
      <p:cViewPr varScale="1">
        <p:scale>
          <a:sx n="116" d="100"/>
          <a:sy n="116" d="100"/>
        </p:scale>
        <p:origin x="70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2022-12-08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2022-12-08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2022-12-08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12/8/2022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12/8/2022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2022-12-08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xd_0111/article/details/78028889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Ajax</a:t>
            </a:r>
            <a:r>
              <a:rPr kumimoji="1" lang="zh-CN" altLang="en-US" dirty="0"/>
              <a:t>加强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URL</a:t>
            </a:r>
            <a:r>
              <a:rPr lang="zh-CN" altLang="en-US" dirty="0"/>
              <a:t>编码与解码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244062" cy="167716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地址中，只允许出现英文相关的字母、标点符号、数字，因此，在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地址中不允许出现中文字符。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中需要包含中文这样的字符，则必须对中文字符进行</a:t>
            </a:r>
            <a:r>
              <a:rPr lang="zh-CN" altLang="en-US" b="1" dirty="0">
                <a:solidFill>
                  <a:srgbClr val="FF0000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</a:rPr>
              <a:t>（转义）。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b="1" dirty="0">
                <a:solidFill>
                  <a:srgbClr val="FF0000"/>
                </a:solidFill>
              </a:rPr>
              <a:t>编码的原则</a:t>
            </a:r>
            <a:r>
              <a:rPr lang="zh-CN" altLang="en-US" dirty="0">
                <a:solidFill>
                  <a:schemeClr val="tx1"/>
                </a:solidFill>
              </a:rPr>
              <a:t>：使用安全的字符（没有特殊用途或者特殊意义的可打印字符）去表示那些不安全的字符。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编码原则的通俗理解：使用</a:t>
            </a:r>
            <a:r>
              <a:rPr lang="zh-CN" altLang="en-US" dirty="0">
                <a:solidFill>
                  <a:srgbClr val="047FFD"/>
                </a:solidFill>
              </a:rPr>
              <a:t>英文字符</a:t>
            </a:r>
            <a:r>
              <a:rPr lang="zh-CN" altLang="en-US" dirty="0">
                <a:solidFill>
                  <a:schemeClr val="tx1"/>
                </a:solidFill>
              </a:rPr>
              <a:t>去表示</a:t>
            </a:r>
            <a:r>
              <a:rPr lang="zh-CN" altLang="en-US" dirty="0">
                <a:solidFill>
                  <a:srgbClr val="047FFD"/>
                </a:solidFill>
              </a:rPr>
              <a:t>非英文字符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610254"/>
            <a:ext cx="7360336" cy="894578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50989"/>
              <a:ext cx="6218238" cy="775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http://www.liulongbin.top:3006/api/getbooks?id=1&amp;bookname=</a:t>
              </a:r>
              <a:r>
                <a:rPr lang="zh-CN" altLang="en-US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西</a:t>
              </a:r>
              <a:r>
                <a:rPr lang="zh-CN" altLang="en-US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游</a:t>
              </a:r>
              <a:r>
                <a:rPr lang="zh-CN" alt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记</a:t>
              </a:r>
              <a:endPara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经过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编码之后，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地址变成了如下格式：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http://www.liulongbin.top:3006/api/getbooks?id=1&amp;bookname=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%E8%A5%BF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%E6%B8%B8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%E8%AE%B0</a:t>
              </a: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0DF4F368-9CDF-48E8-A72E-07090FD2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0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URL</a:t>
            </a:r>
            <a:r>
              <a:rPr lang="zh-CN" altLang="en-US" dirty="0"/>
              <a:t>编码与解码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244062" cy="106646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浏览器提供了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编码与解码的 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encodeURI()  </a:t>
            </a:r>
            <a:r>
              <a:rPr lang="zh-CN" altLang="en-US" dirty="0">
                <a:solidFill>
                  <a:schemeClr val="tx1"/>
                </a:solidFill>
              </a:rPr>
              <a:t>编码的函数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/>
                </a:solidFill>
              </a:rPr>
              <a:t>decodeURI</a:t>
            </a:r>
            <a:r>
              <a:rPr lang="en-US" altLang="zh-CN" dirty="0">
                <a:solidFill>
                  <a:schemeClr val="tx1"/>
                </a:solidFill>
              </a:rPr>
              <a:t>()  </a:t>
            </a:r>
            <a:r>
              <a:rPr lang="zh-CN" altLang="en-US" dirty="0">
                <a:solidFill>
                  <a:schemeClr val="tx1"/>
                </a:solidFill>
              </a:rPr>
              <a:t>解码的函数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295126"/>
            <a:ext cx="6430713" cy="1134466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50989"/>
              <a:ext cx="6218238" cy="8125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encodeURI</a:t>
              </a:r>
              <a:r>
                <a:rPr lang="en-US" altLang="zh-CN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zh-CN" alt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卓越程序员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输出字符串 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%E9%BB%91%E9%A9%AC%E7%A8%8B%E5%BA%8F%E5%91%98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decodeURI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%E9%BB%91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%E9%A9%AC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输出字符串  </a:t>
              </a:r>
              <a:r>
                <a:rPr lang="zh-CN" altLang="en-US" sz="1050" b="1" dirty="0" smtClean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卓越</a:t>
              </a:r>
              <a:endPara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0DF4F368-9CDF-48E8-A72E-07090FD2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如何对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进行编码与解码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9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URL</a:t>
            </a:r>
            <a:r>
              <a:rPr lang="zh-CN" altLang="en-US" dirty="0"/>
              <a:t>编码与解码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327165" cy="164874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由于浏览器会自动对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地址进行编码操作，因此，大多数情况下，程序员不需要关心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地址的编码与解码操作。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更多关于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编码的知识，请参考如下博客：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hlinkClick r:id="rId2"/>
              </a:rPr>
              <a:t>https://blog.csdn.net/Lxd_0111/article/details/78028889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DF4F368-9CDF-48E8-A72E-07090FD2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URL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编码的注意事项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8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FDD141B6-4B8C-450C-9995-C6D594ADA1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 </a:t>
            </a:r>
            <a:r>
              <a:rPr lang="en-US" altLang="zh-CN" dirty="0">
                <a:solidFill>
                  <a:schemeClr val="tx1"/>
                </a:solidFill>
              </a:rPr>
              <a:t>xhr 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>
                <a:solidFill>
                  <a:schemeClr val="tx1"/>
                </a:solidFill>
              </a:rPr>
              <a:t>xhr.open() 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设置 </a:t>
            </a:r>
            <a:r>
              <a:rPr lang="en-US" altLang="zh-CN" b="1" dirty="0">
                <a:solidFill>
                  <a:srgbClr val="FF0000"/>
                </a:solidFill>
              </a:rPr>
              <a:t>Content-Type 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（固定写法）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>
                <a:solidFill>
                  <a:schemeClr val="tx1"/>
                </a:solidFill>
              </a:rPr>
              <a:t>xhr.send() </a:t>
            </a:r>
            <a:r>
              <a:rPr lang="zh-CN" altLang="en-US" dirty="0">
                <a:solidFill>
                  <a:schemeClr val="tx1"/>
                </a:solidFill>
              </a:rPr>
              <a:t>函数，</a:t>
            </a:r>
            <a:r>
              <a:rPr lang="zh-CN" altLang="en-US" b="1" dirty="0">
                <a:solidFill>
                  <a:srgbClr val="FF0000"/>
                </a:solidFill>
              </a:rPr>
              <a:t>同时指定要发送的数据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 </a:t>
            </a:r>
            <a:r>
              <a:rPr lang="en-US" altLang="zh-CN" dirty="0" err="1">
                <a:solidFill>
                  <a:schemeClr val="tx1"/>
                </a:solidFill>
              </a:rPr>
              <a:t>xhr.onreadystatechange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C3DB5D-DB90-4B36-B5AD-5763260A803E}"/>
              </a:ext>
            </a:extLst>
          </p:cNvPr>
          <p:cNvSpPr/>
          <p:nvPr/>
        </p:nvSpPr>
        <p:spPr bwMode="auto">
          <a:xfrm>
            <a:off x="935287" y="1462545"/>
            <a:ext cx="6509843" cy="348199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AE33D0-21F9-40D2-B3EA-4AAD4FDF912F}"/>
              </a:ext>
            </a:extLst>
          </p:cNvPr>
          <p:cNvSpPr/>
          <p:nvPr/>
        </p:nvSpPr>
        <p:spPr bwMode="auto">
          <a:xfrm>
            <a:off x="1041264" y="1472780"/>
            <a:ext cx="6602552" cy="346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050" b="1" dirty="0">
              <a:solidFill>
                <a:srgbClr val="047FF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xhr = new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('POST', 'http://www.liulongbin.top:3006/api/addbook')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属性（固定写法）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xhr.setRequestHeader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 '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application/x-www-form-</a:t>
            </a:r>
            <a:r>
              <a:rPr lang="en-US" altLang="zh-CN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，同时将数据以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查询字符串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的形式，提交给服务器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('bookname=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水浒传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&amp;author=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施耐庵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&amp;publisher=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天津图书出版社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 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4 &amp;&amp; 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200)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2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数据交换格式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XMLHttpRequest Level2</a:t>
            </a:r>
            <a:r>
              <a:rPr lang="zh-CN" altLang="en-US" dirty="0"/>
              <a:t>的新特性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7733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什么是数据交换格式</a:t>
            </a: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FDD141B6-4B8C-450C-9995-C6D594ADA1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数据交换格式，就是</a:t>
            </a:r>
            <a:r>
              <a:rPr lang="zh-CN" altLang="en-US" dirty="0">
                <a:solidFill>
                  <a:srgbClr val="047FFD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047FFD"/>
                </a:solidFill>
              </a:rPr>
              <a:t>客户端</a:t>
            </a:r>
            <a:r>
              <a:rPr lang="zh-CN" altLang="en-US" dirty="0">
                <a:solidFill>
                  <a:schemeClr val="tx1"/>
                </a:solidFill>
              </a:rPr>
              <a:t>之间进行</a:t>
            </a:r>
            <a:r>
              <a:rPr lang="zh-CN" altLang="en-US" dirty="0">
                <a:solidFill>
                  <a:srgbClr val="FF0000"/>
                </a:solidFill>
              </a:rPr>
              <a:t>数据传输与交换的格式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前端领域，经常提及的两种数据交换格式分别是 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。其中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用的非常少，所以，我们重点要学习的数据交换格式就是 </a:t>
            </a:r>
            <a:r>
              <a:rPr lang="en-US" altLang="zh-CN" dirty="0">
                <a:solidFill>
                  <a:schemeClr val="tx1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6933B-27AC-465E-9DD2-895B1C78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29" y="3150397"/>
            <a:ext cx="698419" cy="11162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9BAF89-608B-405B-A288-33CE7156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52" y="3165888"/>
            <a:ext cx="1132972" cy="1079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9FBCEC-0DE2-46B6-8F13-26DD785F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645" y="3248627"/>
            <a:ext cx="551385" cy="5597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99C532-5890-4E9A-9015-08EB65420B39}"/>
              </a:ext>
            </a:extLst>
          </p:cNvPr>
          <p:cNvSpPr txBox="1"/>
          <p:nvPr/>
        </p:nvSpPr>
        <p:spPr>
          <a:xfrm>
            <a:off x="3457234" y="3272130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数据传输与交换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0A31F0-FFA4-4ED5-BA15-DD5E8B767D53}"/>
              </a:ext>
            </a:extLst>
          </p:cNvPr>
          <p:cNvSpPr txBox="1"/>
          <p:nvPr/>
        </p:nvSpPr>
        <p:spPr>
          <a:xfrm>
            <a:off x="3806950" y="3559998"/>
            <a:ext cx="489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7B3FA9-1033-4E54-8CCE-D886AB19A2FA}"/>
              </a:ext>
            </a:extLst>
          </p:cNvPr>
          <p:cNvCxnSpPr>
            <a:cxnSpLocks/>
          </p:cNvCxnSpPr>
          <p:nvPr/>
        </p:nvCxnSpPr>
        <p:spPr>
          <a:xfrm>
            <a:off x="2911847" y="3533303"/>
            <a:ext cx="2160895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50CD9D6-2272-4030-ABE8-1E084C359578}"/>
              </a:ext>
            </a:extLst>
          </p:cNvPr>
          <p:cNvSpPr txBox="1"/>
          <p:nvPr/>
        </p:nvSpPr>
        <p:spPr>
          <a:xfrm>
            <a:off x="3782127" y="3804687"/>
            <a:ext cx="561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2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XML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327165" cy="619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的英文全称是 </a:t>
            </a:r>
            <a:r>
              <a:rPr lang="en-US" altLang="zh-CN" dirty="0" err="1">
                <a:solidFill>
                  <a:schemeClr val="tx1"/>
                </a:solidFill>
              </a:rPr>
              <a:t>E</a:t>
            </a:r>
            <a:r>
              <a:rPr lang="en-US" altLang="zh-CN" b="1" dirty="0" err="1">
                <a:solidFill>
                  <a:schemeClr val="tx1"/>
                </a:solidFill>
              </a:rPr>
              <a:t>X</a:t>
            </a:r>
            <a:r>
              <a:rPr lang="en-US" altLang="zh-CN" dirty="0" err="1">
                <a:solidFill>
                  <a:schemeClr val="tx1"/>
                </a:solidFill>
              </a:rPr>
              <a:t>tensible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arkup </a:t>
            </a:r>
            <a:r>
              <a:rPr lang="en-US" altLang="zh-CN" b="1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anguage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zh-CN" altLang="en-US" b="1" dirty="0">
                <a:solidFill>
                  <a:srgbClr val="FF0000"/>
                </a:solidFill>
              </a:rPr>
              <a:t>可扩展标记语言</a:t>
            </a:r>
            <a:r>
              <a:rPr lang="zh-CN" altLang="en-US" dirty="0">
                <a:solidFill>
                  <a:schemeClr val="tx1"/>
                </a:solidFill>
              </a:rPr>
              <a:t>。因此，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类似，也是一种标记语言。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B0A304-4893-440D-B3CA-40626A8937EF}"/>
              </a:ext>
            </a:extLst>
          </p:cNvPr>
          <p:cNvSpPr/>
          <p:nvPr/>
        </p:nvSpPr>
        <p:spPr bwMode="auto">
          <a:xfrm>
            <a:off x="935288" y="2770191"/>
            <a:ext cx="2688446" cy="183803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463174-E199-4C42-9724-83D2819C918E}"/>
              </a:ext>
            </a:extLst>
          </p:cNvPr>
          <p:cNvSpPr/>
          <p:nvPr/>
        </p:nvSpPr>
        <p:spPr bwMode="auto">
          <a:xfrm>
            <a:off x="977758" y="2785754"/>
            <a:ext cx="2645976" cy="342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&gt;Document&lt;/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050" dirty="0">
                <a:solidFill>
                  <a:srgbClr val="0D0D0D"/>
                </a:solidFill>
                <a:latin typeface="Consolas, menlo, monospace,  Microsoft YaHei Light"/>
              </a:rPr>
              <a:t/>
            </a:r>
            <a:br>
              <a:rPr lang="en-US" altLang="zh-CN" sz="1050" dirty="0">
                <a:solidFill>
                  <a:srgbClr val="0D0D0D"/>
                </a:solidFill>
                <a:latin typeface="Consolas, menlo, monospace,  Microsoft YaHei Light"/>
              </a:rPr>
            </a:br>
            <a:endParaRPr lang="en-US" altLang="zh-CN" sz="1050" dirty="0">
              <a:solidFill>
                <a:srgbClr val="0D0D0D"/>
              </a:solidFill>
              <a:latin typeface="Consolas, menlo, monospace,  Microsoft YaHei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DF7A62-800F-4D82-A317-3E1DF1455BC3}"/>
              </a:ext>
            </a:extLst>
          </p:cNvPr>
          <p:cNvSpPr/>
          <p:nvPr/>
        </p:nvSpPr>
        <p:spPr bwMode="auto">
          <a:xfrm>
            <a:off x="3997325" y="2774121"/>
            <a:ext cx="3094355" cy="183803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&gt;zs&lt;/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通知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晚上开会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hangingPunct="0">
              <a:buFontTx/>
              <a:buNone/>
              <a:defRPr/>
            </a:pP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0DF887-5A25-4EAC-A951-A805A9203578}"/>
              </a:ext>
            </a:extLst>
          </p:cNvPr>
          <p:cNvSpPr txBox="1"/>
          <p:nvPr/>
        </p:nvSpPr>
        <p:spPr>
          <a:xfrm>
            <a:off x="1832187" y="466856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D46D1B-776A-4AFC-829A-5166B6BDCD31}"/>
              </a:ext>
            </a:extLst>
          </p:cNvPr>
          <p:cNvSpPr txBox="1"/>
          <p:nvPr/>
        </p:nvSpPr>
        <p:spPr>
          <a:xfrm>
            <a:off x="5237177" y="4668562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5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XML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327165" cy="142522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虽然都是标记语言，但是，它们两者之间没有任何的关系。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被设计用来描述网页上的</a:t>
            </a:r>
            <a:r>
              <a:rPr lang="zh-CN" altLang="en-US" b="1" dirty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chemeClr val="tx1"/>
                </a:solidFill>
              </a:rPr>
              <a:t>，是网页内容的载体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被设计用来</a:t>
            </a:r>
            <a:r>
              <a:rPr lang="zh-CN" altLang="en-US" b="1" dirty="0">
                <a:solidFill>
                  <a:srgbClr val="FF0000"/>
                </a:solidFill>
              </a:rPr>
              <a:t>传输和存储数据</a:t>
            </a:r>
            <a:r>
              <a:rPr lang="zh-CN" altLang="en-US" dirty="0">
                <a:solidFill>
                  <a:schemeClr val="tx1"/>
                </a:solidFill>
              </a:rPr>
              <a:t>，是数据的载体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XML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BA3207-B489-4589-BA0D-DAA001F6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44" y="3636636"/>
            <a:ext cx="561734" cy="8978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5622DC-D04B-4131-A9E0-366F4CD6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14" y="3761609"/>
            <a:ext cx="717550" cy="6835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7719C2-957D-4144-935F-6DA0B9977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983" y="3808063"/>
            <a:ext cx="349211" cy="3545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D777F2-1C8A-4BEF-85B0-A23EF2210CF1}"/>
              </a:ext>
            </a:extLst>
          </p:cNvPr>
          <p:cNvSpPr txBox="1"/>
          <p:nvPr/>
        </p:nvSpPr>
        <p:spPr>
          <a:xfrm>
            <a:off x="1753844" y="381641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传输网页内容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3779FA-20D9-46CB-B2BB-36E2D69EDCDE}"/>
              </a:ext>
            </a:extLst>
          </p:cNvPr>
          <p:cNvGrpSpPr/>
          <p:nvPr/>
        </p:nvGrpSpPr>
        <p:grpSpPr>
          <a:xfrm>
            <a:off x="1519278" y="4078009"/>
            <a:ext cx="1456148" cy="289076"/>
            <a:chOff x="1519278" y="4078009"/>
            <a:chExt cx="1456148" cy="289076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470B0C-84E3-4227-A8EC-6F170858956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519278" y="4078009"/>
              <a:ext cx="1456148" cy="753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860536-45D3-4171-8044-406F6B7B0033}"/>
                </a:ext>
              </a:extLst>
            </p:cNvPr>
            <p:cNvSpPr txBox="1"/>
            <p:nvPr/>
          </p:nvSpPr>
          <p:spPr>
            <a:xfrm>
              <a:off x="1973455" y="4113169"/>
              <a:ext cx="5661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9605F17-A293-4420-937E-DEDBD8D5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85" y="3636636"/>
            <a:ext cx="561734" cy="8978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1777C5-F546-4CA3-8FE4-8CE1053C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55" y="3761609"/>
            <a:ext cx="717550" cy="6835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958279-0400-4F73-B5E6-F088562F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724" y="3808063"/>
            <a:ext cx="349211" cy="3545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314A837-DA2A-46B4-8E16-60838E5C379F}"/>
              </a:ext>
            </a:extLst>
          </p:cNvPr>
          <p:cNvSpPr txBox="1"/>
          <p:nvPr/>
        </p:nvSpPr>
        <p:spPr>
          <a:xfrm>
            <a:off x="5688455" y="38164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传输数据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0A16F82-9FFE-4C22-8AE5-265D2F3795AA}"/>
              </a:ext>
            </a:extLst>
          </p:cNvPr>
          <p:cNvGrpSpPr/>
          <p:nvPr/>
        </p:nvGrpSpPr>
        <p:grpSpPr>
          <a:xfrm>
            <a:off x="5318018" y="4077588"/>
            <a:ext cx="1456148" cy="289497"/>
            <a:chOff x="5318018" y="4077588"/>
            <a:chExt cx="1456148" cy="2894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592555-04FD-4156-95D1-8C942967232A}"/>
                </a:ext>
              </a:extLst>
            </p:cNvPr>
            <p:cNvSpPr txBox="1"/>
            <p:nvPr/>
          </p:nvSpPr>
          <p:spPr>
            <a:xfrm>
              <a:off x="5810290" y="4113169"/>
              <a:ext cx="4716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XML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5BFA8C9-3957-46A5-A5BF-3CCB94D25FA6}"/>
                </a:ext>
              </a:extLst>
            </p:cNvPr>
            <p:cNvCxnSpPr>
              <a:cxnSpLocks/>
            </p:cNvCxnSpPr>
            <p:nvPr/>
          </p:nvCxnSpPr>
          <p:spPr>
            <a:xfrm>
              <a:off x="5318018" y="4077588"/>
              <a:ext cx="145614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17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XML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77771" y="2124000"/>
            <a:ext cx="4209143" cy="2157714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格式臃肿，和数据无关的代码多，体积大，传输效率低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中解析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比较麻烦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XML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774930-C146-4601-B026-2B84B4EE67BF}"/>
              </a:ext>
            </a:extLst>
          </p:cNvPr>
          <p:cNvSpPr/>
          <p:nvPr/>
        </p:nvSpPr>
        <p:spPr bwMode="auto">
          <a:xfrm>
            <a:off x="992881" y="2222579"/>
            <a:ext cx="2396205" cy="173982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&gt;zs&lt;/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通知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晚上开会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hangingPunct="0">
              <a:buFontTx/>
              <a:buNone/>
              <a:defRPr/>
            </a:pP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341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XMLHttpRequest</a:t>
            </a:r>
            <a:r>
              <a:rPr lang="zh-CN" altLang="en-US" dirty="0">
                <a:solidFill>
                  <a:srgbClr val="FF0000"/>
                </a:solidFill>
              </a:rPr>
              <a:t>的基本使用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XMLHttpRequest Level2</a:t>
            </a:r>
            <a:r>
              <a:rPr lang="zh-CN" altLang="en-US" dirty="0"/>
              <a:t>的新特性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327165" cy="218383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概念：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的英文全称是 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ava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chemeClr val="tx1"/>
                </a:solidFill>
              </a:rPr>
              <a:t>cript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>
                <a:solidFill>
                  <a:schemeClr val="tx1"/>
                </a:solidFill>
              </a:rPr>
              <a:t>bject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otation</a:t>
            </a:r>
            <a:r>
              <a:rPr lang="zh-CN" altLang="en-US" dirty="0">
                <a:solidFill>
                  <a:schemeClr val="tx1"/>
                </a:solidFill>
              </a:rPr>
              <a:t>，即“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对象表示法”。简单来讲，</a:t>
            </a:r>
            <a:r>
              <a:rPr lang="en-US" altLang="zh-CN" dirty="0">
                <a:solidFill>
                  <a:srgbClr val="FF0000"/>
                </a:solidFill>
              </a:rPr>
              <a:t>JSON </a:t>
            </a:r>
            <a:r>
              <a:rPr lang="zh-CN" altLang="en-US" dirty="0">
                <a:solidFill>
                  <a:srgbClr val="FF0000"/>
                </a:solidFill>
              </a:rPr>
              <a:t>就是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对象和数组的字符串表示法</a:t>
            </a:r>
            <a:r>
              <a:rPr lang="zh-CN" altLang="en-US" dirty="0">
                <a:solidFill>
                  <a:schemeClr val="tx1"/>
                </a:solidFill>
              </a:rPr>
              <a:t>，它使用文本表示一个 </a:t>
            </a:r>
            <a:r>
              <a:rPr lang="en-US" altLang="zh-CN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对象或数组的信息，因此，</a:t>
            </a:r>
            <a:r>
              <a:rPr lang="en-US" altLang="zh-CN" b="1" dirty="0">
                <a:solidFill>
                  <a:srgbClr val="FF0000"/>
                </a:solidFill>
              </a:rPr>
              <a:t>JSON </a:t>
            </a:r>
            <a:r>
              <a:rPr lang="zh-CN" altLang="en-US" b="1" dirty="0">
                <a:solidFill>
                  <a:srgbClr val="FF0000"/>
                </a:solidFill>
              </a:rPr>
              <a:t>的本质是字符串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作用：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是一种</a:t>
            </a:r>
            <a:r>
              <a:rPr lang="zh-CN" altLang="en-US" dirty="0">
                <a:solidFill>
                  <a:srgbClr val="FF0000"/>
                </a:solidFill>
              </a:rPr>
              <a:t>轻量级的文本数据交换格式</a:t>
            </a:r>
            <a:r>
              <a:rPr lang="zh-CN" altLang="en-US" dirty="0">
                <a:solidFill>
                  <a:schemeClr val="tx1"/>
                </a:solidFill>
              </a:rPr>
              <a:t>，在作用上类似于 </a:t>
            </a:r>
            <a:r>
              <a:rPr lang="en-US" altLang="zh-CN" dirty="0">
                <a:solidFill>
                  <a:schemeClr val="tx1"/>
                </a:solidFill>
              </a:rPr>
              <a:t>XML</a:t>
            </a:r>
            <a:r>
              <a:rPr lang="zh-CN" altLang="en-US" dirty="0">
                <a:solidFill>
                  <a:schemeClr val="tx1"/>
                </a:solidFill>
              </a:rPr>
              <a:t>，专门用于存储和传输数据，但是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比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rgbClr val="047FFD"/>
                </a:solidFill>
              </a:rPr>
              <a:t>更小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更快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更易解析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现状：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是在 </a:t>
            </a:r>
            <a:r>
              <a:rPr lang="en-US" altLang="zh-CN" dirty="0">
                <a:solidFill>
                  <a:schemeClr val="tx1"/>
                </a:solidFill>
              </a:rPr>
              <a:t>2001 </a:t>
            </a:r>
            <a:r>
              <a:rPr lang="zh-CN" altLang="en-US" dirty="0">
                <a:solidFill>
                  <a:schemeClr val="tx1"/>
                </a:solidFill>
              </a:rPr>
              <a:t>年开始被推广和使用的数据格式，到现今为止，</a:t>
            </a:r>
            <a:r>
              <a:rPr lang="en-US" altLang="zh-CN" dirty="0">
                <a:solidFill>
                  <a:srgbClr val="FF0000"/>
                </a:solidFill>
              </a:rPr>
              <a:t>JSON </a:t>
            </a:r>
            <a:r>
              <a:rPr lang="zh-CN" altLang="en-US" dirty="0">
                <a:solidFill>
                  <a:srgbClr val="FF0000"/>
                </a:solidFill>
              </a:rPr>
              <a:t>已经成为了主流的数据交换格式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327165" cy="284085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就是用字符串来表示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的对象和数组。所以，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中包含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两种结构，通过这两种结构的</a:t>
            </a:r>
            <a:r>
              <a:rPr lang="zh-CN" altLang="en-US" dirty="0">
                <a:solidFill>
                  <a:srgbClr val="047FFD"/>
                </a:solidFill>
              </a:rPr>
              <a:t>相互嵌套</a:t>
            </a:r>
            <a:r>
              <a:rPr lang="zh-CN" altLang="en-US" dirty="0">
                <a:solidFill>
                  <a:schemeClr val="tx1"/>
                </a:solidFill>
              </a:rPr>
              <a:t>，可以表示各种复杂的数据结构。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327165" cy="876586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对象结构</a:t>
            </a:r>
            <a:r>
              <a:rPr lang="zh-CN" altLang="en-US" dirty="0">
                <a:solidFill>
                  <a:schemeClr val="tx1"/>
                </a:solidFill>
              </a:rPr>
              <a:t>：对象结构在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中表示为 </a:t>
            </a:r>
            <a:r>
              <a:rPr lang="en-US" altLang="zh-CN" dirty="0">
                <a:solidFill>
                  <a:schemeClr val="tx1"/>
                </a:solidFill>
              </a:rPr>
              <a:t>{ } </a:t>
            </a:r>
            <a:r>
              <a:rPr lang="zh-CN" altLang="en-US" dirty="0">
                <a:solidFill>
                  <a:schemeClr val="tx1"/>
                </a:solidFill>
              </a:rPr>
              <a:t>括起来的内容。数据结构为 </a:t>
            </a:r>
            <a:r>
              <a:rPr lang="en-US" altLang="zh-CN" dirty="0">
                <a:solidFill>
                  <a:schemeClr val="tx1"/>
                </a:solidFill>
              </a:rPr>
              <a:t>{ key: value, key: value, … } </a:t>
            </a:r>
            <a:r>
              <a:rPr lang="zh-CN" altLang="en-US" dirty="0">
                <a:solidFill>
                  <a:schemeClr val="tx1"/>
                </a:solidFill>
              </a:rPr>
              <a:t>的键值对结构。其中，</a:t>
            </a:r>
            <a:r>
              <a:rPr lang="en-US" altLang="zh-CN" dirty="0">
                <a:solidFill>
                  <a:schemeClr val="tx1"/>
                </a:solidFill>
              </a:rPr>
              <a:t>key </a:t>
            </a:r>
            <a:r>
              <a:rPr lang="zh-CN" altLang="en-US" dirty="0">
                <a:solidFill>
                  <a:schemeClr val="tx1"/>
                </a:solidFill>
              </a:rPr>
              <a:t>必须是使用</a:t>
            </a:r>
            <a:r>
              <a:rPr lang="zh-CN" altLang="en-US" dirty="0">
                <a:solidFill>
                  <a:srgbClr val="047FFD"/>
                </a:solidFill>
              </a:rPr>
              <a:t>英文的双引号包裹</a:t>
            </a:r>
            <a:r>
              <a:rPr lang="zh-CN" altLang="en-US" dirty="0">
                <a:solidFill>
                  <a:schemeClr val="tx1"/>
                </a:solidFill>
              </a:rPr>
              <a:t>的字符串，</a:t>
            </a:r>
            <a:r>
              <a:rPr lang="en-US" altLang="zh-CN" dirty="0">
                <a:solidFill>
                  <a:schemeClr val="tx1"/>
                </a:solidFill>
              </a:rPr>
              <a:t>value </a:t>
            </a:r>
            <a:r>
              <a:rPr lang="zh-CN" altLang="en-US" dirty="0">
                <a:solidFill>
                  <a:schemeClr val="tx1"/>
                </a:solidFill>
              </a:rPr>
              <a:t>的数据类型可以是</a:t>
            </a:r>
            <a:r>
              <a:rPr lang="zh-CN" altLang="en-US" dirty="0">
                <a:solidFill>
                  <a:srgbClr val="047FFD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布尔值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种类型。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F27EB-D8A7-47B9-8C3A-831906748F1A}"/>
              </a:ext>
            </a:extLst>
          </p:cNvPr>
          <p:cNvSpPr/>
          <p:nvPr/>
        </p:nvSpPr>
        <p:spPr bwMode="auto">
          <a:xfrm>
            <a:off x="935288" y="3000587"/>
            <a:ext cx="3196445" cy="204554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name: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20,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gender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男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address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undefined,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hobby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[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吃饭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睡觉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打豆豆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say: function() {}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8B4CFF-89ED-4302-AEBA-A62A37A46A1D}"/>
              </a:ext>
            </a:extLst>
          </p:cNvPr>
          <p:cNvSpPr/>
          <p:nvPr/>
        </p:nvSpPr>
        <p:spPr bwMode="auto">
          <a:xfrm>
            <a:off x="4218644" y="2993814"/>
            <a:ext cx="3196445" cy="204554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name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20,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gender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男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address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null,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hobby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[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吃饭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睡觉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打豆豆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2" cy="64629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数组结构</a:t>
            </a:r>
            <a:r>
              <a:rPr lang="zh-CN" altLang="en-US" dirty="0">
                <a:solidFill>
                  <a:schemeClr val="tx1"/>
                </a:solidFill>
              </a:rPr>
              <a:t>：数组结构在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中表示为 </a:t>
            </a:r>
            <a:r>
              <a:rPr lang="en-US" altLang="zh-CN" dirty="0">
                <a:solidFill>
                  <a:schemeClr val="tx1"/>
                </a:solidFill>
              </a:rPr>
              <a:t>[ ] </a:t>
            </a:r>
            <a:r>
              <a:rPr lang="zh-CN" altLang="en-US" dirty="0">
                <a:solidFill>
                  <a:schemeClr val="tx1"/>
                </a:solidFill>
              </a:rPr>
              <a:t>括起来的内容。数据结构为 </a:t>
            </a:r>
            <a:r>
              <a:rPr lang="en-US" altLang="zh-CN" dirty="0">
                <a:solidFill>
                  <a:schemeClr val="tx1"/>
                </a:solidFill>
              </a:rPr>
              <a:t>[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, 30, true … ]</a:t>
            </a:r>
            <a:r>
              <a:rPr lang="zh-CN" altLang="en-US" dirty="0">
                <a:solidFill>
                  <a:schemeClr val="tx1"/>
                </a:solidFill>
              </a:rPr>
              <a:t> 。数组中数据的类型可以是</a:t>
            </a:r>
            <a:r>
              <a:rPr lang="zh-CN" altLang="en-US" dirty="0">
                <a:solidFill>
                  <a:srgbClr val="047FFD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布尔值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种类型。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F27EB-D8A7-47B9-8C3A-831906748F1A}"/>
              </a:ext>
            </a:extLst>
          </p:cNvPr>
          <p:cNvSpPr/>
          <p:nvPr/>
        </p:nvSpPr>
        <p:spPr bwMode="auto">
          <a:xfrm>
            <a:off x="935287" y="2770293"/>
            <a:ext cx="6346045" cy="15578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java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python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php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[ 100, 200, 300.5 ]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true, false, null 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{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name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20}, {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name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30} 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[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苹果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榴莲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椰子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], [ 4, 50,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5 ] ]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0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488592" cy="2793439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属性名必须使用双引号包裹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字符串类型的值必须使用双引号包裹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中不允许使用单引号表示字符串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中不能写注释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的最外层必须是对象或数组格式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不能使用 </a:t>
            </a:r>
            <a:r>
              <a:rPr lang="en-US" altLang="zh-CN" dirty="0">
                <a:solidFill>
                  <a:schemeClr val="tx1"/>
                </a:solidFill>
              </a:rPr>
              <a:t>undefined </a:t>
            </a:r>
            <a:r>
              <a:rPr lang="zh-CN" altLang="en-US" dirty="0">
                <a:solidFill>
                  <a:schemeClr val="tx1"/>
                </a:solidFill>
              </a:rPr>
              <a:t>或函数作为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的值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JSON </a:t>
            </a:r>
            <a:r>
              <a:rPr lang="zh-CN" altLang="en-US" dirty="0">
                <a:solidFill>
                  <a:srgbClr val="FF0000"/>
                </a:solidFill>
              </a:rPr>
              <a:t>的作用</a:t>
            </a:r>
            <a:r>
              <a:rPr lang="zh-CN" altLang="en-US" dirty="0">
                <a:solidFill>
                  <a:schemeClr val="tx1"/>
                </a:solidFill>
              </a:rPr>
              <a:t>：在计算机与网络之间存储和传输数据。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JSON</a:t>
            </a:r>
            <a:r>
              <a:rPr lang="zh-CN" altLang="en-US" dirty="0">
                <a:solidFill>
                  <a:srgbClr val="FF0000"/>
                </a:solidFill>
              </a:rPr>
              <a:t> 的本质</a:t>
            </a:r>
            <a:r>
              <a:rPr lang="zh-CN" altLang="en-US" dirty="0">
                <a:solidFill>
                  <a:schemeClr val="tx1"/>
                </a:solidFill>
              </a:rPr>
              <a:t>：用字符串来表示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对象数据或数组数据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语法注意事项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642930" cy="447750"/>
          </a:xfrm>
        </p:spPr>
        <p:txBody>
          <a:bodyPr>
            <a:noAutofit/>
          </a:bodyPr>
          <a:lstStyle/>
          <a:p>
            <a:r>
              <a:rPr lang="en-US" altLang="zh-CN" dirty="0"/>
              <a:t>JSON </a:t>
            </a:r>
            <a:r>
              <a:rPr lang="zh-CN" altLang="en-US" dirty="0"/>
              <a:t>是 </a:t>
            </a:r>
            <a:r>
              <a:rPr lang="en-US" altLang="zh-CN" dirty="0"/>
              <a:t>JS </a:t>
            </a:r>
            <a:r>
              <a:rPr lang="zh-CN" altLang="en-US" dirty="0"/>
              <a:t>对象的字符串表示法，它使用文本表示一个 </a:t>
            </a:r>
            <a:r>
              <a:rPr lang="en-US" altLang="zh-CN" dirty="0"/>
              <a:t>JS </a:t>
            </a:r>
            <a:r>
              <a:rPr lang="zh-CN" altLang="en-US" dirty="0"/>
              <a:t>对象的信息，本质是一个字符串。例如：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对象的关系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0B2676-812C-4633-9266-4E7684244E18}"/>
              </a:ext>
            </a:extLst>
          </p:cNvPr>
          <p:cNvSpPr/>
          <p:nvPr/>
        </p:nvSpPr>
        <p:spPr bwMode="auto">
          <a:xfrm>
            <a:off x="935287" y="2553548"/>
            <a:ext cx="6346045" cy="15578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这是一个对象</a:t>
            </a:r>
            <a:endParaRPr lang="en-US" altLang="zh-CN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obj = {a: 'Hello', b: 'World'}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endParaRPr lang="en-US" altLang="zh-CN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这是一个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JSON 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字符串，本质是一个字符串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json =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{"a": "Hello", "b": "World"}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43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642930" cy="447750"/>
          </a:xfrm>
        </p:spPr>
        <p:txBody>
          <a:bodyPr>
            <a:noAutofit/>
          </a:bodyPr>
          <a:lstStyle/>
          <a:p>
            <a:r>
              <a:rPr lang="zh-CN" altLang="en-US" dirty="0"/>
              <a:t>要实现从 </a:t>
            </a:r>
            <a:r>
              <a:rPr lang="en-US" altLang="zh-CN" dirty="0"/>
              <a:t>JSON </a:t>
            </a:r>
            <a:r>
              <a:rPr lang="zh-CN" altLang="en-US" dirty="0"/>
              <a:t>字符串转换为 </a:t>
            </a:r>
            <a:r>
              <a:rPr lang="en-US" altLang="zh-CN" dirty="0"/>
              <a:t>JS </a:t>
            </a:r>
            <a:r>
              <a:rPr lang="zh-CN" altLang="en-US" dirty="0"/>
              <a:t>对象，使用 </a:t>
            </a:r>
            <a:r>
              <a:rPr lang="en-US" altLang="zh-CN" dirty="0" err="1"/>
              <a:t>JSON.parse</a:t>
            </a:r>
            <a:r>
              <a:rPr lang="en-US" altLang="zh-CN" dirty="0"/>
              <a:t>() </a:t>
            </a:r>
            <a:r>
              <a:rPr lang="zh-CN" altLang="en-US" dirty="0"/>
              <a:t>方法：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对象的互转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0B2676-812C-4633-9266-4E7684244E18}"/>
              </a:ext>
            </a:extLst>
          </p:cNvPr>
          <p:cNvSpPr/>
          <p:nvPr/>
        </p:nvSpPr>
        <p:spPr bwMode="auto">
          <a:xfrm>
            <a:off x="935287" y="2553549"/>
            <a:ext cx="6346045" cy="778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obj =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JSON</a:t>
            </a:r>
            <a:r>
              <a:rPr lang="en-US" altLang="zh-CN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altLang="zh-CN" sz="1050" b="1" dirty="0" err="1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parse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('{"a": "Hello", "b": "World"}')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结果是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{a: 'Hello', b: 'World'}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3BB7E940-63E4-4B4D-B807-7BCBF0ED9613}"/>
              </a:ext>
            </a:extLst>
          </p:cNvPr>
          <p:cNvSpPr txBox="1">
            <a:spLocks/>
          </p:cNvSpPr>
          <p:nvPr/>
        </p:nvSpPr>
        <p:spPr>
          <a:xfrm>
            <a:off x="848378" y="3456002"/>
            <a:ext cx="6642930" cy="447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要实现从 </a:t>
            </a:r>
            <a:r>
              <a:rPr lang="en-US" altLang="zh-CN" dirty="0"/>
              <a:t>JS </a:t>
            </a:r>
            <a:r>
              <a:rPr lang="zh-CN" altLang="en-US" dirty="0"/>
              <a:t>对象转换为 </a:t>
            </a:r>
            <a:r>
              <a:rPr lang="en-US" altLang="zh-CN" dirty="0"/>
              <a:t>JSON </a:t>
            </a:r>
            <a:r>
              <a:rPr lang="zh-CN" altLang="en-US" dirty="0"/>
              <a:t>字符串，使用 </a:t>
            </a:r>
            <a:r>
              <a:rPr lang="en-US" altLang="zh-CN" dirty="0" err="1"/>
              <a:t>JSON.stringify</a:t>
            </a:r>
            <a:r>
              <a:rPr lang="en-US" altLang="zh-CN" dirty="0"/>
              <a:t>() </a:t>
            </a:r>
            <a:r>
              <a:rPr lang="zh-CN" altLang="en-US" dirty="0"/>
              <a:t>方法：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515728-72AC-4C5B-AE2E-D7748AFFA751}"/>
              </a:ext>
            </a:extLst>
          </p:cNvPr>
          <p:cNvSpPr/>
          <p:nvPr/>
        </p:nvSpPr>
        <p:spPr bwMode="auto">
          <a:xfrm>
            <a:off x="935288" y="3885550"/>
            <a:ext cx="6346045" cy="778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json =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JSON</a:t>
            </a:r>
            <a:r>
              <a:rPr lang="en-US" altLang="zh-CN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altLang="zh-CN" sz="1050" b="1" dirty="0" err="1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stringify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({a: 'Hello', b: 'World'})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结果是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'{"a": "Hello", "b": "World"}'</a:t>
            </a:r>
          </a:p>
        </p:txBody>
      </p:sp>
    </p:spTree>
    <p:extLst>
      <p:ext uri="{BB962C8B-B14F-4D97-AF65-F5344CB8AC3E}">
        <p14:creationId xmlns:p14="http://schemas.microsoft.com/office/powerpoint/2010/main" val="33067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866450" cy="1689386"/>
          </a:xfrm>
        </p:spPr>
        <p:txBody>
          <a:bodyPr>
            <a:noAutofit/>
          </a:bodyPr>
          <a:lstStyle/>
          <a:p>
            <a:r>
              <a:rPr lang="zh-CN" altLang="en-US" dirty="0"/>
              <a:t>把</a:t>
            </a:r>
            <a:r>
              <a:rPr lang="zh-CN" altLang="en-US" dirty="0">
                <a:solidFill>
                  <a:srgbClr val="047FFD"/>
                </a:solidFill>
              </a:rPr>
              <a:t>数据对象</a:t>
            </a:r>
            <a:r>
              <a:rPr lang="zh-CN" altLang="en-US" dirty="0">
                <a:solidFill>
                  <a:srgbClr val="FF0000"/>
                </a:solidFill>
              </a:rPr>
              <a:t>转换为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/>
              <a:t>的过程，叫做</a:t>
            </a:r>
            <a:r>
              <a:rPr lang="zh-CN" altLang="en-US" b="1" dirty="0">
                <a:solidFill>
                  <a:srgbClr val="FF0000"/>
                </a:solidFill>
              </a:rPr>
              <a:t>序列化</a:t>
            </a:r>
            <a:r>
              <a:rPr lang="zh-CN" altLang="en-US" dirty="0"/>
              <a:t>，例如：调用 </a:t>
            </a:r>
            <a:r>
              <a:rPr lang="en-US" altLang="zh-CN" dirty="0" err="1"/>
              <a:t>JSON.</a:t>
            </a:r>
            <a:r>
              <a:rPr lang="en-US" altLang="zh-CN" dirty="0" err="1">
                <a:solidFill>
                  <a:srgbClr val="FF0000"/>
                </a:solidFill>
              </a:rPr>
              <a:t>stringify</a:t>
            </a:r>
            <a:r>
              <a:rPr lang="en-US" altLang="zh-CN" dirty="0"/>
              <a:t>() </a:t>
            </a:r>
            <a:r>
              <a:rPr lang="zh-CN" altLang="en-US" dirty="0"/>
              <a:t>函数的操作，叫做 </a:t>
            </a:r>
            <a:r>
              <a:rPr lang="en-US" altLang="zh-CN" dirty="0"/>
              <a:t>JSON </a:t>
            </a:r>
            <a:r>
              <a:rPr lang="zh-CN" altLang="en-US" dirty="0"/>
              <a:t>序列化。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转换为</a:t>
            </a:r>
            <a:r>
              <a:rPr lang="zh-CN" altLang="en-US" dirty="0">
                <a:solidFill>
                  <a:srgbClr val="047FFD"/>
                </a:solidFill>
              </a:rPr>
              <a:t>数据对象</a:t>
            </a:r>
            <a:r>
              <a:rPr lang="zh-CN" altLang="en-US" dirty="0">
                <a:solidFill>
                  <a:schemeClr val="tx1"/>
                </a:solidFill>
              </a:rPr>
              <a:t>的过程，叫做</a:t>
            </a:r>
            <a:r>
              <a:rPr lang="zh-CN" altLang="en-US" b="1" dirty="0">
                <a:solidFill>
                  <a:srgbClr val="FF0000"/>
                </a:solidFill>
              </a:rPr>
              <a:t>反序列化</a:t>
            </a:r>
            <a:r>
              <a:rPr lang="zh-CN" altLang="en-US" dirty="0">
                <a:solidFill>
                  <a:schemeClr val="tx1"/>
                </a:solidFill>
              </a:rPr>
              <a:t>，例如：调用 </a:t>
            </a:r>
            <a:r>
              <a:rPr lang="en-US" altLang="zh-CN" dirty="0" err="1">
                <a:solidFill>
                  <a:schemeClr val="tx1"/>
                </a:solidFill>
              </a:rPr>
              <a:t>JSON.</a:t>
            </a:r>
            <a:r>
              <a:rPr lang="en-US" altLang="zh-CN" dirty="0" err="1">
                <a:solidFill>
                  <a:srgbClr val="FF0000"/>
                </a:solidFill>
              </a:rPr>
              <a:t>parse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函数的操作，叫做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反序列化。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0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4" y="644685"/>
            <a:ext cx="7927413" cy="3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88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封装自己的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XMLHttpRequest Level2</a:t>
            </a:r>
            <a:r>
              <a:rPr lang="zh-CN" altLang="en-US" dirty="0"/>
              <a:t>的新特性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283443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</a:t>
            </a:r>
            <a:r>
              <a:rPr lang="en-US" altLang="zh-CN" dirty="0"/>
              <a:t>XMLHttpRequest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（简称 </a:t>
            </a:r>
            <a:r>
              <a:rPr lang="en-US" altLang="zh-CN" dirty="0">
                <a:solidFill>
                  <a:schemeClr val="tx1"/>
                </a:solidFill>
              </a:rPr>
              <a:t>xhr</a:t>
            </a:r>
            <a:r>
              <a:rPr lang="zh-CN" altLang="en-US" dirty="0">
                <a:solidFill>
                  <a:schemeClr val="tx1"/>
                </a:solidFill>
              </a:rPr>
              <a:t>）是浏览器提供的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对象，通过它，可以</a:t>
            </a:r>
            <a:r>
              <a:rPr lang="zh-CN" altLang="en-US" b="1" dirty="0">
                <a:solidFill>
                  <a:srgbClr val="FF0000"/>
                </a:solidFill>
              </a:rPr>
              <a:t>请求服务器上的数据资源</a:t>
            </a:r>
            <a:r>
              <a:rPr lang="zh-CN" altLang="en-US" dirty="0">
                <a:solidFill>
                  <a:schemeClr val="tx1"/>
                </a:solidFill>
              </a:rPr>
              <a:t>。之前所学的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函数，就是基于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CEA6C2-7A65-4E78-A40D-934CC91D9D5D}"/>
              </a:ext>
            </a:extLst>
          </p:cNvPr>
          <p:cNvGrpSpPr/>
          <p:nvPr/>
        </p:nvGrpSpPr>
        <p:grpSpPr>
          <a:xfrm>
            <a:off x="3536655" y="4321483"/>
            <a:ext cx="1584325" cy="521336"/>
            <a:chOff x="3502978" y="4321483"/>
            <a:chExt cx="1584325" cy="52133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EFBDAE-E890-47D6-9183-72448BD915FC}"/>
                </a:ext>
              </a:extLst>
            </p:cNvPr>
            <p:cNvSpPr/>
            <p:nvPr/>
          </p:nvSpPr>
          <p:spPr>
            <a:xfrm>
              <a:off x="3502978" y="4321483"/>
              <a:ext cx="1584325" cy="460375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D482154A-9F17-4123-BC90-D93AEDC96630}"/>
                </a:ext>
              </a:extLst>
            </p:cNvPr>
            <p:cNvSpPr txBox="1"/>
            <p:nvPr/>
          </p:nvSpPr>
          <p:spPr>
            <a:xfrm>
              <a:off x="3646646" y="4427321"/>
              <a:ext cx="129698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XMLHttpRequest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0ED932-DF8C-4C49-9159-560AAFFA815C}"/>
              </a:ext>
            </a:extLst>
          </p:cNvPr>
          <p:cNvGrpSpPr/>
          <p:nvPr/>
        </p:nvGrpSpPr>
        <p:grpSpPr>
          <a:xfrm>
            <a:off x="3536655" y="3320359"/>
            <a:ext cx="1584325" cy="510535"/>
            <a:chOff x="3502184" y="3300302"/>
            <a:chExt cx="1584325" cy="51053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3FC702-0623-402C-A2F3-F6C9D2CE9038}"/>
                </a:ext>
              </a:extLst>
            </p:cNvPr>
            <p:cNvSpPr/>
            <p:nvPr/>
          </p:nvSpPr>
          <p:spPr>
            <a:xfrm>
              <a:off x="3502184" y="3300302"/>
              <a:ext cx="1584325" cy="4603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>
              <a:extLst>
                <a:ext uri="{FF2B5EF4-FFF2-40B4-BE49-F238E27FC236}">
                  <a16:creationId xmlns:a16="http://schemas.microsoft.com/office/drawing/2014/main" id="{57CFFCEC-C47A-48E3-A488-AF376B752244}"/>
                </a:ext>
              </a:extLst>
            </p:cNvPr>
            <p:cNvSpPr txBox="1"/>
            <p:nvPr/>
          </p:nvSpPr>
          <p:spPr>
            <a:xfrm>
              <a:off x="3721153" y="3395339"/>
              <a:ext cx="1296988" cy="4154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3D93CE-12C5-4251-A383-9271577DACDC}"/>
              </a:ext>
            </a:extLst>
          </p:cNvPr>
          <p:cNvGrpSpPr/>
          <p:nvPr/>
        </p:nvGrpSpPr>
        <p:grpSpPr>
          <a:xfrm>
            <a:off x="2876397" y="2311247"/>
            <a:ext cx="2904840" cy="518523"/>
            <a:chOff x="2876397" y="2311247"/>
            <a:chExt cx="2904840" cy="518523"/>
          </a:xfrm>
        </p:grpSpPr>
        <p:grpSp>
          <p:nvGrpSpPr>
            <p:cNvPr id="20" name="组合 61">
              <a:extLst>
                <a:ext uri="{FF2B5EF4-FFF2-40B4-BE49-F238E27FC236}">
                  <a16:creationId xmlns:a16="http://schemas.microsoft.com/office/drawing/2014/main" id="{F14B7FC3-F388-4B28-9E70-BC823E41E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6397" y="2311247"/>
              <a:ext cx="808667" cy="518523"/>
              <a:chOff x="5106105" y="3005929"/>
              <a:chExt cx="1584176" cy="51860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FBC40CA-9B12-4E79-AB2C-9040F00A2429}"/>
                  </a:ext>
                </a:extLst>
              </p:cNvPr>
              <p:cNvSpPr/>
              <p:nvPr/>
            </p:nvSpPr>
            <p:spPr>
              <a:xfrm>
                <a:off x="5106105" y="3005929"/>
                <a:ext cx="1584176" cy="460444"/>
              </a:xfrm>
              <a:prstGeom prst="rect">
                <a:avLst/>
              </a:prstGeom>
              <a:solidFill>
                <a:srgbClr val="33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TextBox 30">
                <a:extLst>
                  <a:ext uri="{FF2B5EF4-FFF2-40B4-BE49-F238E27FC236}">
                    <a16:creationId xmlns:a16="http://schemas.microsoft.com/office/drawing/2014/main" id="{05F5E0F8-470F-434D-8C9B-8D611B706E5D}"/>
                  </a:ext>
                </a:extLst>
              </p:cNvPr>
              <p:cNvSpPr txBox="1"/>
              <p:nvPr/>
            </p:nvSpPr>
            <p:spPr>
              <a:xfrm>
                <a:off x="5309884" y="3108970"/>
                <a:ext cx="1157832" cy="415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$.get()</a:t>
                </a: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9" name="组合 61">
              <a:extLst>
                <a:ext uri="{FF2B5EF4-FFF2-40B4-BE49-F238E27FC236}">
                  <a16:creationId xmlns:a16="http://schemas.microsoft.com/office/drawing/2014/main" id="{51307593-28F4-443E-8799-709ABF340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484" y="2311247"/>
              <a:ext cx="808667" cy="518523"/>
              <a:chOff x="5106105" y="3005929"/>
              <a:chExt cx="1584176" cy="51860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3265DD-6F66-492D-8864-D8CD5D719018}"/>
                  </a:ext>
                </a:extLst>
              </p:cNvPr>
              <p:cNvSpPr/>
              <p:nvPr/>
            </p:nvSpPr>
            <p:spPr>
              <a:xfrm>
                <a:off x="5106105" y="3005929"/>
                <a:ext cx="1584176" cy="460444"/>
              </a:xfrm>
              <a:prstGeom prst="rect">
                <a:avLst/>
              </a:prstGeom>
              <a:solidFill>
                <a:srgbClr val="33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AD6408-4BD7-48C3-A5CC-A9790864B6B0}"/>
                  </a:ext>
                </a:extLst>
              </p:cNvPr>
              <p:cNvSpPr txBox="1"/>
              <p:nvPr/>
            </p:nvSpPr>
            <p:spPr>
              <a:xfrm>
                <a:off x="5243542" y="3108970"/>
                <a:ext cx="1294987" cy="4155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$.post()</a:t>
                </a: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61">
              <a:extLst>
                <a:ext uri="{FF2B5EF4-FFF2-40B4-BE49-F238E27FC236}">
                  <a16:creationId xmlns:a16="http://schemas.microsoft.com/office/drawing/2014/main" id="{D1CEF26A-20F0-45FD-8C07-AB9142150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570" y="2311247"/>
              <a:ext cx="808667" cy="518523"/>
              <a:chOff x="5106105" y="3005929"/>
              <a:chExt cx="1584176" cy="51860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B2D0528-D6A4-405D-965A-7F2B769F3120}"/>
                  </a:ext>
                </a:extLst>
              </p:cNvPr>
              <p:cNvSpPr/>
              <p:nvPr/>
            </p:nvSpPr>
            <p:spPr>
              <a:xfrm>
                <a:off x="5106105" y="3005929"/>
                <a:ext cx="1584176" cy="460444"/>
              </a:xfrm>
              <a:prstGeom prst="rect">
                <a:avLst/>
              </a:prstGeom>
              <a:solidFill>
                <a:srgbClr val="33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0B2DAED2-3DC1-4E7E-9B2E-6634E549F0C9}"/>
                  </a:ext>
                </a:extLst>
              </p:cNvPr>
              <p:cNvSpPr txBox="1"/>
              <p:nvPr/>
            </p:nvSpPr>
            <p:spPr>
              <a:xfrm>
                <a:off x="5243542" y="3108970"/>
                <a:ext cx="1294987" cy="4155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$.ajax()</a:t>
                </a: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266F408-93E3-447E-BD83-17BE43FCC73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321943" y="3780734"/>
            <a:ext cx="6875" cy="5407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B17ED4-F58C-437E-85FC-615E256B6A6F}"/>
              </a:ext>
            </a:extLst>
          </p:cNvPr>
          <p:cNvGrpSpPr/>
          <p:nvPr/>
        </p:nvGrpSpPr>
        <p:grpSpPr>
          <a:xfrm>
            <a:off x="3248812" y="2778038"/>
            <a:ext cx="2125705" cy="540749"/>
            <a:chOff x="3248812" y="2778038"/>
            <a:chExt cx="2125705" cy="540749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7CDAAD3-C060-41C6-A9FF-54533480E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1943" y="2778038"/>
              <a:ext cx="6875" cy="54074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30">
              <a:extLst>
                <a:ext uri="{FF2B5EF4-FFF2-40B4-BE49-F238E27FC236}">
                  <a16:creationId xmlns:a16="http://schemas.microsoft.com/office/drawing/2014/main" id="{F49F2F21-9A06-4CDD-A408-0C9FAD1885B3}"/>
                </a:ext>
              </a:extLst>
            </p:cNvPr>
            <p:cNvSpPr/>
            <p:nvPr/>
          </p:nvSpPr>
          <p:spPr>
            <a:xfrm>
              <a:off x="3248812" y="3011332"/>
              <a:ext cx="2120707" cy="51779"/>
            </a:xfrm>
            <a:custGeom>
              <a:avLst/>
              <a:gdLst>
                <a:gd name="connsiteX0" fmla="*/ 0 w 997139"/>
                <a:gd name="connsiteY0" fmla="*/ 0 h 791890"/>
                <a:gd name="connsiteX1" fmla="*/ 997139 w 997139"/>
                <a:gd name="connsiteY1" fmla="*/ 0 h 791890"/>
                <a:gd name="connsiteX2" fmla="*/ 997139 w 997139"/>
                <a:gd name="connsiteY2" fmla="*/ 791890 h 791890"/>
                <a:gd name="connsiteX3" fmla="*/ 0 w 997139"/>
                <a:gd name="connsiteY3" fmla="*/ 791890 h 791890"/>
                <a:gd name="connsiteX4" fmla="*/ 0 w 997139"/>
                <a:gd name="connsiteY4" fmla="*/ 0 h 791890"/>
                <a:gd name="connsiteX0" fmla="*/ 997139 w 1088579"/>
                <a:gd name="connsiteY0" fmla="*/ 0 h 791890"/>
                <a:gd name="connsiteX1" fmla="*/ 997139 w 1088579"/>
                <a:gd name="connsiteY1" fmla="*/ 791890 h 791890"/>
                <a:gd name="connsiteX2" fmla="*/ 0 w 1088579"/>
                <a:gd name="connsiteY2" fmla="*/ 791890 h 791890"/>
                <a:gd name="connsiteX3" fmla="*/ 0 w 1088579"/>
                <a:gd name="connsiteY3" fmla="*/ 0 h 791890"/>
                <a:gd name="connsiteX4" fmla="*/ 1088579 w 1088579"/>
                <a:gd name="connsiteY4" fmla="*/ 91440 h 791890"/>
                <a:gd name="connsiteX0" fmla="*/ 997139 w 997139"/>
                <a:gd name="connsiteY0" fmla="*/ 0 h 791890"/>
                <a:gd name="connsiteX1" fmla="*/ 997139 w 997139"/>
                <a:gd name="connsiteY1" fmla="*/ 791890 h 791890"/>
                <a:gd name="connsiteX2" fmla="*/ 0 w 997139"/>
                <a:gd name="connsiteY2" fmla="*/ 791890 h 791890"/>
                <a:gd name="connsiteX3" fmla="*/ 0 w 997139"/>
                <a:gd name="connsiteY3" fmla="*/ 0 h 79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139" h="791890">
                  <a:moveTo>
                    <a:pt x="997139" y="0"/>
                  </a:moveTo>
                  <a:lnTo>
                    <a:pt x="997139" y="791890"/>
                  </a:lnTo>
                  <a:lnTo>
                    <a:pt x="0" y="79189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94C7900-5380-456D-AD81-B0A6AC21B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812" y="2789702"/>
              <a:ext cx="2549" cy="2777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4A14C74-19B4-4801-B634-BC6300D0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1968" y="2789702"/>
              <a:ext cx="2549" cy="2777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895BA0B-7802-4C20-96D5-A2E2775B2A7A}"/>
              </a:ext>
            </a:extLst>
          </p:cNvPr>
          <p:cNvSpPr txBox="1"/>
          <p:nvPr/>
        </p:nvSpPr>
        <p:spPr>
          <a:xfrm>
            <a:off x="5376903" y="4277396"/>
            <a:ext cx="1879723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能否直接使用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xhr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请求？</a:t>
            </a:r>
          </a:p>
        </p:txBody>
      </p:sp>
    </p:spTree>
    <p:extLst>
      <p:ext uri="{BB962C8B-B14F-4D97-AF65-F5344CB8AC3E}">
        <p14:creationId xmlns:p14="http://schemas.microsoft.com/office/powerpoint/2010/main" val="25871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要实现的效果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A253B9-2212-48C8-BCC9-07191468D893}"/>
              </a:ext>
            </a:extLst>
          </p:cNvPr>
          <p:cNvSpPr/>
          <p:nvPr/>
        </p:nvSpPr>
        <p:spPr bwMode="auto">
          <a:xfrm>
            <a:off x="935287" y="1462546"/>
            <a:ext cx="6509843" cy="35158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463306-D4C3-44D7-925B-C1F8835EC287}"/>
              </a:ext>
            </a:extLst>
          </p:cNvPr>
          <p:cNvSpPr/>
          <p:nvPr/>
        </p:nvSpPr>
        <p:spPr bwMode="auto">
          <a:xfrm>
            <a:off x="1041264" y="1472780"/>
            <a:ext cx="6602552" cy="370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导入自定义的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函数库 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</a:t>
            </a:r>
            <a:r>
              <a:rPr lang="fr-FR" altLang="zh-CN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="./myajax.js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>
              <a:lnSpc>
                <a:spcPct val="150000"/>
              </a:lnSpc>
            </a:pP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调用自定义的 </a:t>
            </a:r>
            <a:r>
              <a:rPr lang="en-US" altLang="zh-CN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myajax</a:t>
            </a:r>
            <a:r>
              <a:rPr lang="en-US" altLang="zh-CN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函数，发起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Ajax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数据请求</a:t>
            </a: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zh-CN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myajax</a:t>
            </a:r>
            <a:r>
              <a:rPr lang="fr-FR" altLang="zh-CN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请求类型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请求地址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请求参数对象 *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function(res) {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成功的回调函数</a:t>
            </a: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console.log(res)    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打印数据</a:t>
            </a: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>
              <a:lnSpc>
                <a:spcPct val="150000"/>
              </a:lnSpc>
            </a:pPr>
            <a:endParaRPr lang="en-US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定义</a:t>
            </a:r>
            <a:r>
              <a:rPr lang="en-US" altLang="zh-CN" dirty="0"/>
              <a:t>options</a:t>
            </a:r>
            <a:r>
              <a:rPr lang="zh-CN" altLang="en-US" dirty="0"/>
              <a:t>参数选项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myajax</a:t>
            </a:r>
            <a:r>
              <a:rPr lang="en-US" altLang="zh-CN" dirty="0" smtClean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函数是我们自定义的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函数，它接收一个配置对象作为参数，配置对象中可以配置如下属性：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method   </a:t>
            </a:r>
            <a:r>
              <a:rPr lang="zh-CN" altLang="en-US" dirty="0">
                <a:solidFill>
                  <a:schemeClr val="tx1"/>
                </a:solidFill>
              </a:rPr>
              <a:t>请求的类型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url           </a:t>
            </a:r>
            <a:r>
              <a:rPr lang="zh-CN" altLang="en-US" dirty="0">
                <a:solidFill>
                  <a:schemeClr val="tx1"/>
                </a:solidFill>
              </a:rPr>
              <a:t>请求的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data        </a:t>
            </a:r>
            <a:r>
              <a:rPr lang="zh-CN" altLang="en-US" dirty="0">
                <a:solidFill>
                  <a:schemeClr val="tx1"/>
                </a:solidFill>
              </a:rPr>
              <a:t>请求携带的数据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success   </a:t>
            </a:r>
            <a:r>
              <a:rPr lang="zh-CN" altLang="en-US" dirty="0">
                <a:solidFill>
                  <a:schemeClr val="tx1"/>
                </a:solidFill>
              </a:rPr>
              <a:t>请求成功之后的回调函数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处理</a:t>
            </a:r>
            <a:r>
              <a:rPr lang="en-US" altLang="zh-CN" dirty="0"/>
              <a:t>data</a:t>
            </a:r>
            <a:r>
              <a:rPr lang="zh-CN" altLang="en-US" dirty="0"/>
              <a:t>参数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37464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需要把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对象，转化成查询字符串的格式，从而提交给服务器，因此提前定义 </a:t>
            </a:r>
            <a:r>
              <a:rPr lang="en-US" altLang="zh-CN" dirty="0" err="1">
                <a:solidFill>
                  <a:schemeClr val="tx1"/>
                </a:solidFill>
              </a:rPr>
              <a:t>resolveData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函数如下：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5B9EC-859D-4494-9481-3434E46CE0D2}"/>
              </a:ext>
            </a:extLst>
          </p:cNvPr>
          <p:cNvSpPr/>
          <p:nvPr/>
        </p:nvSpPr>
        <p:spPr bwMode="auto">
          <a:xfrm>
            <a:off x="935287" y="1835577"/>
            <a:ext cx="6346045" cy="31563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处理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{data}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需要发送到服务器的数据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@returns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{string}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返回拼接好的查询字符串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name=zs&amp;age=10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[]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 + 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'='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a[k])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'&amp;'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myajax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37464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 err="1" smtClean="0">
                <a:solidFill>
                  <a:schemeClr val="tx1"/>
                </a:solidFill>
              </a:rPr>
              <a:t>myajax</a:t>
            </a:r>
            <a:r>
              <a:rPr lang="en-US" altLang="zh-CN" dirty="0" smtClean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函数中，需要创建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对象，并监听 </a:t>
            </a:r>
            <a:r>
              <a:rPr lang="en-US" altLang="zh-CN" dirty="0">
                <a:solidFill>
                  <a:schemeClr val="tx1"/>
                </a:solidFill>
              </a:rPr>
              <a:t>onreadystatechange </a:t>
            </a:r>
            <a:r>
              <a:rPr lang="zh-CN" altLang="en-US" dirty="0">
                <a:solidFill>
                  <a:schemeClr val="tx1"/>
                </a:solidFill>
              </a:rPr>
              <a:t>事件：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5B9EC-859D-4494-9481-3434E46CE0D2}"/>
              </a:ext>
            </a:extLst>
          </p:cNvPr>
          <p:cNvSpPr/>
          <p:nvPr/>
        </p:nvSpPr>
        <p:spPr bwMode="auto">
          <a:xfrm>
            <a:off x="935287" y="1835577"/>
            <a:ext cx="6346045" cy="31563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 err="1" smtClean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myajax</a:t>
            </a:r>
            <a:r>
              <a:rPr lang="en-US" altLang="zh-CN" sz="1050" dirty="0" smtClean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 smtClean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拼接查询字符串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505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监听请求状态改变的事件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result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判断请求的类型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37464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不同的请求类型，对应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对象的不同操作，因此需要对请求类型进行 </a:t>
            </a:r>
            <a:r>
              <a:rPr lang="en-US" altLang="zh-CN" dirty="0">
                <a:solidFill>
                  <a:schemeClr val="tx1"/>
                </a:solidFill>
              </a:rPr>
              <a:t>if … else … </a:t>
            </a:r>
            <a:r>
              <a:rPr lang="zh-CN" altLang="en-US" dirty="0">
                <a:solidFill>
                  <a:schemeClr val="tx1"/>
                </a:solidFill>
              </a:rPr>
              <a:t>的判断：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5B9EC-859D-4494-9481-3434E46CE0D2}"/>
              </a:ext>
            </a:extLst>
          </p:cNvPr>
          <p:cNvSpPr/>
          <p:nvPr/>
        </p:nvSpPr>
        <p:spPr bwMode="auto">
          <a:xfrm>
            <a:off x="935287" y="1835577"/>
            <a:ext cx="6346045" cy="265514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options.url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options.url)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setRequestHeader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'Content-Type'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'application/x-www-form-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封装自己的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XMLHttpRequest Level2</a:t>
            </a:r>
            <a:r>
              <a:rPr lang="zh-CN" altLang="en-US" dirty="0">
                <a:solidFill>
                  <a:srgbClr val="FF0000"/>
                </a:solidFill>
              </a:rPr>
              <a:t>的新特性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477843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认识</a:t>
            </a:r>
            <a:r>
              <a:rPr lang="en-US" altLang="zh-CN" dirty="0"/>
              <a:t>XMLHttpRequest Level2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E81C830-EDED-4FF8-979D-E07DF47DB9B9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16893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只支持文本数据的传输，无法用来读取和上传文件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传送和接收数据时，没有进度信息，只能提示有没有完成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旧版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2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认识</a:t>
            </a:r>
            <a:r>
              <a:rPr lang="en-US" altLang="zh-CN" dirty="0"/>
              <a:t>XMLHttpRequest Level2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E81C830-EDED-4FF8-979D-E07DF47DB9B9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16893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可以设置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请求的时限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可以使用 </a:t>
            </a:r>
            <a:r>
              <a:rPr lang="en-US" altLang="zh-CN" dirty="0">
                <a:solidFill>
                  <a:schemeClr val="tx1"/>
                </a:solidFill>
              </a:rPr>
              <a:t>FormData </a:t>
            </a:r>
            <a:r>
              <a:rPr lang="zh-CN" altLang="en-US" dirty="0">
                <a:solidFill>
                  <a:schemeClr val="tx1"/>
                </a:solidFill>
              </a:rPr>
              <a:t>对象管理表单数据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可以上传文件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可以获得数据传输的进度信息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XMLHttpRequest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Level2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的新功能</a:t>
            </a:r>
          </a:p>
        </p:txBody>
      </p:sp>
    </p:spTree>
    <p:extLst>
      <p:ext uri="{BB962C8B-B14F-4D97-AF65-F5344CB8AC3E}">
        <p14:creationId xmlns:p14="http://schemas.microsoft.com/office/powerpoint/2010/main" val="11404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设置</a:t>
            </a:r>
            <a:r>
              <a:rPr lang="en-US" altLang="zh-CN" dirty="0"/>
              <a:t>HTTP</a:t>
            </a:r>
            <a:r>
              <a:rPr lang="zh-CN" altLang="en-US" dirty="0"/>
              <a:t>请求时限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有时，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操作很耗时，而且无法预知要花多少时间。如果网速很慢，用户可能要等很久。新版本的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对象，增加了 </a:t>
            </a:r>
            <a:r>
              <a:rPr lang="en-US" altLang="zh-CN" dirty="0">
                <a:solidFill>
                  <a:schemeClr val="tx1"/>
                </a:solidFill>
              </a:rPr>
              <a:t>timeout </a:t>
            </a:r>
            <a:r>
              <a:rPr lang="zh-CN" altLang="en-US" dirty="0">
                <a:solidFill>
                  <a:schemeClr val="tx1"/>
                </a:solidFill>
              </a:rPr>
              <a:t>属性，可以设置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请求的时限：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B4B704-2CFE-4D78-A843-F21DF3A8891B}"/>
              </a:ext>
            </a:extLst>
          </p:cNvPr>
          <p:cNvSpPr/>
          <p:nvPr/>
        </p:nvSpPr>
        <p:spPr bwMode="auto">
          <a:xfrm>
            <a:off x="935287" y="2032001"/>
            <a:ext cx="6346045" cy="40204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xhr.timeout = 3000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14F71264-2146-4145-8F76-1F5C1FC29FA6}"/>
              </a:ext>
            </a:extLst>
          </p:cNvPr>
          <p:cNvSpPr txBox="1">
            <a:spLocks/>
          </p:cNvSpPr>
          <p:nvPr/>
        </p:nvSpPr>
        <p:spPr>
          <a:xfrm>
            <a:off x="848377" y="2454364"/>
            <a:ext cx="6737350" cy="5415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上面的语句，将最长等待时间设为 </a:t>
            </a:r>
            <a:r>
              <a:rPr lang="en-US" altLang="zh-CN" dirty="0">
                <a:solidFill>
                  <a:schemeClr val="tx1"/>
                </a:solidFill>
              </a:rPr>
              <a:t>3000 </a:t>
            </a:r>
            <a:r>
              <a:rPr lang="zh-CN" altLang="en-US" dirty="0">
                <a:solidFill>
                  <a:schemeClr val="tx1"/>
                </a:solidFill>
              </a:rPr>
              <a:t>毫秒。过了这个时限，就自动停止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请求。与之配套的还有一个 </a:t>
            </a:r>
            <a:r>
              <a:rPr lang="en-US" altLang="zh-CN" dirty="0">
                <a:solidFill>
                  <a:schemeClr val="tx1"/>
                </a:solidFill>
              </a:rPr>
              <a:t>timeout </a:t>
            </a:r>
            <a:r>
              <a:rPr lang="zh-CN" altLang="en-US" dirty="0">
                <a:solidFill>
                  <a:schemeClr val="tx1"/>
                </a:solidFill>
              </a:rPr>
              <a:t>事件，用来指定回调函数：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28E648-0652-42A7-B0F1-BCA1437560F5}"/>
              </a:ext>
            </a:extLst>
          </p:cNvPr>
          <p:cNvSpPr/>
          <p:nvPr/>
        </p:nvSpPr>
        <p:spPr bwMode="auto">
          <a:xfrm>
            <a:off x="934166" y="3059300"/>
            <a:ext cx="6346045" cy="936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xhr.ontimeout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function(event){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alert('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请求超时！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FormData</a:t>
            </a:r>
            <a:r>
              <a:rPr lang="zh-CN" altLang="en-US" dirty="0"/>
              <a:t>对象管理表单数据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7001916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操作往往用来提交表单数据。为了方便表单处理，</a:t>
            </a:r>
            <a:r>
              <a:rPr lang="en-US" altLang="zh-CN" dirty="0">
                <a:solidFill>
                  <a:schemeClr val="tx1"/>
                </a:solidFill>
              </a:rPr>
              <a:t>HTML5 </a:t>
            </a:r>
            <a:r>
              <a:rPr lang="zh-CN" altLang="en-US" dirty="0">
                <a:solidFill>
                  <a:schemeClr val="tx1"/>
                </a:solidFill>
              </a:rPr>
              <a:t>新增了一个 </a:t>
            </a:r>
            <a:r>
              <a:rPr lang="en-US" altLang="zh-CN" dirty="0">
                <a:solidFill>
                  <a:schemeClr val="tx1"/>
                </a:solidFill>
              </a:rPr>
              <a:t>FormData </a:t>
            </a:r>
            <a:r>
              <a:rPr lang="zh-CN" altLang="en-US" dirty="0">
                <a:solidFill>
                  <a:schemeClr val="tx1"/>
                </a:solidFill>
              </a:rPr>
              <a:t>对象，可以模拟表单操作：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88710F-3513-4CAE-9B87-B2D2580895B2}"/>
              </a:ext>
            </a:extLst>
          </p:cNvPr>
          <p:cNvSpPr/>
          <p:nvPr/>
        </p:nvSpPr>
        <p:spPr bwMode="auto">
          <a:xfrm>
            <a:off x="934166" y="1819784"/>
            <a:ext cx="6346045" cy="27996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添加表单项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upwd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'123456'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4.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指定请求类型与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'http://www.liulongbin.top:3006/api/formdata'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5.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直接提交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对象，这与提交网页表单的效果，完全一样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9623AE0-2092-4DE9-9F59-58195D67D7C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 </a:t>
            </a:r>
            <a:r>
              <a:rPr lang="en-US" altLang="zh-CN" dirty="0">
                <a:solidFill>
                  <a:schemeClr val="tx1"/>
                </a:solidFill>
              </a:rPr>
              <a:t>xhr 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 err="1">
                <a:solidFill>
                  <a:schemeClr val="tx1"/>
                </a:solidFill>
              </a:rPr>
              <a:t>xhr.open</a:t>
            </a:r>
            <a:r>
              <a:rPr lang="en-US" altLang="zh-CN" dirty="0">
                <a:solidFill>
                  <a:schemeClr val="tx1"/>
                </a:solidFill>
              </a:rPr>
              <a:t>() 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 err="1">
                <a:solidFill>
                  <a:schemeClr val="tx1"/>
                </a:solidFill>
              </a:rPr>
              <a:t>xhr.send</a:t>
            </a:r>
            <a:r>
              <a:rPr lang="en-US" altLang="zh-CN" dirty="0">
                <a:solidFill>
                  <a:schemeClr val="tx1"/>
                </a:solidFill>
              </a:rPr>
              <a:t>() 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 </a:t>
            </a:r>
            <a:r>
              <a:rPr lang="en-US" altLang="zh-CN" dirty="0" err="1">
                <a:solidFill>
                  <a:schemeClr val="tx1"/>
                </a:solidFill>
              </a:rPr>
              <a:t>xhr.onreadystatechange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FormData</a:t>
            </a:r>
            <a:r>
              <a:rPr lang="zh-CN" altLang="en-US" dirty="0"/>
              <a:t>对象管理表单数据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FormData</a:t>
            </a:r>
            <a:r>
              <a:rPr lang="zh-CN" altLang="en-US" dirty="0">
                <a:solidFill>
                  <a:schemeClr val="tx1"/>
                </a:solidFill>
              </a:rPr>
              <a:t>对象也可以用来获取网页表单的值，示例代码如下：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88710F-3513-4CAE-9B87-B2D2580895B2}"/>
              </a:ext>
            </a:extLst>
          </p:cNvPr>
          <p:cNvSpPr/>
          <p:nvPr/>
        </p:nvSpPr>
        <p:spPr bwMode="auto">
          <a:xfrm>
            <a:off x="934166" y="1819783"/>
            <a:ext cx="6346045" cy="321280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获取表单元素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'#form1'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监听表单元素的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'submit'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preventDefault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表单创建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对象，会自动将表单数据填充到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对象中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FormData(form)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'http://www.liulongbin.top:3006/api/formdata'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2814299"/>
          </a:xfrm>
        </p:spPr>
        <p:txBody>
          <a:bodyPr>
            <a:noAutofit/>
          </a:bodyPr>
          <a:lstStyle/>
          <a:p>
            <a:r>
              <a:rPr lang="zh-CN" altLang="en-US" dirty="0"/>
              <a:t>新版 </a:t>
            </a:r>
            <a:r>
              <a:rPr lang="en-US" altLang="zh-CN" dirty="0"/>
              <a:t>XMLHttpRequest </a:t>
            </a:r>
            <a:r>
              <a:rPr lang="zh-CN" altLang="en-US" dirty="0"/>
              <a:t>对象，不仅可以发送文本信息，还可以上传文件。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验证是否选择了文件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 err="1">
                <a:solidFill>
                  <a:schemeClr val="tx1"/>
                </a:solidFill>
              </a:rPr>
              <a:t>FormData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中追加文件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xhr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发起上传文件的请求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 err="1">
                <a:solidFill>
                  <a:schemeClr val="tx1"/>
                </a:solidFill>
              </a:rPr>
              <a:t>onreadystatechange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88710F-3513-4CAE-9B87-B2D2580895B2}"/>
              </a:ext>
            </a:extLst>
          </p:cNvPr>
          <p:cNvSpPr/>
          <p:nvPr/>
        </p:nvSpPr>
        <p:spPr bwMode="auto">
          <a:xfrm>
            <a:off x="934166" y="2127600"/>
            <a:ext cx="6346045" cy="197103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文件选择框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"file1"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上传按钮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显示上传到服务器上的图片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"800"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5222B85-2906-4626-B1FF-3E1140279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67719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验证是否选择了文件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6346045" cy="283801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获取上传文件的按钮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为按钮添加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事件监听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获取到选择的文件列表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files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'#file1'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).files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files.length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请选择要上传的文件！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后续业务逻辑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50505"/>
                </a:solidFill>
                <a:latin typeface="Consolas, menlo, monospace,  Microsoft YaHei Light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050" dirty="0">
              <a:solidFill>
                <a:srgbClr val="0D0D0D"/>
              </a:solidFill>
              <a:latin typeface="Consolas, menlo, monospace,  Microsoft Ya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17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FormData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中追加文件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6346045" cy="115145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向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中追加文件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files[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发起上传文件的请求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6346045" cy="16865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函数，指定请求类型与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地址。其中，请求类型必须为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'http://www.liulongbin.top:3006/api/upload/avatar'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onreadystatechange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7024501" cy="292607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data.status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上传文件成功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将服务器返回的图片地址，设置为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标签的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).src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data.url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上传文件失败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data.message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5D2CB5B4-D738-4799-ABFA-116CFAC34CF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541557"/>
          </a:xfrm>
        </p:spPr>
        <p:txBody>
          <a:bodyPr>
            <a:noAutofit/>
          </a:bodyPr>
          <a:lstStyle/>
          <a:p>
            <a:r>
              <a:rPr lang="zh-CN" altLang="en-US" dirty="0"/>
              <a:t>新版本的 </a:t>
            </a:r>
            <a:r>
              <a:rPr lang="en-US" altLang="zh-CN" dirty="0"/>
              <a:t>XMLHttpRequest </a:t>
            </a:r>
            <a:r>
              <a:rPr lang="zh-CN" altLang="en-US" dirty="0"/>
              <a:t>对象中，可以通过监听 </a:t>
            </a:r>
            <a:r>
              <a:rPr lang="en-US" altLang="zh-CN" dirty="0" err="1"/>
              <a:t>xhr.upload.onprogress</a:t>
            </a:r>
            <a:r>
              <a:rPr lang="en-US" altLang="zh-CN" dirty="0"/>
              <a:t> </a:t>
            </a:r>
            <a:r>
              <a:rPr lang="zh-CN" altLang="en-US" dirty="0"/>
              <a:t>事件，来获取到文件的上传进度。语法格式如下：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2AD609-2186-406C-B4A7-42D9DF6AB955}"/>
              </a:ext>
            </a:extLst>
          </p:cNvPr>
          <p:cNvSpPr/>
          <p:nvPr/>
        </p:nvSpPr>
        <p:spPr bwMode="auto">
          <a:xfrm>
            <a:off x="934166" y="2025232"/>
            <a:ext cx="7024501" cy="292607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onprogress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onprogress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e.lengthComputable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是一个布尔值，表示当前上传的资源是否具有可计算的长度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e.lengthComputable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e.loaded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已传输的字节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e.total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需传输的总字节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e.loaded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e.total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导入需要的库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3"/>
            <a:ext cx="6346045" cy="806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"./lib/bootstrap.css"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"./lib/jquery.js"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渲染进度条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3"/>
            <a:ext cx="6346045" cy="19033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进度条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"progress"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"width: 500px; margin: 10px 0;"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"progress-bar progress-bar-info progress-bar-striped active"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"percent"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"width: 0%"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0%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7A79FA-B359-472D-856B-EAC71D27AF8D}"/>
              </a:ext>
            </a:extLst>
          </p:cNvPr>
          <p:cNvSpPr/>
          <p:nvPr/>
        </p:nvSpPr>
        <p:spPr bwMode="auto">
          <a:xfrm>
            <a:off x="935287" y="1462545"/>
            <a:ext cx="6509843" cy="348199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51856E-82A0-42BA-8760-4EDBCE3A21E7}"/>
              </a:ext>
            </a:extLst>
          </p:cNvPr>
          <p:cNvSpPr/>
          <p:nvPr/>
        </p:nvSpPr>
        <p:spPr bwMode="auto">
          <a:xfrm>
            <a:off x="1041264" y="1472780"/>
            <a:ext cx="6602552" cy="346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xhr = new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，指定 请求方式 与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('GET', 'http://www.liulongbin.top:3006/api/getbooks')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，发起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Ajax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 4.1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监听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xhr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对象的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请求状态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；与服务器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响应的状态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zh-CN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4 &amp;&amp; 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200)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 4.2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打印服务器响应回来的数据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1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监听上传进度的事件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283124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onprogress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e.lengthComputable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计算出当前上传进度的百分比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e.loaded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e.total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'#percent'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设置进度条的宽度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'style'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'width:'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显示当前的上传进度百分比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监听上传完成的事件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198458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'#percent'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移除上传中的类样式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添加上传完成的类样式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'progress-bar progress-bar-success'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封装自己的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XMLHttpRequest Level2</a:t>
            </a:r>
            <a:r>
              <a:rPr lang="zh-CN" altLang="en-US" dirty="0">
                <a:solidFill>
                  <a:schemeClr val="tx1"/>
                </a:solidFill>
              </a:rPr>
              <a:t>的新特性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高级用法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64221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198458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导入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fr-FR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FR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"./lib/jquery.js"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fr-FR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文件选择框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"file1"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上传文件按钮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验证是否选择了文件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21606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对象转化为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对象，并获取选中的文件列表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files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'#file1'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].files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判断是否选择了文件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files.length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请选择图片后再上传！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FormData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中追加文件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106363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向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中追加文件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files[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发起上传文件的请求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517622" cy="291930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'http://www.liulongbin.top:3006/api/upload/avatar'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data: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不修改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属性，使用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默认的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altLang="zh-CN" sz="1050" dirty="0">
                <a:solidFill>
                  <a:srgbClr val="DE5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不对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中的数据进行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编码，而是将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数据原样发送到服务器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altLang="zh-CN" sz="1050" dirty="0">
                <a:solidFill>
                  <a:srgbClr val="DE5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jQuery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效果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ajaxStart(callback)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3AA4D9-0798-4A6B-9337-D949DB511B72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3753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>
                <a:solidFill>
                  <a:schemeClr val="tx1"/>
                </a:solidFill>
              </a:rPr>
              <a:t>时，执行 </a:t>
            </a:r>
            <a:r>
              <a:rPr lang="en-US" altLang="zh-CN" dirty="0">
                <a:solidFill>
                  <a:schemeClr val="tx1"/>
                </a:solidFill>
              </a:rPr>
              <a:t>ajaxStart </a:t>
            </a:r>
            <a:r>
              <a:rPr lang="zh-CN" altLang="en-US" dirty="0">
                <a:solidFill>
                  <a:schemeClr val="tx1"/>
                </a:solidFill>
              </a:rPr>
              <a:t>函数。可以在 </a:t>
            </a:r>
            <a:r>
              <a:rPr lang="en-US" altLang="zh-CN" dirty="0">
                <a:solidFill>
                  <a:schemeClr val="tx1"/>
                </a:solidFill>
              </a:rPr>
              <a:t>ajaxStart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callback </a:t>
            </a:r>
            <a:r>
              <a:rPr lang="zh-CN" altLang="en-US" dirty="0">
                <a:solidFill>
                  <a:schemeClr val="tx1"/>
                </a:solidFill>
              </a:rPr>
              <a:t>中显示 </a:t>
            </a:r>
            <a:r>
              <a:rPr lang="en-US" altLang="zh-CN" dirty="0">
                <a:solidFill>
                  <a:schemeClr val="tx1"/>
                </a:solidFill>
              </a:rPr>
              <a:t>loading </a:t>
            </a:r>
            <a:r>
              <a:rPr lang="zh-CN" altLang="en-US" dirty="0">
                <a:solidFill>
                  <a:schemeClr val="tx1"/>
                </a:solidFill>
              </a:rPr>
              <a:t>效果，示例代码如下：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B9592-8DDE-4549-9CBF-6AD9E659CD24}"/>
              </a:ext>
            </a:extLst>
          </p:cNvPr>
          <p:cNvSpPr/>
          <p:nvPr/>
        </p:nvSpPr>
        <p:spPr bwMode="auto">
          <a:xfrm>
            <a:off x="934166" y="2560325"/>
            <a:ext cx="6346045" cy="12530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版本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起，该方法只能被附加到文档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(document).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ajaxStart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'#loading'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AFC5455-1A2D-456D-8A7E-A3C80FF77FA8}"/>
              </a:ext>
            </a:extLst>
          </p:cNvPr>
          <p:cNvSpPr txBox="1">
            <a:spLocks/>
          </p:cNvSpPr>
          <p:nvPr/>
        </p:nvSpPr>
        <p:spPr>
          <a:xfrm>
            <a:off x="848378" y="3874352"/>
            <a:ext cx="6866450" cy="3753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 </a:t>
            </a:r>
            <a:r>
              <a:rPr lang="en-US" altLang="zh-CN" dirty="0">
                <a:solidFill>
                  <a:schemeClr val="tx1"/>
                </a:solidFill>
              </a:rPr>
              <a:t>$(document).ajaxStart() 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zh-CN" altLang="en-US" b="1" dirty="0">
                <a:solidFill>
                  <a:srgbClr val="FF0000"/>
                </a:solidFill>
              </a:rPr>
              <a:t>会监听当前文档内所有的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jQuery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效果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ajaxStop(callback)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4B8FAF-3748-4C77-A662-834EBFC06C76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16893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r>
              <a:rPr lang="zh-CN" altLang="en-US" b="1" dirty="0">
                <a:solidFill>
                  <a:srgbClr val="FF0000"/>
                </a:solidFill>
              </a:rPr>
              <a:t>结束</a:t>
            </a:r>
            <a:r>
              <a:rPr lang="zh-CN" altLang="en-US" dirty="0">
                <a:solidFill>
                  <a:schemeClr val="tx1"/>
                </a:solidFill>
              </a:rPr>
              <a:t>时，执行 </a:t>
            </a:r>
            <a:r>
              <a:rPr lang="en-US" altLang="zh-CN" dirty="0">
                <a:solidFill>
                  <a:schemeClr val="tx1"/>
                </a:solidFill>
              </a:rPr>
              <a:t>ajaxStop </a:t>
            </a:r>
            <a:r>
              <a:rPr lang="zh-CN" altLang="en-US" dirty="0">
                <a:solidFill>
                  <a:schemeClr val="tx1"/>
                </a:solidFill>
              </a:rPr>
              <a:t>函数。可以在 </a:t>
            </a:r>
            <a:r>
              <a:rPr lang="en-US" altLang="zh-CN" dirty="0">
                <a:solidFill>
                  <a:schemeClr val="tx1"/>
                </a:solidFill>
              </a:rPr>
              <a:t>ajaxStop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callback </a:t>
            </a:r>
            <a:r>
              <a:rPr lang="zh-CN" altLang="en-US" dirty="0">
                <a:solidFill>
                  <a:schemeClr val="tx1"/>
                </a:solidFill>
              </a:rPr>
              <a:t>中隐藏 </a:t>
            </a:r>
            <a:r>
              <a:rPr lang="en-US" altLang="zh-CN" dirty="0">
                <a:solidFill>
                  <a:schemeClr val="tx1"/>
                </a:solidFill>
              </a:rPr>
              <a:t>loading </a:t>
            </a:r>
            <a:r>
              <a:rPr lang="zh-CN" altLang="en-US" dirty="0">
                <a:solidFill>
                  <a:schemeClr val="tx1"/>
                </a:solidFill>
              </a:rPr>
              <a:t>效果，示例代码如下：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34838-F463-454E-AD98-90F14AD68FBA}"/>
              </a:ext>
            </a:extLst>
          </p:cNvPr>
          <p:cNvSpPr/>
          <p:nvPr/>
        </p:nvSpPr>
        <p:spPr bwMode="auto">
          <a:xfrm>
            <a:off x="934166" y="2560325"/>
            <a:ext cx="6346045" cy="12530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版本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起，该方法只能被附加到文档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(document).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ajaxStop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'#loading'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封装自己的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XMLHttpRequest Level2</a:t>
            </a:r>
            <a:r>
              <a:rPr lang="zh-CN" altLang="en-US" dirty="0">
                <a:solidFill>
                  <a:schemeClr val="tx1"/>
                </a:solidFill>
              </a:rPr>
              <a:t>的新特性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高级用法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2756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了解</a:t>
            </a:r>
            <a:r>
              <a:rPr lang="en-US" altLang="zh-CN" dirty="0"/>
              <a:t>xhr</a:t>
            </a:r>
            <a:r>
              <a:rPr lang="zh-CN" altLang="en-US" dirty="0"/>
              <a:t>对象的</a:t>
            </a:r>
            <a:r>
              <a:rPr lang="en-US" altLang="zh-CN" dirty="0" err="1"/>
              <a:t>readyState</a:t>
            </a:r>
            <a:r>
              <a:rPr lang="zh-CN" altLang="en-US" dirty="0"/>
              <a:t>属性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AE17B292-ACEB-4A49-8257-85C16CE6DE2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59816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对象的 </a:t>
            </a:r>
            <a:r>
              <a:rPr lang="en-US" altLang="zh-CN" dirty="0" err="1">
                <a:solidFill>
                  <a:schemeClr val="tx1"/>
                </a:solidFill>
              </a:rPr>
              <a:t>readyState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属性，用来表示</a:t>
            </a:r>
            <a:r>
              <a:rPr lang="zh-CN" altLang="en-US" b="1" dirty="0">
                <a:solidFill>
                  <a:srgbClr val="FF0000"/>
                </a:solidFill>
              </a:rPr>
              <a:t>当前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请求所处的状态</a:t>
            </a:r>
            <a:r>
              <a:rPr lang="zh-CN" altLang="en-US" dirty="0">
                <a:solidFill>
                  <a:schemeClr val="tx1"/>
                </a:solidFill>
              </a:rPr>
              <a:t>。每个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请求必然处于以下状态中的一个：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EF30BB9-7587-45D7-90E2-A122A45CC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18782"/>
              </p:ext>
            </p:extLst>
          </p:nvPr>
        </p:nvGraphicFramePr>
        <p:xfrm>
          <a:off x="908306" y="2019035"/>
          <a:ext cx="6558149" cy="1958370"/>
        </p:xfrm>
        <a:graphic>
          <a:graphicData uri="http://schemas.openxmlformats.org/drawingml/2006/table">
            <a:tbl>
              <a:tblPr/>
              <a:tblGrid>
                <a:gridCol w="89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3787956794"/>
                    </a:ext>
                  </a:extLst>
                </a:gridCol>
                <a:gridCol w="4076987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199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UNSENT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XMLHttpRequest 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对象已被创建，但尚未调用 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方法。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OPENED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open()</a:t>
                      </a: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方法已经被调用。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HEADERS_RECEIVED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send() 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方法已经被调用，响应头也已经被接收。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LOADING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数据接收中，此时 </a:t>
                      </a:r>
                      <a:r>
                        <a:rPr lang="en-US" altLang="zh-CN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 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属性中已经包含部分数据。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25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DONE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Ajax 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请求完成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这意味着数据传输已经彻底</a:t>
                      </a:r>
                      <a:r>
                        <a:rPr lang="zh-CN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zh-CN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失败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85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什么是</a:t>
            </a:r>
            <a:r>
              <a:rPr lang="en-US" altLang="zh-CN" dirty="0"/>
              <a:t>axios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7001916" cy="20408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是专注于</a:t>
            </a:r>
            <a:r>
              <a:rPr lang="zh-CN" altLang="en-US" b="1" dirty="0">
                <a:solidFill>
                  <a:srgbClr val="FF0000"/>
                </a:solidFill>
              </a:rPr>
              <a:t>网络数据请求</a:t>
            </a:r>
            <a:r>
              <a:rPr lang="zh-CN" altLang="en-US" dirty="0">
                <a:solidFill>
                  <a:schemeClr val="tx1"/>
                </a:solidFill>
              </a:rPr>
              <a:t>的库。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相比于原生的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对象，</a:t>
            </a:r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b="1" dirty="0">
                <a:solidFill>
                  <a:srgbClr val="FF0000"/>
                </a:solidFill>
              </a:rPr>
              <a:t>简单易用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相比于 </a:t>
            </a:r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更加</a:t>
            </a:r>
            <a:r>
              <a:rPr lang="zh-CN" altLang="en-US" b="1" dirty="0">
                <a:solidFill>
                  <a:srgbClr val="FF0000"/>
                </a:solidFill>
              </a:rPr>
              <a:t>轻量化</a:t>
            </a:r>
            <a:r>
              <a:rPr lang="zh-CN" altLang="en-US" dirty="0">
                <a:solidFill>
                  <a:schemeClr val="tx1"/>
                </a:solidFill>
              </a:rPr>
              <a:t>，只专注于网络数据请求。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5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axios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2"/>
            <a:ext cx="7001916" cy="3814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请求的语法：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B4878B-B0F6-4EB1-B2CF-B65AC2480FFC}"/>
              </a:ext>
            </a:extLst>
          </p:cNvPr>
          <p:cNvSpPr/>
          <p:nvPr/>
        </p:nvSpPr>
        <p:spPr bwMode="auto">
          <a:xfrm>
            <a:off x="934166" y="1822033"/>
            <a:ext cx="6346045" cy="5537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axios.get('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}).then(callback)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E8BD518-DE55-4093-8FC4-594FF4166323}"/>
              </a:ext>
            </a:extLst>
          </p:cNvPr>
          <p:cNvSpPr txBox="1">
            <a:spLocks/>
          </p:cNvSpPr>
          <p:nvPr/>
        </p:nvSpPr>
        <p:spPr>
          <a:xfrm>
            <a:off x="848378" y="2423236"/>
            <a:ext cx="7001916" cy="3814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具体的请求示例如下：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6532AD-DD99-4067-AEE1-DC8E27FFF349}"/>
              </a:ext>
            </a:extLst>
          </p:cNvPr>
          <p:cNvSpPr/>
          <p:nvPr/>
        </p:nvSpPr>
        <p:spPr bwMode="auto">
          <a:xfrm>
            <a:off x="934165" y="2852066"/>
            <a:ext cx="6346045" cy="21940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url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'http://www.liulongbin.top:3006/api/get'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请求的参数对象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name: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age: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axios.get()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 { params: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res.data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是服务器返回的数据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result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res.data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axios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2"/>
            <a:ext cx="7001916" cy="3814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请求的语法：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B4878B-B0F6-4EB1-B2CF-B65AC2480FFC}"/>
              </a:ext>
            </a:extLst>
          </p:cNvPr>
          <p:cNvSpPr/>
          <p:nvPr/>
        </p:nvSpPr>
        <p:spPr bwMode="auto">
          <a:xfrm>
            <a:off x="934166" y="1822033"/>
            <a:ext cx="6346045" cy="5537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axios.post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).then(callback)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E8BD518-DE55-4093-8FC4-594FF4166323}"/>
              </a:ext>
            </a:extLst>
          </p:cNvPr>
          <p:cNvSpPr txBox="1">
            <a:spLocks/>
          </p:cNvSpPr>
          <p:nvPr/>
        </p:nvSpPr>
        <p:spPr>
          <a:xfrm>
            <a:off x="848378" y="2423236"/>
            <a:ext cx="7001916" cy="3814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具体的请求示例如下：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6532AD-DD99-4067-AEE1-DC8E27FFF349}"/>
              </a:ext>
            </a:extLst>
          </p:cNvPr>
          <p:cNvSpPr/>
          <p:nvPr/>
        </p:nvSpPr>
        <p:spPr bwMode="auto">
          <a:xfrm>
            <a:off x="934165" y="2852066"/>
            <a:ext cx="6346045" cy="21940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url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'http://www.liulongbin.top:3006/api/post'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要提交到服务器的数据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location: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address: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顺义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axios.post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res.data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是服务器返回的数据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result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res.data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直接使用</a:t>
            </a:r>
            <a:r>
              <a:rPr lang="en-US" altLang="zh-CN" dirty="0"/>
              <a:t>axios</a:t>
            </a:r>
            <a:r>
              <a:rPr lang="zh-CN" altLang="en-US" dirty="0"/>
              <a:t>发起请求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2"/>
            <a:ext cx="7001916" cy="3814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也提供了类似于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的函数，语法如下：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B4878B-B0F6-4EB1-B2CF-B65AC2480FFC}"/>
              </a:ext>
            </a:extLst>
          </p:cNvPr>
          <p:cNvSpPr/>
          <p:nvPr/>
        </p:nvSpPr>
        <p:spPr bwMode="auto">
          <a:xfrm>
            <a:off x="934166" y="1822033"/>
            <a:ext cx="6346045" cy="172719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请求类型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 {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 POST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 *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params: {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 GET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 *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直接使用</a:t>
            </a:r>
            <a:r>
              <a:rPr lang="en-US" altLang="zh-CN" dirty="0"/>
              <a:t>axios</a:t>
            </a:r>
            <a:r>
              <a:rPr lang="zh-CN" altLang="en-US" dirty="0"/>
              <a:t>发起请求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9E9B2FB-CD68-449F-BA88-D4A3DBB7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23BA19-52B5-45D2-B811-97D5AEFE41E1}"/>
              </a:ext>
            </a:extLst>
          </p:cNvPr>
          <p:cNvSpPr/>
          <p:nvPr/>
        </p:nvSpPr>
        <p:spPr bwMode="auto">
          <a:xfrm>
            <a:off x="934166" y="2126832"/>
            <a:ext cx="6346045" cy="26686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'http://www.liulongbin.top:3006/api/get'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params: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参数要通过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属性提供</a:t>
            </a:r>
            <a:endParaRPr lang="en-US" altLang="zh-CN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name: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age: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(res.data)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6.4 </a:t>
            </a:r>
            <a:r>
              <a:rPr lang="zh-CN" altLang="en-US" dirty="0"/>
              <a:t>直接使用</a:t>
            </a:r>
            <a:r>
              <a:rPr lang="en-US" altLang="zh-CN" dirty="0"/>
              <a:t>axios</a:t>
            </a:r>
            <a:r>
              <a:rPr lang="zh-CN" altLang="en-US" dirty="0"/>
              <a:t>发起请求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9E9B2FB-CD68-449F-BA88-D4A3DBB7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23BA19-52B5-45D2-B811-97D5AEFE41E1}"/>
              </a:ext>
            </a:extLst>
          </p:cNvPr>
          <p:cNvSpPr/>
          <p:nvPr/>
        </p:nvSpPr>
        <p:spPr bwMode="auto">
          <a:xfrm>
            <a:off x="934166" y="2126832"/>
            <a:ext cx="6346045" cy="26686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data: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数据要通过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属性提供</a:t>
            </a:r>
            <a:endParaRPr lang="en-US" altLang="zh-CN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bookname: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程序员的自我修养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price: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(res.data)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发起带参数的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4220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对象发起带参数的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请求时，只需在调用 </a:t>
            </a:r>
            <a:r>
              <a:rPr lang="en-US" altLang="zh-CN" dirty="0" err="1">
                <a:solidFill>
                  <a:schemeClr val="tx1"/>
                </a:solidFill>
              </a:rPr>
              <a:t>xhr.open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期间，为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地址指定参数即可：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787663"/>
            <a:ext cx="7145300" cy="894578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50989"/>
              <a:ext cx="6218238" cy="775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...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省略不必要的代码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xhr.open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('GET', 'http://www.liulongbin.top:3006/api/getbooks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?id=1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...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省略不必要的代码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B0460D71-2E46-470A-803B-41A62AA156C6}"/>
              </a:ext>
            </a:extLst>
          </p:cNvPr>
          <p:cNvSpPr txBox="1">
            <a:spLocks/>
          </p:cNvSpPr>
          <p:nvPr/>
        </p:nvSpPr>
        <p:spPr>
          <a:xfrm>
            <a:off x="848377" y="2781320"/>
            <a:ext cx="6737350" cy="4220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这种在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地址后面拼接的参数，叫做</a:t>
            </a:r>
            <a:r>
              <a:rPr lang="zh-CN" altLang="en-US" b="1" dirty="0">
                <a:solidFill>
                  <a:srgbClr val="FF0000"/>
                </a:solidFill>
              </a:rPr>
              <a:t>查询字符串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查询字符串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9753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定义：查询字符串（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参数）是指在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的末尾加上用于向服务器发送信息的字符串（变量）。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格式：将英文的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放在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的末尾，然后再加上 </a:t>
            </a:r>
            <a:r>
              <a:rPr lang="zh-CN" altLang="en-US" b="1" dirty="0">
                <a:solidFill>
                  <a:srgbClr val="FF0000"/>
                </a:solidFill>
              </a:rPr>
              <a:t>参数＝值</a:t>
            </a:r>
            <a:r>
              <a:rPr lang="zh-CN" altLang="en-US" dirty="0">
                <a:solidFill>
                  <a:schemeClr val="tx1"/>
                </a:solidFill>
              </a:rPr>
              <a:t> ，想加上多个参数的话，使用 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符号进行分隔。以这个形式，可以将想要发送给服务器的数据添加到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156786"/>
            <a:ext cx="6650440" cy="1714153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85289"/>
              <a:ext cx="6218238" cy="773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不带参数的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带一个参数的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带两个参数的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bookname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zh-CN" alt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西游记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EC1C817C-EDF8-445B-A626-DE9A116D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什么是查询字符串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4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查询字符串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445808" cy="9753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无论使用 </a:t>
            </a:r>
            <a:r>
              <a:rPr lang="en-US" altLang="zh-CN" dirty="0">
                <a:solidFill>
                  <a:schemeClr val="tx1"/>
                </a:solidFill>
              </a:rPr>
              <a:t>$.ajax()</a:t>
            </a:r>
            <a:r>
              <a:rPr lang="zh-CN" altLang="en-US" dirty="0">
                <a:solidFill>
                  <a:schemeClr val="tx1"/>
                </a:solidFill>
              </a:rPr>
              <a:t>，还是使用 </a:t>
            </a:r>
            <a:r>
              <a:rPr lang="en-US" altLang="zh-CN" dirty="0">
                <a:solidFill>
                  <a:schemeClr val="tx1"/>
                </a:solidFill>
              </a:rPr>
              <a:t>$.get()</a:t>
            </a:r>
            <a:r>
              <a:rPr lang="zh-CN" altLang="en-US" dirty="0">
                <a:solidFill>
                  <a:schemeClr val="tx1"/>
                </a:solidFill>
              </a:rPr>
              <a:t>，又或者直接使用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请求，当需要携带参数的时候，本质上，都是直接将参数以查询字符串的形式，追加到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地址的后面，发送到服务器的。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49049" y="2819899"/>
            <a:ext cx="7473057" cy="1944504"/>
            <a:chOff x="1158464" y="2248437"/>
            <a:chExt cx="6237700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158464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85289"/>
              <a:ext cx="6218238" cy="789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$.get('url',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{name: 'zs', age: 20}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function() {})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等价于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$.get('</a:t>
              </a:r>
              <a:r>
                <a:rPr lang="en-US" altLang="zh-CN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?name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=zs&amp;age=20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function() {})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$.ajax({ method: 'GET', url: 'url', data: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{name: 'zs', age:</a:t>
              </a:r>
              <a:r>
                <a:rPr lang="zh-CN" altLang="en-US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success: function() {}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等价于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$.ajax({ method: 'GET', url: '</a:t>
              </a:r>
              <a:r>
                <a:rPr lang="en-US" altLang="zh-CN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?name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=zs&amp;age=20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success: function() {} })</a:t>
              </a: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EC1C817C-EDF8-445B-A626-DE9A116D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GET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请求携带参数的本质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7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17900</TotalTime>
  <Words>5780</Words>
  <Application>Microsoft Office PowerPoint</Application>
  <PresentationFormat>全屏显示(16:9)</PresentationFormat>
  <Paragraphs>665</Paragraphs>
  <Slides>65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Consolas, menlo, monospace,  Microsoft YaHei Light</vt:lpstr>
      <vt:lpstr>等线</vt:lpstr>
      <vt:lpstr>Microsoft YaHei</vt:lpstr>
      <vt:lpstr>Microsoft YaHei</vt:lpstr>
      <vt:lpstr>Arial</vt:lpstr>
      <vt:lpstr>Calibri</vt:lpstr>
      <vt:lpstr>Courier New</vt:lpstr>
      <vt:lpstr>Segoe UI</vt:lpstr>
      <vt:lpstr>Wingdings</vt:lpstr>
      <vt:lpstr>黑马程序员主题​​</vt:lpstr>
      <vt:lpstr>Ajax加强</vt:lpstr>
      <vt:lpstr>PowerPoint 演示文稿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PowerPoint 演示文稿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PowerPoint 演示文稿</vt:lpstr>
      <vt:lpstr>PowerPoint 演示文稿</vt:lpstr>
      <vt:lpstr>3. 封装自己的Ajax函数</vt:lpstr>
      <vt:lpstr>3. 封装自己的Ajax函数</vt:lpstr>
      <vt:lpstr>3. 封装自己的Ajax函数</vt:lpstr>
      <vt:lpstr>3. 封装自己的Ajax函数</vt:lpstr>
      <vt:lpstr>3. 封装自己的Ajax函数</vt:lpstr>
      <vt:lpstr>PowerPoint 演示文稿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PowerPoint 演示文稿</vt:lpstr>
      <vt:lpstr>5. jQuery高级用法</vt:lpstr>
      <vt:lpstr>5. jQuery高级用法</vt:lpstr>
      <vt:lpstr>5. jQuery高级用法</vt:lpstr>
      <vt:lpstr>5. jQuery高级用法</vt:lpstr>
      <vt:lpstr>5. jQuery高级用法</vt:lpstr>
      <vt:lpstr>5. jQuery高级用法</vt:lpstr>
      <vt:lpstr>PowerPoint 演示文稿</vt:lpstr>
      <vt:lpstr>6. axios</vt:lpstr>
      <vt:lpstr>6. axios</vt:lpstr>
      <vt:lpstr>6. axios</vt:lpstr>
      <vt:lpstr>6. axios</vt:lpstr>
      <vt:lpstr>6. axios</vt:lpstr>
      <vt:lpstr>6. axios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zteacher</cp:lastModifiedBy>
  <cp:revision>4524</cp:revision>
  <dcterms:created xsi:type="dcterms:W3CDTF">2018-10-05T21:01:23Z</dcterms:created>
  <dcterms:modified xsi:type="dcterms:W3CDTF">2022-12-08T06:58:32Z</dcterms:modified>
</cp:coreProperties>
</file>