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1"/>
  </p:notesMasterIdLst>
  <p:handoutMasterIdLst>
    <p:handoutMasterId r:id="rId92"/>
  </p:handoutMasterIdLst>
  <p:sldIdLst>
    <p:sldId id="462" r:id="rId8"/>
    <p:sldId id="463" r:id="rId9"/>
    <p:sldId id="464" r:id="rId10"/>
    <p:sldId id="465" r:id="rId11"/>
    <p:sldId id="959" r:id="rId12"/>
    <p:sldId id="1192" r:id="rId13"/>
    <p:sldId id="1193" r:id="rId14"/>
    <p:sldId id="1202" r:id="rId15"/>
    <p:sldId id="1203" r:id="rId16"/>
    <p:sldId id="1204" r:id="rId17"/>
    <p:sldId id="1205" r:id="rId18"/>
    <p:sldId id="1195" r:id="rId19"/>
    <p:sldId id="1196" r:id="rId20"/>
    <p:sldId id="1276" r:id="rId21"/>
    <p:sldId id="1151" r:id="rId22"/>
    <p:sldId id="1219" r:id="rId23"/>
    <p:sldId id="1220" r:id="rId24"/>
    <p:sldId id="1221" r:id="rId25"/>
    <p:sldId id="1222" r:id="rId26"/>
    <p:sldId id="1188" r:id="rId27"/>
    <p:sldId id="1197" r:id="rId28"/>
    <p:sldId id="1201" r:id="rId29"/>
    <p:sldId id="1207" r:id="rId30"/>
    <p:sldId id="1208" r:id="rId31"/>
    <p:sldId id="1274" r:id="rId32"/>
    <p:sldId id="1200" r:id="rId33"/>
    <p:sldId id="1152" r:id="rId34"/>
    <p:sldId id="1146" r:id="rId35"/>
    <p:sldId id="1158" r:id="rId36"/>
    <p:sldId id="1209" r:id="rId37"/>
    <p:sldId id="1211" r:id="rId38"/>
    <p:sldId id="1210" r:id="rId39"/>
    <p:sldId id="1275" r:id="rId40"/>
    <p:sldId id="1159" r:id="rId41"/>
    <p:sldId id="1161" r:id="rId42"/>
    <p:sldId id="1213" r:id="rId43"/>
    <p:sldId id="1214" r:id="rId44"/>
    <p:sldId id="1162" r:id="rId45"/>
    <p:sldId id="1163" r:id="rId46"/>
    <p:sldId id="1217" r:id="rId47"/>
    <p:sldId id="1223" r:id="rId48"/>
    <p:sldId id="1226" r:id="rId49"/>
    <p:sldId id="1164" r:id="rId50"/>
    <p:sldId id="1167" r:id="rId51"/>
    <p:sldId id="1224" r:id="rId52"/>
    <p:sldId id="1225" r:id="rId53"/>
    <p:sldId id="1227" r:id="rId54"/>
    <p:sldId id="1168" r:id="rId55"/>
    <p:sldId id="1230" r:id="rId56"/>
    <p:sldId id="1232" r:id="rId57"/>
    <p:sldId id="1233" r:id="rId58"/>
    <p:sldId id="1234" r:id="rId59"/>
    <p:sldId id="1235" r:id="rId60"/>
    <p:sldId id="1231" r:id="rId61"/>
    <p:sldId id="1242" r:id="rId62"/>
    <p:sldId id="1245" r:id="rId63"/>
    <p:sldId id="1246" r:id="rId64"/>
    <p:sldId id="1249" r:id="rId65"/>
    <p:sldId id="1248" r:id="rId66"/>
    <p:sldId id="1250" r:id="rId67"/>
    <p:sldId id="1251" r:id="rId68"/>
    <p:sldId id="1244" r:id="rId69"/>
    <p:sldId id="1238" r:id="rId70"/>
    <p:sldId id="1239" r:id="rId71"/>
    <p:sldId id="1241" r:id="rId72"/>
    <p:sldId id="1160" r:id="rId73"/>
    <p:sldId id="1149" r:id="rId74"/>
    <p:sldId id="1174" r:id="rId75"/>
    <p:sldId id="1253" r:id="rId76"/>
    <p:sldId id="1255" r:id="rId77"/>
    <p:sldId id="1175" r:id="rId78"/>
    <p:sldId id="1177" r:id="rId79"/>
    <p:sldId id="1277" r:id="rId80"/>
    <p:sldId id="1278" r:id="rId81"/>
    <p:sldId id="1260" r:id="rId82"/>
    <p:sldId id="1261" r:id="rId83"/>
    <p:sldId id="1262" r:id="rId84"/>
    <p:sldId id="1263" r:id="rId85"/>
    <p:sldId id="1264" r:id="rId86"/>
    <p:sldId id="1178" r:id="rId87"/>
    <p:sldId id="1272" r:id="rId88"/>
    <p:sldId id="1273" r:id="rId89"/>
    <p:sldId id="1176" r:id="rId9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49504F"/>
    <a:srgbClr val="FFFFE4"/>
    <a:srgbClr val="D9D9D9"/>
    <a:srgbClr val="F2F2F2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5732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theme" Target="theme/theme1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3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8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7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4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3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3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spring.io/spring-boot/docs/current/reference/html/spring-boot-features.html#boot-features-external-config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入门程序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：开发控制器类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@GetMapping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"/{id}"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"id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+ 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"hello , spring boot!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98" y="2213774"/>
            <a:ext cx="10815778" cy="3844125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/>
                <a:cs typeface="Alibaba PuHuiTi R" pitchFamily="18" charset="-122"/>
                <a:sym typeface="Consolas" panose="020B0609020204030204" pitchFamily="49" charset="0"/>
              </a:rPr>
              <a:t>④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cs typeface="Alibaba PuHuiTi R" pitchFamily="18" charset="-122"/>
                <a:sym typeface="Consolas" panose="020B0609020204030204" pitchFamily="49" charset="0"/>
              </a:rPr>
              <a:t>：运行自动生成的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  <a:sym typeface="Consolas" panose="020B0609020204030204" pitchFamily="49" charset="0"/>
              </a:rPr>
              <a:t>类</a:t>
            </a:r>
            <a:endParaRPr lang="zh-CN" altLang="zh-CN" sz="2400" dirty="0">
              <a:solidFill>
                <a:schemeClr val="tx1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314123" y="3934561"/>
            <a:ext cx="1058227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802078" y="3934561"/>
            <a:ext cx="309563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800069" y="4106012"/>
            <a:ext cx="432831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7920" y="4812079"/>
            <a:ext cx="340756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259934" y="4280638"/>
            <a:ext cx="446165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86584" y="4812079"/>
            <a:ext cx="446165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最简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程序所包含的基础文件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pom.xml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文件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493350"/>
            <a:ext cx="1094400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https://maven.apache.org/xsd/maven-4.0.0.xsd"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&gt;4.0.0&lt;/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&gt;spring-boot-starter-parent&lt;/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&gt;com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chinasoft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&gt;springboot-01-quickstart&lt;/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&gt;0.0.1-SNAPSHOT&lt;/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&gt;spring-boot-starter-web&lt;/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921148"/>
            <a:ext cx="10269717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@SpringBootApplication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Application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SpringApplication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run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Application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, args);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程序与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程序对比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57793"/>
              </p:ext>
            </p:extLst>
          </p:nvPr>
        </p:nvGraphicFramePr>
        <p:xfrm>
          <a:off x="710880" y="2262583"/>
          <a:ext cx="9985473" cy="2628633"/>
        </p:xfrm>
        <a:graphic>
          <a:graphicData uri="http://schemas.openxmlformats.org/drawingml/2006/table">
            <a:tbl>
              <a:tblPr/>
              <a:tblGrid>
                <a:gridCol w="332849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32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类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配置文件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Spring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SpringBoot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pom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文件中的坐标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手工添加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勾选添加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web3.0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配置类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手工制作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Spring/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SpringMVC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配置类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手工制作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控制器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手工制作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手工制作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7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4734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14468"/>
            <a:ext cx="10055819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基于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idea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开发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程序需要确保联网且能够加载到程序框架结构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16824"/>
            <a:ext cx="10302240" cy="1207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1892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  <p:sp>
        <p:nvSpPr>
          <p:cNvPr id="11" name="同心圆 10"/>
          <p:cNvSpPr/>
          <p:nvPr/>
        </p:nvSpPr>
        <p:spPr>
          <a:xfrm rot="19800000">
            <a:off x="3314852" y="-2392174"/>
            <a:ext cx="12115128" cy="12115128"/>
          </a:xfrm>
          <a:prstGeom prst="donut">
            <a:avLst>
              <a:gd name="adj" fmla="val 4629"/>
            </a:avLst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0000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rPr>
              <a:t>完</a:t>
            </a:r>
            <a:endParaRPr lang="en-US" altLang="zh-CN" sz="30000" dirty="0" smtClean="0">
              <a:solidFill>
                <a:srgbClr val="AD2B26"/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Consolas" panose="020B0609020204030204" pitchFamily="49" charset="0"/>
            </a:endParaRPr>
          </a:p>
          <a:p>
            <a:pPr algn="ctr"/>
            <a:r>
              <a:rPr lang="zh-CN" altLang="en-US" sz="30000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rPr>
              <a:t>胜</a:t>
            </a:r>
            <a:endParaRPr lang="zh-CN" altLang="en-US" sz="30000" dirty="0">
              <a:solidFill>
                <a:srgbClr val="AD2B26"/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官网创建项目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97" y="2213774"/>
            <a:ext cx="7346085" cy="4420490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</p:spTree>
    <p:extLst>
      <p:ext uri="{BB962C8B-B14F-4D97-AF65-F5344CB8AC3E}">
        <p14:creationId xmlns:p14="http://schemas.microsoft.com/office/powerpoint/2010/main" val="11614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入门程序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创建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程序的两种方式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项目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快速启动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前后端分离合作开发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2657" y="2732189"/>
            <a:ext cx="1018256" cy="1851829"/>
            <a:chOff x="2610769" y="3725979"/>
            <a:chExt cx="1018256" cy="18518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10769" y="3725979"/>
              <a:ext cx="1018256" cy="1256290"/>
            </a:xfrm>
            <a:prstGeom prst="rect">
              <a:avLst/>
            </a:prstGeom>
          </p:spPr>
        </p:pic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2719853" y="506061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前端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6017" y="2732189"/>
            <a:ext cx="1018256" cy="1851829"/>
            <a:chOff x="8215029" y="3208789"/>
            <a:chExt cx="1018256" cy="185182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029" y="3208789"/>
              <a:ext cx="1018256" cy="1256290"/>
            </a:xfrm>
            <a:prstGeom prst="rect">
              <a:avLst/>
            </a:prstGeom>
          </p:spPr>
        </p:pic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8324113" y="454342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后端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817056" y="4857023"/>
            <a:ext cx="716178" cy="741455"/>
            <a:chOff x="8817056" y="4857023"/>
            <a:chExt cx="716178" cy="74145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8864450" y="4857023"/>
              <a:ext cx="621390" cy="4518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 err="1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8885514" y="4877034"/>
              <a:ext cx="580315" cy="410749"/>
            </a:xfrm>
            <a:prstGeom prst="roundRect">
              <a:avLst>
                <a:gd name="adj" fmla="val 1480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 err="1">
                <a:solidFill>
                  <a:srgbClr val="00B050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6" name="梯形 15"/>
            <p:cNvSpPr/>
            <p:nvPr/>
          </p:nvSpPr>
          <p:spPr bwMode="auto">
            <a:xfrm>
              <a:off x="8817056" y="5330965"/>
              <a:ext cx="716178" cy="267513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 err="1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7" name="梯形 16"/>
            <p:cNvSpPr/>
            <p:nvPr/>
          </p:nvSpPr>
          <p:spPr bwMode="auto">
            <a:xfrm>
              <a:off x="8857078" y="5347816"/>
              <a:ext cx="638241" cy="15376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 err="1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8" name="梯形 17"/>
            <p:cNvSpPr/>
            <p:nvPr/>
          </p:nvSpPr>
          <p:spPr bwMode="auto">
            <a:xfrm>
              <a:off x="9083516" y="5507902"/>
              <a:ext cx="183258" cy="80043"/>
            </a:xfrm>
            <a:prstGeom prst="trapezoid">
              <a:avLst>
                <a:gd name="adj" fmla="val 1102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 err="1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8861290" y="5534232"/>
              <a:ext cx="34755" cy="347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27" y="3896374"/>
            <a:ext cx="720000" cy="727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27" y="2800340"/>
            <a:ext cx="720000" cy="5157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97" y="3316080"/>
            <a:ext cx="862013" cy="614157"/>
          </a:xfrm>
          <a:prstGeom prst="rect">
            <a:avLst/>
          </a:prstGeom>
        </p:spPr>
      </p:pic>
      <p:pic>
        <p:nvPicPr>
          <p:cNvPr id="7170" name="Picture 2" descr="https://ss0.bdstatic.com/70cFvHSh_Q1YnxGkpoWK1HF6hhy/it/u=3121832097,1829929795&amp;fm=26&amp;gp=0.jp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79" y="550158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/>
          <p:cNvCxnSpPr/>
          <p:nvPr/>
        </p:nvCxnSpPr>
        <p:spPr>
          <a:xfrm>
            <a:off x="3816626" y="3812158"/>
            <a:ext cx="4849391" cy="1167346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625679" y="5418538"/>
            <a:ext cx="1965871" cy="486941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62600" y="3988479"/>
            <a:ext cx="1314300" cy="1476242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"/>
                            </p:stCondLst>
                            <p:childTnLst>
                              <p:par>
                                <p:cTn id="5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"/>
                            </p:stCondLst>
                            <p:childTnLst>
                              <p:par>
                                <p:cTn id="62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-0.30157 -7.40741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项目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快速启动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：对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项目打包（执行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构建指令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package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项目快速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启动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：执行启动指令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9842" y="2226605"/>
            <a:ext cx="9860586" cy="10618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Mvn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  clean  package</a:t>
            </a:r>
            <a:endParaRPr lang="en-US" altLang="zh-CN" sz="1400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java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–jar springboot.jar</a:t>
            </a:r>
            <a:endParaRPr lang="zh-CN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3883145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4024206"/>
            <a:ext cx="10057765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jar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支持命令行启动需要依赖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插件支持，请确认打包时是否具有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对应的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插件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3526560"/>
            <a:ext cx="10302240" cy="3060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3599032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9842" y="4571961"/>
            <a:ext cx="9862654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build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plugins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plugin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&gt;spring-boot-maven-plugin&lt;/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plugin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plugins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build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程序快速启动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350529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是由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Pivotal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团队提供的全新框架，其设计目的是用来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简化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应用的</a:t>
            </a:r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初始搭建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以及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开发过程</a:t>
            </a:r>
            <a:endParaRPr kumimoji="1"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程序缺点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配置繁琐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依赖设置繁琐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程序优点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自动配置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起步依赖（简化依赖配置）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辅助功能（内置服务器，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起步依赖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148298"/>
            <a:ext cx="1094400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https://maven.apache.org/xsd/maven-4.0.0.xsd"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&gt;4.0.0&lt;/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&gt;spring-boot-starter-parent&lt;/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&gt;com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chinasoft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&gt;springboot-01-quickstart&lt;/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&gt;0.0.1-SNAPSHOT&lt;/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&gt;spring-boot-starter-web&lt;/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62141" y="3466920"/>
            <a:ext cx="108000" cy="108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80161" y="3569006"/>
            <a:ext cx="180000" cy="180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0181" y="3743092"/>
            <a:ext cx="252000" cy="252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2202" y="3989178"/>
            <a:ext cx="324000" cy="324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870141" y="2718894"/>
            <a:ext cx="6656247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http://maven.apache.org/xsd/maven-4.0.0.xsd"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&gt;4.0.0&lt;/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&gt;spring-boot-dependencies&lt;/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&gt;spring-boot-starter-parent&lt;/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packaging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&gt;pom&lt;/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packaging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...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666074" y="4537667"/>
            <a:ext cx="108000" cy="108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41112" y="4576972"/>
            <a:ext cx="180000" cy="180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44149" y="4688277"/>
            <a:ext cx="252000" cy="252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75186" y="4871583"/>
            <a:ext cx="324000" cy="324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347062" y="3641311"/>
            <a:ext cx="6656247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http://maven.apache.org/xsd/maven-4.0.0.xsd"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&gt;4.0.0&lt;/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&gt;spring-boot-dependencies&lt;/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packaging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&gt;pom&lt;/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packaging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properties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servlet-api.version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&gt;4.0.1&lt;/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servlet-api.version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...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properties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347062" y="3641311"/>
            <a:ext cx="6656247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&gt;junit&lt;/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&gt;junit&lt;/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&gt;${junit.version}&lt;/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&gt;javax.servlet&lt;/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&gt;javax.servlet-api&lt;/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&gt;${servlet-api.version}&lt;/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8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0" grpId="0" animBg="1"/>
      <p:bldP spid="10" grpId="1" animBg="1"/>
      <p:bldP spid="10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起步依赖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starter</a:t>
            </a: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中常见项目名称，定义了当前项目使用的所有项目坐标，以达到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减少依赖配置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的目的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parent</a:t>
            </a: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所有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项目要继承的项目，定义了若干个坐标版本号（依赖管理，而非依赖），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以达到</a:t>
            </a:r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减少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依赖冲突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目的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spring-boot-starter-parent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2.5.0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与 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spring-boot-starter-parent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2.4.6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）共计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57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处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坐标版本不同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实际开发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使用任意坐标时，仅书写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GAV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中的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V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由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提供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如发生坐标错误，再指定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version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（要小心版本冲突）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137911"/>
            <a:ext cx="10944000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https://maven.apache.org/xsd/maven-4.0.0.xsd"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starter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-parent&lt;/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starter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web&lt;/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starter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-test&lt;/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&gt;test&lt;/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起步依赖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辅助功能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148298"/>
            <a:ext cx="1094400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https://maven.apache.org/xsd/maven-4.0.0.xsd"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&gt;spring-boot-starter-parent&lt;/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spring-boot-starter-web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2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程序启动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启动方式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在创建项目时，采用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jar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的打包方式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的引导类是项目的入口，运行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main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方法就可以启动项目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148298"/>
            <a:ext cx="10269717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@SpringBootApplication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Springboot01QuickstartApplication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SpringApplication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run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Springboot01QuickstartApplication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, args);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程序启动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maven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依赖管理变更起步依赖项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Jetty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比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Tomcat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更轻量级，可扩展性更强（相较于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Tomcat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），谷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歌应用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引擎（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GAE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已经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全面切换为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Jetty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148298"/>
            <a:ext cx="10269717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&gt;spring-boot-starter-web&lt;/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&lt;!--web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起步依赖环境中，排除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Tomcat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起步依赖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--&gt;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exclusions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exclusion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&gt;spring-boot-starter-tomcat&lt;/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exclusion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exclusions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&lt;!--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添加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Jetty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起步依赖，版本由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的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starter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控制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--&gt;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&gt;spring-boot-starter-jetty&lt;/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起步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依赖 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(starter)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引导类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起步依赖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配置文件格式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多环境启动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配置文件分类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修改服务器端口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3" y="2197248"/>
            <a:ext cx="3887168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http://localhost:8080/books/1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3" y="3129236"/>
            <a:ext cx="3887168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http://localhost/books/1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880399" y="2651257"/>
            <a:ext cx="410436" cy="435732"/>
          </a:xfrm>
          <a:prstGeom prst="down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掌握基于</a:t>
            </a:r>
            <a:r>
              <a:rPr kumimoji="1"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框架的程序开发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步骤</a:t>
            </a:r>
          </a:p>
          <a:p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熟练使用</a:t>
            </a:r>
            <a:r>
              <a:rPr lang="en-US" altLang="zh-CN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配置信息修改服务器配置</a:t>
            </a:r>
            <a:endParaRPr lang="zh-CN" altLang="en-US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lang="en-US" altLang="zh-CN" dirty="0" err="1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的完成</a:t>
            </a:r>
            <a:r>
              <a:rPr lang="en-US" altLang="zh-CN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SSM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整合项目开发</a:t>
            </a: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提供了多种属性配置方式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endParaRPr kumimoji="1"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sz="18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</a:t>
            </a:r>
            <a:endParaRPr kumimoji="1"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endParaRPr kumimoji="1"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499840" y="2515297"/>
            <a:ext cx="9747279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dirty="0" smtClean="0">
                <a:solidFill>
                  <a:srgbClr val="1750EB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80</a:t>
            </a:r>
            <a:endParaRPr lang="en-US" altLang="zh-CN" sz="1400" dirty="0" smtClean="0">
              <a:solidFill>
                <a:srgbClr val="1750EB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499840" y="3304949"/>
            <a:ext cx="9747279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81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499840" y="4369625"/>
            <a:ext cx="9747279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1750EB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8</a:t>
            </a:r>
            <a:r>
              <a:rPr lang="en-US" altLang="zh-CN" sz="1400" dirty="0" smtClean="0">
                <a:solidFill>
                  <a:srgbClr val="1750EB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2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自动提示功能消失解决方案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555"/>
          <a:stretch/>
        </p:blipFill>
        <p:spPr>
          <a:xfrm>
            <a:off x="787069" y="1527581"/>
            <a:ext cx="2954945" cy="22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53" y="1994242"/>
            <a:ext cx="4038095" cy="28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48" y="1994242"/>
            <a:ext cx="3961905" cy="18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631" y="2491116"/>
            <a:ext cx="6038095" cy="23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0916" y="2956107"/>
            <a:ext cx="5009524" cy="35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6631" y="2462541"/>
            <a:ext cx="6038095" cy="3209524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7319963" y="2044306"/>
            <a:ext cx="239712" cy="22899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38846" y="3590653"/>
            <a:ext cx="239712" cy="22899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5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配置文件加载顺序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（了解）</a:t>
            </a: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&gt;  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&gt;  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endParaRPr kumimoji="1"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配置文件加载顺序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（了解）</a:t>
            </a: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&gt;  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&gt;  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endParaRPr kumimoji="1"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62249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763553"/>
            <a:ext cx="10057765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核心配置文件名为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application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内置属性过多，且所有属性集中在一起修改，在使用时，通过提示键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+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关键字修改属性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265909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33837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6272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配置文件格式（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3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种）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配置文件间的加载优先级（了解）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 Ain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'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 Markup Language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），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一种数据序列化格式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优点：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容易阅读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容易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与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脚本语言交互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以数据为核心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，重数据轻格式</a:t>
            </a:r>
            <a:endParaRPr kumimoji="1" lang="zh-CN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ML文件扩展名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1" lang="zh-CN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（主流）</a:t>
            </a:r>
            <a:endParaRPr kumimoji="1"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12921" y="1727732"/>
            <a:ext cx="3157444" cy="1711748"/>
            <a:chOff x="4707652" y="2609002"/>
            <a:chExt cx="3157444" cy="1711748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4707652" y="2612590"/>
              <a:ext cx="3157444" cy="1708160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&lt;</a:t>
              </a: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n</a:t>
              </a: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ame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CN" sz="1400" dirty="0" err="1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chinasoft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n</a:t>
              </a: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ame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&lt;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&gt;16&lt;/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&lt;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&gt;4006184000&lt;/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&lt;/</a:t>
              </a: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endParaRPr lang="zh-CN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1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831427" y="2609002"/>
              <a:ext cx="83423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400" dirty="0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XML</a:t>
              </a:r>
              <a:endParaRPr kumimoji="1" lang="en-US" sz="2400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22617" y="3646420"/>
            <a:ext cx="3407989" cy="1061829"/>
            <a:chOff x="8005901" y="2612590"/>
            <a:chExt cx="3407989" cy="1061829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8005901" y="2612590"/>
              <a:ext cx="3325844" cy="1061829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308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400" dirty="0" smtClean="0">
                  <a:solidFill>
                    <a:srgbClr val="083080"/>
                  </a:solidFill>
                  <a:latin typeface="Consolas" panose="020B0609020204030204" pitchFamily="49" charset="0"/>
                </a:rPr>
                <a:t>n</a:t>
              </a:r>
              <a:r>
                <a:rPr lang="zh-CN" altLang="zh-CN" sz="1400" dirty="0" smtClean="0">
                  <a:solidFill>
                    <a:srgbClr val="083080"/>
                  </a:solidFill>
                  <a:latin typeface="Consolas" panose="020B0609020204030204" pitchFamily="49" charset="0"/>
                </a:rPr>
                <a:t>ame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0" dirty="0" err="1" smtClean="0">
                  <a:solidFill>
                    <a:srgbClr val="067D17"/>
                  </a:solidFill>
                  <a:latin typeface="Consolas" panose="020B0609020204030204" pitchFamily="49" charset="0"/>
                </a:rPr>
                <a:t>chinasoft</a:t>
              </a:r>
              <a:r>
                <a:rPr lang="zh-CN" altLang="zh-CN" sz="1400" dirty="0">
                  <a:solidFill>
                    <a:srgbClr val="067D17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67D17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3080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 sz="1400" dirty="0">
                  <a:solidFill>
                    <a:srgbClr val="083080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0" dirty="0" smtClean="0">
                  <a:solidFill>
                    <a:srgbClr val="067D17"/>
                  </a:solidFill>
                  <a:latin typeface="Consolas" panose="020B0609020204030204" pitchFamily="49" charset="0"/>
                </a:rPr>
                <a:t>16</a:t>
              </a:r>
              <a:r>
                <a:rPr lang="zh-CN" altLang="zh-CN" sz="1400" dirty="0">
                  <a:solidFill>
                    <a:srgbClr val="067D17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67D17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3080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 sz="1400" dirty="0">
                  <a:solidFill>
                    <a:srgbClr val="083080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0" dirty="0" smtClean="0">
                  <a:solidFill>
                    <a:srgbClr val="067D17"/>
                  </a:solidFill>
                  <a:latin typeface="Consolas" panose="020B0609020204030204" pitchFamily="49" charset="0"/>
                </a:rPr>
                <a:t>4006184000</a:t>
              </a:r>
              <a:endParaRPr lang="zh-CN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9811267" y="2892896"/>
              <a:ext cx="160262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Properties</a:t>
              </a:r>
              <a:endParaRPr kumimoji="1" lang="en-US" sz="2000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60921" y="4911601"/>
            <a:ext cx="2952000" cy="1384995"/>
            <a:chOff x="8005901" y="4054447"/>
            <a:chExt cx="2952000" cy="1384995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8005901" y="4054447"/>
              <a:ext cx="2952000" cy="1384995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name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 err="1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chinasoft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16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4006184000</a:t>
              </a:r>
              <a:endParaRPr lang="zh-CN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10021901" y="4068741"/>
              <a:ext cx="936000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400" dirty="0" err="1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yaml</a:t>
              </a:r>
              <a:endParaRPr kumimoji="1" lang="en-US" sz="2400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99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语法规则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大小写敏感</a:t>
            </a: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属性层级关系使用多行描述，每行结尾使用冒号结束</a:t>
            </a: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使用缩进表示层级关系，同层级左侧对齐，只允许使用空格（不允许使用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Tab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键）</a:t>
            </a: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属性值前面添加空格（属性名与属性值之间使用冒号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+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空格作为分隔）</a:t>
            </a:r>
          </a:p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# 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表示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注释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核心规则：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数据前面要加空格与冒号隔开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508479" y="1979557"/>
            <a:ext cx="2952000" cy="1384995"/>
            <a:chOff x="8005901" y="4054447"/>
            <a:chExt cx="2952000" cy="1384995"/>
          </a:xfrm>
        </p:grpSpPr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8005901" y="4054447"/>
              <a:ext cx="2952000" cy="1384995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name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 err="1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chinasoft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16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4006184000</a:t>
              </a:r>
              <a:endParaRPr lang="zh-CN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10021901" y="4068741"/>
              <a:ext cx="936000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zh-CN" sz="2400" dirty="0" err="1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yml</a:t>
              </a:r>
              <a:endParaRPr kumimoji="1" lang="en-US" sz="2400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5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数组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数组数据在数据书写位置的下方使用减号作为数据开始符号，每行书写一个数据，减号与数据间空格分隔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33644" y="2267792"/>
            <a:ext cx="2952000" cy="2677656"/>
            <a:chOff x="8005901" y="4054447"/>
            <a:chExt cx="2952000" cy="2677656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8005901" y="4054447"/>
              <a:ext cx="2952000" cy="2677656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name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 err="1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chinasoft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16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4006184000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subject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- Java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- </a:t>
              </a:r>
              <a:r>
                <a:rPr lang="zh-CN" altLang="zh-CN" sz="1400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前端</a:t>
              </a:r>
              <a:br>
                <a:rPr lang="zh-CN" altLang="zh-CN" sz="1400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- </a:t>
              </a:r>
              <a:r>
                <a:rPr lang="zh-CN" altLang="zh-CN" sz="1400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大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</a:t>
              </a:r>
              <a:endParaRPr lang="zh-CN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10021901" y="4068741"/>
              <a:ext cx="936000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zh-CN" sz="2400" dirty="0" err="1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yml</a:t>
              </a:r>
              <a:endParaRPr kumimoji="1" lang="en-US" sz="2400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7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数据格式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空格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数据读取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@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Value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读取单个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数据，属性名引用方式：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${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一级属性名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二级属性名</a:t>
            </a:r>
            <a:r>
              <a: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44705" y="2229858"/>
            <a:ext cx="3888000" cy="42934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lesson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SpringBoot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enterprise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 err="1" smtClean="0">
                <a:solidFill>
                  <a:srgbClr val="080808"/>
                </a:solidFill>
                <a:latin typeface="Consolas" panose="020B0609020204030204" pitchFamily="49" charset="0"/>
              </a:rPr>
              <a:t>chinasoft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16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4006184000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Java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b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zh-CN" altLang="zh-CN" sz="1400" dirty="0" smtClean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657772" y="2229858"/>
            <a:ext cx="3938615" cy="42934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"${lesson}"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lessonName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"${server.port}"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"${enterprise.subject[1]}"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subject_01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cxnSp>
        <p:nvCxnSpPr>
          <p:cNvPr id="15" name="肘形连接符 14"/>
          <p:cNvCxnSpPr/>
          <p:nvPr/>
        </p:nvCxnSpPr>
        <p:spPr>
          <a:xfrm>
            <a:off x="2469655" y="2465589"/>
            <a:ext cx="3616024" cy="1292771"/>
          </a:xfrm>
          <a:prstGeom prst="bentConnector3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>
            <a:off x="1688553" y="3414847"/>
            <a:ext cx="4397126" cy="1303516"/>
          </a:xfrm>
          <a:prstGeom prst="bentConnector3">
            <a:avLst>
              <a:gd name="adj1" fmla="val 50000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1688553" y="5678366"/>
            <a:ext cx="4414378" cy="305868"/>
          </a:xfrm>
          <a:prstGeom prst="bentConnector3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数据读取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noProof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封装全部数据到Environment对象</a:t>
            </a:r>
            <a:endParaRPr kumimoji="1" lang="en-US" altLang="zh-CN" noProof="1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noProof="1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noProof="1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44705" y="2229858"/>
            <a:ext cx="3888000" cy="425821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lesson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SpringBoot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enterprise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 err="1" smtClean="0">
                <a:solidFill>
                  <a:srgbClr val="080808"/>
                </a:solidFill>
                <a:latin typeface="Consolas" panose="020B0609020204030204" pitchFamily="49" charset="0"/>
              </a:rPr>
              <a:t>chinasoft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16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4006184000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Java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b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717972" y="2229858"/>
            <a:ext cx="7067628" cy="42934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Environment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env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@GetMapping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env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.getProperty(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"lesson"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env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.getProperty(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"enterprise.name"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env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.getProperty(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"enterprise.subject[0]"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"hello , spring boot!"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89200" y="2438400"/>
            <a:ext cx="2695787" cy="1311479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92275" y="3419475"/>
            <a:ext cx="3492712" cy="330404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101248" y="3749879"/>
            <a:ext cx="3083739" cy="610365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597025" y="3749879"/>
            <a:ext cx="3587962" cy="955472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409257" y="3749879"/>
            <a:ext cx="2775730" cy="1264883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687829" y="3749879"/>
            <a:ext cx="3497158" cy="1898448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687829" y="3749879"/>
            <a:ext cx="3497158" cy="2203247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687829" y="3749879"/>
            <a:ext cx="3497158" cy="2555674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数据读取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noProof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自定义对象封装指定数据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44705" y="2229858"/>
            <a:ext cx="3888000" cy="425821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lesson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SpringBoot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enterprise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 err="1" smtClean="0">
                <a:solidFill>
                  <a:srgbClr val="080808"/>
                </a:solidFill>
                <a:latin typeface="Consolas" panose="020B0609020204030204" pitchFamily="49" charset="0"/>
              </a:rPr>
              <a:t>chinasoft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16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4006184000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Java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b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9180" y="3955540"/>
            <a:ext cx="3780000" cy="247484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302172" y="2229858"/>
            <a:ext cx="6724728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@ConfigurationProperties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(prefix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"enterprise"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Enterprise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302172" y="4695575"/>
            <a:ext cx="6724728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Enterprise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enterprise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1928" y="2576667"/>
            <a:ext cx="4687897" cy="395134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自定义对象封装数据警告解决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方案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3" y="1543125"/>
            <a:ext cx="10076472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&gt;spring-boot-configuration-processor&lt;/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optional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&gt;true&lt;/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optional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读取数据三种格式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@Value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（直接读取）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noProof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Environment（封装后读取）</a:t>
            </a:r>
            <a:endParaRPr lang="en-US" altLang="zh-CN" b="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实体类封装属性（封装后读取）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多环境启动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964662" y="1694520"/>
            <a:ext cx="473016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jdbc:mysql://21.49.35.241:3306/ccb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ccb_admin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8Fm#_!@aSdm93]4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k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grpSp>
        <p:nvGrpSpPr>
          <p:cNvPr id="6" name="组合 20"/>
          <p:cNvGrpSpPr>
            <a:grpSpLocks/>
          </p:cNvGrpSpPr>
          <p:nvPr/>
        </p:nvGrpSpPr>
        <p:grpSpPr bwMode="auto">
          <a:xfrm>
            <a:off x="1926677" y="1792484"/>
            <a:ext cx="1134564" cy="1152422"/>
            <a:chOff x="2843808" y="3052025"/>
            <a:chExt cx="1512168" cy="1535650"/>
          </a:xfrm>
        </p:grpSpPr>
        <p:sp>
          <p:nvSpPr>
            <p:cNvPr id="7" name="云形标注 6"/>
            <p:cNvSpPr/>
            <p:nvPr/>
          </p:nvSpPr>
          <p:spPr>
            <a:xfrm>
              <a:off x="2843808" y="3867442"/>
              <a:ext cx="1512168" cy="720233"/>
            </a:xfrm>
            <a:prstGeom prst="cloudCallout">
              <a:avLst>
                <a:gd name="adj1" fmla="val -8322"/>
                <a:gd name="adj2" fmla="val 252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21331" y="3656721"/>
            <a:ext cx="545257" cy="921462"/>
            <a:chOff x="2810411" y="3028341"/>
            <a:chExt cx="545257" cy="921462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2815173" y="3030722"/>
              <a:ext cx="540495" cy="91908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2810411" y="3028341"/>
              <a:ext cx="539304" cy="91908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891367" y="3158108"/>
              <a:ext cx="161910" cy="535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2891367" y="3274778"/>
              <a:ext cx="161910" cy="535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2944940" y="3399783"/>
              <a:ext cx="53574" cy="535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21331" y="5289998"/>
            <a:ext cx="545257" cy="921462"/>
            <a:chOff x="2810411" y="3028341"/>
            <a:chExt cx="545257" cy="921462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2815173" y="3030722"/>
              <a:ext cx="540495" cy="91908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810411" y="3028341"/>
              <a:ext cx="539304" cy="91908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891367" y="3158108"/>
              <a:ext cx="161910" cy="535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2891367" y="3274778"/>
              <a:ext cx="161910" cy="535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944940" y="3399783"/>
              <a:ext cx="53574" cy="535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sp>
        <p:nvSpPr>
          <p:cNvPr id="3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964662" y="3398286"/>
            <a:ext cx="473016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jdbc:mysql://127.0.0.1:4092/ccb_svms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root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root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964662" y="5074353"/>
            <a:ext cx="4730169" cy="135037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jdbc:mysql://21.49.27.66:4092/ccb_svms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ccb_admin_test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noBUGnoBugnoBUG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689" y="2878578"/>
            <a:ext cx="1086588" cy="517190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生产环境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689" y="4515664"/>
            <a:ext cx="1086588" cy="517190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开发环境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7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21" y="6166128"/>
            <a:ext cx="1086588" cy="517190"/>
          </a:xfrm>
        </p:spPr>
        <p:txBody>
          <a:bodyPr/>
          <a:lstStyle/>
          <a:p>
            <a:pPr algn="ctr"/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测试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0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1543125"/>
            <a:ext cx="4510558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dev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81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test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多环境启动</a:t>
            </a:r>
          </a:p>
        </p:txBody>
      </p:sp>
      <p:sp>
        <p:nvSpPr>
          <p:cNvPr id="30" name="矩形 29"/>
          <p:cNvSpPr/>
          <p:nvPr/>
        </p:nvSpPr>
        <p:spPr>
          <a:xfrm>
            <a:off x="1237904" y="2386827"/>
            <a:ext cx="4370416" cy="1179333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4955" y="2435970"/>
            <a:ext cx="4291200" cy="532655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74955" y="3001065"/>
            <a:ext cx="4291200" cy="532655"/>
          </a:xfrm>
          <a:prstGeom prst="rect">
            <a:avLst/>
          </a:prstGeom>
          <a:solidFill>
            <a:srgbClr val="59595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37904" y="3658736"/>
            <a:ext cx="4370416" cy="1179333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74955" y="3707879"/>
            <a:ext cx="4291200" cy="532655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74955" y="4272974"/>
            <a:ext cx="4291200" cy="532655"/>
          </a:xfrm>
          <a:prstGeom prst="rect">
            <a:avLst/>
          </a:prstGeom>
          <a:solidFill>
            <a:srgbClr val="59595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37904" y="4930645"/>
            <a:ext cx="4370416" cy="1179333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74955" y="4979788"/>
            <a:ext cx="4291200" cy="532655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74955" y="5544883"/>
            <a:ext cx="4291200" cy="532655"/>
          </a:xfrm>
          <a:prstGeom prst="rect">
            <a:avLst/>
          </a:prstGeom>
          <a:solidFill>
            <a:srgbClr val="59595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37904" y="1592455"/>
            <a:ext cx="4370416" cy="701796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5678" y="251763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设置</a:t>
            </a:r>
            <a:r>
              <a:rPr kumimoji="1" lang="zh-CN" altLang="en-US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生产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85678" y="378954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设置开发环境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85678" y="5061449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设置测试环境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85678" y="3087721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生产环境具体参数设定</a:t>
            </a:r>
            <a:endParaRPr kumimoji="1" lang="zh-CN" altLang="en-US" b="1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85678" y="4360529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开发环境具体参数设定</a:t>
            </a:r>
            <a:endParaRPr kumimoji="1" lang="zh-CN" altLang="en-US" b="1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85678" y="5626544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测试</a:t>
            </a:r>
            <a:r>
              <a:rPr kumimoji="1" lang="zh-CN" altLang="en-US" b="1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环境具体参数设定</a:t>
            </a:r>
            <a:endParaRPr kumimoji="1" lang="zh-CN" altLang="en-US" b="1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85678" y="175868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启动指定环境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1543125"/>
            <a:ext cx="4510558" cy="29738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endParaRPr lang="en-US" altLang="zh-CN" sz="1400" dirty="0">
              <a:solidFill>
                <a:srgbClr val="1750EB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1750EB"/>
              </a:solidFill>
              <a:latin typeface="Consolas" panose="020B0609020204030204" pitchFamily="49" charset="0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strike="sngStrike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多环境启动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283337" y="1543125"/>
            <a:ext cx="4510558" cy="3611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endParaRPr lang="en-US" altLang="zh-CN" sz="1400" dirty="0">
              <a:solidFill>
                <a:srgbClr val="1750EB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1750EB"/>
              </a:solidFill>
              <a:latin typeface="Consolas" panose="020B0609020204030204" pitchFamily="49" charset="0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on-profile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pro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55923" y="414768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过时格式</a:t>
            </a:r>
            <a:endParaRPr kumimoji="1" lang="zh-CN" altLang="en-US" b="1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68513" y="414768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推荐格式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4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properties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文件多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环境启动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主启动配置文件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application.properties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24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环境分类配置文件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-</a:t>
            </a:r>
            <a:r>
              <a:rPr kumimoji="1" lang="en-US" altLang="zh-CN" b="1" dirty="0" err="1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.properties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24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环境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分类配置文件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-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dev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.properties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24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环境分类配置文件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-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test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.properties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2227061"/>
            <a:ext cx="9747279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spring.profiles.active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pro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3223229"/>
            <a:ext cx="9747279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server.port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4219397"/>
            <a:ext cx="9747279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server.port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 smtClean="0">
                <a:solidFill>
                  <a:srgbClr val="1750EB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 smtClean="0">
                <a:solidFill>
                  <a:srgbClr val="1750EB"/>
                </a:solidFill>
                <a:latin typeface="Consolas" panose="020B0609020204030204" pitchFamily="49" charset="0"/>
              </a:rPr>
              <a:t>1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7" y="5243264"/>
            <a:ext cx="9747279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server.port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 smtClean="0">
                <a:solidFill>
                  <a:srgbClr val="1750EB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 smtClean="0">
                <a:solidFill>
                  <a:srgbClr val="1750EB"/>
                </a:solidFill>
                <a:latin typeface="Consolas" panose="020B0609020204030204" pitchFamily="49" charset="0"/>
              </a:rPr>
              <a:t>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多环境启动配置（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版）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多环境启动配置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properties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版）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多环境启动命令格式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42657" y="2732189"/>
            <a:ext cx="1018256" cy="1851829"/>
            <a:chOff x="2610769" y="3725979"/>
            <a:chExt cx="1018256" cy="18518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10769" y="3725979"/>
              <a:ext cx="1018256" cy="1256290"/>
            </a:xfrm>
            <a:prstGeom prst="rect">
              <a:avLst/>
            </a:prstGeom>
          </p:spPr>
        </p:pic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2719853" y="506061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测试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6017" y="2732189"/>
            <a:ext cx="1018256" cy="1851829"/>
            <a:chOff x="8215029" y="3208789"/>
            <a:chExt cx="1018256" cy="185182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029" y="3208789"/>
              <a:ext cx="1018256" cy="1256290"/>
            </a:xfrm>
            <a:prstGeom prst="rect">
              <a:avLst/>
            </a:prstGeom>
          </p:spPr>
        </p:pic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8324113" y="454342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后端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32" y="3316080"/>
            <a:ext cx="862013" cy="614157"/>
          </a:xfrm>
          <a:prstGeom prst="rect">
            <a:avLst/>
          </a:prstGeom>
        </p:spPr>
      </p:pic>
      <p:sp>
        <p:nvSpPr>
          <p:cNvPr id="2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713258" y="1758504"/>
            <a:ext cx="2145045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dev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dev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81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test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折角形 9"/>
          <p:cNvSpPr/>
          <p:nvPr/>
        </p:nvSpPr>
        <p:spPr>
          <a:xfrm>
            <a:off x="4447768" y="3461430"/>
            <a:ext cx="159545" cy="229386"/>
          </a:xfrm>
          <a:prstGeom prst="foldedCorner">
            <a:avLst/>
          </a:prstGeom>
          <a:solidFill>
            <a:srgbClr val="FFFFE4"/>
          </a:solidFill>
          <a:ln w="63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713258" y="1758504"/>
            <a:ext cx="2145045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test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pro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dev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81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test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0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8529 0.0729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29 0.07291 L -3.75E-6 2.22222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4" y="-363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0" grpId="0" animBg="1"/>
      <p:bldP spid="10" grpId="1" animBg="1"/>
      <p:bldP spid="10" grpId="2" animBg="1"/>
      <p:bldP spid="10" grpId="3" animBg="1"/>
      <p:bldP spid="10" grpId="5" animBg="1"/>
      <p:bldP spid="10" grpId="6" animBg="1"/>
      <p:bldP spid="10" grpId="7" animBg="1"/>
      <p:bldP spid="10" grpId="8" animBg="1"/>
      <p:bldP spid="10" grpId="9" animBg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是由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Pivotal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团队提供的全新框架，其设计目的是用来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简化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应用的初始搭建以及开发过程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启动命令格式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带参数启动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2227061"/>
            <a:ext cx="9747279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java –jar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springboot.jar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spring.profiles.active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=test</a:t>
            </a:r>
            <a:endParaRPr lang="zh-CN" altLang="zh-CN" sz="14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多环境启动命令格式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42657" y="2732189"/>
            <a:ext cx="1018256" cy="1851829"/>
            <a:chOff x="2610769" y="3725979"/>
            <a:chExt cx="1018256" cy="18518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10769" y="3725979"/>
              <a:ext cx="1018256" cy="1256290"/>
            </a:xfrm>
            <a:prstGeom prst="rect">
              <a:avLst/>
            </a:prstGeom>
          </p:spPr>
        </p:pic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2719853" y="506061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测试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6017" y="2732189"/>
            <a:ext cx="1018256" cy="1851829"/>
            <a:chOff x="8215029" y="3208789"/>
            <a:chExt cx="1018256" cy="185182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029" y="3208789"/>
              <a:ext cx="1018256" cy="1256290"/>
            </a:xfrm>
            <a:prstGeom prst="rect">
              <a:avLst/>
            </a:prstGeom>
          </p:spPr>
        </p:pic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8324113" y="454342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后端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32" y="3316080"/>
            <a:ext cx="862013" cy="614157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3633644" y="2036297"/>
            <a:ext cx="1462746" cy="745435"/>
          </a:xfrm>
          <a:prstGeom prst="cloudCallout">
            <a:avLst>
              <a:gd name="adj1" fmla="val -46229"/>
              <a:gd name="adj2" fmla="val 74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Consolas" panose="020B0609020204030204" pitchFamily="49" charset="0"/>
              </a:rPr>
              <a:t>临时改端口？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2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启动命令格式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带参数启动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2227061"/>
            <a:ext cx="9747279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java –jar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springboot.jar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spring.profiles.active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=test</a:t>
            </a:r>
            <a:endParaRPr lang="zh-CN" altLang="zh-CN" sz="14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7" y="2998425"/>
            <a:ext cx="9747279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java –jar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springboot.jar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server.port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=88</a:t>
            </a:r>
            <a:endParaRPr lang="zh-CN" altLang="zh-CN" sz="14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6" y="3769789"/>
            <a:ext cx="9747279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java –jar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springboot.jar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server.port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=88 </a:t>
            </a:r>
            <a:r>
              <a:rPr lang="en-US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spring.profiles.active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=test</a:t>
            </a:r>
            <a:endParaRPr lang="zh-CN" altLang="zh-CN" sz="14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参数加载优先顺序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1012690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参看</a:t>
            </a:r>
            <a:r>
              <a:rPr kumimoji="1" lang="en-US" altLang="zh-CN" sz="120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2"/>
              </a:rPr>
              <a:t>https://docs.spring.io/spring-boot/docs/current/reference/html/spring-boot-features.html#boot-features-external-config</a:t>
            </a:r>
            <a:endParaRPr kumimoji="1" lang="en-US" altLang="zh-CN" sz="12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7" y="2200612"/>
            <a:ext cx="7409888" cy="4442793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  <p:grpSp>
        <p:nvGrpSpPr>
          <p:cNvPr id="13" name="组合 12"/>
          <p:cNvGrpSpPr/>
          <p:nvPr/>
        </p:nvGrpSpPr>
        <p:grpSpPr>
          <a:xfrm>
            <a:off x="9339950" y="2159850"/>
            <a:ext cx="538399" cy="4524315"/>
            <a:chOff x="9339950" y="2159850"/>
            <a:chExt cx="538399" cy="4524315"/>
          </a:xfrm>
        </p:grpSpPr>
        <p:sp>
          <p:nvSpPr>
            <p:cNvPr id="15" name="任意多边形 14"/>
            <p:cNvSpPr/>
            <p:nvPr/>
          </p:nvSpPr>
          <p:spPr>
            <a:xfrm>
              <a:off x="9339950" y="2678932"/>
              <a:ext cx="538399" cy="3486150"/>
            </a:xfrm>
            <a:custGeom>
              <a:avLst/>
              <a:gdLst>
                <a:gd name="connsiteX0" fmla="*/ 405403 w 814624"/>
                <a:gd name="connsiteY0" fmla="*/ 0 h 3486150"/>
                <a:gd name="connsiteX1" fmla="*/ 412369 w 814624"/>
                <a:gd name="connsiteY1" fmla="*/ 0 h 3486150"/>
                <a:gd name="connsiteX2" fmla="*/ 609902 w 814624"/>
                <a:gd name="connsiteY2" fmla="*/ 3074213 h 3486150"/>
                <a:gd name="connsiteX3" fmla="*/ 610968 w 814624"/>
                <a:gd name="connsiteY3" fmla="*/ 3074145 h 3486150"/>
                <a:gd name="connsiteX4" fmla="*/ 610968 w 814624"/>
                <a:gd name="connsiteY4" fmla="*/ 3078838 h 3486150"/>
                <a:gd name="connsiteX5" fmla="*/ 814624 w 814624"/>
                <a:gd name="connsiteY5" fmla="*/ 3078838 h 3486150"/>
                <a:gd name="connsiteX6" fmla="*/ 407312 w 814624"/>
                <a:gd name="connsiteY6" fmla="*/ 3486150 h 3486150"/>
                <a:gd name="connsiteX7" fmla="*/ 0 w 814624"/>
                <a:gd name="connsiteY7" fmla="*/ 3078838 h 3486150"/>
                <a:gd name="connsiteX8" fmla="*/ 203656 w 814624"/>
                <a:gd name="connsiteY8" fmla="*/ 3078838 h 3486150"/>
                <a:gd name="connsiteX9" fmla="*/ 203656 w 814624"/>
                <a:gd name="connsiteY9" fmla="*/ 3073940 h 3486150"/>
                <a:gd name="connsiteX10" fmla="*/ 207870 w 814624"/>
                <a:gd name="connsiteY10" fmla="*/ 3074211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4624" h="3486150">
                  <a:moveTo>
                    <a:pt x="405403" y="0"/>
                  </a:moveTo>
                  <a:lnTo>
                    <a:pt x="412369" y="0"/>
                  </a:lnTo>
                  <a:lnTo>
                    <a:pt x="609902" y="3074213"/>
                  </a:lnTo>
                  <a:lnTo>
                    <a:pt x="610968" y="3074145"/>
                  </a:lnTo>
                  <a:lnTo>
                    <a:pt x="610968" y="3078838"/>
                  </a:lnTo>
                  <a:lnTo>
                    <a:pt x="814624" y="3078838"/>
                  </a:lnTo>
                  <a:lnTo>
                    <a:pt x="407312" y="3486150"/>
                  </a:lnTo>
                  <a:lnTo>
                    <a:pt x="0" y="3078838"/>
                  </a:lnTo>
                  <a:lnTo>
                    <a:pt x="203656" y="3078838"/>
                  </a:lnTo>
                  <a:lnTo>
                    <a:pt x="203656" y="3073940"/>
                  </a:lnTo>
                  <a:lnTo>
                    <a:pt x="207870" y="3074211"/>
                  </a:lnTo>
                  <a:close/>
                </a:path>
              </a:pathLst>
            </a:cu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05239" y="2159850"/>
              <a:ext cx="415498" cy="45243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b="1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 Heavy" panose="00020600040101010101" pitchFamily="18" charset="-122"/>
                  <a:cs typeface="阿里巴巴普惠体 Heavy" panose="00020600040101010101" pitchFamily="18" charset="-122"/>
                  <a:sym typeface="Consolas" panose="020B0609020204030204" pitchFamily="49" charset="0"/>
                </a:rPr>
                <a:t>低</a:t>
              </a:r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b="1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 Heavy" panose="00020600040101010101" pitchFamily="18" charset="-122"/>
                  <a:cs typeface="阿里巴巴普惠体 Heavy" panose="00020600040101010101" pitchFamily="18" charset="-122"/>
                  <a:sym typeface="Consolas" panose="020B0609020204030204" pitchFamily="49" charset="0"/>
                </a:rPr>
                <a:t>高</a:t>
              </a:r>
              <a:endParaRPr kumimoji="1"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9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多环境启动命令格式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多环境开发控制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24578" name="Picture 2" descr="https://gimg2.baidu.com/image_search/src=http%3A%2F%2Fpic.kyfxbl.com%2Fmaven.jpg&amp;refer=http%3A%2F%2Fpic.kyfxbl.com&amp;app=2002&amp;size=f9999,10000&amp;q=a80&amp;n=0&amp;g=0n&amp;fmt=jpeg?sec=1614505594&amp;t=f2471ced0242f84da6a936fa186e7c5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3" t="40942" r="22261" b="37681"/>
          <a:stretch/>
        </p:blipFill>
        <p:spPr bwMode="auto">
          <a:xfrm>
            <a:off x="2804680" y="3067049"/>
            <a:ext cx="23526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ss0.bdstatic.com/70cFuHSh_Q1YnxGkpoWK1HF6hhy/it/u=241823525,1590873275&amp;fm=26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55" y="3067049"/>
            <a:ext cx="2397125" cy="68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097602" y="4396859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profile</a:t>
            </a:r>
            <a:endParaRPr kumimoji="1" lang="zh-CN" altLang="en-US" sz="32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04502" y="4396858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profile</a:t>
            </a:r>
            <a:endParaRPr kumimoji="1" lang="zh-CN" altLang="en-US" sz="32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49777" y="2697018"/>
            <a:ext cx="415156" cy="415637"/>
            <a:chOff x="5372580" y="3522518"/>
            <a:chExt cx="415156" cy="415637"/>
          </a:xfrm>
        </p:grpSpPr>
        <p:sp>
          <p:nvSpPr>
            <p:cNvPr id="15" name="椭圆形标注 14"/>
            <p:cNvSpPr/>
            <p:nvPr/>
          </p:nvSpPr>
          <p:spPr>
            <a:xfrm>
              <a:off x="5372580" y="3522518"/>
              <a:ext cx="415156" cy="415637"/>
            </a:xfrm>
            <a:prstGeom prst="wedgeEllipseCallout">
              <a:avLst>
                <a:gd name="adj1" fmla="val -36128"/>
                <a:gd name="adj2" fmla="val 54861"/>
              </a:avLst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3879" y="3611288"/>
              <a:ext cx="276190" cy="23809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9481901" y="2651412"/>
            <a:ext cx="415156" cy="415637"/>
            <a:chOff x="5878101" y="3754460"/>
            <a:chExt cx="415156" cy="41563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7107" y="3833706"/>
              <a:ext cx="257143" cy="257143"/>
            </a:xfrm>
            <a:prstGeom prst="rect">
              <a:avLst/>
            </a:prstGeom>
          </p:spPr>
        </p:pic>
        <p:sp>
          <p:nvSpPr>
            <p:cNvPr id="23" name="椭圆形标注 22"/>
            <p:cNvSpPr/>
            <p:nvPr/>
          </p:nvSpPr>
          <p:spPr>
            <a:xfrm>
              <a:off x="5878101" y="3754460"/>
              <a:ext cx="415156" cy="415637"/>
            </a:xfrm>
            <a:prstGeom prst="wedgeEllipseCallout">
              <a:avLst>
                <a:gd name="adj1" fmla="val -36128"/>
                <a:gd name="adj2" fmla="val 54861"/>
              </a:avLst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4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6" grpId="0"/>
      <p:bldP spid="16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多环境兼容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①：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中设置多环境属性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051376"/>
            <a:ext cx="10225116" cy="469359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&gt;dev_env&lt;/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dev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activation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activeByDefault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&gt;true&lt;/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activeByDefault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activation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&gt;pro_env&lt;/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&gt;pro&lt;/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&gt;test_env&lt;/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&gt;test&lt;/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3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多环境兼容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中引用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属性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186459"/>
            <a:ext cx="10225116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${</a:t>
            </a:r>
            <a:r>
              <a:rPr lang="en-US" altLang="zh-CN" sz="1400" b="1" dirty="0" err="1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dev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81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test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301838" y="3516495"/>
            <a:ext cx="4488872" cy="18928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&gt;dev_env&lt;/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dev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activation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activeByDefault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&gt;true&lt;/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activeByDefault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activation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endParaRPr lang="zh-CN" altLang="zh-CN" sz="1300" dirty="0">
              <a:latin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74920" y="3985260"/>
            <a:ext cx="3322320" cy="5334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682869" y="2784839"/>
            <a:ext cx="5098932" cy="2501536"/>
          </a:xfrm>
          <a:prstGeom prst="arc">
            <a:avLst>
              <a:gd name="adj1" fmla="val 16200000"/>
              <a:gd name="adj2" fmla="val 21529893"/>
            </a:avLst>
          </a:prstGeom>
          <a:ln w="25400">
            <a:solidFill>
              <a:srgbClr val="AD2B2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3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多环境兼容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③：执行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打包指令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多环境开发控制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Maven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指令执行完毕后，生成了对应的包，其中类参与编译，但是配置文件并没有编译，而是复制到包中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解决思路：对于源码中非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java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类的操作要求加载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Maven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对应的属性，解析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${}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占位符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84564" y="2321542"/>
            <a:ext cx="9064338" cy="738664"/>
            <a:chOff x="1184564" y="2186459"/>
            <a:chExt cx="9064338" cy="738664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1184564" y="2186459"/>
              <a:ext cx="3377045" cy="73866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spring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profiles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active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${</a:t>
              </a:r>
              <a:r>
                <a:rPr lang="en-US" altLang="zh-CN" sz="1400" b="1" dirty="0" err="1">
                  <a:solidFill>
                    <a:srgbClr val="AD2B26"/>
                  </a:solidFill>
                  <a:latin typeface="Consolas" panose="020B0609020204030204" pitchFamily="49" charset="0"/>
                </a:rPr>
                <a:t>profile.active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2000" dirty="0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6871857" y="2186459"/>
              <a:ext cx="3377045" cy="73866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spring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profiles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active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${</a:t>
              </a:r>
              <a:r>
                <a:rPr lang="en-US" altLang="zh-CN" sz="1400" b="1" dirty="0" err="1">
                  <a:solidFill>
                    <a:srgbClr val="AD2B26"/>
                  </a:solidFill>
                  <a:latin typeface="Consolas" panose="020B0609020204030204" pitchFamily="49" charset="0"/>
                </a:rPr>
                <a:t>profile.active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2000" dirty="0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561609" y="2386326"/>
              <a:ext cx="2329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复制前      </a:t>
              </a: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复制后</a:t>
              </a:r>
              <a:endPara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5380725" y="2570992"/>
              <a:ext cx="672015" cy="0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793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原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生开发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SpringMVC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程序过程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64756" y="2152092"/>
            <a:ext cx="9720000" cy="42934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&gt;javax.servlet&lt;/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&gt;javax.servlet-api&lt;/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&gt;3.1.0&lt;/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&gt;provided&lt;/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&gt;spring-webmvc&lt;/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&gt;5.2.10.RELEASE&lt;/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370667" y="2458687"/>
            <a:ext cx="9720000" cy="36471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ServletConfig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AbstractAnnotationConfigDispatcherServletInitializer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&lt;?&gt;[]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getRootConfigClasses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Class[]{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&lt;?&gt;[]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getServletConfigClasses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Class[]{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SpringMvcConfig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getServletMappings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String[]{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776577" y="2760397"/>
            <a:ext cx="9720000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@ComponentScan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com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chinasoft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controller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@EnableWebMvc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SpringMvcConfig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82488" y="3066992"/>
            <a:ext cx="9720000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bookService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@GetMapping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"/{id}"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Result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id)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 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.getById(id);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Integer 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?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GET_OK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GET_ERR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String msg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?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""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"数据查询失败，请重试！"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Result(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msg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1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多环境兼容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④：对资源文件开启对默认占位符的解析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186459"/>
            <a:ext cx="10225116" cy="3611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build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plugins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plugin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&gt;maven-resources-plugin&lt;/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&gt;utf-8&lt;/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useDefaultDelimiters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&gt;true&lt;/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useDefaultDelimiters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plugin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plugins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build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多环境开发控制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Maven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打包加载到属性，打包顺利通过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84564" y="2321542"/>
            <a:ext cx="9064338" cy="738664"/>
            <a:chOff x="1184564" y="2186459"/>
            <a:chExt cx="9064338" cy="738664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1184564" y="2186459"/>
              <a:ext cx="3377045" cy="73866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spring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profiles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active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${</a:t>
              </a:r>
              <a:r>
                <a:rPr lang="en-US" altLang="zh-CN" sz="1400" b="1" dirty="0" err="1">
                  <a:solidFill>
                    <a:srgbClr val="AD2B26"/>
                  </a:solidFill>
                  <a:latin typeface="Consolas" panose="020B0609020204030204" pitchFamily="49" charset="0"/>
                </a:rPr>
                <a:t>profile.active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2000" dirty="0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6871857" y="2186459"/>
              <a:ext cx="3377045" cy="73866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spring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profiles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active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dev</a:t>
              </a:r>
              <a:endParaRPr lang="zh-CN" altLang="zh-CN" sz="2000" dirty="0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561609" y="2386326"/>
              <a:ext cx="2329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复制前      </a:t>
              </a: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复制后</a:t>
              </a:r>
              <a:endPara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5380725" y="2570992"/>
              <a:ext cx="672015" cy="0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8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关联操作（多环境配置）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配置文件分类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2657" y="2732189"/>
            <a:ext cx="1018256" cy="1851829"/>
            <a:chOff x="2610769" y="3725979"/>
            <a:chExt cx="1018256" cy="18518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10769" y="3725979"/>
              <a:ext cx="1018256" cy="1256290"/>
            </a:xfrm>
            <a:prstGeom prst="rect">
              <a:avLst/>
            </a:prstGeom>
          </p:spPr>
        </p:pic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2719853" y="506061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测试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6017" y="2732189"/>
            <a:ext cx="1018256" cy="1851829"/>
            <a:chOff x="8215029" y="3208789"/>
            <a:chExt cx="1018256" cy="185182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029" y="3208789"/>
              <a:ext cx="1018256" cy="1256290"/>
            </a:xfrm>
            <a:prstGeom prst="rect">
              <a:avLst/>
            </a:prstGeom>
          </p:spPr>
        </p:pic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8324113" y="454342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后端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32" y="3316080"/>
            <a:ext cx="862013" cy="614157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3633644" y="2036297"/>
            <a:ext cx="1462746" cy="745435"/>
          </a:xfrm>
          <a:prstGeom prst="cloudCallout">
            <a:avLst>
              <a:gd name="adj1" fmla="val -46229"/>
              <a:gd name="adj2" fmla="val 74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Consolas" panose="020B0609020204030204" pitchFamily="49" charset="0"/>
              </a:rPr>
              <a:t>临时属性</a:t>
            </a:r>
            <a:endParaRPr lang="en-US" altLang="zh-CN" sz="1200" dirty="0" smtClean="0">
              <a:solidFill>
                <a:schemeClr val="tx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Consolas" panose="020B0609020204030204" pitchFamily="49" charset="0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Consolas" panose="020B0609020204030204" pitchFamily="49" charset="0"/>
              </a:rPr>
              <a:t>太多啦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4827386"/>
            <a:ext cx="9747279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java –jar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springboot.jar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spring.profiles.active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=test --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server.port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=85 --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server.servlet.context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-path=/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heima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--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server.tomcat.connection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-timeout=-1 ……</a:t>
            </a:r>
            <a:r>
              <a:rPr lang="en-US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……</a:t>
            </a:r>
            <a:r>
              <a:rPr lang="en-US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……</a:t>
            </a:r>
            <a:r>
              <a:rPr lang="en-US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……</a:t>
            </a:r>
            <a:r>
              <a:rPr lang="en-US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……</a:t>
            </a:r>
            <a:endParaRPr lang="zh-CN" altLang="zh-CN" sz="14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配置文件分类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级配置文件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级：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file 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config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/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application.yml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	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【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最高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】</a:t>
            </a:r>
            <a:endParaRPr kumimoji="1"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级：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file 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application.yml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classpath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config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/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application.yml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classpath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application.yml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	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【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最低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】</a:t>
            </a: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作用：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级留做系统打包后设置通用属性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级用于系统开发阶段设置通用属性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配置文件分类（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4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种）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配置文件格式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数据格式与数据读取方式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多环境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启动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配置文件分类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JUnit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实现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JUnit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JUnit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（复习）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0" y="2176750"/>
            <a:ext cx="10225117" cy="41549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@RunWith(SpringJUnit4ClassRunner.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@ContextConfiguration(classes = SpringConfig.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UserServiceTest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testSave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.save();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2423" y="2224701"/>
            <a:ext cx="10075647" cy="369332"/>
            <a:chOff x="1052423" y="2224701"/>
            <a:chExt cx="10075647" cy="369332"/>
          </a:xfrm>
        </p:grpSpPr>
        <p:sp>
          <p:nvSpPr>
            <p:cNvPr id="6" name="矩形 5"/>
            <p:cNvSpPr/>
            <p:nvPr/>
          </p:nvSpPr>
          <p:spPr>
            <a:xfrm>
              <a:off x="1052423" y="2239436"/>
              <a:ext cx="10075647" cy="339862"/>
            </a:xfrm>
            <a:prstGeom prst="rect">
              <a:avLst/>
            </a:prstGeom>
            <a:solidFill>
              <a:srgbClr val="AD2B2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9487315" y="2224701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设置运行器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2423" y="2607864"/>
            <a:ext cx="10075647" cy="369332"/>
            <a:chOff x="1052423" y="2607864"/>
            <a:chExt cx="10075647" cy="369332"/>
          </a:xfrm>
        </p:grpSpPr>
        <p:sp>
          <p:nvSpPr>
            <p:cNvPr id="8" name="矩形 7"/>
            <p:cNvSpPr/>
            <p:nvPr/>
          </p:nvSpPr>
          <p:spPr>
            <a:xfrm>
              <a:off x="1052423" y="2622599"/>
              <a:ext cx="10075647" cy="339862"/>
            </a:xfrm>
            <a:prstGeom prst="rect">
              <a:avLst/>
            </a:prstGeom>
            <a:solidFill>
              <a:srgbClr val="AD2B2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487315" y="260786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加载环境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2423" y="3337882"/>
            <a:ext cx="10075647" cy="776918"/>
            <a:chOff x="1052423" y="3337882"/>
            <a:chExt cx="10075647" cy="776918"/>
          </a:xfrm>
        </p:grpSpPr>
        <p:sp>
          <p:nvSpPr>
            <p:cNvPr id="10" name="矩形 9"/>
            <p:cNvSpPr/>
            <p:nvPr/>
          </p:nvSpPr>
          <p:spPr>
            <a:xfrm>
              <a:off x="1052423" y="3337882"/>
              <a:ext cx="10075647" cy="776918"/>
            </a:xfrm>
            <a:prstGeom prst="rect">
              <a:avLst/>
            </a:prstGeom>
            <a:solidFill>
              <a:srgbClr val="49504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487315" y="350429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注入测试对象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2423" y="4404246"/>
            <a:ext cx="10075647" cy="1524147"/>
            <a:chOff x="1052423" y="4404246"/>
            <a:chExt cx="10075647" cy="1524147"/>
          </a:xfrm>
        </p:grpSpPr>
        <p:sp>
          <p:nvSpPr>
            <p:cNvPr id="12" name="矩形 11"/>
            <p:cNvSpPr/>
            <p:nvPr/>
          </p:nvSpPr>
          <p:spPr>
            <a:xfrm>
              <a:off x="1052423" y="4404246"/>
              <a:ext cx="10075647" cy="1524147"/>
            </a:xfrm>
            <a:prstGeom prst="rect">
              <a:avLst/>
            </a:prstGeom>
            <a:solidFill>
              <a:srgbClr val="59595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487315" y="506236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测试功能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39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JUnit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JUnit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0" y="2176750"/>
            <a:ext cx="10225117" cy="34163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6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SpringBootTest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Springboot07JunitApplicationTests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testSave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.save();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JUnit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SpringBootTest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测试类注解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位置：测试类定义上方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JUnit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加载的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启动类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530588" lvl="1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classes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启动类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5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70614" y="585060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6" y="5886889"/>
            <a:ext cx="10008882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如果测试类在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启动类的包或子包中，可以省略启动类的设置，也就是省略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classes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的设定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73121" y="5494020"/>
            <a:ext cx="10225116" cy="114490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64000" y="556649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  <a:endParaRPr kumimoji="1" lang="zh-CN" altLang="en-US" sz="1400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44787"/>
            <a:ext cx="10225116" cy="70294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@SpringBootTest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(classes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Springboot07JunitApplication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Springboot07JunitApplicationTests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JUnit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1071388" y="1646768"/>
            <a:ext cx="10749598" cy="4219575"/>
          </a:xfrm>
          <a:prstGeom prst="rect">
            <a:avLst/>
          </a:prstGeom>
        </p:spPr>
        <p:txBody>
          <a:bodyPr anchor="t" anchorCtr="0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（不存在）</a:t>
            </a:r>
          </a:p>
          <a:p>
            <a:pPr marL="0" indent="0">
              <a:buNone/>
            </a:pPr>
            <a:r>
              <a:rPr kumimoji="1"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SpringMVC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（不存在）</a:t>
            </a:r>
          </a:p>
          <a:p>
            <a:pPr marL="0" indent="0">
              <a:buNone/>
            </a:pPr>
            <a:r>
              <a:rPr kumimoji="1"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主要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实现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SSM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</a:p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SpringMVC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（复习）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导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入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JdbcConfig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导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入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JDBCConfig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定义数据源（加载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配置项：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driver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url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username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password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SqlSessionFactoryBean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定义映射配置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4772084"/>
            <a:ext cx="799482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MapperScannerConfigurer getMapperScannerConfigurer(){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MapperScannerConfigurer msc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MapperScannerConfigurer();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msc.setBasePackage(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chinasoft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dao"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msc;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2648041"/>
            <a:ext cx="7994826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SqlSessionFactoryBean getSqlSessionFactoryBean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(DataSource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dataSource){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SqlSessionFactoryBean ssfb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SqlSessionFactoryBean();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ssfb.setTypeAliasesPackage(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chinasoft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domain"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ssfb.setDataSource(dataSource);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ssfb;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7" y="2122371"/>
            <a:ext cx="5242704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dbc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Config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"${jdbc.driver}"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"${jdbc.url}"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"${jdbc.username}"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"${jdbc.password}"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</a:t>
            </a:r>
            <a:r>
              <a:rPr lang="zh-CN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Bean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DataSource getDataSource(){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DruidDataSource ds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DruidDataSource();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ds.setDriverClassName(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ds.setUrl(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ds.setUsername(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ds.setPassword(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ds;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442617" y="4224273"/>
            <a:ext cx="5242704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#jdbc.properties</a:t>
            </a:r>
            <a:b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com.mysql.jdbc.Driver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jdbc:mysql://localhost:3306/spring_db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root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jdbc.password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en-US" altLang="zh-CN" sz="14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chinasoft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2109501"/>
            <a:ext cx="5242705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chinasoft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@PropertySource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"classpath:jdbc.properties"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@Import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({</a:t>
            </a:r>
            <a:r>
              <a:rPr lang="zh-CN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</a:t>
            </a:r>
            <a:r>
              <a:rPr lang="en-US" altLang="zh-CN" sz="1400" dirty="0" err="1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dbc</a:t>
            </a:r>
            <a:r>
              <a:rPr lang="zh-CN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Config</a:t>
            </a:r>
            <a:r>
              <a:rPr lang="zh-CN" altLang="zh-CN" sz="1400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,MyBatisConfig.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SpringConfig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（复习）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导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入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JdbcConfig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导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入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JDBCConfig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定义数据源（加载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配置项：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driver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url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username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password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SqlSessionFactoryBean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定义映射配置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4772084"/>
            <a:ext cx="799482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MapperScannerConfigurer getMapperScannerConfigurer(){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MapperScannerConfigurer msc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MapperScannerConfigurer();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msc.setBasePackage(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chinasoft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dao"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msc;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2648041"/>
            <a:ext cx="7994826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SqlSessionFactoryBean getSqlSessionFactoryBean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(DataSource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dataSource){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SqlSessionFactoryBean ssfb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SqlSessionFactoryBean();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ssfb.setTypeAliasesPackage(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chinasoft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domain"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ssfb.setDataSource(dataSource);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ssfb;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7" y="2122371"/>
            <a:ext cx="5242704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dbc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Config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"${jdbc.driver}"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"${jdbc.url}"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"${jdbc.username}"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"${jdbc.password}"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</a:t>
            </a:r>
            <a:r>
              <a:rPr lang="zh-CN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Bean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DataSource getDataSource(){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DruidDataSource ds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DruidDataSource();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ds.setDriverClassName(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ds.setUrl(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ds.setUsername(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ds.setPassword(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ds;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442617" y="4224273"/>
            <a:ext cx="5242704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#jdbc.properties</a:t>
            </a:r>
            <a:b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com.mysql.jdbc.Driver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jdbc:mysql://localhost:3306/spring_db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root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jdbc.password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en-US" altLang="zh-CN" sz="14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chinasoft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2109501"/>
            <a:ext cx="5242705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chinasoft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@PropertySource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"classpath:jdbc.properties"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@Import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({</a:t>
            </a:r>
            <a:r>
              <a:rPr lang="zh-CN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</a:t>
            </a:r>
            <a:r>
              <a:rPr lang="en-US" altLang="zh-CN" sz="1400" dirty="0" err="1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dbc</a:t>
            </a:r>
            <a:r>
              <a:rPr lang="zh-CN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Config</a:t>
            </a:r>
            <a:r>
              <a:rPr lang="zh-CN" altLang="zh-CN" sz="1400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,MyBatisConfig.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SpringConfig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2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59" y="2300818"/>
            <a:ext cx="5096511" cy="428714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：创建新模块，选择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初始化，并配置模块相关基础信息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1" y="2300818"/>
            <a:ext cx="4679382" cy="428714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1989433" y="4185793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①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2237981" y="2930632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②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3888246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③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503941" y="3890178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⑤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392798" y="2633244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④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434073" y="4859091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⑥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9513077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⑦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60" y="2117580"/>
            <a:ext cx="7011055" cy="4397313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②：选择当前模块需要使用的技术集（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MySQL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79800" y="2781300"/>
            <a:ext cx="241300" cy="2413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43663" y="3024188"/>
            <a:ext cx="1176338" cy="185739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3413639" y="2529992"/>
            <a:ext cx="3117335" cy="1112199"/>
          </a:xfrm>
          <a:prstGeom prst="arc">
            <a:avLst>
              <a:gd name="adj1" fmla="val 11533199"/>
              <a:gd name="adj2" fmla="val 21158782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43663" y="2807976"/>
            <a:ext cx="1176338" cy="185739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弧形 10"/>
          <p:cNvSpPr/>
          <p:nvPr/>
        </p:nvSpPr>
        <p:spPr>
          <a:xfrm rot="19768244">
            <a:off x="3287077" y="3581817"/>
            <a:ext cx="3628152" cy="1112199"/>
          </a:xfrm>
          <a:prstGeom prst="arc">
            <a:avLst>
              <a:gd name="adj1" fmla="val 11343685"/>
              <a:gd name="adj2" fmla="val 21158782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66763" y="4728983"/>
            <a:ext cx="241300" cy="2413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1" grpId="0" animBg="1"/>
      <p:bldP spid="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：设置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数据源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参数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alibaba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pool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driver-class-name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Driver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jdbc:mysql://localhost:3306/ssm_db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root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root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21118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352243"/>
            <a:ext cx="1005776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版本低于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2.4.3(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不含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)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，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Mysql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驱动版本大于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8.0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时，需要在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url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连接串中配置时区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8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或在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MySQL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数据库端配置时区解决此问题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4854599"/>
            <a:ext cx="10302240" cy="174414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492706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5767594"/>
            <a:ext cx="9642763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jdbc:mysql://localhost:3306/ssm_db?</a:t>
            </a:r>
            <a:r>
              <a:rPr lang="zh-CN" altLang="zh-C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serverTimezone=UTC</a:t>
            </a:r>
            <a:endParaRPr lang="zh-CN" altLang="zh-CN" sz="16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5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 animBg="1"/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④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：定义数据层接口与映射配置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@Mapper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UserDao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@Select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"select * from </a:t>
            </a:r>
            <a:r>
              <a:rPr lang="en-US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List&lt;User&gt; getAll();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⑤：测试类中注入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接口，测试功能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32882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@SpringBootTest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Springboot08MybatisApplicationTests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testGetById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.getById(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59" y="2300818"/>
            <a:ext cx="5096511" cy="428714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入门程序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：创建新模块，选择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初始化，并配置模块相关基础信息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1" y="2300818"/>
            <a:ext cx="4679382" cy="428714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1989433" y="4185793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①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2237981" y="2930632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②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3888246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③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503941" y="3890178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⑤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392798" y="2633244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④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434073" y="4859091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⑥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9513077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⑦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4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6" grpId="0"/>
      <p:bldP spid="17" grpId="0"/>
      <p:bldP spid="20" grpId="0"/>
      <p:bldP spid="2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的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SSM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案例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pom.xml</a:t>
            </a:r>
          </a:p>
          <a:p>
            <a:pPr marL="359138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配置起步依赖，必要的资源坐标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(druid)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application.yml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59138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设置数据源、端口等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配置类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59138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全部删除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dao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59138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设置</a:t>
            </a:r>
            <a:r>
              <a:rPr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@Mapper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测试类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页面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59138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放置在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resources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目录下的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static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目录中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的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整合案例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页面存储的访问位置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JUint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②：选择当前模块需要使用的技术集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300819"/>
            <a:ext cx="6791862" cy="42876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479800" y="2781300"/>
            <a:ext cx="241300" cy="2413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43663" y="2981324"/>
            <a:ext cx="1176338" cy="185739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3423165" y="2610963"/>
            <a:ext cx="3117335" cy="1112199"/>
          </a:xfrm>
          <a:prstGeom prst="arc">
            <a:avLst>
              <a:gd name="adj1" fmla="val 11626765"/>
              <a:gd name="adj2" fmla="val 21158782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31876</TotalTime>
  <Words>6240</Words>
  <Application>Microsoft Office PowerPoint</Application>
  <PresentationFormat>宽屏</PresentationFormat>
  <Paragraphs>563</Paragraphs>
  <Slides>83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83</vt:i4>
      </vt:variant>
    </vt:vector>
  </HeadingPairs>
  <TitlesOfParts>
    <vt:vector size="107" baseType="lpstr">
      <vt:lpstr>Alibaba PuHuiTi B</vt:lpstr>
      <vt:lpstr>Alibaba PuHuiTi M</vt:lpstr>
      <vt:lpstr>Alibaba PuHuiTi R</vt:lpstr>
      <vt:lpstr>阿里巴巴普惠体</vt:lpstr>
      <vt:lpstr>阿里巴巴普惠体 Heavy</vt:lpstr>
      <vt:lpstr>阿里巴巴普惠体 Medium</vt:lpstr>
      <vt:lpstr>等线</vt:lpstr>
      <vt:lpstr>黑体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SpringBoot</vt:lpstr>
      <vt:lpstr>PowerPoint 演示文稿</vt:lpstr>
      <vt:lpstr>PowerPoint 演示文稿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zteacher</cp:lastModifiedBy>
  <cp:revision>863</cp:revision>
  <dcterms:created xsi:type="dcterms:W3CDTF">2020-03-31T02:23:27Z</dcterms:created>
  <dcterms:modified xsi:type="dcterms:W3CDTF">2022-10-18T07:17:40Z</dcterms:modified>
</cp:coreProperties>
</file>