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5"/>
  </p:notesMasterIdLst>
  <p:handoutMasterIdLst>
    <p:handoutMasterId r:id="rId56"/>
  </p:handoutMasterIdLst>
  <p:sldIdLst>
    <p:sldId id="462" r:id="rId8"/>
    <p:sldId id="463" r:id="rId9"/>
    <p:sldId id="612" r:id="rId10"/>
    <p:sldId id="484" r:id="rId11"/>
    <p:sldId id="622" r:id="rId12"/>
    <p:sldId id="972" r:id="rId13"/>
    <p:sldId id="588" r:id="rId14"/>
    <p:sldId id="589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466" r:id="rId23"/>
    <p:sldId id="614" r:id="rId24"/>
    <p:sldId id="615" r:id="rId25"/>
    <p:sldId id="945" r:id="rId26"/>
    <p:sldId id="617" r:id="rId27"/>
    <p:sldId id="616" r:id="rId28"/>
    <p:sldId id="618" r:id="rId29"/>
    <p:sldId id="620" r:id="rId30"/>
    <p:sldId id="947" r:id="rId31"/>
    <p:sldId id="621" r:id="rId32"/>
    <p:sldId id="950" r:id="rId33"/>
    <p:sldId id="951" r:id="rId34"/>
    <p:sldId id="954" r:id="rId35"/>
    <p:sldId id="955" r:id="rId36"/>
    <p:sldId id="952" r:id="rId37"/>
    <p:sldId id="967" r:id="rId38"/>
    <p:sldId id="956" r:id="rId39"/>
    <p:sldId id="957" r:id="rId40"/>
    <p:sldId id="958" r:id="rId41"/>
    <p:sldId id="960" r:id="rId42"/>
    <p:sldId id="959" r:id="rId43"/>
    <p:sldId id="961" r:id="rId44"/>
    <p:sldId id="962" r:id="rId45"/>
    <p:sldId id="963" r:id="rId46"/>
    <p:sldId id="964" r:id="rId47"/>
    <p:sldId id="965" r:id="rId48"/>
    <p:sldId id="966" r:id="rId49"/>
    <p:sldId id="953" r:id="rId50"/>
    <p:sldId id="968" r:id="rId51"/>
    <p:sldId id="971" r:id="rId52"/>
    <p:sldId id="970" r:id="rId53"/>
    <p:sldId id="96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27" d="100"/>
          <a:sy n="127" d="100"/>
        </p:scale>
        <p:origin x="5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48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/>
              <a:t>数据库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默认约束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314FC-6959-4439-9456-886031014DEA}"/>
              </a:ext>
            </a:extLst>
          </p:cNvPr>
          <p:cNvSpPr txBox="1"/>
          <p:nvPr/>
        </p:nvSpPr>
        <p:spPr>
          <a:xfrm>
            <a:off x="1232021" y="2142637"/>
            <a:ext cx="168370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B1426C-CA64-41E1-BEE7-D929AD7C24B7}"/>
              </a:ext>
            </a:extLst>
          </p:cNvPr>
          <p:cNvSpPr txBox="1"/>
          <p:nvPr/>
        </p:nvSpPr>
        <p:spPr>
          <a:xfrm>
            <a:off x="1713745" y="2968420"/>
            <a:ext cx="5206368" cy="14476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创建表时添加默认约束</a:t>
            </a:r>
            <a:endParaRPr lang="en-US" altLang="zh-CN" sz="12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 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默认值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FC5BB-A9E2-4E82-8646-D6EBB3F8CA61}"/>
              </a:ext>
            </a:extLst>
          </p:cNvPr>
          <p:cNvSpPr txBox="1"/>
          <p:nvPr/>
        </p:nvSpPr>
        <p:spPr>
          <a:xfrm>
            <a:off x="1501953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752DE-3E0D-4074-85C6-69529FE1B9DF}"/>
              </a:ext>
            </a:extLst>
          </p:cNvPr>
          <p:cNvSpPr txBox="1"/>
          <p:nvPr/>
        </p:nvSpPr>
        <p:spPr>
          <a:xfrm>
            <a:off x="7469327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）删除约束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1BCDFC-2555-45DB-993C-2887BB775F26}"/>
              </a:ext>
            </a:extLst>
          </p:cNvPr>
          <p:cNvSpPr txBox="1"/>
          <p:nvPr/>
        </p:nvSpPr>
        <p:spPr>
          <a:xfrm>
            <a:off x="1713744" y="4693509"/>
            <a:ext cx="5206369" cy="7008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建完表后添加默认约束</a:t>
            </a:r>
            <a:endParaRPr lang="en-US" altLang="zh-CN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ALTER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</a:t>
            </a:r>
            <a:r>
              <a:rPr lang="zh-CN" altLang="en-US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默认值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EA9CBE-CB55-4ADC-B05C-4CB981430000}"/>
              </a:ext>
            </a:extLst>
          </p:cNvPr>
          <p:cNvSpPr txBox="1"/>
          <p:nvPr/>
        </p:nvSpPr>
        <p:spPr>
          <a:xfrm>
            <a:off x="7677508" y="2968420"/>
            <a:ext cx="4221597" cy="3777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ALTER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</a:t>
            </a:r>
            <a:r>
              <a:rPr lang="zh-CN" altLang="en-US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1232021" y="1462531"/>
            <a:ext cx="5815608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保存数据时，未指定值则采用默认值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B693F-A984-469E-8104-244F7100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2" y="1180981"/>
            <a:ext cx="8001693" cy="253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7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外键约束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1232021" y="1462531"/>
            <a:ext cx="8144892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外键用来让两个表的数据之间建立链接，保证数据的一致性和完整性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344FA4-FE42-48E7-B2AA-A7E0E6222DB8}"/>
              </a:ext>
            </a:extLst>
          </p:cNvPr>
          <p:cNvSpPr txBox="1"/>
          <p:nvPr/>
        </p:nvSpPr>
        <p:spPr>
          <a:xfrm>
            <a:off x="1993723" y="2707662"/>
            <a:ext cx="118762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员工表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E0FD80-B11C-4BF4-B948-5AF2A2BB8145}"/>
              </a:ext>
            </a:extLst>
          </p:cNvPr>
          <p:cNvSpPr txBox="1"/>
          <p:nvPr/>
        </p:nvSpPr>
        <p:spPr>
          <a:xfrm>
            <a:off x="5579824" y="2707662"/>
            <a:ext cx="118762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部门表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F56FD8-1FBB-4110-9295-9C66852F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12" y="3097501"/>
            <a:ext cx="2171888" cy="1486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DF2D84-B946-4E74-B19A-75D925C1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38" y="3097501"/>
            <a:ext cx="1844200" cy="662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8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外键约束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314FC-6959-4439-9456-886031014DEA}"/>
              </a:ext>
            </a:extLst>
          </p:cNvPr>
          <p:cNvSpPr txBox="1"/>
          <p:nvPr/>
        </p:nvSpPr>
        <p:spPr>
          <a:xfrm>
            <a:off x="1232021" y="2142637"/>
            <a:ext cx="168370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B1426C-CA64-41E1-BEE7-D929AD7C24B7}"/>
              </a:ext>
            </a:extLst>
          </p:cNvPr>
          <p:cNvSpPr txBox="1"/>
          <p:nvPr/>
        </p:nvSpPr>
        <p:spPr>
          <a:xfrm>
            <a:off x="1713744" y="2968420"/>
            <a:ext cx="9733508" cy="17246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创建表时添加外键约束</a:t>
            </a:r>
            <a:endParaRPr lang="en-US" altLang="zh-CN" sz="12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[CONSTRAINT] [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外键名称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外键列名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2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主表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主表列名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FC5BB-A9E2-4E82-8646-D6EBB3F8CA61}"/>
              </a:ext>
            </a:extLst>
          </p:cNvPr>
          <p:cNvSpPr txBox="1"/>
          <p:nvPr/>
        </p:nvSpPr>
        <p:spPr>
          <a:xfrm>
            <a:off x="1501953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752DE-3E0D-4074-85C6-69529FE1B9DF}"/>
              </a:ext>
            </a:extLst>
          </p:cNvPr>
          <p:cNvSpPr txBox="1"/>
          <p:nvPr/>
        </p:nvSpPr>
        <p:spPr>
          <a:xfrm>
            <a:off x="1501953" y="5630385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）删除约束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1BCDFC-2555-45DB-993C-2887BB775F26}"/>
              </a:ext>
            </a:extLst>
          </p:cNvPr>
          <p:cNvSpPr txBox="1"/>
          <p:nvPr/>
        </p:nvSpPr>
        <p:spPr>
          <a:xfrm>
            <a:off x="1713744" y="4817344"/>
            <a:ext cx="9733508" cy="7008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建完表后添加外键约束</a:t>
            </a:r>
            <a:endParaRPr lang="en-US" altLang="zh-CN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zh-CN" altLang="en-US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 CONSTRAINT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外键名称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外键字段名称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REFERENCES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主表名称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主表列名称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EA9CBE-CB55-4ADC-B05C-4CB981430000}"/>
              </a:ext>
            </a:extLst>
          </p:cNvPr>
          <p:cNvSpPr txBox="1"/>
          <p:nvPr/>
        </p:nvSpPr>
        <p:spPr>
          <a:xfrm>
            <a:off x="1713744" y="6119939"/>
            <a:ext cx="9733508" cy="3777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zh-CN" altLang="en-US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FOREIGN KEY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外键名称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1232021" y="1462531"/>
            <a:ext cx="8144892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外键用来让两个表的数据之间建立链接，保证数据的一致性和完整性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5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B693F-A984-469E-8104-244F7100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2" y="1180981"/>
            <a:ext cx="8001693" cy="253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11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8648" y="726557"/>
            <a:ext cx="5973761" cy="425640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约束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数据库设计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多表查询</a:t>
            </a:r>
            <a:endParaRPr lang="en-US" altLang="zh-CN"/>
          </a:p>
          <a:p>
            <a:r>
              <a:rPr kumimoji="1" lang="zh-CN" altLang="en-US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6474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数据库设计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lang="zh-CN" altLang="en-US"/>
              <a:t>数据库设计</a:t>
            </a:r>
            <a:r>
              <a:rPr kumimoji="1" lang="zh-CN" altLang="en-US"/>
              <a:t>简介</a:t>
            </a:r>
            <a:endParaRPr kumimoji="1" lang="en-US" altLang="zh-CN"/>
          </a:p>
          <a:p>
            <a:r>
              <a:rPr kumimoji="1" lang="zh-CN" altLang="en-US"/>
              <a:t>表关系之一对多</a:t>
            </a:r>
            <a:endParaRPr kumimoji="1" lang="en-US" altLang="zh-CN"/>
          </a:p>
          <a:p>
            <a:r>
              <a:rPr kumimoji="1" lang="zh-CN" altLang="en-US"/>
              <a:t>表关系之多对多</a:t>
            </a:r>
            <a:endParaRPr kumimoji="1" lang="en-US" altLang="zh-CN"/>
          </a:p>
          <a:p>
            <a:r>
              <a:rPr kumimoji="1" lang="zh-CN" altLang="en-US"/>
              <a:t>表关系之一对一</a:t>
            </a:r>
            <a:endParaRPr kumimoji="1" lang="en-US" altLang="zh-CN"/>
          </a:p>
          <a:p>
            <a:r>
              <a:rPr kumimoji="1" lang="zh-CN" altLang="en-US"/>
              <a:t>数据库设计案例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82052" y="3236584"/>
            <a:ext cx="10427897" cy="139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2.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数据库设计概念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数据库设计就是根据业务系统的具体需求，结合我们所选用的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DBMS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，为这个业务系统构造出最优的数据存储模型。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建立数据库中的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表结构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以及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表与表之间的关联关系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的过程。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有哪些表？表里有哪些字段？表和表之间有什么关系？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175611-367C-40D2-A38A-957C9C1DCE04}"/>
              </a:ext>
            </a:extLst>
          </p:cNvPr>
          <p:cNvSpPr txBox="1"/>
          <p:nvPr/>
        </p:nvSpPr>
        <p:spPr>
          <a:xfrm>
            <a:off x="882051" y="4743331"/>
            <a:ext cx="10427897" cy="1716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3.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数据库设计的步骤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需求分析（数据是什么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?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数据具有哪些属性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?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数据与属性的特点是什么）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逻辑分析（通过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ER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图对数据库进行逻辑建模，不需要考虑我们所选用的数据库管理系统）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物理设计（根据数据库自身的特点把逻辑设计转换为物理设计）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维护设计（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1.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对新的需求进行建表；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表优化）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13813D-CB71-4479-98C3-BAF0EA287D8B}"/>
              </a:ext>
            </a:extLst>
          </p:cNvPr>
          <p:cNvSpPr txBox="1"/>
          <p:nvPr/>
        </p:nvSpPr>
        <p:spPr>
          <a:xfrm>
            <a:off x="838202" y="1054101"/>
            <a:ext cx="316445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1.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软件的研发步骤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19" name="圆角矩形 25">
            <a:extLst>
              <a:ext uri="{FF2B5EF4-FFF2-40B4-BE49-F238E27FC236}">
                <a16:creationId xmlns:a16="http://schemas.microsoft.com/office/drawing/2014/main" id="{04B16BF0-7EEB-47AA-BD1D-2DC37462D5F2}"/>
              </a:ext>
            </a:extLst>
          </p:cNvPr>
          <p:cNvSpPr/>
          <p:nvPr/>
        </p:nvSpPr>
        <p:spPr>
          <a:xfrm>
            <a:off x="3366040" y="2314400"/>
            <a:ext cx="863600" cy="4333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EA326D4C-9F92-4BFA-9E6F-8EAC3CE35B26}"/>
              </a:ext>
            </a:extLst>
          </p:cNvPr>
          <p:cNvSpPr/>
          <p:nvPr/>
        </p:nvSpPr>
        <p:spPr>
          <a:xfrm>
            <a:off x="4643978" y="2314400"/>
            <a:ext cx="865187" cy="4333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21" name="圆角矩形 27">
            <a:extLst>
              <a:ext uri="{FF2B5EF4-FFF2-40B4-BE49-F238E27FC236}">
                <a16:creationId xmlns:a16="http://schemas.microsoft.com/office/drawing/2014/main" id="{24EF6B12-702D-4EE9-B60C-4679B637C2C6}"/>
              </a:ext>
            </a:extLst>
          </p:cNvPr>
          <p:cNvSpPr/>
          <p:nvPr/>
        </p:nvSpPr>
        <p:spPr>
          <a:xfrm>
            <a:off x="5923503" y="2314400"/>
            <a:ext cx="863600" cy="4333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22" name="圆角矩形 28">
            <a:extLst>
              <a:ext uri="{FF2B5EF4-FFF2-40B4-BE49-F238E27FC236}">
                <a16:creationId xmlns:a16="http://schemas.microsoft.com/office/drawing/2014/main" id="{46CC0077-5C98-4BF1-B3EA-9687BC331D45}"/>
              </a:ext>
            </a:extLst>
          </p:cNvPr>
          <p:cNvSpPr/>
          <p:nvPr/>
        </p:nvSpPr>
        <p:spPr>
          <a:xfrm>
            <a:off x="7203028" y="2314400"/>
            <a:ext cx="863600" cy="4333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23" name="圆角矩形 29">
            <a:extLst>
              <a:ext uri="{FF2B5EF4-FFF2-40B4-BE49-F238E27FC236}">
                <a16:creationId xmlns:a16="http://schemas.microsoft.com/office/drawing/2014/main" id="{3AD400A1-BA1A-4F38-9312-58D035047D56}"/>
              </a:ext>
            </a:extLst>
          </p:cNvPr>
          <p:cNvSpPr/>
          <p:nvPr/>
        </p:nvSpPr>
        <p:spPr>
          <a:xfrm>
            <a:off x="8482553" y="2314400"/>
            <a:ext cx="863600" cy="4333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0A1AF2-7657-4CCE-8F9F-14DC8EC9BCA5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229640" y="2531888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43103B-1CCB-4C97-9CDA-0DB3893E78B1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509165" y="2531888"/>
            <a:ext cx="4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97CB502-681A-4E71-96AE-7CC0A15F1D27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787103" y="2531888"/>
            <a:ext cx="41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72A8C22-31A9-498C-B007-03D15AC73EC3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066628" y="2531888"/>
            <a:ext cx="41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641150B-2285-4A71-ADEF-5850674DCBC1}"/>
              </a:ext>
            </a:extLst>
          </p:cNvPr>
          <p:cNvSpPr/>
          <p:nvPr/>
        </p:nvSpPr>
        <p:spPr>
          <a:xfrm>
            <a:off x="3258090" y="1661938"/>
            <a:ext cx="1079500" cy="3603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DC1FD24-E46D-4441-85FE-6819CC3103F9}"/>
              </a:ext>
            </a:extLst>
          </p:cNvPr>
          <p:cNvSpPr/>
          <p:nvPr/>
        </p:nvSpPr>
        <p:spPr>
          <a:xfrm>
            <a:off x="4536028" y="1661938"/>
            <a:ext cx="1081087" cy="3603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架构师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7">
            <a:extLst>
              <a:ext uri="{FF2B5EF4-FFF2-40B4-BE49-F238E27FC236}">
                <a16:creationId xmlns:a16="http://schemas.microsoft.com/office/drawing/2014/main" id="{B3E00F7A-83F5-4ABE-9AC8-8FD9BFC3510C}"/>
              </a:ext>
            </a:extLst>
          </p:cNvPr>
          <p:cNvSpPr/>
          <p:nvPr/>
        </p:nvSpPr>
        <p:spPr>
          <a:xfrm>
            <a:off x="3366040" y="2963688"/>
            <a:ext cx="863600" cy="4318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产品原型</a:t>
            </a:r>
          </a:p>
        </p:txBody>
      </p:sp>
      <p:sp>
        <p:nvSpPr>
          <p:cNvPr id="32" name="圆角矩形 38">
            <a:extLst>
              <a:ext uri="{FF2B5EF4-FFF2-40B4-BE49-F238E27FC236}">
                <a16:creationId xmlns:a16="http://schemas.microsoft.com/office/drawing/2014/main" id="{71E489D4-82F8-4217-ADAC-B02CE8F50704}"/>
              </a:ext>
            </a:extLst>
          </p:cNvPr>
          <p:cNvSpPr/>
          <p:nvPr/>
        </p:nvSpPr>
        <p:spPr>
          <a:xfrm>
            <a:off x="4643978" y="2963688"/>
            <a:ext cx="865187" cy="4333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软件结构设计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D1D388D-6108-49D1-8414-6A09E20289EA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3797840" y="2747788"/>
            <a:ext cx="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573583-8F4A-4E8D-93D9-68D87D8B6B84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5077365" y="2747788"/>
            <a:ext cx="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2283DF-A0B1-4E36-BDBE-90826DFBBDCA}"/>
              </a:ext>
            </a:extLst>
          </p:cNvPr>
          <p:cNvCxnSpPr>
            <a:stCxn id="19" idx="0"/>
            <a:endCxn id="29" idx="4"/>
          </p:cNvCxnSpPr>
          <p:nvPr/>
        </p:nvCxnSpPr>
        <p:spPr>
          <a:xfrm flipV="1">
            <a:off x="3797840" y="20223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6945B2-954F-4073-BBE8-0A3370C35BB3}"/>
              </a:ext>
            </a:extLst>
          </p:cNvPr>
          <p:cNvCxnSpPr>
            <a:stCxn id="20" idx="0"/>
            <a:endCxn id="30" idx="4"/>
          </p:cNvCxnSpPr>
          <p:nvPr/>
        </p:nvCxnSpPr>
        <p:spPr>
          <a:xfrm flipV="1">
            <a:off x="5077365" y="20223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96FC1AB-947E-43E4-800C-02AEF50380F3}"/>
              </a:ext>
            </a:extLst>
          </p:cNvPr>
          <p:cNvSpPr/>
          <p:nvPr/>
        </p:nvSpPr>
        <p:spPr>
          <a:xfrm>
            <a:off x="5815553" y="1658742"/>
            <a:ext cx="1081087" cy="3603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E2BDA9-1708-47E6-A41F-BD65BD199707}"/>
              </a:ext>
            </a:extLst>
          </p:cNvPr>
          <p:cNvCxnSpPr>
            <a:endCxn id="38" idx="4"/>
          </p:cNvCxnSpPr>
          <p:nvPr/>
        </p:nvCxnSpPr>
        <p:spPr>
          <a:xfrm flipV="1">
            <a:off x="6356890" y="2019104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3AA3400C-B799-4A9C-98D2-74C1EDF48A30}"/>
              </a:ext>
            </a:extLst>
          </p:cNvPr>
          <p:cNvSpPr/>
          <p:nvPr/>
        </p:nvSpPr>
        <p:spPr>
          <a:xfrm>
            <a:off x="7095078" y="1658742"/>
            <a:ext cx="1081087" cy="3603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测试工程师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57ED716-9787-4416-AA66-B88BBFB0C3BF}"/>
              </a:ext>
            </a:extLst>
          </p:cNvPr>
          <p:cNvCxnSpPr>
            <a:endCxn id="40" idx="4"/>
          </p:cNvCxnSpPr>
          <p:nvPr/>
        </p:nvCxnSpPr>
        <p:spPr>
          <a:xfrm flipV="1">
            <a:off x="7636415" y="2019104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C59F66C-43DC-4ABF-A2C9-7C5D3F2AD06E}"/>
              </a:ext>
            </a:extLst>
          </p:cNvPr>
          <p:cNvSpPr/>
          <p:nvPr/>
        </p:nvSpPr>
        <p:spPr>
          <a:xfrm>
            <a:off x="8358279" y="1657970"/>
            <a:ext cx="1081087" cy="3603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运维工程师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8D87342-63FF-4B8C-B7C5-B2A5325A79C5}"/>
              </a:ext>
            </a:extLst>
          </p:cNvPr>
          <p:cNvCxnSpPr>
            <a:endCxn id="42" idx="4"/>
          </p:cNvCxnSpPr>
          <p:nvPr/>
        </p:nvCxnSpPr>
        <p:spPr>
          <a:xfrm flipV="1">
            <a:off x="8899616" y="2018332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38">
            <a:extLst>
              <a:ext uri="{FF2B5EF4-FFF2-40B4-BE49-F238E27FC236}">
                <a16:creationId xmlns:a16="http://schemas.microsoft.com/office/drawing/2014/main" id="{4EEED874-582D-4E6B-9F36-8D8D98E23530}"/>
              </a:ext>
            </a:extLst>
          </p:cNvPr>
          <p:cNvSpPr/>
          <p:nvPr/>
        </p:nvSpPr>
        <p:spPr>
          <a:xfrm>
            <a:off x="5923503" y="2980311"/>
            <a:ext cx="865187" cy="4333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5" name="圆角矩形 38">
            <a:extLst>
              <a:ext uri="{FF2B5EF4-FFF2-40B4-BE49-F238E27FC236}">
                <a16:creationId xmlns:a16="http://schemas.microsoft.com/office/drawing/2014/main" id="{33CB748E-0ED2-4150-94A5-E712D853BF05}"/>
              </a:ext>
            </a:extLst>
          </p:cNvPr>
          <p:cNvSpPr/>
          <p:nvPr/>
        </p:nvSpPr>
        <p:spPr>
          <a:xfrm>
            <a:off x="7203028" y="2962101"/>
            <a:ext cx="865187" cy="4333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38">
            <a:extLst>
              <a:ext uri="{FF2B5EF4-FFF2-40B4-BE49-F238E27FC236}">
                <a16:creationId xmlns:a16="http://schemas.microsoft.com/office/drawing/2014/main" id="{7C9EDA2F-519D-42DE-AEA1-5774B5895161}"/>
              </a:ext>
            </a:extLst>
          </p:cNvPr>
          <p:cNvSpPr/>
          <p:nvPr/>
        </p:nvSpPr>
        <p:spPr>
          <a:xfrm>
            <a:off x="8466228" y="2962100"/>
            <a:ext cx="865187" cy="43338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FBA7AA5-EFBD-49B4-86E6-E37D47E19169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>
            <a:off x="5076572" y="2747788"/>
            <a:ext cx="1279525" cy="23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01C7C9A-CC7E-456D-8ABB-72C4FD27264F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5076572" y="2747788"/>
            <a:ext cx="2559050" cy="21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BE4C944-8BE1-4824-879C-7D90533C3E52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5076572" y="2747788"/>
            <a:ext cx="3822250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692B0EE-FCC4-49B8-BF93-AA7379B8A5D8}"/>
              </a:ext>
            </a:extLst>
          </p:cNvPr>
          <p:cNvCxnSpPr>
            <a:stCxn id="20" idx="0"/>
            <a:endCxn id="38" idx="4"/>
          </p:cNvCxnSpPr>
          <p:nvPr/>
        </p:nvCxnSpPr>
        <p:spPr>
          <a:xfrm flipV="1">
            <a:off x="5076572" y="2019104"/>
            <a:ext cx="1279525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583833F-9511-491E-8E3E-78988986D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65" y="2266044"/>
            <a:ext cx="5771192" cy="43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0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B2EB44-0DC4-4BDA-AF64-69C4DDB54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16" y="1440964"/>
            <a:ext cx="2431858" cy="4321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895D72-845A-4578-99A9-8BB256B3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72" y="1440964"/>
            <a:ext cx="2431858" cy="4321835"/>
          </a:xfrm>
          <a:prstGeom prst="rect">
            <a:avLst/>
          </a:prstGeom>
        </p:spPr>
      </p:pic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5830018" cy="3609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如：用户 和 用户详情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一对一关系多用于表拆分，将一个实体中经常使用的字段放一张表，不经常使用的字段放另一张表，用于提升查询性能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多对一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如：部门 和 员工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一个部门对应多个员工，一个员工对应一个部门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多对多：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如：商品 和 订单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一个商品对应多个订单，一个订单包含多个商品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64DB6C-A5BF-4821-A454-4810245F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74" y="1054101"/>
            <a:ext cx="5753599" cy="20118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695773-C4DC-4EFA-9C03-35209CCB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116" y="1639329"/>
            <a:ext cx="4562308" cy="37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2" y="1721468"/>
            <a:ext cx="5865672" cy="1829128"/>
          </a:xfrm>
        </p:spPr>
        <p:txBody>
          <a:bodyPr anchor="t"/>
          <a:lstStyle/>
          <a:p>
            <a:r>
              <a:rPr lang="zh-CN" altLang="en-US"/>
              <a:t>数据库设计设计什么？</a:t>
            </a:r>
            <a:endParaRPr lang="en-US" altLang="zh-CN" dirty="0"/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有哪些表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表里有哪些字段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表和表之间是什么关系</a:t>
            </a:r>
            <a:endParaRPr lang="en-US" altLang="zh-CN" sz="1600" b="0">
              <a:ea typeface="Alibaba PuHuiTi B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pPr eaLnBrk="0" hangingPunct="0">
              <a:defRPr/>
            </a:pP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08486C5C-A62D-4028-94F5-F5BFB679D324}"/>
              </a:ext>
            </a:extLst>
          </p:cNvPr>
          <p:cNvSpPr txBox="1">
            <a:spLocks/>
          </p:cNvSpPr>
          <p:nvPr/>
        </p:nvSpPr>
        <p:spPr>
          <a:xfrm>
            <a:off x="5048762" y="3550596"/>
            <a:ext cx="5865672" cy="182912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en-US"/>
              <a:t>表关系有哪几种？</a:t>
            </a:r>
            <a:endParaRPr lang="en-US" altLang="zh-CN"/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一对一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一对多（多对一）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多对多</a:t>
            </a:r>
            <a:endParaRPr lang="en-US" altLang="zh-CN" sz="1600" b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13841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8648" y="726557"/>
            <a:ext cx="5973761" cy="425640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约束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/>
              <a:t>数据库设计</a:t>
            </a:r>
            <a:endParaRPr lang="en-US" altLang="zh-CN"/>
          </a:p>
          <a:p>
            <a:r>
              <a:rPr lang="zh-CN" altLang="en-US"/>
              <a:t>多表查询</a:t>
            </a:r>
            <a:endParaRPr lang="en-US" altLang="zh-CN"/>
          </a:p>
          <a:p>
            <a:r>
              <a:rPr kumimoji="1" lang="zh-CN" altLang="en-US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数据库设计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lang="zh-CN" altLang="en-US"/>
              <a:t>数据库设计</a:t>
            </a:r>
            <a:r>
              <a:rPr kumimoji="1" lang="zh-CN" altLang="en-US"/>
              <a:t>简介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表关系之一对多</a:t>
            </a:r>
            <a:endParaRPr kumimoji="1"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表关系之多对多</a:t>
            </a:r>
            <a:endParaRPr kumimoji="1" lang="en-US" altLang="zh-CN"/>
          </a:p>
          <a:p>
            <a:r>
              <a:rPr kumimoji="1" lang="zh-CN" altLang="en-US"/>
              <a:t>表关系之一对一</a:t>
            </a:r>
            <a:endParaRPr kumimoji="1" lang="en-US" altLang="zh-CN"/>
          </a:p>
          <a:p>
            <a:r>
              <a:rPr kumimoji="1" lang="zh-CN" altLang="en-US"/>
              <a:t>数据库设计案例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583001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多对一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如：部门表 和 员工表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一个部门对应多个员工，一个员工对应一个部门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表关系之一对多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FAB4AC-F0FD-4BD9-92E2-8BE5B239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792"/>
              </p:ext>
            </p:extLst>
          </p:nvPr>
        </p:nvGraphicFramePr>
        <p:xfrm>
          <a:off x="1091953" y="4039269"/>
          <a:ext cx="4323426" cy="1455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27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091494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142362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1059300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36380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age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dep_id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1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24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1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25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2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2420430" y="3574820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tb_emp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员工表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8C6DCDF9-212E-4991-A9B9-CCFBB82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223"/>
              </p:ext>
            </p:extLst>
          </p:nvPr>
        </p:nvGraphicFramePr>
        <p:xfrm>
          <a:off x="6668220" y="4039269"/>
          <a:ext cx="3181064" cy="14552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27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091494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059300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365835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addr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583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财务部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583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市场部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57708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研发部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成都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B053D3F-3FA1-4CBC-B8DA-38A144F603D6}"/>
              </a:ext>
            </a:extLst>
          </p:cNvPr>
          <p:cNvSpPr txBox="1"/>
          <p:nvPr/>
        </p:nvSpPr>
        <p:spPr>
          <a:xfrm>
            <a:off x="7996697" y="3600140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tb_dept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部门表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F1C5E8-1EE5-48BB-83EC-8480EE1B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10" y="1607662"/>
            <a:ext cx="1089754" cy="1821338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3574819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33CF9D-87D7-466E-8CCB-28355A6E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788" y="3952128"/>
            <a:ext cx="1221895" cy="16384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AF3CD3C-3D35-46E5-BE0A-693933F3E031}"/>
              </a:ext>
            </a:extLst>
          </p:cNvPr>
          <p:cNvSpPr txBox="1"/>
          <p:nvPr/>
        </p:nvSpPr>
        <p:spPr>
          <a:xfrm>
            <a:off x="3798604" y="3573451"/>
            <a:ext cx="4648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B"/>
              </a:rPr>
              <a:t>M      				    1</a:t>
            </a:r>
          </a:p>
        </p:txBody>
      </p:sp>
    </p:spTree>
    <p:extLst>
      <p:ext uri="{BB962C8B-B14F-4D97-AF65-F5344CB8AC3E}">
        <p14:creationId xmlns:p14="http://schemas.microsoft.com/office/powerpoint/2010/main" val="41633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583001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多对一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如：部门表 和 员工表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一个部门对应多个员工，一个员工对应一个部门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表关系之一对多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FAB4AC-F0FD-4BD9-92E2-8BE5B239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2823"/>
              </p:ext>
            </p:extLst>
          </p:nvPr>
        </p:nvGraphicFramePr>
        <p:xfrm>
          <a:off x="1091953" y="4039269"/>
          <a:ext cx="4323426" cy="1455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27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091494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142362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1059300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36380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age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dep_id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24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25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2420430" y="3574820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tb_emp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员工表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8C6DCDF9-212E-4991-A9B9-CCFBB82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22557"/>
              </p:ext>
            </p:extLst>
          </p:nvPr>
        </p:nvGraphicFramePr>
        <p:xfrm>
          <a:off x="6668220" y="4039269"/>
          <a:ext cx="3181064" cy="14552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27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091494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059300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365835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addr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583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财务部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583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市场部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57708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研发部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成都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B053D3F-3FA1-4CBC-B8DA-38A144F603D6}"/>
              </a:ext>
            </a:extLst>
          </p:cNvPr>
          <p:cNvSpPr txBox="1"/>
          <p:nvPr/>
        </p:nvSpPr>
        <p:spPr>
          <a:xfrm>
            <a:off x="7996697" y="3600140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tb_dept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部门表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F1C5E8-1EE5-48BB-83EC-8480EE1B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96" y="1157737"/>
            <a:ext cx="1089754" cy="1821338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3574819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DE256E-E0BB-4C0A-9BFD-7867D454E538}"/>
              </a:ext>
            </a:extLst>
          </p:cNvPr>
          <p:cNvSpPr txBox="1"/>
          <p:nvPr/>
        </p:nvSpPr>
        <p:spPr>
          <a:xfrm>
            <a:off x="838201" y="2818731"/>
            <a:ext cx="58300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实现方式：在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的一方建立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外键，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指向一的一方的主键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1E8013A-7276-4446-9F1A-40F8D0197D97}"/>
              </a:ext>
            </a:extLst>
          </p:cNvPr>
          <p:cNvCxnSpPr/>
          <p:nvPr/>
        </p:nvCxnSpPr>
        <p:spPr>
          <a:xfrm>
            <a:off x="5415379" y="4231532"/>
            <a:ext cx="1252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F53EF1F-CB48-45C8-AE05-DB4FC50FD73C}"/>
              </a:ext>
            </a:extLst>
          </p:cNvPr>
          <p:cNvSpPr txBox="1"/>
          <p:nvPr/>
        </p:nvSpPr>
        <p:spPr>
          <a:xfrm>
            <a:off x="3798604" y="3573451"/>
            <a:ext cx="4648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B"/>
              </a:rPr>
              <a:t>M      				    1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7B5CFF-AAB3-48A3-81D6-C97B8CC9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788" y="3952128"/>
            <a:ext cx="1221895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583001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多对多：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如：订单 和 商品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一个商品对应多个订单，一个订单包含多个商品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表关系之多对多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2420430" y="2738238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tb_order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订单表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8C6DCDF9-212E-4991-A9B9-CCFBB82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84159"/>
              </p:ext>
            </p:extLst>
          </p:nvPr>
        </p:nvGraphicFramePr>
        <p:xfrm>
          <a:off x="6882229" y="3202687"/>
          <a:ext cx="4217818" cy="124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605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644751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207017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288825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title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price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华为</a:t>
                      </a:r>
                      <a:r>
                        <a:rPr lang="en-US" altLang="zh-CN" sz="1400">
                          <a:ea typeface="Alibaba PuHuiTi B"/>
                        </a:rPr>
                        <a:t>P40</a:t>
                      </a:r>
                      <a:r>
                        <a:rPr lang="zh-CN" altLang="en-US" sz="1400">
                          <a:ea typeface="Alibaba PuHuiTi B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5988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海天酱油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9.9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华为 </a:t>
                      </a:r>
                      <a:r>
                        <a:rPr lang="en-US" altLang="zh-CN" sz="1400">
                          <a:ea typeface="Alibaba PuHuiTi B"/>
                        </a:rPr>
                        <a:t>GT2 </a:t>
                      </a:r>
                      <a:r>
                        <a:rPr lang="zh-CN" altLang="en-US" sz="1400">
                          <a:ea typeface="Alibaba PuHuiTi B"/>
                        </a:rPr>
                        <a:t>手表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1388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B053D3F-3FA1-4CBC-B8DA-38A144F603D6}"/>
              </a:ext>
            </a:extLst>
          </p:cNvPr>
          <p:cNvSpPr txBox="1"/>
          <p:nvPr/>
        </p:nvSpPr>
        <p:spPr>
          <a:xfrm>
            <a:off x="7996697" y="2763558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tb_goods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商品表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F1C5E8-1EE5-48BB-83EC-8480EE1B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02" y="1068597"/>
            <a:ext cx="1089754" cy="1821338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2738237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93D8D7CE-E3DA-43AC-B09C-739E5C41B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57274"/>
              </p:ext>
            </p:extLst>
          </p:nvPr>
        </p:nvGraphicFramePr>
        <p:xfrm>
          <a:off x="1091953" y="3202687"/>
          <a:ext cx="4608455" cy="94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8192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163453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412955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29855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payment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payment_type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status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7376.00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微信支付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未付款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59880.00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支付宝支付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已付款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B0D293D-8C63-42C8-9A74-2623DD265A62}"/>
              </a:ext>
            </a:extLst>
          </p:cNvPr>
          <p:cNvSpPr txBox="1"/>
          <p:nvPr/>
        </p:nvSpPr>
        <p:spPr>
          <a:xfrm>
            <a:off x="3925654" y="2738237"/>
            <a:ext cx="4648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B"/>
              </a:rPr>
              <a:t>M    				  M</a:t>
            </a:r>
          </a:p>
        </p:txBody>
      </p:sp>
    </p:spTree>
    <p:extLst>
      <p:ext uri="{BB962C8B-B14F-4D97-AF65-F5344CB8AC3E}">
        <p14:creationId xmlns:p14="http://schemas.microsoft.com/office/powerpoint/2010/main" val="39327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583001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多对多：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如：订单 和 商品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一个商品对应多个订单，一个订单包含多个商品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表关系之多对多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2420430" y="2738238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tb_order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订单表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8C6DCDF9-212E-4991-A9B9-CCFBB82D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76713"/>
              </p:ext>
            </p:extLst>
          </p:nvPr>
        </p:nvGraphicFramePr>
        <p:xfrm>
          <a:off x="6882229" y="3202687"/>
          <a:ext cx="4217818" cy="124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6050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644751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207017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288825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title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price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华为</a:t>
                      </a:r>
                      <a:r>
                        <a:rPr lang="en-US" altLang="zh-CN" sz="1400">
                          <a:ea typeface="Alibaba PuHuiTi B"/>
                        </a:rPr>
                        <a:t>P40</a:t>
                      </a:r>
                      <a:r>
                        <a:rPr lang="zh-CN" altLang="en-US" sz="1400">
                          <a:ea typeface="Alibaba PuHuiTi B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5988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海天酱油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9.9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华为 </a:t>
                      </a:r>
                      <a:r>
                        <a:rPr lang="en-US" altLang="zh-CN" sz="1400">
                          <a:ea typeface="Alibaba PuHuiTi B"/>
                        </a:rPr>
                        <a:t>GT2 </a:t>
                      </a:r>
                      <a:r>
                        <a:rPr lang="zh-CN" altLang="en-US" sz="1400">
                          <a:ea typeface="Alibaba PuHuiTi B"/>
                        </a:rPr>
                        <a:t>手表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1388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B053D3F-3FA1-4CBC-B8DA-38A144F603D6}"/>
              </a:ext>
            </a:extLst>
          </p:cNvPr>
          <p:cNvSpPr txBox="1"/>
          <p:nvPr/>
        </p:nvSpPr>
        <p:spPr>
          <a:xfrm>
            <a:off x="7996697" y="2763558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tb_goods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商品表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F1C5E8-1EE5-48BB-83EC-8480EE1B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02" y="1068597"/>
            <a:ext cx="1089754" cy="1821338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2738237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698CBB-1BBD-45B5-B8DB-25DFBA3A74E1}"/>
              </a:ext>
            </a:extLst>
          </p:cNvPr>
          <p:cNvSpPr txBox="1"/>
          <p:nvPr/>
        </p:nvSpPr>
        <p:spPr>
          <a:xfrm>
            <a:off x="5069553" y="1565011"/>
            <a:ext cx="679801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实现方式：建立第三张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中间表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，中间表至少包含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两个外键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，分别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关联两方主键</a:t>
            </a:r>
            <a:endParaRPr lang="en-US" altLang="zh-CN" sz="1400">
              <a:solidFill>
                <a:srgbClr val="C00000"/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86D6E021-B586-459A-821A-724D7DA4E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67489"/>
              </p:ext>
            </p:extLst>
          </p:nvPr>
        </p:nvGraphicFramePr>
        <p:xfrm>
          <a:off x="3858729" y="5416528"/>
          <a:ext cx="5285270" cy="124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0904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602436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175965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  <a:gridCol w="1175965">
                  <a:extLst>
                    <a:ext uri="{9D8B030D-6E8A-4147-A177-3AD203B41FA5}">
                      <a16:colId xmlns:a16="http://schemas.microsoft.com/office/drawing/2014/main" val="1417033722"/>
                    </a:ext>
                  </a:extLst>
                </a:gridCol>
              </a:tblGrid>
              <a:tr h="237299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order_id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goods_id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count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7722"/>
                  </a:ext>
                </a:extLst>
              </a:tr>
              <a:tr h="237299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6F3D24E-33C2-47BB-9BA0-D94E60E55E20}"/>
              </a:ext>
            </a:extLst>
          </p:cNvPr>
          <p:cNvSpPr txBox="1"/>
          <p:nvPr/>
        </p:nvSpPr>
        <p:spPr>
          <a:xfrm>
            <a:off x="4953740" y="4778673"/>
            <a:ext cx="297628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tb_order_goods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订单商品中间表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E5D18E7-CEBF-48D3-A3AD-7DB758C2F643}"/>
              </a:ext>
            </a:extLst>
          </p:cNvPr>
          <p:cNvSpPr/>
          <p:nvPr/>
        </p:nvSpPr>
        <p:spPr>
          <a:xfrm>
            <a:off x="5953328" y="5214026"/>
            <a:ext cx="0" cy="184825"/>
          </a:xfrm>
          <a:custGeom>
            <a:avLst/>
            <a:gdLst>
              <a:gd name="connsiteX0" fmla="*/ 0 w 0"/>
              <a:gd name="connsiteY0" fmla="*/ 184825 h 184825"/>
              <a:gd name="connsiteX1" fmla="*/ 0 w 0"/>
              <a:gd name="connsiteY1" fmla="*/ 0 h 1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4825">
                <a:moveTo>
                  <a:pt x="0" y="184825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58C6DF2-4520-4832-8B54-0DFCC3278DAE}"/>
              </a:ext>
            </a:extLst>
          </p:cNvPr>
          <p:cNvGrpSpPr/>
          <p:nvPr/>
        </p:nvGrpSpPr>
        <p:grpSpPr>
          <a:xfrm>
            <a:off x="661481" y="3375498"/>
            <a:ext cx="5145932" cy="2023353"/>
            <a:chOff x="661481" y="3375498"/>
            <a:chExt cx="5145932" cy="2023353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79FB71-86EA-43BC-87E6-C4777BEBEAED}"/>
                </a:ext>
              </a:extLst>
            </p:cNvPr>
            <p:cNvCxnSpPr/>
            <p:nvPr/>
          </p:nvCxnSpPr>
          <p:spPr>
            <a:xfrm>
              <a:off x="661481" y="3375498"/>
              <a:ext cx="430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F05B63E-B859-41B0-BE99-3F5428990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1" y="3375498"/>
              <a:ext cx="0" cy="186444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619E553-EE35-44B3-84D6-7890D2AA1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81" y="5239942"/>
              <a:ext cx="5145932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5ECAD08-0956-4E21-AFBA-1EF5AC3ABA6D}"/>
                </a:ext>
              </a:extLst>
            </p:cNvPr>
            <p:cNvCxnSpPr/>
            <p:nvPr/>
          </p:nvCxnSpPr>
          <p:spPr>
            <a:xfrm>
              <a:off x="5807413" y="5239942"/>
              <a:ext cx="0" cy="1589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F43EEF8-B200-4439-889F-BC5156E2B3E3}"/>
              </a:ext>
            </a:extLst>
          </p:cNvPr>
          <p:cNvGrpSpPr/>
          <p:nvPr/>
        </p:nvGrpSpPr>
        <p:grpSpPr>
          <a:xfrm>
            <a:off x="7461115" y="2490281"/>
            <a:ext cx="3892683" cy="2908570"/>
            <a:chOff x="7461115" y="2490281"/>
            <a:chExt cx="3892683" cy="2908570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CB7421F-5FD5-4DAF-8F55-88BCF0C4DB02}"/>
                </a:ext>
              </a:extLst>
            </p:cNvPr>
            <p:cNvCxnSpPr/>
            <p:nvPr/>
          </p:nvCxnSpPr>
          <p:spPr>
            <a:xfrm>
              <a:off x="7470843" y="2504846"/>
              <a:ext cx="0" cy="6978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A8A101F-043C-4E24-908C-3354623797F2}"/>
                </a:ext>
              </a:extLst>
            </p:cNvPr>
            <p:cNvCxnSpPr/>
            <p:nvPr/>
          </p:nvCxnSpPr>
          <p:spPr>
            <a:xfrm>
              <a:off x="7461115" y="2490281"/>
              <a:ext cx="389268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C4EB1F82-9C0D-46B0-9FF8-A9EF692EC473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98" y="2490281"/>
              <a:ext cx="0" cy="274966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748DC03-2872-484D-A866-DC75A1DB9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8665" y="5239942"/>
              <a:ext cx="380513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1871522-0014-4BBD-A98A-9C33980557B0}"/>
                </a:ext>
              </a:extLst>
            </p:cNvPr>
            <p:cNvCxnSpPr/>
            <p:nvPr/>
          </p:nvCxnSpPr>
          <p:spPr>
            <a:xfrm flipV="1">
              <a:off x="7548664" y="5239942"/>
              <a:ext cx="0" cy="1589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4" name="表格 3">
            <a:extLst>
              <a:ext uri="{FF2B5EF4-FFF2-40B4-BE49-F238E27FC236}">
                <a16:creationId xmlns:a16="http://schemas.microsoft.com/office/drawing/2014/main" id="{F5182F5E-1BA9-48D7-BD67-2E30B82D0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52483"/>
              </p:ext>
            </p:extLst>
          </p:nvPr>
        </p:nvGraphicFramePr>
        <p:xfrm>
          <a:off x="1091953" y="3202687"/>
          <a:ext cx="4608455" cy="94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8192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1163453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412955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</a:tblGrid>
              <a:tr h="29855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payment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payment_type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status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7376.00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微信支付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未付款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59880.00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支付宝支付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已付款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</a:tbl>
          </a:graphicData>
        </a:graphic>
      </p:graphicFrame>
      <p:pic>
        <p:nvPicPr>
          <p:cNvPr id="86" name="图片 85">
            <a:extLst>
              <a:ext uri="{FF2B5EF4-FFF2-40B4-BE49-F238E27FC236}">
                <a16:creationId xmlns:a16="http://schemas.microsoft.com/office/drawing/2014/main" id="{1596D297-94FB-4085-BA2D-DA9646F1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67" y="5368028"/>
            <a:ext cx="1335457" cy="1389415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0FC2ADA-F51B-4D96-88A3-26B2D1E2ECD1}"/>
              </a:ext>
            </a:extLst>
          </p:cNvPr>
          <p:cNvSpPr txBox="1"/>
          <p:nvPr/>
        </p:nvSpPr>
        <p:spPr>
          <a:xfrm>
            <a:off x="3925654" y="2738237"/>
            <a:ext cx="4648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B"/>
              </a:rPr>
              <a:t>M    				  M</a:t>
            </a:r>
          </a:p>
        </p:txBody>
      </p:sp>
    </p:spTree>
    <p:extLst>
      <p:ext uri="{BB962C8B-B14F-4D97-AF65-F5344CB8AC3E}">
        <p14:creationId xmlns:p14="http://schemas.microsoft.com/office/powerpoint/2010/main" val="36830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1051559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如：用户 和 用户详情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一对一关系多用于表拆分，将一个实体中经常使用的字段放一张表，不经常使用的字段放另一张表，用于提升查询性能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表关系之一对一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FAB4AC-F0FD-4BD9-92E2-8BE5B239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74899"/>
              </p:ext>
            </p:extLst>
          </p:nvPr>
        </p:nvGraphicFramePr>
        <p:xfrm>
          <a:off x="2029335" y="4048216"/>
          <a:ext cx="8133329" cy="1455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428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836340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071959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566761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  <a:gridCol w="794679">
                  <a:extLst>
                    <a:ext uri="{9D8B030D-6E8A-4147-A177-3AD203B41FA5}">
                      <a16:colId xmlns:a16="http://schemas.microsoft.com/office/drawing/2014/main" val="26452726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2509594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04650738"/>
                    </a:ext>
                  </a:extLst>
                </a:gridCol>
                <a:gridCol w="1038578">
                  <a:extLst>
                    <a:ext uri="{9D8B030D-6E8A-4147-A177-3AD203B41FA5}">
                      <a16:colId xmlns:a16="http://schemas.microsoft.com/office/drawing/2014/main" val="1331111721"/>
                    </a:ext>
                  </a:extLst>
                </a:gridCol>
                <a:gridCol w="811672">
                  <a:extLst>
                    <a:ext uri="{9D8B030D-6E8A-4147-A177-3AD203B41FA5}">
                      <a16:colId xmlns:a16="http://schemas.microsoft.com/office/drawing/2014/main" val="337808324"/>
                    </a:ext>
                  </a:extLst>
                </a:gridCol>
                <a:gridCol w="811672">
                  <a:extLst>
                    <a:ext uri="{9D8B030D-6E8A-4147-A177-3AD203B41FA5}">
                      <a16:colId xmlns:a16="http://schemas.microsoft.com/office/drawing/2014/main" val="2195563809"/>
                    </a:ext>
                  </a:extLst>
                </a:gridCol>
              </a:tblGrid>
              <a:tr h="36380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photo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nickname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age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gender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city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edu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income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status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desc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a.jpg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一场梦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单身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b.png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风清扬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35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湖北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30000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离异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c.jpg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赵云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41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河南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40000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单身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5304885" y="3462986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tb_user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用户表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3574819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38202" y="1556535"/>
            <a:ext cx="1051559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如：用户 和 用户详情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一对一关系多用于表拆分，将一个实体中经常使用的字段放一张表，不经常使用的字段放另一张表，用于提升查询性能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81B7E09-AE4D-4DFF-9C70-0E61EE23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表关系之一对一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AFAB4AC-F0FD-4BD9-92E2-8BE5B239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571"/>
              </p:ext>
            </p:extLst>
          </p:nvPr>
        </p:nvGraphicFramePr>
        <p:xfrm>
          <a:off x="789813" y="4048216"/>
          <a:ext cx="4940426" cy="1455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2267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22225943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38351457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101110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272640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1869362979"/>
                    </a:ext>
                  </a:extLst>
                </a:gridCol>
              </a:tblGrid>
              <a:tr h="36380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photo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nickname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age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gender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desc_id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a.jpg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一场梦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b.png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风清扬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35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c.jpg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赵云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41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06FA898-CFF3-434D-81E8-F006B7EA9A0E}"/>
              </a:ext>
            </a:extLst>
          </p:cNvPr>
          <p:cNvSpPr txBox="1"/>
          <p:nvPr/>
        </p:nvSpPr>
        <p:spPr>
          <a:xfrm>
            <a:off x="2617563" y="3491001"/>
            <a:ext cx="158222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tb_user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用户表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C557F33-4AAC-4263-9EA7-E499A2A36129}"/>
              </a:ext>
            </a:extLst>
          </p:cNvPr>
          <p:cNvSpPr/>
          <p:nvPr/>
        </p:nvSpPr>
        <p:spPr>
          <a:xfrm>
            <a:off x="4908021" y="3574819"/>
            <a:ext cx="45719" cy="473397"/>
          </a:xfrm>
          <a:custGeom>
            <a:avLst/>
            <a:gdLst>
              <a:gd name="connsiteX0" fmla="*/ 0 w 0"/>
              <a:gd name="connsiteY0" fmla="*/ 0 h 479394"/>
              <a:gd name="connsiteX1" fmla="*/ 0 w 0"/>
              <a:gd name="connsiteY1" fmla="*/ 479394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9394">
                <a:moveTo>
                  <a:pt x="0" y="0"/>
                </a:moveTo>
                <a:lnTo>
                  <a:pt x="0" y="47939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DE256E-E0BB-4C0A-9BFD-7867D454E538}"/>
              </a:ext>
            </a:extLst>
          </p:cNvPr>
          <p:cNvSpPr txBox="1"/>
          <p:nvPr/>
        </p:nvSpPr>
        <p:spPr>
          <a:xfrm>
            <a:off x="838201" y="2694439"/>
            <a:ext cx="739894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实现方式：在任意一方加入外键，关联另一方主键，并且设置外键为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唯一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(UNIQUE)</a:t>
            </a: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B7470733-9762-44CB-B1FB-FA1F543F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56554"/>
              </p:ext>
            </p:extLst>
          </p:nvPr>
        </p:nvGraphicFramePr>
        <p:xfrm>
          <a:off x="6887113" y="4048216"/>
          <a:ext cx="4863590" cy="1455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428">
                  <a:extLst>
                    <a:ext uri="{9D8B030D-6E8A-4147-A177-3AD203B41FA5}">
                      <a16:colId xmlns:a16="http://schemas.microsoft.com/office/drawing/2014/main" val="139679875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2509594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04650738"/>
                    </a:ext>
                  </a:extLst>
                </a:gridCol>
                <a:gridCol w="1038578">
                  <a:extLst>
                    <a:ext uri="{9D8B030D-6E8A-4147-A177-3AD203B41FA5}">
                      <a16:colId xmlns:a16="http://schemas.microsoft.com/office/drawing/2014/main" val="1331111721"/>
                    </a:ext>
                  </a:extLst>
                </a:gridCol>
                <a:gridCol w="811672">
                  <a:extLst>
                    <a:ext uri="{9D8B030D-6E8A-4147-A177-3AD203B41FA5}">
                      <a16:colId xmlns:a16="http://schemas.microsoft.com/office/drawing/2014/main" val="337808324"/>
                    </a:ext>
                  </a:extLst>
                </a:gridCol>
                <a:gridCol w="811672">
                  <a:extLst>
                    <a:ext uri="{9D8B030D-6E8A-4147-A177-3AD203B41FA5}">
                      <a16:colId xmlns:a16="http://schemas.microsoft.com/office/drawing/2014/main" val="2195563809"/>
                    </a:ext>
                  </a:extLst>
                </a:gridCol>
              </a:tblGrid>
              <a:tr h="363803"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id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city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edu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income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status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a typeface="Alibaba PuHuiTi B"/>
                        </a:rPr>
                        <a:t>desc</a:t>
                      </a:r>
                      <a:endParaRPr lang="zh-CN" altLang="en-US" sz="16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502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1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单身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2434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2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湖北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30000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离异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30"/>
                  </a:ext>
                </a:extLst>
              </a:tr>
              <a:tr h="363803"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3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河南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40000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a typeface="Alibaba PuHuiTi B"/>
                        </a:rPr>
                        <a:t>单身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a typeface="Alibaba PuHuiTi B"/>
                        </a:rPr>
                        <a:t>…</a:t>
                      </a:r>
                      <a:endParaRPr lang="zh-CN" altLang="en-US" sz="1400">
                        <a:ea typeface="Alibaba PuHuiTi B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519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09B58E9-5EB5-4593-A827-23B4631F8DE3}"/>
              </a:ext>
            </a:extLst>
          </p:cNvPr>
          <p:cNvSpPr txBox="1"/>
          <p:nvPr/>
        </p:nvSpPr>
        <p:spPr>
          <a:xfrm>
            <a:off x="8482666" y="3491000"/>
            <a:ext cx="271365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tb_user_desc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用户详情表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5204800-CA66-40B2-98E0-FCA38199E14B}"/>
              </a:ext>
            </a:extLst>
          </p:cNvPr>
          <p:cNvCxnSpPr/>
          <p:nvPr/>
        </p:nvCxnSpPr>
        <p:spPr>
          <a:xfrm>
            <a:off x="5730239" y="4226560"/>
            <a:ext cx="1156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A8BDEA3-42AC-4F47-A25F-56BD81BF657F}"/>
              </a:ext>
            </a:extLst>
          </p:cNvPr>
          <p:cNvSpPr txBox="1"/>
          <p:nvPr/>
        </p:nvSpPr>
        <p:spPr>
          <a:xfrm>
            <a:off x="4017094" y="3491000"/>
            <a:ext cx="464826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B"/>
              </a:rPr>
              <a:t>1     				    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CF6D60-DE42-4414-8CAA-117C63D2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20" y="3982573"/>
            <a:ext cx="985519" cy="15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2" y="1721468"/>
            <a:ext cx="5865672" cy="1206558"/>
          </a:xfrm>
        </p:spPr>
        <p:txBody>
          <a:bodyPr anchor="t"/>
          <a:lstStyle/>
          <a:p>
            <a:r>
              <a:rPr lang="zh-CN" altLang="en-US"/>
              <a:t>一对多实现方式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在多的一方建立外键关联一的一方主键</a:t>
            </a:r>
            <a:endParaRPr lang="en-US" altLang="zh-CN" sz="1600" b="0">
              <a:ea typeface="Alibaba PuHuiTi B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pPr eaLnBrk="0" hangingPunct="0">
              <a:defRPr/>
            </a:pP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2C7EF4BD-2194-4494-B601-F269DA93DCF4}"/>
              </a:ext>
            </a:extLst>
          </p:cNvPr>
          <p:cNvSpPr txBox="1">
            <a:spLocks/>
          </p:cNvSpPr>
          <p:nvPr/>
        </p:nvSpPr>
        <p:spPr>
          <a:xfrm>
            <a:off x="5048762" y="2876146"/>
            <a:ext cx="5865672" cy="120655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 </a:t>
            </a:r>
            <a:r>
              <a:rPr lang="zh-CN" altLang="en-US"/>
              <a:t>多对多实现方式</a:t>
            </a:r>
            <a:endParaRPr lang="en-US" altLang="zh-CN" sz="160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建立第三张中间表</a:t>
            </a:r>
            <a:endParaRPr lang="en-US" altLang="zh-CN" sz="1600" b="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中间表至少包含</a:t>
            </a:r>
            <a:r>
              <a:rPr lang="en-US" altLang="zh-CN" sz="1600" b="0">
                <a:ea typeface="Alibaba PuHuiTi B"/>
              </a:rPr>
              <a:t>2</a:t>
            </a:r>
            <a:r>
              <a:rPr lang="zh-CN" altLang="en-US" sz="1600" b="0">
                <a:ea typeface="Alibaba PuHuiTi B"/>
              </a:rPr>
              <a:t>个外键，分别关联双方主键</a:t>
            </a:r>
            <a:endParaRPr lang="en-US" altLang="zh-CN" sz="1600" b="0">
              <a:ea typeface="Alibaba PuHuiTi B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0B91E64C-6E6E-49B1-8202-D4BF8534CADD}"/>
              </a:ext>
            </a:extLst>
          </p:cNvPr>
          <p:cNvSpPr txBox="1">
            <a:spLocks/>
          </p:cNvSpPr>
          <p:nvPr/>
        </p:nvSpPr>
        <p:spPr>
          <a:xfrm>
            <a:off x="5048762" y="4215320"/>
            <a:ext cx="5865672" cy="120655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3.  </a:t>
            </a:r>
            <a:r>
              <a:rPr lang="zh-CN" altLang="en-US"/>
              <a:t>一对一实现方式</a:t>
            </a:r>
            <a:endParaRPr lang="en-US" altLang="zh-CN" sz="1600">
              <a:ea typeface="Alibaba PuHuiTi B"/>
            </a:endParaRPr>
          </a:p>
          <a:p>
            <a:pPr marL="5524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ea typeface="Alibaba PuHuiTi B"/>
              </a:rPr>
              <a:t>在任意一方建立外键，关联对方主键，并设置外键唯一</a:t>
            </a:r>
            <a:endParaRPr lang="en-US" altLang="zh-CN" sz="1600" b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673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数据库设计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lang="zh-CN" altLang="en-US"/>
              <a:t>数据库设计</a:t>
            </a:r>
            <a:r>
              <a:rPr kumimoji="1" lang="zh-CN" altLang="en-US"/>
              <a:t>简介</a:t>
            </a:r>
            <a:endParaRPr kumimoji="1" lang="en-US" altLang="zh-CN"/>
          </a:p>
          <a:p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表关系之一对多</a:t>
            </a:r>
            <a:endParaRPr kumimoji="1"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zh-CN" altLang="en-US"/>
              <a:t>表关系之多对多</a:t>
            </a:r>
            <a:endParaRPr kumimoji="1" lang="en-US" altLang="zh-CN"/>
          </a:p>
          <a:p>
            <a:r>
              <a:rPr kumimoji="1" lang="zh-CN" altLang="en-US"/>
              <a:t>表关系之一对一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数据库设计案例</a:t>
            </a:r>
            <a:endParaRPr kumimoji="1"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数据库设计案例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BA4255-6E1D-46A1-9DB8-4C12C5F8657C}"/>
              </a:ext>
            </a:extLst>
          </p:cNvPr>
          <p:cNvSpPr/>
          <p:nvPr/>
        </p:nvSpPr>
        <p:spPr>
          <a:xfrm>
            <a:off x="6236630" y="1501389"/>
            <a:ext cx="1497427" cy="5416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专辑</a:t>
            </a:r>
            <a:endParaRPr lang="zh-CN" altLang="en-US">
              <a:ea typeface="Alibaba PuHuiTi B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0CD6DD-6F9F-48D9-9C90-EF2E1379F249}"/>
              </a:ext>
            </a:extLst>
          </p:cNvPr>
          <p:cNvGrpSpPr/>
          <p:nvPr/>
        </p:nvGrpSpPr>
        <p:grpSpPr>
          <a:xfrm>
            <a:off x="2002303" y="1054101"/>
            <a:ext cx="3507860" cy="5631950"/>
            <a:chOff x="2012031" y="802039"/>
            <a:chExt cx="3507860" cy="5631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52F2DB4-83AF-44D8-AA16-E50BC9D3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031" y="802039"/>
              <a:ext cx="3507860" cy="451297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FFAF993-CBD7-4E1C-ABAE-722C68541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033" y="5315018"/>
              <a:ext cx="3507858" cy="1118971"/>
            </a:xfrm>
            <a:prstGeom prst="rect">
              <a:avLst/>
            </a:prstGeom>
          </p:spPr>
        </p:pic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EAFC0B-281E-486C-B053-F7958A53CF7E}"/>
              </a:ext>
            </a:extLst>
          </p:cNvPr>
          <p:cNvSpPr/>
          <p:nvPr/>
        </p:nvSpPr>
        <p:spPr>
          <a:xfrm>
            <a:off x="1875880" y="1054099"/>
            <a:ext cx="2479337" cy="143618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D1BF4F-E559-4FA2-8CE8-693DE3DB9B6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355217" y="1772190"/>
            <a:ext cx="1881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AB1354A-EC4B-4715-AE69-5803D5F577CE}"/>
              </a:ext>
            </a:extLst>
          </p:cNvPr>
          <p:cNvSpPr/>
          <p:nvPr/>
        </p:nvSpPr>
        <p:spPr>
          <a:xfrm>
            <a:off x="6236630" y="4637999"/>
            <a:ext cx="1497427" cy="5416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曲目</a:t>
            </a:r>
            <a:endParaRPr lang="zh-CN" altLang="en-US">
              <a:ea typeface="Alibaba PuHuiTi B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42622D6-152F-4AEC-93CC-6E450E3B513A}"/>
              </a:ext>
            </a:extLst>
          </p:cNvPr>
          <p:cNvSpPr/>
          <p:nvPr/>
        </p:nvSpPr>
        <p:spPr>
          <a:xfrm>
            <a:off x="1875880" y="4243713"/>
            <a:ext cx="2479337" cy="132336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EE20F9-21E9-42E5-97A4-862F6B749D8A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4355217" y="4905396"/>
            <a:ext cx="1881413" cy="3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6ACDCD-70F8-425F-A675-B3CB47538CBF}"/>
              </a:ext>
            </a:extLst>
          </p:cNvPr>
          <p:cNvSpPr/>
          <p:nvPr/>
        </p:nvSpPr>
        <p:spPr>
          <a:xfrm>
            <a:off x="1875880" y="5608187"/>
            <a:ext cx="2479337" cy="68408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14BC4B7-2B19-4F2F-A231-4C21C0B9FAD0}"/>
              </a:ext>
            </a:extLst>
          </p:cNvPr>
          <p:cNvCxnSpPr>
            <a:stCxn id="27" idx="3"/>
          </p:cNvCxnSpPr>
          <p:nvPr/>
        </p:nvCxnSpPr>
        <p:spPr>
          <a:xfrm>
            <a:off x="4355217" y="5950230"/>
            <a:ext cx="1539745" cy="148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029C0872-840A-4B38-A3A4-21A7740636CD}"/>
              </a:ext>
            </a:extLst>
          </p:cNvPr>
          <p:cNvSpPr/>
          <p:nvPr/>
        </p:nvSpPr>
        <p:spPr>
          <a:xfrm>
            <a:off x="5894962" y="5545355"/>
            <a:ext cx="264609" cy="83948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F690A3D-FF33-4FAC-9168-BCBAA57F808B}"/>
              </a:ext>
            </a:extLst>
          </p:cNvPr>
          <p:cNvSpPr/>
          <p:nvPr/>
        </p:nvSpPr>
        <p:spPr>
          <a:xfrm>
            <a:off x="6236628" y="6207162"/>
            <a:ext cx="1497427" cy="3553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用户</a:t>
            </a:r>
            <a:endParaRPr lang="zh-CN" altLang="en-US">
              <a:ea typeface="Alibaba PuHuiTi B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5DC657B-1F6C-4571-834F-6A734D38E214}"/>
              </a:ext>
            </a:extLst>
          </p:cNvPr>
          <p:cNvSpPr/>
          <p:nvPr/>
        </p:nvSpPr>
        <p:spPr>
          <a:xfrm>
            <a:off x="6236629" y="5389396"/>
            <a:ext cx="1497427" cy="3553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短评</a:t>
            </a:r>
            <a:endParaRPr lang="zh-CN" altLang="en-US">
              <a:ea typeface="Alibaba PuHuiTi B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22213F3-7429-4C1B-BDF2-97D57019A19A}"/>
              </a:ext>
            </a:extLst>
          </p:cNvPr>
          <p:cNvSpPr/>
          <p:nvPr/>
        </p:nvSpPr>
        <p:spPr>
          <a:xfrm>
            <a:off x="9407973" y="2219480"/>
            <a:ext cx="863787" cy="3611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专辑</a:t>
            </a:r>
            <a:endParaRPr lang="zh-CN" altLang="en-US">
              <a:ea typeface="Alibaba PuHuiTi B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FF0B86-F869-4D81-900E-FEC1A6646DCC}"/>
              </a:ext>
            </a:extLst>
          </p:cNvPr>
          <p:cNvSpPr/>
          <p:nvPr/>
        </p:nvSpPr>
        <p:spPr>
          <a:xfrm>
            <a:off x="8323335" y="3130009"/>
            <a:ext cx="863787" cy="3611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曲目</a:t>
            </a:r>
            <a:endParaRPr lang="zh-CN" altLang="en-US">
              <a:ea typeface="Alibaba PuHuiTi B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D0AF044-C059-470B-ACDB-6493CD8AE7A8}"/>
              </a:ext>
            </a:extLst>
          </p:cNvPr>
          <p:cNvSpPr/>
          <p:nvPr/>
        </p:nvSpPr>
        <p:spPr>
          <a:xfrm>
            <a:off x="9407972" y="4037889"/>
            <a:ext cx="863787" cy="3611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短评</a:t>
            </a:r>
            <a:endParaRPr lang="zh-CN" altLang="en-US">
              <a:ea typeface="Alibaba PuHuiTi B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9B7F7B-3A15-49CC-8051-61390C2B6036}"/>
              </a:ext>
            </a:extLst>
          </p:cNvPr>
          <p:cNvSpPr/>
          <p:nvPr/>
        </p:nvSpPr>
        <p:spPr>
          <a:xfrm>
            <a:off x="10662043" y="3130009"/>
            <a:ext cx="863787" cy="3611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用户</a:t>
            </a:r>
            <a:endParaRPr lang="zh-CN" altLang="en-US">
              <a:ea typeface="Alibaba PuHuiTi B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B426A87-821A-4395-86D2-B64BAD576E2D}"/>
              </a:ext>
            </a:extLst>
          </p:cNvPr>
          <p:cNvCxnSpPr>
            <a:cxnSpLocks/>
          </p:cNvCxnSpPr>
          <p:nvPr/>
        </p:nvCxnSpPr>
        <p:spPr>
          <a:xfrm flipH="1">
            <a:off x="9001760" y="2580640"/>
            <a:ext cx="406212" cy="54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DE18DDA-C718-4473-9633-4510F9647DD8}"/>
              </a:ext>
            </a:extLst>
          </p:cNvPr>
          <p:cNvCxnSpPr>
            <a:cxnSpLocks/>
          </p:cNvCxnSpPr>
          <p:nvPr/>
        </p:nvCxnSpPr>
        <p:spPr>
          <a:xfrm flipH="1">
            <a:off x="10189697" y="3491169"/>
            <a:ext cx="472346" cy="54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7C12135-5D4B-413A-AE9C-43A9F8C8D6CF}"/>
              </a:ext>
            </a:extLst>
          </p:cNvPr>
          <p:cNvCxnSpPr/>
          <p:nvPr/>
        </p:nvCxnSpPr>
        <p:spPr>
          <a:xfrm flipH="1" flipV="1">
            <a:off x="10189697" y="2580640"/>
            <a:ext cx="472346" cy="54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F66F36-F3B5-404C-AF4E-8B8C22BA7779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9839866" y="2580640"/>
            <a:ext cx="1" cy="145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91CDEEA-C17F-4564-B4F7-4473CE9A5975}"/>
              </a:ext>
            </a:extLst>
          </p:cNvPr>
          <p:cNvSpPr txBox="1"/>
          <p:nvPr/>
        </p:nvSpPr>
        <p:spPr>
          <a:xfrm>
            <a:off x="9065662" y="2219480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1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C5707B4-0B2D-45CE-B784-D0ADBEFFC4BA}"/>
              </a:ext>
            </a:extLst>
          </p:cNvPr>
          <p:cNvSpPr txBox="1"/>
          <p:nvPr/>
        </p:nvSpPr>
        <p:spPr>
          <a:xfrm>
            <a:off x="10310194" y="4021638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M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5C90C33-F30A-4CCA-81E1-36EFE994A627}"/>
              </a:ext>
            </a:extLst>
          </p:cNvPr>
          <p:cNvSpPr txBox="1"/>
          <p:nvPr/>
        </p:nvSpPr>
        <p:spPr>
          <a:xfrm>
            <a:off x="8623961" y="2758887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M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EB77DD7-87F0-4265-8E5C-816A355ED06A}"/>
              </a:ext>
            </a:extLst>
          </p:cNvPr>
          <p:cNvSpPr txBox="1"/>
          <p:nvPr/>
        </p:nvSpPr>
        <p:spPr>
          <a:xfrm>
            <a:off x="10697975" y="3461780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B2853E4-FD81-429B-A017-8DFB8BA58F1D}"/>
              </a:ext>
            </a:extLst>
          </p:cNvPr>
          <p:cNvSpPr txBox="1"/>
          <p:nvPr/>
        </p:nvSpPr>
        <p:spPr>
          <a:xfrm>
            <a:off x="9799414" y="2564389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6D68BB9-5790-4D07-B13B-FD544969CDB6}"/>
              </a:ext>
            </a:extLst>
          </p:cNvPr>
          <p:cNvSpPr txBox="1"/>
          <p:nvPr/>
        </p:nvSpPr>
        <p:spPr>
          <a:xfrm>
            <a:off x="9796237" y="3652353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M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C835DE2-7876-484D-9F15-45F9E82C14A8}"/>
              </a:ext>
            </a:extLst>
          </p:cNvPr>
          <p:cNvSpPr txBox="1"/>
          <p:nvPr/>
        </p:nvSpPr>
        <p:spPr>
          <a:xfrm>
            <a:off x="10656086" y="2739292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M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3EFA186-D5B2-4F3B-A4B3-9E29AAE2963F}"/>
              </a:ext>
            </a:extLst>
          </p:cNvPr>
          <p:cNvSpPr txBox="1"/>
          <p:nvPr/>
        </p:nvSpPr>
        <p:spPr>
          <a:xfrm>
            <a:off x="10225072" y="2211354"/>
            <a:ext cx="3138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773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24" grpId="0" animBg="1"/>
      <p:bldP spid="25" grpId="0" animBg="1"/>
      <p:bldP spid="27" grpId="0" animBg="1"/>
      <p:bldP spid="31" grpId="0" animBg="1"/>
      <p:bldP spid="34" grpId="0" animBg="1"/>
      <p:bldP spid="36" grpId="0" animBg="1"/>
      <p:bldP spid="42" grpId="0" animBg="1"/>
      <p:bldP spid="44" grpId="0" animBg="1"/>
      <p:bldP spid="45" grpId="0" animBg="1"/>
      <p:bldP spid="46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181730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约束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概念</a:t>
            </a:r>
            <a:r>
              <a:rPr kumimoji="1" lang="en-US" altLang="zh-CN"/>
              <a:t>&amp;</a:t>
            </a:r>
            <a:r>
              <a:rPr kumimoji="1" lang="zh-CN" altLang="en-US"/>
              <a:t>分类</a:t>
            </a:r>
            <a:endParaRPr kumimoji="1" lang="en-US" altLang="zh-CN"/>
          </a:p>
          <a:p>
            <a:r>
              <a:rPr kumimoji="1" lang="zh-CN" altLang="en-US"/>
              <a:t>非空约束</a:t>
            </a:r>
            <a:endParaRPr kumimoji="1" lang="en-US" altLang="zh-CN"/>
          </a:p>
          <a:p>
            <a:r>
              <a:rPr kumimoji="1" lang="zh-CN" altLang="en-US"/>
              <a:t>唯一约束</a:t>
            </a:r>
            <a:endParaRPr kumimoji="1" lang="en-US" altLang="zh-CN"/>
          </a:p>
          <a:p>
            <a:r>
              <a:rPr kumimoji="1" lang="zh-CN" altLang="en-US"/>
              <a:t>主键约束</a:t>
            </a:r>
            <a:endParaRPr kumimoji="1" lang="en-US" altLang="zh-CN"/>
          </a:p>
          <a:p>
            <a:r>
              <a:rPr kumimoji="1" lang="zh-CN" altLang="en-US"/>
              <a:t>默认约束</a:t>
            </a:r>
            <a:endParaRPr kumimoji="1" lang="en-US" altLang="zh-CN"/>
          </a:p>
          <a:p>
            <a:r>
              <a:rPr kumimoji="1" lang="zh-CN" altLang="en-US"/>
              <a:t>检查约束</a:t>
            </a:r>
            <a:endParaRPr kumimoji="1" lang="en-US" altLang="zh-CN"/>
          </a:p>
          <a:p>
            <a:r>
              <a:rPr kumimoji="1" lang="zh-CN" altLang="en-US"/>
              <a:t>外键约束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26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8648" y="726557"/>
            <a:ext cx="5973761" cy="425640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约束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数据库设计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多表查询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245215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多表查询简介</a:t>
            </a:r>
            <a:endParaRPr kumimoji="1" lang="en-US" altLang="zh-CN"/>
          </a:p>
          <a:p>
            <a:r>
              <a:rPr kumimoji="1" lang="zh-CN" altLang="en-US"/>
              <a:t>内连接</a:t>
            </a:r>
            <a:endParaRPr kumimoji="1" lang="en-US" altLang="zh-CN"/>
          </a:p>
          <a:p>
            <a:r>
              <a:rPr kumimoji="1" lang="zh-CN" altLang="en-US"/>
              <a:t>外连接</a:t>
            </a:r>
            <a:endParaRPr kumimoji="1" lang="en-US" altLang="zh-CN"/>
          </a:p>
          <a:p>
            <a:r>
              <a:rPr kumimoji="1" lang="zh-CN" altLang="en-US"/>
              <a:t>子查询</a:t>
            </a:r>
            <a:endParaRPr kumimoji="1" lang="en-US" altLang="zh-CN"/>
          </a:p>
          <a:p>
            <a:r>
              <a:rPr kumimoji="1" lang="zh-CN" altLang="en-US"/>
              <a:t>多表查询案例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6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863754" y="1693717"/>
            <a:ext cx="6659879" cy="26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多表查询：从多张表查询数据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连接查询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内连接：相当于查询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A 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交集数据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外连接：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左外连接：相当于查询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表所有数据和交集部分数据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 右外连接：相当于查询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表所有数据和交集部分数据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子查询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968136-AB5A-4E06-9BBC-AA8972D3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78" y="2220006"/>
            <a:ext cx="2651990" cy="10973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623E19E-2803-4F14-9A41-2BB3DFEBA48F}"/>
              </a:ext>
            </a:extLst>
          </p:cNvPr>
          <p:cNvSpPr txBox="1"/>
          <p:nvPr/>
        </p:nvSpPr>
        <p:spPr>
          <a:xfrm>
            <a:off x="863753" y="1185203"/>
            <a:ext cx="665987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笛卡尔积：取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A,B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集合所有组合情况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37211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多表查询简介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内连接</a:t>
            </a:r>
            <a:endParaRPr kumimoji="1"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外连接</a:t>
            </a:r>
            <a:endParaRPr kumimoji="1" lang="en-US" altLang="zh-CN"/>
          </a:p>
          <a:p>
            <a:r>
              <a:rPr kumimoji="1" lang="zh-CN" altLang="en-US"/>
              <a:t>子查询</a:t>
            </a:r>
            <a:endParaRPr kumimoji="1" lang="en-US" altLang="zh-CN"/>
          </a:p>
          <a:p>
            <a:r>
              <a:rPr kumimoji="1" lang="zh-CN" altLang="en-US"/>
              <a:t>多表查询案例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58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内连接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F33FEA83-79FC-4696-95B6-043850A7F809}"/>
              </a:ext>
            </a:extLst>
          </p:cNvPr>
          <p:cNvSpPr txBox="1"/>
          <p:nvPr/>
        </p:nvSpPr>
        <p:spPr>
          <a:xfrm>
            <a:off x="1141031" y="1554294"/>
            <a:ext cx="339328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内连接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查询语法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8C70443-5AE2-4C76-8698-4EFE5978529A}"/>
              </a:ext>
            </a:extLst>
          </p:cNvPr>
          <p:cNvSpPr txBox="1"/>
          <p:nvPr/>
        </p:nvSpPr>
        <p:spPr>
          <a:xfrm>
            <a:off x="1360720" y="2186020"/>
            <a:ext cx="10361588" cy="167039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隐式内连接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2…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条件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显示内连接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INNER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JOIN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 ON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条件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B17AB-836B-4939-AA67-B5FED963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58" y="5054552"/>
            <a:ext cx="2651990" cy="10973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BF1FAB-DA55-435B-97A3-A3205BE957DD}"/>
              </a:ext>
            </a:extLst>
          </p:cNvPr>
          <p:cNvSpPr txBox="1"/>
          <p:nvPr/>
        </p:nvSpPr>
        <p:spPr>
          <a:xfrm>
            <a:off x="1360720" y="4266777"/>
            <a:ext cx="739894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内连接相当于查询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A B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</a:rPr>
              <a:t>交集数据</a:t>
            </a:r>
            <a:endParaRPr lang="en-US" altLang="zh-CN" sz="1400">
              <a:solidFill>
                <a:srgbClr val="C00000"/>
              </a:solidFill>
              <a:latin typeface="微软雅黑" panose="020B0503020204020204" pitchFamily="34" charset="-122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0910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多表查询简介</a:t>
            </a:r>
            <a:endParaRPr kumimoji="1" lang="en-US" altLang="zh-CN"/>
          </a:p>
          <a:p>
            <a:r>
              <a:rPr kumimoji="1" lang="zh-CN" altLang="en-US"/>
              <a:t>内连接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外连接</a:t>
            </a:r>
            <a:endParaRPr kumimoji="1"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子查询</a:t>
            </a:r>
            <a:endParaRPr kumimoji="1" lang="en-US" altLang="zh-CN"/>
          </a:p>
          <a:p>
            <a:r>
              <a:rPr kumimoji="1" lang="zh-CN" altLang="en-US"/>
              <a:t>多表查询案例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8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外连接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F33FEA83-79FC-4696-95B6-043850A7F809}"/>
              </a:ext>
            </a:extLst>
          </p:cNvPr>
          <p:cNvSpPr txBox="1"/>
          <p:nvPr/>
        </p:nvSpPr>
        <p:spPr>
          <a:xfrm>
            <a:off x="1141031" y="1554294"/>
            <a:ext cx="339328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外连接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查询语法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8C70443-5AE2-4C76-8698-4EFE5978529A}"/>
              </a:ext>
            </a:extLst>
          </p:cNvPr>
          <p:cNvSpPr txBox="1"/>
          <p:nvPr/>
        </p:nvSpPr>
        <p:spPr>
          <a:xfrm>
            <a:off x="1360720" y="2186020"/>
            <a:ext cx="10361588" cy="167039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左外连接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LEFT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OUTER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JOIN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条件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右外连接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RIGHT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OUTER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JOIN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ON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条件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B17AB-836B-4939-AA67-B5FED963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58" y="5054552"/>
            <a:ext cx="2651990" cy="10973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BF1FAB-DA55-435B-97A3-A3205BE957DD}"/>
              </a:ext>
            </a:extLst>
          </p:cNvPr>
          <p:cNvSpPr txBox="1"/>
          <p:nvPr/>
        </p:nvSpPr>
        <p:spPr>
          <a:xfrm>
            <a:off x="-163280" y="4105195"/>
            <a:ext cx="7398945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左外连接：相当于查询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表所有数据和交集部分数据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 右外连接：相当于查询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B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表所有数据和交集部分数据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5813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多表查询简介</a:t>
            </a:r>
            <a:endParaRPr kumimoji="1" lang="en-US" altLang="zh-CN"/>
          </a:p>
          <a:p>
            <a:r>
              <a:rPr kumimoji="1" lang="zh-CN" altLang="en-US"/>
              <a:t>内连接</a:t>
            </a:r>
            <a:endParaRPr kumimoji="1" lang="en-US" altLang="zh-CN"/>
          </a:p>
          <a:p>
            <a:r>
              <a:rPr kumimoji="1" lang="zh-CN" altLang="en-US"/>
              <a:t>外连接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子查询</a:t>
            </a:r>
            <a:endParaRPr kumimoji="1" lang="en-US" altLang="zh-CN">
              <a:solidFill>
                <a:srgbClr val="C00000"/>
              </a:solidFill>
            </a:endParaRPr>
          </a:p>
          <a:p>
            <a:r>
              <a:rPr kumimoji="1" lang="zh-CN" altLang="en-US"/>
              <a:t>多表查询案例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08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子查询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F33FEA83-79FC-4696-95B6-043850A7F809}"/>
              </a:ext>
            </a:extLst>
          </p:cNvPr>
          <p:cNvSpPr txBox="1"/>
          <p:nvPr/>
        </p:nvSpPr>
        <p:spPr>
          <a:xfrm>
            <a:off x="1141031" y="1554294"/>
            <a:ext cx="520896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子查询概念：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查询中嵌套查询，称嵌套查询为子查询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FD0E735-564E-4B6D-9391-D70598E8CA83}"/>
              </a:ext>
            </a:extLst>
          </p:cNvPr>
          <p:cNvSpPr txBox="1"/>
          <p:nvPr/>
        </p:nvSpPr>
        <p:spPr>
          <a:xfrm>
            <a:off x="1141031" y="2671945"/>
            <a:ext cx="520896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2.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子查询根据查询结果不同，作用不同：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单行单列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多行单列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多行多列</a:t>
            </a:r>
          </a:p>
        </p:txBody>
      </p:sp>
    </p:spTree>
    <p:extLst>
      <p:ext uri="{BB962C8B-B14F-4D97-AF65-F5344CB8AC3E}">
        <p14:creationId xmlns:p14="http://schemas.microsoft.com/office/powerpoint/2010/main" val="18765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子查询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FD0E735-564E-4B6D-9391-D70598E8CA83}"/>
              </a:ext>
            </a:extLst>
          </p:cNvPr>
          <p:cNvSpPr txBox="1"/>
          <p:nvPr/>
        </p:nvSpPr>
        <p:spPr>
          <a:xfrm>
            <a:off x="1141031" y="1554345"/>
            <a:ext cx="7240969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1.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子查询根据查询结果不同，作用不同：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单行单列：作为条件值，使用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= != &gt; &lt;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等进行条件判断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eaLnBrk="0" hangingPunct="0">
              <a:lnSpc>
                <a:spcPct val="150000"/>
              </a:lnSpc>
              <a:defRPr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多行单列：作为条件值，使用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in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等关键字进行条件判断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742950" lvl="1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多行多列：作为虚拟表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3D49EBF-4079-4426-8090-5E7700225130}"/>
              </a:ext>
            </a:extLst>
          </p:cNvPr>
          <p:cNvSpPr txBox="1"/>
          <p:nvPr/>
        </p:nvSpPr>
        <p:spPr>
          <a:xfrm>
            <a:off x="1606892" y="2497904"/>
            <a:ext cx="9640228" cy="3801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WHERE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字段名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= 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子查询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9C23550-3436-4552-8A8D-70C812847F31}"/>
              </a:ext>
            </a:extLst>
          </p:cNvPr>
          <p:cNvSpPr txBox="1"/>
          <p:nvPr/>
        </p:nvSpPr>
        <p:spPr>
          <a:xfrm>
            <a:off x="1606892" y="3576129"/>
            <a:ext cx="9640228" cy="3801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FROM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WHERE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字段名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in 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子查询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01B9DBA-0EFE-4BB7-935A-70D3B69DDA4C}"/>
              </a:ext>
            </a:extLst>
          </p:cNvPr>
          <p:cNvSpPr txBox="1"/>
          <p:nvPr/>
        </p:nvSpPr>
        <p:spPr>
          <a:xfrm>
            <a:off x="1606892" y="4719240"/>
            <a:ext cx="9640228" cy="3801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SELECT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字段列表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FROM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子查询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)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WHERE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条件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95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约束的概念和分类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3399E-6729-40B3-92E9-688D859BFCEF}"/>
              </a:ext>
            </a:extLst>
          </p:cNvPr>
          <p:cNvSpPr txBox="1"/>
          <p:nvPr/>
        </p:nvSpPr>
        <p:spPr>
          <a:xfrm>
            <a:off x="1111251" y="1669816"/>
            <a:ext cx="581560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约束的概念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约束是作用于表中列上的规则，用于限制加入表的数据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约束的存在保证了数据库中数据的正确性、有效性和完整性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7BF683-561C-4210-9A52-5CF006465A04}"/>
              </a:ext>
            </a:extLst>
          </p:cNvPr>
          <p:cNvSpPr txBox="1"/>
          <p:nvPr/>
        </p:nvSpPr>
        <p:spPr>
          <a:xfrm>
            <a:off x="1111251" y="3019976"/>
            <a:ext cx="12843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 约束的分类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9B14C-E56C-4721-882E-89BBA77C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859" y="1430209"/>
            <a:ext cx="5075360" cy="189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5B693F-A984-469E-8104-244F7100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52" y="3613060"/>
            <a:ext cx="8001693" cy="253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ED3DBD-4FDD-4157-8236-528F4A87DBF9}"/>
              </a:ext>
            </a:extLst>
          </p:cNvPr>
          <p:cNvSpPr txBox="1"/>
          <p:nvPr/>
        </p:nvSpPr>
        <p:spPr>
          <a:xfrm>
            <a:off x="1282352" y="6367980"/>
            <a:ext cx="7206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1400">
                <a:solidFill>
                  <a:srgbClr val="FF0000"/>
                </a:solidFill>
                <a:latin typeface="阿里巴巴普惠体" panose="00020600040101010101"/>
                <a:ea typeface="Alibaba PuHuiTi B"/>
              </a:rPr>
              <a:t>Tips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/>
                <a:ea typeface="Alibaba PuHuiTi B"/>
              </a:rPr>
              <a:t>：</a:t>
            </a:r>
            <a:r>
              <a:rPr lang="en-US" altLang="zh-CN" sz="1400">
                <a:solidFill>
                  <a:srgbClr val="FF0000"/>
                </a:solidFill>
                <a:latin typeface="阿里巴巴普惠体" panose="00020600040101010101"/>
                <a:ea typeface="Alibaba PuHuiTi B"/>
              </a:rPr>
              <a:t>MySQL</a:t>
            </a:r>
            <a:r>
              <a:rPr lang="zh-CN" altLang="en-US" sz="1400">
                <a:solidFill>
                  <a:srgbClr val="FF0000"/>
                </a:solidFill>
                <a:latin typeface="阿里巴巴普惠体" panose="00020600040101010101"/>
                <a:ea typeface="Alibaba PuHuiTi B"/>
              </a:rPr>
              <a:t>不支持检查约束</a:t>
            </a:r>
            <a:endParaRPr lang="zh-CN" altLang="en-US" sz="1600">
              <a:solidFill>
                <a:srgbClr val="FF0000"/>
              </a:solidFill>
              <a:latin typeface="阿里巴巴普惠体" panose="00020600040101010101"/>
              <a:ea typeface="Alibaba PuHuiTi 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多表查询简介</a:t>
            </a:r>
            <a:endParaRPr kumimoji="1" lang="en-US" altLang="zh-CN"/>
          </a:p>
          <a:p>
            <a:r>
              <a:rPr kumimoji="1" lang="zh-CN" altLang="en-US"/>
              <a:t>内连接</a:t>
            </a:r>
            <a:endParaRPr kumimoji="1" lang="en-US" altLang="zh-CN"/>
          </a:p>
          <a:p>
            <a:r>
              <a:rPr kumimoji="1" lang="zh-CN" altLang="en-US"/>
              <a:t>外连接</a:t>
            </a:r>
            <a:endParaRPr kumimoji="1" lang="en-US" altLang="zh-CN"/>
          </a:p>
          <a:p>
            <a:r>
              <a:rPr kumimoji="1" lang="zh-CN" altLang="en-US"/>
              <a:t>子查询</a:t>
            </a:r>
            <a:endParaRPr kumimoji="1" lang="en-US" altLang="zh-CN"/>
          </a:p>
          <a:p>
            <a:r>
              <a:rPr kumimoji="1" lang="zh-CN" altLang="en-US">
                <a:solidFill>
                  <a:srgbClr val="C00000"/>
                </a:solidFill>
              </a:rPr>
              <a:t>多表查询案例</a:t>
            </a:r>
            <a:endParaRPr kumimoji="1"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多表查询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多表查询分析步骤</a:t>
            </a:r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3B24911C-3BC4-464D-B083-8DDBA6770AB6}"/>
              </a:ext>
            </a:extLst>
          </p:cNvPr>
          <p:cNvSpPr txBox="1"/>
          <p:nvPr/>
        </p:nvSpPr>
        <p:spPr>
          <a:xfrm>
            <a:off x="1257763" y="1680803"/>
            <a:ext cx="7240969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分析数据分别来自于哪些表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342900" indent="-3429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分析这些表直接的关联关系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342900" indent="-3429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分析使用什么样的查询方式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09775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8648" y="726557"/>
            <a:ext cx="5973761" cy="425640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约束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数据库设计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多表查询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zh-CN" altLang="en-US">
                <a:solidFill>
                  <a:srgbClr val="C00000"/>
                </a:solidFill>
              </a:rPr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2970873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581694"/>
          </a:xfrm>
        </p:spPr>
        <p:txBody>
          <a:bodyPr/>
          <a:lstStyle/>
          <a:p>
            <a:r>
              <a:rPr kumimoji="1" lang="zh-CN" altLang="en-US"/>
              <a:t>事务简介</a:t>
            </a:r>
            <a:endParaRPr kumimoji="1" lang="en-US" altLang="zh-CN"/>
          </a:p>
          <a:p>
            <a:r>
              <a:rPr kumimoji="1" lang="zh-CN" altLang="en-US"/>
              <a:t>事务操作</a:t>
            </a:r>
            <a:endParaRPr kumimoji="1" lang="en-US" altLang="zh-CN"/>
          </a:p>
          <a:p>
            <a:r>
              <a:rPr kumimoji="1" lang="zh-CN" altLang="en-US"/>
              <a:t>事务四大特征</a:t>
            </a:r>
            <a:endParaRPr kumimoji="1"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1600F-8C84-49B5-A820-FE2EC95F9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4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8CF231-08CF-4A23-B59D-836DE00F39AD}"/>
              </a:ext>
            </a:extLst>
          </p:cNvPr>
          <p:cNvSpPr/>
          <p:nvPr/>
        </p:nvSpPr>
        <p:spPr>
          <a:xfrm>
            <a:off x="4357427" y="4139271"/>
            <a:ext cx="2724289" cy="22356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事务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事务简介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FD0E735-564E-4B6D-9391-D70598E8CA83}"/>
              </a:ext>
            </a:extLst>
          </p:cNvPr>
          <p:cNvSpPr txBox="1"/>
          <p:nvPr/>
        </p:nvSpPr>
        <p:spPr>
          <a:xfrm>
            <a:off x="1141031" y="1554345"/>
            <a:ext cx="881068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数据库的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Transaction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）是一种机制、一个操作序列，包含了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一组数据库操作命令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事务把所有的命令作为一个整体一起向系统提交或撤销操作请求，即这一组数据库命令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要么同时成功，要么同时失败</a:t>
            </a: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事务是一个不可分割的工作逻辑单元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3D49EBF-4079-4426-8090-5E7700225130}"/>
              </a:ext>
            </a:extLst>
          </p:cNvPr>
          <p:cNvSpPr txBox="1"/>
          <p:nvPr/>
        </p:nvSpPr>
        <p:spPr>
          <a:xfrm>
            <a:off x="9318107" y="2429889"/>
            <a:ext cx="2724290" cy="231986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开启事务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START TRANSACTION;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或者 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 BEGIN;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提交事务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COMMIT;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回滚事务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ROLLBACK;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EB8C88-FE1C-4E06-8004-CE977F72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01" y="4028645"/>
            <a:ext cx="936500" cy="2235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480779-0D1F-4C18-95D9-711E064B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3" y="4104031"/>
            <a:ext cx="857937" cy="20848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38FA7C-E984-4B91-896A-87045A62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282" y="2506347"/>
            <a:ext cx="2628837" cy="1060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EFC3DB87-1CFD-42F5-9DA0-4CCBE1DC93CC}"/>
              </a:ext>
            </a:extLst>
          </p:cNvPr>
          <p:cNvSpPr/>
          <p:nvPr/>
        </p:nvSpPr>
        <p:spPr>
          <a:xfrm>
            <a:off x="1650566" y="4978976"/>
            <a:ext cx="857937" cy="51377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id="{278B3C0F-33C5-488B-8DF7-F04B6E2FAA6A}"/>
              </a:ext>
            </a:extLst>
          </p:cNvPr>
          <p:cNvSpPr txBox="1"/>
          <p:nvPr/>
        </p:nvSpPr>
        <p:spPr>
          <a:xfrm>
            <a:off x="1654288" y="4560785"/>
            <a:ext cx="95651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500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9CB47EA-6A90-4C07-AA74-028DC96F3CCC}"/>
              </a:ext>
            </a:extLst>
          </p:cNvPr>
          <p:cNvSpPr/>
          <p:nvPr/>
        </p:nvSpPr>
        <p:spPr>
          <a:xfrm>
            <a:off x="4617720" y="4416552"/>
            <a:ext cx="2203704" cy="3801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查询李四账户余额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D27C1E2-BABC-41F5-95EB-E64E42EEAAE2}"/>
              </a:ext>
            </a:extLst>
          </p:cNvPr>
          <p:cNvSpPr/>
          <p:nvPr/>
        </p:nvSpPr>
        <p:spPr>
          <a:xfrm>
            <a:off x="4617720" y="5093343"/>
            <a:ext cx="2203704" cy="3801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李四账户金额 </a:t>
            </a:r>
            <a:r>
              <a:rPr lang="en-US" altLang="zh-CN"/>
              <a:t>-500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A1C55B6-6684-428A-906F-305AA2ACAE97}"/>
              </a:ext>
            </a:extLst>
          </p:cNvPr>
          <p:cNvSpPr/>
          <p:nvPr/>
        </p:nvSpPr>
        <p:spPr>
          <a:xfrm>
            <a:off x="4617720" y="5770134"/>
            <a:ext cx="2203704" cy="3801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张三账户金额 </a:t>
            </a:r>
            <a:r>
              <a:rPr lang="en-US" altLang="zh-CN"/>
              <a:t>+500</a:t>
            </a:r>
            <a:endParaRPr lang="zh-CN" altLang="en-US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51AE8BD7-D2D2-4286-A97D-79E872EE8B7C}"/>
              </a:ext>
            </a:extLst>
          </p:cNvPr>
          <p:cNvSpPr/>
          <p:nvPr/>
        </p:nvSpPr>
        <p:spPr>
          <a:xfrm>
            <a:off x="6777833" y="5434236"/>
            <a:ext cx="564175" cy="37517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67C1904B-0191-4599-80E7-57127F8773D7}"/>
              </a:ext>
            </a:extLst>
          </p:cNvPr>
          <p:cNvSpPr txBox="1"/>
          <p:nvPr/>
        </p:nvSpPr>
        <p:spPr>
          <a:xfrm>
            <a:off x="7342008" y="5372896"/>
            <a:ext cx="95651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出异常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BE6FC02C-F35D-48E8-B04F-7843AA742ACE}"/>
              </a:ext>
            </a:extLst>
          </p:cNvPr>
          <p:cNvSpPr txBox="1"/>
          <p:nvPr/>
        </p:nvSpPr>
        <p:spPr>
          <a:xfrm>
            <a:off x="5241314" y="3673064"/>
            <a:ext cx="144295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转账操作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26" name="文本框 15">
            <a:extLst>
              <a:ext uri="{FF2B5EF4-FFF2-40B4-BE49-F238E27FC236}">
                <a16:creationId xmlns:a16="http://schemas.microsoft.com/office/drawing/2014/main" id="{064385AF-D3E3-4B08-B438-8394370415F7}"/>
              </a:ext>
            </a:extLst>
          </p:cNvPr>
          <p:cNvSpPr txBox="1"/>
          <p:nvPr/>
        </p:nvSpPr>
        <p:spPr>
          <a:xfrm>
            <a:off x="7240170" y="3775241"/>
            <a:ext cx="107112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开启事务</a:t>
            </a: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9673AB-DD6E-40A0-A16F-7F0B12839CFE}"/>
              </a:ext>
            </a:extLst>
          </p:cNvPr>
          <p:cNvCxnSpPr/>
          <p:nvPr/>
        </p:nvCxnSpPr>
        <p:spPr>
          <a:xfrm flipH="1">
            <a:off x="6697041" y="4028645"/>
            <a:ext cx="530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15">
            <a:extLst>
              <a:ext uri="{FF2B5EF4-FFF2-40B4-BE49-F238E27FC236}">
                <a16:creationId xmlns:a16="http://schemas.microsoft.com/office/drawing/2014/main" id="{2A31C4ED-4016-4D00-8BE2-43BD21A294B2}"/>
              </a:ext>
            </a:extLst>
          </p:cNvPr>
          <p:cNvSpPr txBox="1"/>
          <p:nvPr/>
        </p:nvSpPr>
        <p:spPr>
          <a:xfrm>
            <a:off x="7240169" y="6237829"/>
            <a:ext cx="107112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提交事务</a:t>
            </a: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21F97E-96FB-4F04-81BE-430961E906F1}"/>
              </a:ext>
            </a:extLst>
          </p:cNvPr>
          <p:cNvCxnSpPr/>
          <p:nvPr/>
        </p:nvCxnSpPr>
        <p:spPr>
          <a:xfrm flipH="1">
            <a:off x="6684264" y="6488013"/>
            <a:ext cx="530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15">
            <a:extLst>
              <a:ext uri="{FF2B5EF4-FFF2-40B4-BE49-F238E27FC236}">
                <a16:creationId xmlns:a16="http://schemas.microsoft.com/office/drawing/2014/main" id="{6308A86C-F655-4DEB-93DB-F2409E561442}"/>
              </a:ext>
            </a:extLst>
          </p:cNvPr>
          <p:cNvSpPr txBox="1"/>
          <p:nvPr/>
        </p:nvSpPr>
        <p:spPr>
          <a:xfrm>
            <a:off x="8170103" y="5371863"/>
            <a:ext cx="107112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回滚事务</a:t>
            </a: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D8284-AA17-4B29-A9AA-A8F895A17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624" y="2521171"/>
            <a:ext cx="2778494" cy="1068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5BFB9E-677D-43AD-AEDA-D3EA99C1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623" y="2530865"/>
            <a:ext cx="2959110" cy="1093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3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7" grpId="0" animBg="1"/>
      <p:bldP spid="13" grpId="0" animBg="1"/>
      <p:bldP spid="15" grpId="0"/>
      <p:bldP spid="16" grpId="0" animBg="1"/>
      <p:bldP spid="18" grpId="0" animBg="1"/>
      <p:bldP spid="19" grpId="0" animBg="1"/>
      <p:bldP spid="21" grpId="0" animBg="1"/>
      <p:bldP spid="23" grpId="0"/>
      <p:bldP spid="24" grpId="0"/>
      <p:bldP spid="26" grpId="0"/>
      <p:bldP spid="31" grpId="0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事务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事务四大特征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FD0E735-564E-4B6D-9391-D70598E8CA83}"/>
              </a:ext>
            </a:extLst>
          </p:cNvPr>
          <p:cNvSpPr txBox="1"/>
          <p:nvPr/>
        </p:nvSpPr>
        <p:spPr>
          <a:xfrm>
            <a:off x="1141031" y="1554345"/>
            <a:ext cx="881068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原子性（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A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tomicity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事务是不可分割的最小操作单位，要么同时成功，要么同时失败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一致性（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C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onsistency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事务完成时，必须使所有的数据都保持一致状态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隔离性（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I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solation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多个事务之间，操作的可见性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持久性（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D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urability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事务一旦提交或回滚，它对数据库中的数据的改变就是永久的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84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事务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6BBFA6-A8D9-4397-AE30-21AA554F1CC7}"/>
              </a:ext>
            </a:extLst>
          </p:cNvPr>
          <p:cNvSpPr txBox="1"/>
          <p:nvPr/>
        </p:nvSpPr>
        <p:spPr>
          <a:xfrm>
            <a:off x="838203" y="1715024"/>
            <a:ext cx="8810688" cy="16735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查看事务的默认提交方式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SELECT @@autocommit;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-- 1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自动提交  </a:t>
            </a: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0 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手动提交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--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修改事务提交方式</a:t>
            </a:r>
            <a:endParaRPr lang="en-US" altLang="zh-CN" sz="140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Alibaba PuHuiTi B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ea typeface="Alibaba PuHuiTi B"/>
                <a:cs typeface="Courier New" panose="02070309020205020404" pitchFamily="49" charset="0"/>
              </a:rPr>
              <a:t>set @@autocommit = 0;</a:t>
            </a: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6743F845-AAC5-4451-BFBE-7AF616E22DA5}"/>
              </a:ext>
            </a:extLst>
          </p:cNvPr>
          <p:cNvSpPr txBox="1"/>
          <p:nvPr/>
        </p:nvSpPr>
        <p:spPr>
          <a:xfrm>
            <a:off x="838202" y="1054101"/>
            <a:ext cx="881068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MySQL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事务默认自动提交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32285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2" y="-25399"/>
            <a:ext cx="3164456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事务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8080419-A139-48E7-8EC8-38F9786B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事务四大特征</a:t>
            </a: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FD0E735-564E-4B6D-9391-D70598E8CA83}"/>
              </a:ext>
            </a:extLst>
          </p:cNvPr>
          <p:cNvSpPr txBox="1"/>
          <p:nvPr/>
        </p:nvSpPr>
        <p:spPr>
          <a:xfrm>
            <a:off x="1141031" y="1554345"/>
            <a:ext cx="881068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原子性（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A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tomicity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: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事务是不可分割的最小操作单位，要么同时成功，要么同时失败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一致性（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C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onsistency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事务完成时，必须使所有的数据都保持一致状态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隔离性（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I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solation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多个事务之间，操作的可见性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85750" indent="-28575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持久性（</a:t>
            </a:r>
            <a:r>
              <a:rPr lang="en-US" altLang="zh-CN">
                <a:solidFill>
                  <a:srgbClr val="C00000"/>
                </a:solidFill>
                <a:latin typeface="Alibaba PuHuiTi B"/>
                <a:ea typeface="阿里巴巴普惠体" panose="00020600040101010101"/>
              </a:rPr>
              <a:t>D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/>
                <a:ea typeface="阿里巴巴普惠体" panose="00020600040101010101"/>
              </a:rPr>
              <a:t>urability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: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事务一旦提交或回滚，它对数据库中的数据的改变就是永久的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185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B693F-A984-469E-8104-244F7100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2" y="1180981"/>
            <a:ext cx="8001693" cy="253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05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ABE454-74A4-450C-9E63-26BBCABA6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根据需求，为表添加合适的约束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137730-107F-46D2-9FC7-08481A18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47" y="1932836"/>
            <a:ext cx="5669771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非空约束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3399E-6729-40B3-92E9-688D859BFCEF}"/>
              </a:ext>
            </a:extLst>
          </p:cNvPr>
          <p:cNvSpPr txBox="1"/>
          <p:nvPr/>
        </p:nvSpPr>
        <p:spPr>
          <a:xfrm>
            <a:off x="1111251" y="1628277"/>
            <a:ext cx="5815608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非空约束用于保证列中所有数据不能有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314FC-6959-4439-9456-886031014DEA}"/>
              </a:ext>
            </a:extLst>
          </p:cNvPr>
          <p:cNvSpPr txBox="1"/>
          <p:nvPr/>
        </p:nvSpPr>
        <p:spPr>
          <a:xfrm>
            <a:off x="1111251" y="2374884"/>
            <a:ext cx="581560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B1426C-CA64-41E1-BEE7-D929AD7C24B7}"/>
              </a:ext>
            </a:extLst>
          </p:cNvPr>
          <p:cNvSpPr txBox="1"/>
          <p:nvPr/>
        </p:nvSpPr>
        <p:spPr>
          <a:xfrm>
            <a:off x="1720491" y="3225808"/>
            <a:ext cx="5206368" cy="16735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创建表时添加非空约束</a:t>
            </a:r>
            <a:endParaRPr lang="en-US" altLang="zh-CN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 NULL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FC5BB-A9E2-4E82-8646-D6EBB3F8CA61}"/>
              </a:ext>
            </a:extLst>
          </p:cNvPr>
          <p:cNvSpPr txBox="1"/>
          <p:nvPr/>
        </p:nvSpPr>
        <p:spPr>
          <a:xfrm>
            <a:off x="1519205" y="2773722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752DE-3E0D-4074-85C6-69529FE1B9DF}"/>
              </a:ext>
            </a:extLst>
          </p:cNvPr>
          <p:cNvSpPr txBox="1"/>
          <p:nvPr/>
        </p:nvSpPr>
        <p:spPr>
          <a:xfrm>
            <a:off x="1519205" y="5743649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）删除约束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1BCDFC-2555-45DB-993C-2887BB775F26}"/>
              </a:ext>
            </a:extLst>
          </p:cNvPr>
          <p:cNvSpPr txBox="1"/>
          <p:nvPr/>
        </p:nvSpPr>
        <p:spPr>
          <a:xfrm>
            <a:off x="1720490" y="5020836"/>
            <a:ext cx="520636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建完表后添加非空约束</a:t>
            </a:r>
            <a:endParaRPr lang="en-US" altLang="zh-CN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MODIFY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字段名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数据类型 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 NULL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EA9CBE-CB55-4ADC-B05C-4CB981430000}"/>
              </a:ext>
            </a:extLst>
          </p:cNvPr>
          <p:cNvSpPr txBox="1"/>
          <p:nvPr/>
        </p:nvSpPr>
        <p:spPr>
          <a:xfrm>
            <a:off x="1704751" y="6219573"/>
            <a:ext cx="5206369" cy="3777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MODIFY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字段名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数据类型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9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唯一约束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314FC-6959-4439-9456-886031014DEA}"/>
              </a:ext>
            </a:extLst>
          </p:cNvPr>
          <p:cNvSpPr txBox="1"/>
          <p:nvPr/>
        </p:nvSpPr>
        <p:spPr>
          <a:xfrm>
            <a:off x="1232021" y="2142637"/>
            <a:ext cx="168370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B1426C-CA64-41E1-BEE7-D929AD7C24B7}"/>
              </a:ext>
            </a:extLst>
          </p:cNvPr>
          <p:cNvSpPr txBox="1"/>
          <p:nvPr/>
        </p:nvSpPr>
        <p:spPr>
          <a:xfrm>
            <a:off x="1713745" y="2968420"/>
            <a:ext cx="5206368" cy="310963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创建表时添加唯一约束</a:t>
            </a:r>
            <a:endParaRPr lang="en-US" altLang="zh-CN" sz="12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 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UNIQUE [AUTO_INCREMENT]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AUTO_INCREMENT: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当不指定值时自动增长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[CONSTRAINT] [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约束名称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en-US" altLang="zh-CN" sz="12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UNIQUE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FC5BB-A9E2-4E82-8646-D6EBB3F8CA61}"/>
              </a:ext>
            </a:extLst>
          </p:cNvPr>
          <p:cNvSpPr txBox="1"/>
          <p:nvPr/>
        </p:nvSpPr>
        <p:spPr>
          <a:xfrm>
            <a:off x="1501953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752DE-3E0D-4074-85C6-69529FE1B9DF}"/>
              </a:ext>
            </a:extLst>
          </p:cNvPr>
          <p:cNvSpPr txBox="1"/>
          <p:nvPr/>
        </p:nvSpPr>
        <p:spPr>
          <a:xfrm>
            <a:off x="7469327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）删除约束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1BCDFC-2555-45DB-993C-2887BB775F26}"/>
              </a:ext>
            </a:extLst>
          </p:cNvPr>
          <p:cNvSpPr txBox="1"/>
          <p:nvPr/>
        </p:nvSpPr>
        <p:spPr>
          <a:xfrm>
            <a:off x="1713744" y="6078054"/>
            <a:ext cx="5206369" cy="6139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建完表后添加唯一约束</a:t>
            </a:r>
            <a:endParaRPr lang="en-US" altLang="zh-CN" sz="12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MODIFY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数据类型 </a:t>
            </a:r>
            <a:r>
              <a:rPr lang="en-US" altLang="zh-CN" sz="12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UNIQUE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EA9CBE-CB55-4ADC-B05C-4CB981430000}"/>
              </a:ext>
            </a:extLst>
          </p:cNvPr>
          <p:cNvSpPr txBox="1"/>
          <p:nvPr/>
        </p:nvSpPr>
        <p:spPr>
          <a:xfrm>
            <a:off x="7677508" y="2968420"/>
            <a:ext cx="4221597" cy="3777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DROP INDEX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1232021" y="1462531"/>
            <a:ext cx="5815608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唯一约束用于保证列中所有数据各不相同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0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约束</a:t>
            </a:r>
            <a:r>
              <a:rPr lang="zh-CN" altLang="en-US" sz="3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>
            <a:extLst>
              <a:ext uri="{FF2B5EF4-FFF2-40B4-BE49-F238E27FC236}">
                <a16:creationId xmlns:a16="http://schemas.microsoft.com/office/drawing/2014/main" id="{D42081EA-83A7-4532-BB55-B9121950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941341"/>
            <a:ext cx="46863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Alibaba PuHuiTi B"/>
              </a:rPr>
              <a:t>主键约束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314FC-6959-4439-9456-886031014DEA}"/>
              </a:ext>
            </a:extLst>
          </p:cNvPr>
          <p:cNvSpPr txBox="1"/>
          <p:nvPr/>
        </p:nvSpPr>
        <p:spPr>
          <a:xfrm>
            <a:off x="1232021" y="2353345"/>
            <a:ext cx="168370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BB1426C-CA64-41E1-BEE7-D929AD7C24B7}"/>
              </a:ext>
            </a:extLst>
          </p:cNvPr>
          <p:cNvSpPr txBox="1"/>
          <p:nvPr/>
        </p:nvSpPr>
        <p:spPr>
          <a:xfrm>
            <a:off x="1713745" y="3170785"/>
            <a:ext cx="5206368" cy="255563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创建表时添加主键约束</a:t>
            </a:r>
            <a:endParaRPr lang="en-US" altLang="zh-CN" sz="12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 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 [AUTO_INCREMENT]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…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 数据类型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[CONSTRAINT] [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约束名称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en-US" altLang="zh-CN" sz="120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列名</a:t>
            </a: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FC5BB-A9E2-4E82-8646-D6EBB3F8CA61}"/>
              </a:ext>
            </a:extLst>
          </p:cNvPr>
          <p:cNvSpPr txBox="1"/>
          <p:nvPr/>
        </p:nvSpPr>
        <p:spPr>
          <a:xfrm>
            <a:off x="1501953" y="2683816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）添加约束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752DE-3E0D-4074-85C6-69529FE1B9DF}"/>
              </a:ext>
            </a:extLst>
          </p:cNvPr>
          <p:cNvSpPr txBox="1"/>
          <p:nvPr/>
        </p:nvSpPr>
        <p:spPr>
          <a:xfrm>
            <a:off x="7469327" y="2481451"/>
            <a:ext cx="41483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）删除约束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A1BCDFC-2555-45DB-993C-2887BB775F26}"/>
              </a:ext>
            </a:extLst>
          </p:cNvPr>
          <p:cNvSpPr txBox="1"/>
          <p:nvPr/>
        </p:nvSpPr>
        <p:spPr>
          <a:xfrm>
            <a:off x="1713745" y="5916659"/>
            <a:ext cx="5206369" cy="7008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 </a:t>
            </a:r>
            <a:r>
              <a:rPr lang="zh-CN" altLang="en-US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建完表后添加主键约束</a:t>
            </a:r>
            <a:endParaRPr lang="en-US" altLang="zh-CN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ADD 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KEY(</a:t>
            </a:r>
            <a:r>
              <a:rPr lang="zh-CN" altLang="en-US" sz="14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字段名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EA9CBE-CB55-4ADC-B05C-4CB981430000}"/>
              </a:ext>
            </a:extLst>
          </p:cNvPr>
          <p:cNvSpPr txBox="1"/>
          <p:nvPr/>
        </p:nvSpPr>
        <p:spPr>
          <a:xfrm>
            <a:off x="7677508" y="2968420"/>
            <a:ext cx="4221597" cy="3777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表名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DROP PRIMARY KEY;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11FB0-521D-4945-9AC4-2B14690FD179}"/>
              </a:ext>
            </a:extLst>
          </p:cNvPr>
          <p:cNvSpPr txBox="1"/>
          <p:nvPr/>
        </p:nvSpPr>
        <p:spPr>
          <a:xfrm>
            <a:off x="1232021" y="1462531"/>
            <a:ext cx="581560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主键是一行数据的唯一标识，要求非空且唯一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179" lvl="1" indent="-22859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一张表只能有一个主键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5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33645</TotalTime>
  <Words>2568</Words>
  <Application>Microsoft Office PowerPoint</Application>
  <PresentationFormat>宽屏</PresentationFormat>
  <Paragraphs>618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数据库</vt:lpstr>
      <vt:lpstr>PowerPoint 演示文稿</vt:lpstr>
      <vt:lpstr>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数据库设计</vt:lpstr>
      <vt:lpstr>PowerPoint 演示文稿</vt:lpstr>
      <vt:lpstr>PowerPoint 演示文稿</vt:lpstr>
      <vt:lpstr>数据库设计 </vt:lpstr>
      <vt:lpstr>数据库设计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数据库设计 </vt:lpstr>
      <vt:lpstr>数据库设计</vt:lpstr>
      <vt:lpstr>PowerPoint 演示文稿</vt:lpstr>
      <vt:lpstr>PowerPoint 演示文稿</vt:lpstr>
      <vt:lpstr>多表查询</vt:lpstr>
      <vt:lpstr>PowerPoint 演示文稿</vt:lpstr>
      <vt:lpstr>多表查询</vt:lpstr>
      <vt:lpstr>PowerPoint 演示文稿</vt:lpstr>
      <vt:lpstr>多表查询</vt:lpstr>
      <vt:lpstr>PowerPoint 演示文稿</vt:lpstr>
      <vt:lpstr>多表查询</vt:lpstr>
      <vt:lpstr>PowerPoint 演示文稿</vt:lpstr>
      <vt:lpstr>PowerPoint 演示文稿</vt:lpstr>
      <vt:lpstr>多表查询</vt:lpstr>
      <vt:lpstr>PowerPoint 演示文稿</vt:lpstr>
      <vt:lpstr>PowerPoint 演示文稿</vt:lpstr>
      <vt:lpstr>事务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张老师</cp:lastModifiedBy>
  <cp:revision>736</cp:revision>
  <dcterms:created xsi:type="dcterms:W3CDTF">2020-03-31T02:23:27Z</dcterms:created>
  <dcterms:modified xsi:type="dcterms:W3CDTF">2023-07-19T15:22:55Z</dcterms:modified>
</cp:coreProperties>
</file>