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21"/>
  </p:notesMasterIdLst>
  <p:sldIdLst>
    <p:sldId id="256" r:id="rId4"/>
    <p:sldId id="345" r:id="rId5"/>
    <p:sldId id="346" r:id="rId6"/>
    <p:sldId id="347" r:id="rId7"/>
    <p:sldId id="348" r:id="rId8"/>
    <p:sldId id="257" r:id="rId9"/>
    <p:sldId id="258" r:id="rId10"/>
    <p:sldId id="259" r:id="rId11"/>
    <p:sldId id="260" r:id="rId12"/>
    <p:sldId id="261" r:id="rId13"/>
    <p:sldId id="265" r:id="rId14"/>
    <p:sldId id="266" r:id="rId15"/>
    <p:sldId id="267" r:id="rId16"/>
    <p:sldId id="268" r:id="rId17"/>
    <p:sldId id="269" r:id="rId18"/>
    <p:sldId id="272" r:id="rId19"/>
    <p:sldId id="316" r:id="rId20"/>
    <p:sldId id="270" r:id="rId22"/>
    <p:sldId id="279" r:id="rId23"/>
    <p:sldId id="273" r:id="rId24"/>
    <p:sldId id="276" r:id="rId25"/>
    <p:sldId id="277" r:id="rId26"/>
    <p:sldId id="278" r:id="rId27"/>
    <p:sldId id="280" r:id="rId28"/>
    <p:sldId id="281" r:id="rId29"/>
    <p:sldId id="282" r:id="rId30"/>
    <p:sldId id="354" r:id="rId31"/>
    <p:sldId id="283" r:id="rId32"/>
    <p:sldId id="333" r:id="rId33"/>
    <p:sldId id="356" r:id="rId34"/>
    <p:sldId id="318" r:id="rId35"/>
    <p:sldId id="364" r:id="rId36"/>
    <p:sldId id="363" r:id="rId37"/>
    <p:sldId id="321" r:id="rId38"/>
    <p:sldId id="320" r:id="rId39"/>
    <p:sldId id="284" r:id="rId40"/>
    <p:sldId id="361" r:id="rId41"/>
    <p:sldId id="322" r:id="rId42"/>
    <p:sldId id="285" r:id="rId43"/>
    <p:sldId id="327" r:id="rId44"/>
    <p:sldId id="328" r:id="rId45"/>
    <p:sldId id="295" r:id="rId46"/>
    <p:sldId id="296" r:id="rId47"/>
    <p:sldId id="297" r:id="rId48"/>
    <p:sldId id="298" r:id="rId49"/>
    <p:sldId id="355" r:id="rId50"/>
    <p:sldId id="299" r:id="rId51"/>
    <p:sldId id="300" r:id="rId52"/>
    <p:sldId id="371" r:id="rId53"/>
    <p:sldId id="301" r:id="rId54"/>
    <p:sldId id="286" r:id="rId55"/>
    <p:sldId id="287" r:id="rId56"/>
    <p:sldId id="288" r:id="rId57"/>
    <p:sldId id="289" r:id="rId58"/>
    <p:sldId id="290" r:id="rId59"/>
    <p:sldId id="291" r:id="rId60"/>
    <p:sldId id="292" r:id="rId61"/>
    <p:sldId id="293" r:id="rId62"/>
    <p:sldId id="357" r:id="rId63"/>
    <p:sldId id="358" r:id="rId64"/>
    <p:sldId id="359" r:id="rId65"/>
    <p:sldId id="294" r:id="rId66"/>
    <p:sldId id="302" r:id="rId67"/>
    <p:sldId id="303" r:id="rId68"/>
    <p:sldId id="304" r:id="rId69"/>
    <p:sldId id="305" r:id="rId70"/>
    <p:sldId id="306" r:id="rId71"/>
    <p:sldId id="307" r:id="rId72"/>
    <p:sldId id="353" r:id="rId73"/>
    <p:sldId id="360" r:id="rId74"/>
    <p:sldId id="308" r:id="rId75"/>
    <p:sldId id="309" r:id="rId76"/>
    <p:sldId id="323" r:id="rId77"/>
    <p:sldId id="310" r:id="rId78"/>
    <p:sldId id="340" r:id="rId79"/>
    <p:sldId id="341" r:id="rId80"/>
    <p:sldId id="362" r:id="rId81"/>
    <p:sldId id="366" r:id="rId82"/>
    <p:sldId id="349" r:id="rId83"/>
    <p:sldId id="367" r:id="rId84"/>
    <p:sldId id="368" r:id="rId85"/>
    <p:sldId id="311" r:id="rId86"/>
    <p:sldId id="324" r:id="rId87"/>
    <p:sldId id="326" r:id="rId88"/>
    <p:sldId id="336" r:id="rId89"/>
    <p:sldId id="337" r:id="rId90"/>
    <p:sldId id="338" r:id="rId91"/>
    <p:sldId id="339" r:id="rId92"/>
    <p:sldId id="342" r:id="rId93"/>
    <p:sldId id="377" r:id="rId94"/>
    <p:sldId id="378" r:id="rId95"/>
    <p:sldId id="379" r:id="rId96"/>
    <p:sldId id="343" r:id="rId97"/>
    <p:sldId id="344" r:id="rId98"/>
    <p:sldId id="312" r:id="rId99"/>
    <p:sldId id="350" r:id="rId100"/>
    <p:sldId id="352" r:id="rId101"/>
    <p:sldId id="381" r:id="rId102"/>
    <p:sldId id="369" r:id="rId103"/>
    <p:sldId id="380" r:id="rId104"/>
    <p:sldId id="382" r:id="rId105"/>
    <p:sldId id="370" r:id="rId106"/>
    <p:sldId id="372" r:id="rId107"/>
    <p:sldId id="373" r:id="rId108"/>
    <p:sldId id="374" r:id="rId109"/>
    <p:sldId id="375" r:id="rId110"/>
    <p:sldId id="376" r:id="rId111"/>
    <p:sldId id="351" r:id="rId112"/>
    <p:sldId id="313" r:id="rId113"/>
    <p:sldId id="317" r:id="rId11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4" autoAdjust="0"/>
    <p:restoredTop sz="93875" autoAdjust="0"/>
  </p:normalViewPr>
  <p:slideViewPr>
    <p:cSldViewPr>
      <p:cViewPr varScale="1">
        <p:scale>
          <a:sx n="67" d="100"/>
          <a:sy n="67" d="100"/>
        </p:scale>
        <p:origin x="1260"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6.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notesMaster" Target="notesMasters/notes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7" Type="http://schemas.openxmlformats.org/officeDocument/2006/relationships/tableStyles" Target="tableStyles.xml"/><Relationship Id="rId116" Type="http://schemas.openxmlformats.org/officeDocument/2006/relationships/viewProps" Target="viewProps.xml"/><Relationship Id="rId115" Type="http://schemas.openxmlformats.org/officeDocument/2006/relationships/presProps" Target="presProps.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8.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vl1pPr>
          </a:lstStyle>
          <a:p>
            <a:pPr>
              <a:defRPr/>
            </a:pPr>
            <a:endParaRPr lang="en-US" altLang="zh-CN"/>
          </a:p>
        </p:txBody>
      </p:sp>
      <p:sp>
        <p:nvSpPr>
          <p:cNvPr id="2355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vl1pPr>
          </a:lstStyle>
          <a:p>
            <a:pPr>
              <a:defRPr/>
            </a:pPr>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2355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vl1pPr>
          </a:lstStyle>
          <a:p>
            <a:pPr>
              <a:defRPr/>
            </a:pPr>
            <a:endParaRPr lang="en-US" altLang="zh-CN"/>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vl1pPr>
          </a:lstStyle>
          <a:p>
            <a:pPr>
              <a:defRPr/>
            </a:pPr>
            <a:fld id="{EE572CFF-3D7B-4B6B-8EAB-3F10A2AA074E}"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5B8000E-BB10-4853-A17F-B5D30972255E}" type="slidenum">
              <a:rPr lang="en-US" altLang="zh-CN" smtClean="0"/>
            </a:fld>
            <a:endParaRPr lang="en-US" altLang="zh-CN"/>
          </a:p>
        </p:txBody>
      </p:sp>
      <p:sp>
        <p:nvSpPr>
          <p:cNvPr id="18435" name="Rectangle 2"/>
          <p:cNvSpPr>
            <a:spLocks noGrp="1" noRot="1" noChangeAspect="1" noChangeArrowheads="1" noTextEdit="1"/>
          </p:cNvSpPr>
          <p:nvPr>
            <p:ph type="sldImg"/>
          </p:nvPr>
        </p:nvSpPr>
        <p:spPr/>
      </p:sp>
      <p:sp>
        <p:nvSpPr>
          <p:cNvPr id="18436" name="Rectangle 3"/>
          <p:cNvSpPr>
            <a:spLocks noGrp="1" noChangeArrowheads="1"/>
          </p:cNvSpPr>
          <p:nvPr>
            <p:ph type="body" idx="1"/>
          </p:nvPr>
        </p:nvSpPr>
        <p:spPr>
          <a:noFill/>
        </p:spPr>
        <p:txBody>
          <a:bodyPr/>
          <a:lstStyle/>
          <a:p>
            <a:pPr eaLnBrk="1" hangingPunct="1"/>
            <a:r>
              <a:rPr lang="en-US" altLang="zh-CN">
                <a:ea typeface="MS PGothic" panose="020B0600070205080204" pitchFamily="34" charset="-128"/>
              </a:rPr>
              <a:t>*</a:t>
            </a:r>
            <a:r>
              <a:rPr lang="zh-CN" altLang="en-US">
                <a:ea typeface="MS PGothic" panose="020B0600070205080204" pitchFamily="34" charset="-128"/>
              </a:rPr>
              <a:t>讲解 *结合文档安装和配置</a:t>
            </a:r>
            <a:r>
              <a:rPr lang="en-US" altLang="zh-CN">
                <a:ea typeface="MS PGothic" panose="020B0600070205080204" pitchFamily="34" charset="-128"/>
              </a:rPr>
              <a:t>mysql (</a:t>
            </a:r>
            <a:r>
              <a:rPr lang="zh-CN" altLang="en-US">
                <a:ea typeface="MS PGothic" panose="020B0600070205080204" pitchFamily="34" charset="-128"/>
              </a:rPr>
              <a:t>详细点</a:t>
            </a:r>
            <a:r>
              <a:rPr lang="en-US" altLang="zh-CN">
                <a:ea typeface="MS PGothic" panose="020B0600070205080204" pitchFamily="34" charset="-128"/>
              </a:rPr>
              <a:t>) * </a:t>
            </a:r>
            <a:r>
              <a:rPr lang="zh-CN" altLang="en-US">
                <a:ea typeface="MS PGothic" panose="020B0600070205080204" pitchFamily="34" charset="-128"/>
              </a:rPr>
              <a:t>验证安装</a:t>
            </a:r>
            <a:r>
              <a:rPr lang="en-US" altLang="zh-CN">
                <a:ea typeface="MS PGothic" panose="020B0600070205080204" pitchFamily="34" charset="-128"/>
              </a:rPr>
              <a:t>ok</a:t>
            </a:r>
            <a:endParaRPr lang="en-US" altLang="zh-CN">
              <a:ea typeface="MS PGothic" panose="020B0600070205080204" pitchFamily="34" charset="-128"/>
            </a:endParaRPr>
          </a:p>
          <a:p>
            <a:pPr eaLnBrk="1" hangingPunct="1"/>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3674C4C-AC79-4E47-87C1-6453D667F15E}" type="slidenum">
              <a:rPr lang="en-US" altLang="zh-CN" smtClean="0"/>
            </a:fld>
            <a:endParaRPr lang="en-US" altLang="zh-CN"/>
          </a:p>
        </p:txBody>
      </p:sp>
      <p:sp>
        <p:nvSpPr>
          <p:cNvPr id="36867" name="Rectangle 2"/>
          <p:cNvSpPr>
            <a:spLocks noGrp="1" noRot="1" noChangeAspect="1" noChangeArrowheads="1" noTextEdit="1"/>
          </p:cNvSpPr>
          <p:nvPr>
            <p:ph type="sldImg"/>
          </p:nvPr>
        </p:nvSpPr>
        <p:spPr/>
      </p:sp>
      <p:sp>
        <p:nvSpPr>
          <p:cNvPr id="36868" name="Rectangle 3"/>
          <p:cNvSpPr>
            <a:spLocks noGrp="1" noChangeArrowheads="1"/>
          </p:cNvSpPr>
          <p:nvPr>
            <p:ph type="body" idx="1"/>
          </p:nvPr>
        </p:nvSpPr>
        <p:spPr>
          <a:noFill/>
        </p:spPr>
        <p:txBody>
          <a:bodyPr/>
          <a:lstStyle/>
          <a:p>
            <a:pPr eaLnBrk="1" hangingPunct="1">
              <a:buFontTx/>
              <a:buChar char="•"/>
            </a:pPr>
            <a:r>
              <a:rPr lang="zh-CN" altLang="en-US"/>
              <a:t>完成练习 </a:t>
            </a:r>
            <a:r>
              <a:rPr lang="en-US" altLang="zh-CN"/>
              <a:t>1. * </a:t>
            </a:r>
            <a:r>
              <a:rPr lang="zh-CN" altLang="en-US"/>
              <a:t>完成练习</a:t>
            </a:r>
            <a:r>
              <a:rPr lang="en-US" altLang="zh-CN"/>
              <a:t>2 (word</a:t>
            </a:r>
            <a:r>
              <a:rPr lang="zh-CN" altLang="en-US"/>
              <a:t>记下详细步骤</a:t>
            </a:r>
            <a:r>
              <a:rPr lang="en-US" altLang="zh-CN"/>
              <a:t>)</a:t>
            </a:r>
            <a:endParaRPr lang="en-US" altLang="zh-CN"/>
          </a:p>
          <a:p>
            <a:pPr eaLnBrk="1" hangingPunct="1">
              <a:buFontTx/>
              <a:buChar char="•"/>
            </a:pPr>
            <a:r>
              <a:rPr lang="en-US" altLang="zh-CN"/>
              <a:t>--default-character-set=charset </a:t>
            </a:r>
            <a:r>
              <a:rPr lang="zh-CN" altLang="en-US"/>
              <a:t>指定导出数据时采用何种字符集，如果数据表不是采用默认的 </a:t>
            </a:r>
            <a:r>
              <a:rPr lang="en-US" altLang="zh-CN"/>
              <a:t>latin1 </a:t>
            </a:r>
            <a:r>
              <a:rPr lang="zh-CN" altLang="en-US"/>
              <a:t>字符集的话，那么导出时必须指定该选项，否则再次导入数据后将产生乱码问题。</a:t>
            </a:r>
            <a:endParaRPr lang="zh-CN" altLang="en-US"/>
          </a:p>
          <a:p>
            <a:pPr eaLnBrk="1" hangingPunct="1"/>
            <a:endParaRPr lang="en-US" altLang="ja-JP">
              <a:ea typeface="MS PGothic" panose="020B0600070205080204" pitchFamily="34" charset="-128"/>
            </a:endParaRPr>
          </a:p>
          <a:p>
            <a:pPr eaLnBrk="1" hangingPunct="1"/>
            <a:endParaRPr lang="zh-CN" altLang="en-US"/>
          </a:p>
          <a:p>
            <a:pPr eaLnBrk="1" hangingPunct="1"/>
            <a:endParaRPr lang="zh-CN" altLang="en-US"/>
          </a:p>
          <a:p>
            <a:pPr eaLnBrk="1" hangingPunct="1"/>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3674C4C-AC79-4E47-87C1-6453D667F15E}" type="slidenum">
              <a:rPr lang="en-US" altLang="zh-CN" smtClean="0"/>
            </a:fld>
            <a:endParaRPr lang="en-US" altLang="zh-CN"/>
          </a:p>
        </p:txBody>
      </p:sp>
      <p:sp>
        <p:nvSpPr>
          <p:cNvPr id="36867" name="Rectangle 2"/>
          <p:cNvSpPr>
            <a:spLocks noGrp="1" noRot="1" noChangeAspect="1" noChangeArrowheads="1" noTextEdit="1"/>
          </p:cNvSpPr>
          <p:nvPr>
            <p:ph type="sldImg"/>
          </p:nvPr>
        </p:nvSpPr>
        <p:spPr/>
      </p:sp>
      <p:sp>
        <p:nvSpPr>
          <p:cNvPr id="36868" name="Rectangle 3"/>
          <p:cNvSpPr>
            <a:spLocks noGrp="1" noChangeArrowheads="1"/>
          </p:cNvSpPr>
          <p:nvPr>
            <p:ph type="body" idx="1"/>
          </p:nvPr>
        </p:nvSpPr>
        <p:spPr>
          <a:noFill/>
        </p:spPr>
        <p:txBody>
          <a:bodyPr/>
          <a:lstStyle/>
          <a:p>
            <a:pPr eaLnBrk="1" hangingPunct="1">
              <a:buFontTx/>
              <a:buChar char="•"/>
            </a:pPr>
            <a:r>
              <a:rPr lang="zh-CN" altLang="en-US"/>
              <a:t>完成练习 </a:t>
            </a:r>
            <a:r>
              <a:rPr lang="en-US" altLang="zh-CN"/>
              <a:t>1. * </a:t>
            </a:r>
            <a:r>
              <a:rPr lang="zh-CN" altLang="en-US"/>
              <a:t>完成练习</a:t>
            </a:r>
            <a:r>
              <a:rPr lang="en-US" altLang="zh-CN"/>
              <a:t>2 (word</a:t>
            </a:r>
            <a:r>
              <a:rPr lang="zh-CN" altLang="en-US"/>
              <a:t>记下详细步骤</a:t>
            </a:r>
            <a:r>
              <a:rPr lang="en-US" altLang="zh-CN"/>
              <a:t>)</a:t>
            </a:r>
            <a:endParaRPr lang="en-US" altLang="zh-CN"/>
          </a:p>
          <a:p>
            <a:pPr eaLnBrk="1" hangingPunct="1">
              <a:buFontTx/>
              <a:buChar char="•"/>
            </a:pPr>
            <a:r>
              <a:rPr lang="en-US" altLang="zh-CN"/>
              <a:t>--default-character-set=charset </a:t>
            </a:r>
            <a:r>
              <a:rPr lang="zh-CN" altLang="en-US"/>
              <a:t>指定导出数据时采用何种字符集，如果数据表不是采用默认的 </a:t>
            </a:r>
            <a:r>
              <a:rPr lang="en-US" altLang="zh-CN"/>
              <a:t>latin1 </a:t>
            </a:r>
            <a:r>
              <a:rPr lang="zh-CN" altLang="en-US"/>
              <a:t>字符集的话，那么导出时必须指定该选项，否则再次导入数据后将产生乱码问题。</a:t>
            </a:r>
            <a:endParaRPr lang="zh-CN" altLang="en-US"/>
          </a:p>
          <a:p>
            <a:pPr eaLnBrk="1" hangingPunct="1"/>
            <a:endParaRPr lang="en-US" altLang="ja-JP">
              <a:ea typeface="MS PGothic" panose="020B0600070205080204" pitchFamily="34" charset="-128"/>
            </a:endParaRPr>
          </a:p>
          <a:p>
            <a:pPr eaLnBrk="1" hangingPunct="1"/>
            <a:endParaRPr lang="zh-CN" altLang="en-US"/>
          </a:p>
          <a:p>
            <a:pPr eaLnBrk="1" hangingPunct="1"/>
            <a:endParaRPr lang="zh-CN" altLang="en-US"/>
          </a:p>
          <a:p>
            <a:pPr eaLnBrk="1" hangingPunct="1"/>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5CD1F5A-CF81-4048-92EF-FE56E82FD80B}" type="slidenum">
              <a:rPr lang="en-US" altLang="zh-CN" smtClean="0"/>
            </a:fld>
            <a:endParaRPr lang="en-US" altLang="zh-CN"/>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lstStyle/>
          <a:p>
            <a:pPr eaLnBrk="1" hangingPunct="1"/>
            <a:r>
              <a:rPr lang="zh-CN" altLang="en-US">
                <a:ea typeface="MS PGothic" panose="020B0600070205080204" pitchFamily="34" charset="-128"/>
              </a:rPr>
              <a:t>讲解</a:t>
            </a:r>
            <a:endParaRPr lang="zh-CN" altLang="en-US">
              <a:ea typeface="MS PGothic" panose="020B0600070205080204" pitchFamily="34" charset="-128"/>
            </a:endParaRPr>
          </a:p>
          <a:p>
            <a:pPr eaLnBrk="1" hangingPunct="1"/>
            <a:endParaRPr lang="zh-CN" altLang="en-US"/>
          </a:p>
          <a:p>
            <a:pPr eaLnBrk="1" hangingPunct="1"/>
            <a:endParaRPr lang="zh-CN" altLang="en-US"/>
          </a:p>
          <a:p>
            <a:pPr eaLnBrk="1" hangingPunct="1"/>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BBE010A-57E2-4CE5-8093-CAE8BA411886}" type="slidenum">
              <a:rPr lang="en-US" altLang="zh-CN" smtClean="0"/>
            </a:fld>
            <a:endParaRPr lang="en-US" altLang="zh-CN"/>
          </a:p>
        </p:txBody>
      </p:sp>
      <p:sp>
        <p:nvSpPr>
          <p:cNvPr id="40963" name="Rectangle 2"/>
          <p:cNvSpPr>
            <a:spLocks noGrp="1" noRot="1" noChangeAspect="1" noChangeArrowheads="1" noTextEdit="1"/>
          </p:cNvSpPr>
          <p:nvPr>
            <p:ph type="sldImg"/>
          </p:nvPr>
        </p:nvSpPr>
        <p:spPr>
          <a:xfrm>
            <a:off x="1338263" y="914400"/>
            <a:ext cx="4181475" cy="3135313"/>
          </a:xfrm>
          <a:solidFill>
            <a:srgbClr val="FFFFFF"/>
          </a:solidFill>
        </p:spPr>
      </p:sp>
      <p:sp>
        <p:nvSpPr>
          <p:cNvPr id="40964" name="Rectangle 3"/>
          <p:cNvSpPr>
            <a:spLocks noGrp="1" noChangeArrowheads="1"/>
          </p:cNvSpPr>
          <p:nvPr>
            <p:ph type="body" idx="1"/>
          </p:nvPr>
        </p:nvSpPr>
        <p:spPr>
          <a:xfrm>
            <a:off x="1046163" y="4352925"/>
            <a:ext cx="4770437" cy="3478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8F39FC9-5E06-416E-9A60-42C2ADC09B6B}" type="slidenum">
              <a:rPr lang="en-US" altLang="zh-CN" smtClean="0"/>
            </a:fld>
            <a:endParaRPr lang="en-US" altLang="zh-CN"/>
          </a:p>
        </p:txBody>
      </p:sp>
      <p:sp>
        <p:nvSpPr>
          <p:cNvPr id="43011" name="Rectangle 2"/>
          <p:cNvSpPr>
            <a:spLocks noGrp="1" noChangeArrowheads="1"/>
          </p:cNvSpPr>
          <p:nvPr>
            <p:ph type="body" idx="1"/>
          </p:nvPr>
        </p:nvSpPr>
        <p:spPr>
          <a:xfrm>
            <a:off x="412750" y="4773613"/>
            <a:ext cx="6029325" cy="3754437"/>
          </a:xfrm>
          <a:noFill/>
        </p:spPr>
        <p:txBody>
          <a:bodyPr lIns="91316" tIns="45658" rIns="91316" bIns="45658"/>
          <a:lstStyle/>
          <a:p>
            <a:pPr eaLnBrk="1" hangingPunct="1"/>
            <a:r>
              <a:rPr lang="en-US" altLang="ja-JP">
                <a:ea typeface="MS PGothic" panose="020B0600070205080204" pitchFamily="34" charset="-128"/>
              </a:rPr>
              <a:t>Selecting All Columns of All Rows</a:t>
            </a:r>
            <a:endParaRPr lang="en-US" altLang="ja-JP">
              <a:ea typeface="MS PGothic" panose="020B0600070205080204" pitchFamily="34" charset="-128"/>
            </a:endParaRPr>
          </a:p>
          <a:p>
            <a:pPr lvl="1" eaLnBrk="1" hangingPunct="1"/>
            <a:r>
              <a:rPr lang="en-US" altLang="ja-JP">
                <a:ea typeface="MS PGothic" panose="020B0600070205080204" pitchFamily="34" charset="-128"/>
              </a:rPr>
              <a:t>You can display all columns of data in a table by following the </a:t>
            </a:r>
            <a:r>
              <a:rPr lang="en-US" altLang="ja-JP">
                <a:latin typeface="Courier New" panose="02070309020205020404" pitchFamily="49" charset="0"/>
                <a:ea typeface="MS PGothic" panose="020B0600070205080204" pitchFamily="34" charset="-128"/>
              </a:rPr>
              <a:t>SELECT</a:t>
            </a:r>
            <a:r>
              <a:rPr lang="en-US" altLang="ja-JP">
                <a:ea typeface="MS PGothic" panose="020B0600070205080204" pitchFamily="34" charset="-128"/>
              </a:rPr>
              <a:t> keyword with an asterisk (</a:t>
            </a:r>
            <a:r>
              <a:rPr lang="en-US" altLang="ja-JP">
                <a:latin typeface="Courier New" panose="02070309020205020404" pitchFamily="49" charset="0"/>
                <a:ea typeface="MS PGothic" panose="020B0600070205080204" pitchFamily="34" charset="-128"/>
              </a:rPr>
              <a:t>*</a:t>
            </a:r>
            <a:r>
              <a:rPr lang="en-US" altLang="ja-JP">
                <a:ea typeface="MS PGothic" panose="020B0600070205080204" pitchFamily="34" charset="-128"/>
              </a:rPr>
              <a:t>). In the example on the slide, the department table contains four columns: </a:t>
            </a:r>
            <a:r>
              <a:rPr lang="en-US" altLang="ja-JP">
                <a:latin typeface="Courier New" panose="02070309020205020404" pitchFamily="49" charset="0"/>
                <a:ea typeface="MS PGothic" panose="020B0600070205080204" pitchFamily="34" charset="-128"/>
              </a:rPr>
              <a:t>DEPARTMENT_ID</a:t>
            </a:r>
            <a:r>
              <a:rPr lang="en-US" altLang="ja-JP">
                <a:ea typeface="MS PGothic" panose="020B0600070205080204" pitchFamily="34" charset="-128"/>
              </a:rPr>
              <a:t>, </a:t>
            </a:r>
            <a:r>
              <a:rPr lang="en-US" altLang="ja-JP">
                <a:latin typeface="Courier New" panose="02070309020205020404" pitchFamily="49" charset="0"/>
                <a:ea typeface="MS PGothic" panose="020B0600070205080204" pitchFamily="34" charset="-128"/>
              </a:rPr>
              <a:t>DEPARTMENT_NAME</a:t>
            </a:r>
            <a:r>
              <a:rPr lang="en-US" altLang="ja-JP">
                <a:ea typeface="MS PGothic" panose="020B0600070205080204" pitchFamily="34" charset="-128"/>
              </a:rPr>
              <a:t>, </a:t>
            </a:r>
            <a:r>
              <a:rPr lang="en-US" altLang="ja-JP">
                <a:latin typeface="Courier New" panose="02070309020205020404" pitchFamily="49" charset="0"/>
                <a:ea typeface="MS PGothic" panose="020B0600070205080204" pitchFamily="34" charset="-128"/>
              </a:rPr>
              <a:t>MANAGER_ID</a:t>
            </a:r>
            <a:r>
              <a:rPr lang="en-US" altLang="ja-JP">
                <a:ea typeface="MS PGothic" panose="020B0600070205080204" pitchFamily="34" charset="-128"/>
              </a:rPr>
              <a:t>, and </a:t>
            </a:r>
            <a:r>
              <a:rPr lang="en-US" altLang="ja-JP">
                <a:latin typeface="Courier New" panose="02070309020205020404" pitchFamily="49" charset="0"/>
                <a:ea typeface="MS PGothic" panose="020B0600070205080204" pitchFamily="34" charset="-128"/>
              </a:rPr>
              <a:t>LOCATION_ID</a:t>
            </a:r>
            <a:r>
              <a:rPr lang="en-US" altLang="ja-JP">
                <a:ea typeface="MS PGothic" panose="020B0600070205080204" pitchFamily="34" charset="-128"/>
              </a:rPr>
              <a:t>. The table contains seven rows, one for each department. </a:t>
            </a:r>
            <a:endParaRPr lang="en-US" altLang="ja-JP">
              <a:ea typeface="MS PGothic" panose="020B0600070205080204" pitchFamily="34" charset="-128"/>
            </a:endParaRPr>
          </a:p>
          <a:p>
            <a:pPr lvl="1" eaLnBrk="1" hangingPunct="1"/>
            <a:r>
              <a:rPr lang="en-US" altLang="ja-JP">
                <a:solidFill>
                  <a:srgbClr val="000000"/>
                </a:solidFill>
                <a:ea typeface="MS PGothic" panose="020B0600070205080204" pitchFamily="34" charset="-128"/>
              </a:rPr>
              <a:t>You can also display all columns in the table by listing all the columns after the </a:t>
            </a:r>
            <a:r>
              <a:rPr lang="en-US" altLang="ja-JP">
                <a:solidFill>
                  <a:srgbClr val="000000"/>
                </a:solidFill>
                <a:latin typeface="Courier New" panose="02070309020205020404" pitchFamily="49" charset="0"/>
                <a:ea typeface="MS PGothic" panose="020B0600070205080204" pitchFamily="34" charset="-128"/>
              </a:rPr>
              <a:t>SELECT</a:t>
            </a:r>
            <a:r>
              <a:rPr lang="en-US" altLang="ja-JP">
                <a:solidFill>
                  <a:srgbClr val="000000"/>
                </a:solidFill>
                <a:ea typeface="MS PGothic" panose="020B0600070205080204" pitchFamily="34" charset="-128"/>
              </a:rPr>
              <a:t> keyword. For example, the following SQL statement, like the example on the slide, displays all columns and all rows of the </a:t>
            </a:r>
            <a:r>
              <a:rPr lang="en-US" altLang="ja-JP">
                <a:solidFill>
                  <a:srgbClr val="000000"/>
                </a:solidFill>
                <a:latin typeface="Courier New" panose="02070309020205020404" pitchFamily="49" charset="0"/>
                <a:ea typeface="MS PGothic" panose="020B0600070205080204" pitchFamily="34" charset="-128"/>
              </a:rPr>
              <a:t>DEPARTMENTS</a:t>
            </a:r>
            <a:r>
              <a:rPr lang="en-US" altLang="ja-JP">
                <a:solidFill>
                  <a:srgbClr val="000000"/>
                </a:solidFill>
                <a:ea typeface="MS PGothic" panose="020B0600070205080204" pitchFamily="34" charset="-128"/>
              </a:rPr>
              <a:t> table:</a:t>
            </a:r>
            <a:endParaRPr lang="en-US" altLang="ja-JP">
              <a:solidFill>
                <a:srgbClr val="000000"/>
              </a:solidFill>
              <a:ea typeface="MS PGothic" panose="020B0600070205080204" pitchFamily="34" charset="-128"/>
            </a:endParaRPr>
          </a:p>
          <a:p>
            <a:pPr lvl="1" eaLnBrk="1" hangingPunct="1"/>
            <a:endParaRPr lang="en-US" altLang="ja-JP" sz="500">
              <a:solidFill>
                <a:srgbClr val="000000"/>
              </a:solidFill>
              <a:ea typeface="MS PGothic" panose="020B0600070205080204" pitchFamily="34" charset="-128"/>
            </a:endParaRPr>
          </a:p>
          <a:p>
            <a:pPr eaLnBrk="1" hangingPunct="1">
              <a:spcBef>
                <a:spcPct val="0"/>
              </a:spcBef>
            </a:pPr>
            <a:r>
              <a:rPr lang="en-US" altLang="ja-JP" b="1">
                <a:latin typeface="Courier New" panose="02070309020205020404" pitchFamily="49" charset="0"/>
                <a:ea typeface="MS PGothic" panose="020B0600070205080204" pitchFamily="34" charset="-128"/>
              </a:rPr>
              <a:t>   SELECT  department_id, department_name, manager_id, location_id</a:t>
            </a:r>
            <a:endParaRPr lang="en-US" altLang="ja-JP" b="1">
              <a:latin typeface="Courier New" panose="02070309020205020404" pitchFamily="49" charset="0"/>
              <a:ea typeface="MS PGothic" panose="020B0600070205080204" pitchFamily="34" charset="-128"/>
            </a:endParaRPr>
          </a:p>
          <a:p>
            <a:pPr eaLnBrk="1" hangingPunct="1">
              <a:spcBef>
                <a:spcPct val="0"/>
              </a:spcBef>
            </a:pPr>
            <a:r>
              <a:rPr lang="en-US" altLang="ja-JP" b="1">
                <a:latin typeface="Courier New" panose="02070309020205020404" pitchFamily="49" charset="0"/>
                <a:ea typeface="MS PGothic" panose="020B0600070205080204" pitchFamily="34" charset="-128"/>
              </a:rPr>
              <a:t>   FROM    departments;</a:t>
            </a:r>
            <a:endParaRPr lang="en-US" altLang="ja-JP" b="1">
              <a:solidFill>
                <a:srgbClr val="000000"/>
              </a:solidFill>
              <a:ea typeface="MS PGothic" panose="020B0600070205080204" pitchFamily="34" charset="-128"/>
            </a:endParaRPr>
          </a:p>
          <a:p>
            <a:pPr lvl="1" eaLnBrk="1" hangingPunct="1"/>
            <a:endParaRPr lang="en-US" altLang="ja-JP">
              <a:solidFill>
                <a:srgbClr val="000000"/>
              </a:solidFill>
              <a:ea typeface="MS PGothic" panose="020B0600070205080204" pitchFamily="34" charset="-128"/>
            </a:endParaRPr>
          </a:p>
          <a:p>
            <a:pPr lvl="1" eaLnBrk="1" hangingPunct="1"/>
            <a:endParaRPr lang="en-US" altLang="ja-JP">
              <a:solidFill>
                <a:srgbClr val="000000"/>
              </a:solidFill>
              <a:ea typeface="MS PGothic" panose="020B0600070205080204" pitchFamily="34" charset="-128"/>
            </a:endParaRPr>
          </a:p>
          <a:p>
            <a:pPr lvl="1" eaLnBrk="1" hangingPunct="1"/>
            <a:endParaRPr lang="en-US" altLang="ja-JP" b="1">
              <a:solidFill>
                <a:schemeClr val="accent2"/>
              </a:solidFill>
              <a:ea typeface="MS PGothic" panose="020B0600070205080204" pitchFamily="34" charset="-128"/>
            </a:endParaRPr>
          </a:p>
          <a:p>
            <a:pPr lvl="1" eaLnBrk="1" hangingPunct="1"/>
            <a:endParaRPr lang="en-US" altLang="ja-JP" b="1">
              <a:solidFill>
                <a:schemeClr val="accent2"/>
              </a:solidFill>
              <a:ea typeface="MS PGothic" panose="020B0600070205080204" pitchFamily="34" charset="-128"/>
            </a:endParaRPr>
          </a:p>
          <a:p>
            <a:pPr lvl="1" eaLnBrk="1" hangingPunct="1"/>
            <a:endParaRPr lang="en-US" altLang="ja-JP" b="1">
              <a:solidFill>
                <a:schemeClr val="accent2"/>
              </a:solidFill>
              <a:ea typeface="MS PGothic" panose="020B0600070205080204" pitchFamily="34" charset="-128"/>
            </a:endParaRPr>
          </a:p>
          <a:p>
            <a:pPr lvl="1" eaLnBrk="1" hangingPunct="1"/>
            <a:endParaRPr lang="en-US" altLang="ja-JP" b="1">
              <a:solidFill>
                <a:schemeClr val="accent2"/>
              </a:solidFill>
              <a:ea typeface="MS PGothic" panose="020B0600070205080204" pitchFamily="34" charset="-128"/>
            </a:endParaRPr>
          </a:p>
          <a:p>
            <a:pPr lvl="1" eaLnBrk="1" hangingPunct="1"/>
            <a:r>
              <a:rPr lang="en-US" altLang="ja-JP" b="1">
                <a:solidFill>
                  <a:srgbClr val="0000FF"/>
                </a:solidFill>
                <a:ea typeface="MS PGothic" panose="020B0600070205080204" pitchFamily="34" charset="-128"/>
              </a:rPr>
              <a:t>Instructor Note</a:t>
            </a:r>
            <a:r>
              <a:rPr lang="en-US" altLang="ja-JP">
                <a:solidFill>
                  <a:srgbClr val="0000FF"/>
                </a:solidFill>
                <a:ea typeface="MS PGothic" panose="020B0600070205080204" pitchFamily="34" charset="-128"/>
              </a:rPr>
              <a:t> </a:t>
            </a:r>
            <a:endParaRPr lang="en-US" altLang="ja-JP" b="1">
              <a:solidFill>
                <a:srgbClr val="0000FF"/>
              </a:solidFill>
              <a:ea typeface="MS PGothic" panose="020B0600070205080204" pitchFamily="34" charset="-128"/>
            </a:endParaRPr>
          </a:p>
          <a:p>
            <a:pPr lvl="2" eaLnBrk="1" hangingPunct="1"/>
            <a:r>
              <a:rPr lang="en-US" altLang="ja-JP">
                <a:solidFill>
                  <a:srgbClr val="0000FF"/>
                </a:solidFill>
                <a:ea typeface="MS PGothic" panose="020B0600070205080204" pitchFamily="34" charset="-128"/>
              </a:rPr>
              <a:t>Let the students know that details of all the tables are given in Appendix B.</a:t>
            </a:r>
            <a:endParaRPr lang="en-US" altLang="ja-JP">
              <a:solidFill>
                <a:srgbClr val="0000FF"/>
              </a:solidFill>
              <a:ea typeface="MS PGothic" panose="020B0600070205080204" pitchFamily="34" charset="-128"/>
            </a:endParaRPr>
          </a:p>
        </p:txBody>
      </p:sp>
      <p:sp>
        <p:nvSpPr>
          <p:cNvPr id="43012" name="Rectangle 3"/>
          <p:cNvSpPr>
            <a:spLocks noGrp="1" noRot="1" noChangeAspect="1" noChangeArrowheads="1" noTextEdit="1"/>
          </p:cNvSpPr>
          <p:nvPr>
            <p:ph type="sldImg"/>
          </p:nvPr>
        </p:nvSpPr>
        <p:spPr>
          <a:xfrm>
            <a:off x="485775" y="153988"/>
            <a:ext cx="5884863" cy="4413250"/>
          </a:xfrm>
          <a:ln w="12700" cap="flat">
            <a:solidFill>
              <a:schemeClr val="tx1"/>
            </a:solid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98FBF4A-8F19-4C58-BD21-2FCBC0560826}" type="slidenum">
              <a:rPr lang="en-US" altLang="zh-CN"/>
            </a:fld>
            <a:endParaRPr lang="en-US" altLang="zh-CN"/>
          </a:p>
        </p:txBody>
      </p:sp>
      <p:sp>
        <p:nvSpPr>
          <p:cNvPr id="171011" name="Rectangle 2"/>
          <p:cNvSpPr>
            <a:spLocks noGrp="1" noRot="1" noChangeAspect="1" noChangeArrowheads="1" noTextEdit="1"/>
          </p:cNvSpPr>
          <p:nvPr>
            <p:ph type="sldImg"/>
          </p:nvPr>
        </p:nvSpPr>
        <p:spPr>
          <a:xfrm>
            <a:off x="0" y="303213"/>
            <a:ext cx="1588" cy="1587"/>
          </a:xfrm>
          <a:solidFill>
            <a:srgbClr val="FFFFFF"/>
          </a:solidFill>
        </p:spPr>
      </p:sp>
      <p:sp>
        <p:nvSpPr>
          <p:cNvPr id="171012" name="Rectangle 3"/>
          <p:cNvSpPr>
            <a:spLocks noGrp="1" noChangeArrowheads="1"/>
          </p:cNvSpPr>
          <p:nvPr>
            <p:ph type="body" idx="1"/>
          </p:nvPr>
        </p:nvSpPr>
        <p:spPr>
          <a:xfrm>
            <a:off x="503238" y="4316413"/>
            <a:ext cx="5856287" cy="406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zh-CN">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801284F-952E-48B3-92BB-C79618A72D41}" type="slidenum">
              <a:rPr lang="en-US" altLang="zh-CN"/>
            </a:fld>
            <a:endParaRPr lang="en-US" altLang="zh-CN"/>
          </a:p>
        </p:txBody>
      </p:sp>
      <p:sp>
        <p:nvSpPr>
          <p:cNvPr id="166915" name="Rectangle 2"/>
          <p:cNvSpPr>
            <a:spLocks noGrp="1" noRot="1" noChangeAspect="1" noChangeArrowheads="1" noTextEdit="1"/>
          </p:cNvSpPr>
          <p:nvPr>
            <p:ph type="sldImg"/>
          </p:nvPr>
        </p:nvSpPr>
        <p:spPr>
          <a:xfrm>
            <a:off x="0" y="303213"/>
            <a:ext cx="1588" cy="1587"/>
          </a:xfrm>
          <a:solidFill>
            <a:srgbClr val="FFFFFF"/>
          </a:solidFill>
        </p:spPr>
      </p:sp>
      <p:sp>
        <p:nvSpPr>
          <p:cNvPr id="166916" name="Rectangle 3"/>
          <p:cNvSpPr>
            <a:spLocks noGrp="1" noChangeArrowheads="1"/>
          </p:cNvSpPr>
          <p:nvPr>
            <p:ph type="body" idx="1"/>
          </p:nvPr>
        </p:nvSpPr>
        <p:spPr>
          <a:xfrm>
            <a:off x="503238" y="4316413"/>
            <a:ext cx="5856287" cy="406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zh-CN">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94ACBC9-9AAB-4A2B-AC78-FEB48E857135}" type="slidenum">
              <a:rPr lang="en-US" altLang="zh-CN" smtClean="0"/>
            </a:fld>
            <a:endParaRPr lang="en-US" altLang="zh-CN"/>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r>
              <a:rPr lang="zh-CN" altLang="en-US">
                <a:ea typeface="MS PGothic" panose="020B0600070205080204" pitchFamily="34" charset="-128"/>
              </a:rPr>
              <a:t>讲解，定义一个无符号的数是  </a:t>
            </a:r>
            <a:r>
              <a:rPr lang="en-US" altLang="zh-CN">
                <a:ea typeface="MS PGothic" panose="020B0600070205080204" pitchFamily="34" charset="-128"/>
              </a:rPr>
              <a:t>create table test(id int unsigned)</a:t>
            </a:r>
            <a:endParaRPr lang="en-US" altLang="zh-CN">
              <a:ea typeface="MS PGothic" panose="020B0600070205080204" pitchFamily="34" charset="-128"/>
            </a:endParaRPr>
          </a:p>
          <a:p>
            <a:pPr eaLnBrk="1" hangingPunct="1"/>
            <a:endParaRPr lang="en-US" altLang="zh-CN"/>
          </a:p>
          <a:p>
            <a:pPr eaLnBrk="1" hangingPunct="1"/>
            <a:endParaRPr lang="en-US" altLang="zh-CN"/>
          </a:p>
          <a:p>
            <a:pPr eaLnBrk="1" hangingPunct="1"/>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7FF8A05-07EE-4E0B-AEE9-046DFF9E4E89}" type="slidenum">
              <a:rPr lang="en-US" altLang="zh-CN" smtClean="0"/>
            </a:fld>
            <a:endParaRPr lang="en-US" altLang="zh-CN"/>
          </a:p>
        </p:txBody>
      </p:sp>
      <p:sp>
        <p:nvSpPr>
          <p:cNvPr id="50179" name="Rectangle 2"/>
          <p:cNvSpPr>
            <a:spLocks noGrp="1" noRot="1" noChangeAspect="1" noChangeArrowheads="1" noTextEdit="1"/>
          </p:cNvSpPr>
          <p:nvPr>
            <p:ph type="sldImg"/>
          </p:nvPr>
        </p:nvSpPr>
        <p:spPr/>
      </p:sp>
      <p:sp>
        <p:nvSpPr>
          <p:cNvPr id="50180" name="Rectangle 3"/>
          <p:cNvSpPr>
            <a:spLocks noGrp="1" noChangeArrowheads="1"/>
          </p:cNvSpPr>
          <p:nvPr>
            <p:ph type="body" idx="1"/>
          </p:nvPr>
        </p:nvSpPr>
        <p:spPr>
          <a:noFill/>
        </p:spPr>
        <p:txBody>
          <a:bodyPr/>
          <a:lstStyle/>
          <a:p>
            <a:pPr eaLnBrk="1" hangingPunct="1"/>
            <a:r>
              <a:rPr lang="en-US" altLang="zh-CN">
                <a:ea typeface="MS PGothic" panose="020B0600070205080204" pitchFamily="34" charset="-128"/>
              </a:rPr>
              <a:t>* </a:t>
            </a:r>
            <a:r>
              <a:rPr lang="zh-CN" altLang="en-US">
                <a:ea typeface="MS PGothic" panose="020B0600070205080204" pitchFamily="34" charset="-128"/>
              </a:rPr>
              <a:t>演示创建员工表</a:t>
            </a:r>
            <a:endParaRPr lang="ja-JP" altLang="en-US">
              <a:ea typeface="MS PGothic" panose="020B0600070205080204" pitchFamily="34" charset="-128"/>
            </a:endParaRPr>
          </a:p>
          <a:p>
            <a:pPr eaLnBrk="1" hangingPunct="1"/>
            <a:endParaRPr lang="zh-CN" altLang="en-US"/>
          </a:p>
          <a:p>
            <a:pPr eaLnBrk="1" hangingPunct="1"/>
            <a:endParaRPr lang="zh-CN" altLang="en-US"/>
          </a:p>
          <a:p>
            <a:pPr eaLnBrk="1" hangingPunct="1"/>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FA5D3F2-C922-4A4B-945B-7105EB1382ED}" type="slidenum">
              <a:rPr lang="en-US" altLang="zh-CN" smtClean="0"/>
            </a:fld>
            <a:endParaRPr lang="en-US" altLang="zh-CN"/>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noFill/>
        </p:spPr>
        <p:txBody>
          <a:bodyPr/>
          <a:lstStyle/>
          <a:p>
            <a:pPr eaLnBrk="1" hangingPunct="1"/>
            <a:r>
              <a:rPr lang="en-US" altLang="zh-CN"/>
              <a:t>* </a:t>
            </a:r>
            <a:r>
              <a:rPr lang="zh-CN" altLang="en-US"/>
              <a:t>使用</a:t>
            </a:r>
            <a:r>
              <a:rPr lang="en-US" altLang="zh-CN"/>
              <a:t>student</a:t>
            </a:r>
            <a:r>
              <a:rPr lang="zh-CN" altLang="en-US"/>
              <a:t>表 </a:t>
            </a:r>
            <a:r>
              <a:rPr lang="en-US" altLang="zh-CN"/>
              <a:t>,</a:t>
            </a:r>
            <a:r>
              <a:rPr lang="zh-CN" altLang="en-US"/>
              <a:t>用</a:t>
            </a:r>
            <a:r>
              <a:rPr lang="en-US" altLang="zh-CN"/>
              <a:t>source </a:t>
            </a:r>
            <a:r>
              <a:rPr lang="zh-CN" altLang="en-US"/>
              <a:t>命令来恢复表</a:t>
            </a:r>
            <a:r>
              <a:rPr lang="en-US" altLang="zh-CN"/>
              <a:t>.</a:t>
            </a:r>
            <a:endParaRPr lang="en-US" altLang="zh-CN"/>
          </a:p>
          <a:p>
            <a:pPr eaLnBrk="1" hangingPunct="1"/>
            <a:endParaRPr lang="en-US" altLang="zh-CN"/>
          </a:p>
          <a:p>
            <a:pPr eaLnBrk="1" hangingPunct="1"/>
            <a:endParaRPr lang="en-US" altLang="zh-CN"/>
          </a:p>
          <a:p>
            <a:pPr eaLnBrk="1" hangingPunct="1"/>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86688DD-A7B2-415D-8100-E6A4A805A3B1}" type="slidenum">
              <a:rPr lang="en-US" altLang="zh-CN" smtClean="0"/>
            </a:fld>
            <a:endParaRPr lang="en-US" altLang="zh-CN"/>
          </a:p>
        </p:txBody>
      </p:sp>
      <p:sp>
        <p:nvSpPr>
          <p:cNvPr id="20483" name="Rectangle 2"/>
          <p:cNvSpPr>
            <a:spLocks noGrp="1" noRot="1" noChangeAspect="1" noChangeArrowheads="1" noTextEdit="1"/>
          </p:cNvSpPr>
          <p:nvPr>
            <p:ph type="sldImg"/>
          </p:nvPr>
        </p:nvSpPr>
        <p:spPr/>
      </p:sp>
      <p:sp>
        <p:nvSpPr>
          <p:cNvPr id="2048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8581A97-93F7-4100-B10D-8FC526C14C76}" type="slidenum">
              <a:rPr lang="en-US" altLang="zh-CN" smtClean="0"/>
            </a:fld>
            <a:endParaRPr lang="en-US" altLang="zh-CN"/>
          </a:p>
        </p:txBody>
      </p:sp>
      <p:sp>
        <p:nvSpPr>
          <p:cNvPr id="74755" name="Rectangle 2"/>
          <p:cNvSpPr>
            <a:spLocks noGrp="1" noRot="1" noChangeAspect="1" noChangeArrowheads="1" noTextEdit="1"/>
          </p:cNvSpPr>
          <p:nvPr>
            <p:ph type="sldImg"/>
          </p:nvPr>
        </p:nvSpPr>
        <p:spPr/>
      </p:sp>
      <p:sp>
        <p:nvSpPr>
          <p:cNvPr id="74756" name="Rectangle 3"/>
          <p:cNvSpPr>
            <a:spLocks noGrp="1" noChangeArrowheads="1"/>
          </p:cNvSpPr>
          <p:nvPr>
            <p:ph type="body" idx="1"/>
          </p:nvPr>
        </p:nvSpPr>
        <p:spPr>
          <a:noFill/>
        </p:spPr>
        <p:txBody>
          <a:bodyPr/>
          <a:lstStyle/>
          <a:p>
            <a:pPr eaLnBrk="1" hangingPunct="1"/>
            <a:r>
              <a:rPr lang="en-US" altLang="zh-CN"/>
              <a:t>* </a:t>
            </a:r>
            <a:r>
              <a:rPr lang="zh-CN" altLang="en-US"/>
              <a:t>演示</a:t>
            </a:r>
            <a:endParaRPr lang="zh-CN" altLang="en-US"/>
          </a:p>
          <a:p>
            <a:pPr eaLnBrk="1" hangingPunct="1"/>
            <a:endParaRPr lang="zh-CN" altLang="en-US"/>
          </a:p>
          <a:p>
            <a:pPr eaLnBrk="1" hangingPunct="1"/>
            <a:endParaRPr lang="zh-CN" altLang="en-US"/>
          </a:p>
          <a:p>
            <a:pPr eaLnBrk="1" hangingPunct="1"/>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7F6D43C-28F3-4BB5-B4DF-42637DBFC4EB}" type="slidenum">
              <a:rPr lang="en-US" altLang="zh-CN" smtClean="0"/>
            </a:fld>
            <a:endParaRPr lang="en-US" altLang="zh-CN"/>
          </a:p>
        </p:txBody>
      </p:sp>
      <p:sp>
        <p:nvSpPr>
          <p:cNvPr id="76803" name="Rectangle 2"/>
          <p:cNvSpPr>
            <a:spLocks noGrp="1" noRot="1" noChangeAspect="1" noChangeArrowheads="1" noTextEdit="1"/>
          </p:cNvSpPr>
          <p:nvPr>
            <p:ph type="sldImg"/>
          </p:nvPr>
        </p:nvSpPr>
        <p:spPr/>
      </p:sp>
      <p:sp>
        <p:nvSpPr>
          <p:cNvPr id="76804" name="Rectangle 3"/>
          <p:cNvSpPr>
            <a:spLocks noGrp="1" noChangeArrowheads="1"/>
          </p:cNvSpPr>
          <p:nvPr>
            <p:ph type="body" idx="1"/>
          </p:nvPr>
        </p:nvSpPr>
        <p:spPr>
          <a:noFill/>
        </p:spPr>
        <p:txBody>
          <a:bodyPr/>
          <a:lstStyle/>
          <a:p>
            <a:pPr eaLnBrk="1" hangingPunct="1"/>
            <a:r>
              <a:rPr lang="zh-CN" altLang="en-US"/>
              <a:t>讲解</a:t>
            </a:r>
            <a:endParaRPr lang="zh-CN" altLang="en-US"/>
          </a:p>
          <a:p>
            <a:pPr eaLnBrk="1" hangingPunct="1"/>
            <a:endParaRPr lang="zh-CN" altLang="en-US"/>
          </a:p>
          <a:p>
            <a:pPr eaLnBrk="1" hangingPunct="1"/>
            <a:endParaRPr lang="zh-CN" altLang="en-US"/>
          </a:p>
          <a:p>
            <a:pPr eaLnBrk="1" hangingPunct="1"/>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7805F55-8E24-42EE-9F0D-E4F73B50008E}" type="slidenum">
              <a:rPr lang="en-US" altLang="zh-CN" smtClean="0"/>
            </a:fld>
            <a:endParaRPr lang="en-US" altLang="zh-CN"/>
          </a:p>
        </p:txBody>
      </p:sp>
      <p:sp>
        <p:nvSpPr>
          <p:cNvPr id="78851" name="Rectangle 2"/>
          <p:cNvSpPr>
            <a:spLocks noGrp="1" noRot="1" noChangeAspect="1" noChangeArrowheads="1" noTextEdit="1"/>
          </p:cNvSpPr>
          <p:nvPr>
            <p:ph type="sldImg"/>
          </p:nvPr>
        </p:nvSpPr>
        <p:spPr/>
      </p:sp>
      <p:sp>
        <p:nvSpPr>
          <p:cNvPr id="78852" name="Rectangle 3"/>
          <p:cNvSpPr>
            <a:spLocks noGrp="1" noChangeArrowheads="1"/>
          </p:cNvSpPr>
          <p:nvPr>
            <p:ph type="body" idx="1"/>
          </p:nvPr>
        </p:nvSpPr>
        <p:spPr>
          <a:noFill/>
        </p:spPr>
        <p:txBody>
          <a:bodyPr/>
          <a:lstStyle/>
          <a:p>
            <a:pPr eaLnBrk="1" hangingPunct="1"/>
            <a:r>
              <a:rPr lang="en-US" altLang="zh-CN"/>
              <a:t>* </a:t>
            </a:r>
            <a:r>
              <a:rPr lang="zh-CN" altLang="en-US"/>
              <a:t>演示</a:t>
            </a:r>
            <a:endParaRPr lang="zh-CN" altLang="en-US"/>
          </a:p>
          <a:p>
            <a:pPr eaLnBrk="1" hangingPunct="1"/>
            <a:r>
              <a:rPr lang="en-US" altLang="zh-CN"/>
              <a:t>Select english as ‘</a:t>
            </a:r>
            <a:r>
              <a:rPr lang="zh-CN" altLang="en-US"/>
              <a:t>英语’ </a:t>
            </a:r>
            <a:r>
              <a:rPr lang="en-US" altLang="zh-CN"/>
              <a:t>, chinese as ‘</a:t>
            </a:r>
            <a:r>
              <a:rPr lang="zh-CN" altLang="en-US"/>
              <a:t>语文’ </a:t>
            </a:r>
            <a:r>
              <a:rPr lang="en-US" altLang="zh-CN"/>
              <a:t>from student;</a:t>
            </a:r>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7F6D43C-28F3-4BB5-B4DF-42637DBFC4EB}" type="slidenum">
              <a:rPr lang="en-US" altLang="zh-CN" smtClean="0"/>
            </a:fld>
            <a:endParaRPr lang="en-US" altLang="zh-CN"/>
          </a:p>
        </p:txBody>
      </p:sp>
      <p:sp>
        <p:nvSpPr>
          <p:cNvPr id="76803" name="Rectangle 2"/>
          <p:cNvSpPr>
            <a:spLocks noGrp="1" noRot="1" noChangeAspect="1" noChangeArrowheads="1" noTextEdit="1"/>
          </p:cNvSpPr>
          <p:nvPr>
            <p:ph type="sldImg"/>
          </p:nvPr>
        </p:nvSpPr>
        <p:spPr/>
      </p:sp>
      <p:sp>
        <p:nvSpPr>
          <p:cNvPr id="76804" name="Rectangle 3"/>
          <p:cNvSpPr>
            <a:spLocks noGrp="1" noChangeArrowheads="1"/>
          </p:cNvSpPr>
          <p:nvPr>
            <p:ph type="body" idx="1"/>
          </p:nvPr>
        </p:nvSpPr>
        <p:spPr>
          <a:noFill/>
        </p:spPr>
        <p:txBody>
          <a:bodyPr/>
          <a:lstStyle/>
          <a:p>
            <a:pPr eaLnBrk="1" hangingPunct="1"/>
            <a:r>
              <a:rPr lang="zh-CN" altLang="en-US"/>
              <a:t>讲解</a:t>
            </a:r>
            <a:endParaRPr lang="zh-CN" altLang="en-US"/>
          </a:p>
          <a:p>
            <a:pPr eaLnBrk="1" hangingPunct="1"/>
            <a:endParaRPr lang="zh-CN" altLang="en-US"/>
          </a:p>
          <a:p>
            <a:pPr eaLnBrk="1" hangingPunct="1"/>
            <a:endParaRPr lang="zh-CN" altLang="en-US"/>
          </a:p>
          <a:p>
            <a:pPr eaLnBrk="1" hangingPunct="1"/>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29FABD6-6A02-496E-B8B5-F0DAF12D18B4}" type="slidenum">
              <a:rPr lang="en-US" altLang="zh-CN" smtClean="0"/>
            </a:fld>
            <a:endParaRPr lang="en-US" altLang="zh-CN"/>
          </a:p>
        </p:txBody>
      </p:sp>
      <p:sp>
        <p:nvSpPr>
          <p:cNvPr id="80899" name="Rectangle 2"/>
          <p:cNvSpPr>
            <a:spLocks noGrp="1" noRot="1" noChangeAspect="1" noChangeArrowheads="1" noTextEdit="1"/>
          </p:cNvSpPr>
          <p:nvPr>
            <p:ph type="sldImg"/>
          </p:nvPr>
        </p:nvSpPr>
        <p:spPr/>
      </p:sp>
      <p:sp>
        <p:nvSpPr>
          <p:cNvPr id="80900" name="Rectangle 3"/>
          <p:cNvSpPr>
            <a:spLocks noGrp="1" noChangeArrowheads="1"/>
          </p:cNvSpPr>
          <p:nvPr>
            <p:ph type="body" idx="1"/>
          </p:nvPr>
        </p:nvSpPr>
        <p:spPr>
          <a:noFill/>
        </p:spPr>
        <p:txBody>
          <a:bodyPr/>
          <a:lstStyle/>
          <a:p>
            <a:pPr eaLnBrk="1" hangingPunct="1"/>
            <a:r>
              <a:rPr lang="en-US" altLang="zh-CN"/>
              <a:t>* </a:t>
            </a:r>
            <a:r>
              <a:rPr lang="zh-CN" altLang="en-US"/>
              <a:t>演示</a:t>
            </a:r>
            <a:endParaRPr lang="zh-CN" altLang="en-US"/>
          </a:p>
          <a:p>
            <a:pPr eaLnBrk="1" hangingPunct="1"/>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C2340A9-CD13-4D86-8643-3BD1EE196F6D}" type="slidenum">
              <a:rPr lang="en-US" altLang="zh-CN" smtClean="0"/>
            </a:fld>
            <a:endParaRPr lang="en-US" altLang="zh-CN"/>
          </a:p>
        </p:txBody>
      </p:sp>
      <p:sp>
        <p:nvSpPr>
          <p:cNvPr id="82947" name="Rectangle 2"/>
          <p:cNvSpPr>
            <a:spLocks noGrp="1" noRot="1" noChangeAspect="1" noChangeArrowheads="1" noTextEdit="1"/>
          </p:cNvSpPr>
          <p:nvPr>
            <p:ph type="sldImg"/>
          </p:nvPr>
        </p:nvSpPr>
        <p:spPr/>
      </p:sp>
      <p:sp>
        <p:nvSpPr>
          <p:cNvPr id="82948" name="Rectangle 3"/>
          <p:cNvSpPr>
            <a:spLocks noGrp="1" noChangeArrowheads="1"/>
          </p:cNvSpPr>
          <p:nvPr>
            <p:ph type="body" idx="1"/>
          </p:nvPr>
        </p:nvSpPr>
        <p:spPr>
          <a:noFill/>
        </p:spPr>
        <p:txBody>
          <a:bodyPr/>
          <a:lstStyle/>
          <a:p>
            <a:pPr eaLnBrk="1" hangingPunct="1"/>
            <a:r>
              <a:rPr lang="en-US" altLang="zh-CN"/>
              <a:t>* </a:t>
            </a:r>
            <a:r>
              <a:rPr lang="zh-CN" altLang="en-US"/>
              <a:t>讲解</a:t>
            </a:r>
            <a:endParaRPr lang="zh-CN" altLang="en-US"/>
          </a:p>
          <a:p>
            <a:pPr eaLnBrk="1" hangingPunct="1"/>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1E32114-C566-4B88-BD1A-659DD6C0C268}" type="slidenum">
              <a:rPr lang="en-US" altLang="zh-CN"/>
            </a:fld>
            <a:endParaRPr lang="en-US" altLang="zh-CN"/>
          </a:p>
        </p:txBody>
      </p:sp>
      <p:sp>
        <p:nvSpPr>
          <p:cNvPr id="200707" name="Rectangle 2"/>
          <p:cNvSpPr>
            <a:spLocks noGrp="1" noRot="1" noChangeAspect="1" noChangeArrowheads="1" noTextEdit="1"/>
          </p:cNvSpPr>
          <p:nvPr>
            <p:ph type="sldImg"/>
          </p:nvPr>
        </p:nvSpPr>
        <p:spPr>
          <a:xfrm>
            <a:off x="0" y="303213"/>
            <a:ext cx="1588" cy="1587"/>
          </a:xfrm>
          <a:solidFill>
            <a:srgbClr val="FFFFFF"/>
          </a:solidFill>
        </p:spPr>
      </p:sp>
      <p:sp>
        <p:nvSpPr>
          <p:cNvPr id="200708" name="Rectangle 3"/>
          <p:cNvSpPr>
            <a:spLocks noGrp="1" noChangeArrowheads="1"/>
          </p:cNvSpPr>
          <p:nvPr>
            <p:ph type="body" idx="1"/>
          </p:nvPr>
        </p:nvSpPr>
        <p:spPr>
          <a:xfrm>
            <a:off x="503238" y="4316413"/>
            <a:ext cx="5856287" cy="406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zh-CN">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04FC765-8978-4FE4-AE18-5D25D2D924C1}" type="slidenum">
              <a:rPr lang="en-US" altLang="zh-CN" smtClean="0"/>
            </a:fld>
            <a:endParaRPr lang="en-US" altLang="zh-CN"/>
          </a:p>
        </p:txBody>
      </p:sp>
      <p:sp>
        <p:nvSpPr>
          <p:cNvPr id="84995" name="Rectangle 2"/>
          <p:cNvSpPr>
            <a:spLocks noGrp="1" noRot="1" noChangeAspect="1" noChangeArrowheads="1" noTextEdit="1"/>
          </p:cNvSpPr>
          <p:nvPr>
            <p:ph type="sldImg"/>
          </p:nvPr>
        </p:nvSpPr>
        <p:spPr/>
      </p:sp>
      <p:sp>
        <p:nvSpPr>
          <p:cNvPr id="84996" name="Rectangle 3"/>
          <p:cNvSpPr>
            <a:spLocks noGrp="1" noChangeArrowheads="1"/>
          </p:cNvSpPr>
          <p:nvPr>
            <p:ph type="body" idx="1"/>
          </p:nvPr>
        </p:nvSpPr>
        <p:spPr>
          <a:noFill/>
        </p:spPr>
        <p:txBody>
          <a:bodyPr/>
          <a:lstStyle/>
          <a:p>
            <a:pPr eaLnBrk="1" hangingPunct="1"/>
            <a:r>
              <a:rPr lang="en-US" altLang="zh-CN"/>
              <a:t>* </a:t>
            </a:r>
            <a:r>
              <a:rPr lang="zh-CN" altLang="en-US"/>
              <a:t>演示</a:t>
            </a:r>
            <a:endParaRPr lang="zh-CN" altLang="en-US"/>
          </a:p>
          <a:p>
            <a:pPr eaLnBrk="1" hangingPunct="1"/>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5653DDE-B4C1-4E35-8AF9-07E377947792}" type="slidenum">
              <a:rPr lang="en-US" altLang="zh-CN" smtClean="0"/>
            </a:fld>
            <a:endParaRPr lang="en-US" altLang="zh-CN"/>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noFill/>
        </p:spPr>
        <p:txBody>
          <a:bodyPr/>
          <a:lstStyle/>
          <a:p>
            <a:pPr eaLnBrk="1" hangingPunct="1"/>
            <a:r>
              <a:rPr lang="zh-CN" altLang="en-US">
                <a:ea typeface="MS PGothic" panose="020B0600070205080204" pitchFamily="34" charset="-128"/>
              </a:rPr>
              <a:t>讲解</a:t>
            </a:r>
            <a:r>
              <a:rPr lang="en-US" altLang="zh-CN">
                <a:ea typeface="MS PGothic" panose="020B0600070205080204" pitchFamily="34" charset="-128"/>
              </a:rPr>
              <a:t>,</a:t>
            </a:r>
            <a:r>
              <a:rPr lang="zh-CN" altLang="en-US">
                <a:ea typeface="MS PGothic" panose="020B0600070205080204" pitchFamily="34" charset="-128"/>
              </a:rPr>
              <a:t>案例在后面</a:t>
            </a:r>
            <a:r>
              <a:rPr lang="en-US" altLang="zh-CN">
                <a:ea typeface="MS PGothic" panose="020B0600070205080204" pitchFamily="34" charset="-128"/>
              </a:rPr>
              <a:t>.</a:t>
            </a:r>
            <a:endParaRPr lang="en-US" altLang="zh-CN">
              <a:ea typeface="MS PGothic" panose="020B0600070205080204" pitchFamily="34" charset="-128"/>
            </a:endParaRPr>
          </a:p>
          <a:p>
            <a:pPr eaLnBrk="1" hangingPunct="1"/>
            <a:endParaRPr lang="en-US" altLang="zh-CN"/>
          </a:p>
          <a:p>
            <a:pPr eaLnBrk="1" hangingPunct="1"/>
            <a:endParaRPr lang="en-US" altLang="zh-CN"/>
          </a:p>
          <a:p>
            <a:pPr eaLnBrk="1" hangingPunct="1"/>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58F94D1-A94D-4ABF-AF71-C8665B9538C0}" type="slidenum">
              <a:rPr lang="en-US" altLang="zh-CN" smtClean="0"/>
            </a:fld>
            <a:endParaRPr lang="en-US" altLang="zh-CN"/>
          </a:p>
        </p:txBody>
      </p:sp>
      <p:sp>
        <p:nvSpPr>
          <p:cNvPr id="56323" name="Rectangle 2"/>
          <p:cNvSpPr>
            <a:spLocks noGrp="1" noRot="1" noChangeAspect="1" noChangeArrowheads="1" noTextEdit="1"/>
          </p:cNvSpPr>
          <p:nvPr>
            <p:ph type="sldImg"/>
          </p:nvPr>
        </p:nvSpPr>
        <p:spPr/>
      </p:sp>
      <p:sp>
        <p:nvSpPr>
          <p:cNvPr id="56324" name="Rectangle 3"/>
          <p:cNvSpPr>
            <a:spLocks noGrp="1" noChangeArrowheads="1"/>
          </p:cNvSpPr>
          <p:nvPr>
            <p:ph type="body" idx="1"/>
          </p:nvPr>
        </p:nvSpPr>
        <p:spPr>
          <a:noFill/>
        </p:spPr>
        <p:txBody>
          <a:bodyPr/>
          <a:lstStyle/>
          <a:p>
            <a:pPr eaLnBrk="1" hangingPunct="1">
              <a:buFontTx/>
              <a:buChar char="•"/>
            </a:pPr>
            <a:r>
              <a:rPr lang="zh-CN" altLang="en-US"/>
              <a:t>演示</a:t>
            </a:r>
            <a:endParaRPr lang="zh-CN" altLang="en-US"/>
          </a:p>
          <a:p>
            <a:pPr lvl="1" eaLnBrk="1" hangingPunct="1"/>
            <a:r>
              <a:rPr lang="zh-CN" altLang="en-US"/>
              <a:t>在上面员工表的基本上增加一个</a:t>
            </a:r>
            <a:r>
              <a:rPr lang="en-US" altLang="zh-CN"/>
              <a:t>image</a:t>
            </a:r>
            <a:r>
              <a:rPr lang="zh-CN" altLang="en-US"/>
              <a:t>列。</a:t>
            </a:r>
            <a:endParaRPr lang="zh-CN" altLang="en-US"/>
          </a:p>
          <a:p>
            <a:pPr eaLnBrk="1" hangingPunct="1"/>
            <a:r>
              <a:rPr lang="en-US" altLang="zh-CN"/>
              <a:t>Alter table employee add image blob;</a:t>
            </a:r>
            <a:endParaRPr lang="en-US" altLang="zh-CN"/>
          </a:p>
          <a:p>
            <a:pPr lvl="1" eaLnBrk="1" hangingPunct="1"/>
            <a:r>
              <a:rPr lang="zh-CN" altLang="en-US"/>
              <a:t>修改</a:t>
            </a:r>
            <a:r>
              <a:rPr lang="en-US" altLang="zh-CN"/>
              <a:t>job</a:t>
            </a:r>
            <a:r>
              <a:rPr lang="zh-CN" altLang="en-US"/>
              <a:t>列，使其长度为</a:t>
            </a:r>
            <a:r>
              <a:rPr lang="en-US" altLang="zh-CN"/>
              <a:t>60</a:t>
            </a:r>
            <a:r>
              <a:rPr lang="zh-CN" altLang="en-US"/>
              <a:t>。</a:t>
            </a:r>
            <a:endParaRPr lang="zh-CN" altLang="en-US"/>
          </a:p>
          <a:p>
            <a:pPr eaLnBrk="1" hangingPunct="1"/>
            <a:r>
              <a:rPr lang="en-US" altLang="zh-CN"/>
              <a:t>Alter table employee modify job varchar(60);</a:t>
            </a:r>
            <a:endParaRPr lang="en-US" altLang="zh-CN"/>
          </a:p>
          <a:p>
            <a:pPr lvl="1" eaLnBrk="1" hangingPunct="1"/>
            <a:r>
              <a:rPr lang="zh-CN" altLang="en-US"/>
              <a:t>删除</a:t>
            </a:r>
            <a:r>
              <a:rPr lang="en-US" altLang="zh-CN"/>
              <a:t>sex</a:t>
            </a:r>
            <a:r>
              <a:rPr lang="zh-CN" altLang="en-US"/>
              <a:t>列。</a:t>
            </a:r>
            <a:endParaRPr lang="zh-CN" altLang="en-US"/>
          </a:p>
          <a:p>
            <a:pPr eaLnBrk="1" hangingPunct="1"/>
            <a:r>
              <a:rPr lang="en-US" altLang="zh-CN"/>
              <a:t>Alter table employee drop sex;</a:t>
            </a:r>
            <a:endParaRPr lang="en-US" altLang="zh-CN"/>
          </a:p>
          <a:p>
            <a:pPr lvl="1" eaLnBrk="1" hangingPunct="1"/>
            <a:r>
              <a:rPr lang="zh-CN" altLang="en-US"/>
              <a:t>表名改为</a:t>
            </a:r>
            <a:r>
              <a:rPr lang="en-US" altLang="zh-CN"/>
              <a:t>user</a:t>
            </a:r>
            <a:r>
              <a:rPr lang="zh-CN" altLang="en-US"/>
              <a:t>。</a:t>
            </a:r>
            <a:endParaRPr lang="zh-CN" altLang="en-US"/>
          </a:p>
          <a:p>
            <a:pPr eaLnBrk="1" hangingPunct="1"/>
            <a:r>
              <a:rPr lang="en-US" altLang="zh-CN"/>
              <a:t>Rename table employee to user;</a:t>
            </a:r>
            <a:endParaRPr lang="en-US" altLang="zh-CN"/>
          </a:p>
          <a:p>
            <a:pPr lvl="1" eaLnBrk="1" hangingPunct="1"/>
            <a:r>
              <a:rPr lang="zh-CN" altLang="en-US"/>
              <a:t>修改表的字符集为</a:t>
            </a:r>
            <a:r>
              <a:rPr lang="en-US" altLang="zh-CN"/>
              <a:t>utf-8</a:t>
            </a:r>
            <a:endParaRPr lang="en-US" altLang="zh-CN"/>
          </a:p>
          <a:p>
            <a:pPr eaLnBrk="1" hangingPunct="1"/>
            <a:r>
              <a:rPr lang="en-US" altLang="zh-CN"/>
              <a:t>Alter table employee character set utf8;</a:t>
            </a:r>
            <a:endParaRPr lang="en-US" altLang="zh-CN"/>
          </a:p>
          <a:p>
            <a:pPr lvl="1" eaLnBrk="1" hangingPunct="1"/>
            <a:r>
              <a:rPr lang="zh-CN" altLang="en-US"/>
              <a:t>列名</a:t>
            </a:r>
            <a:r>
              <a:rPr lang="en-US" altLang="zh-CN"/>
              <a:t>name</a:t>
            </a:r>
            <a:r>
              <a:rPr lang="zh-CN" altLang="en-US"/>
              <a:t>修改为</a:t>
            </a:r>
            <a:r>
              <a:rPr lang="en-US" altLang="zh-CN"/>
              <a:t>username</a:t>
            </a:r>
            <a:endParaRPr lang="en-US" altLang="zh-CN" b="1"/>
          </a:p>
          <a:p>
            <a:pPr eaLnBrk="1" hangingPunct="1"/>
            <a:r>
              <a:rPr lang="en-US" altLang="zh-CN" b="1"/>
              <a:t>alter table user change column name username varchar(20);</a:t>
            </a:r>
            <a:endParaRPr lang="en-US" altLang="zh-CN"/>
          </a:p>
          <a:p>
            <a:pPr eaLnBrk="1" hangingPunct="1"/>
            <a:endParaRPr lang="en-US" altLang="zh-CN"/>
          </a:p>
          <a:p>
            <a:pPr eaLnBrk="1" hangingPunct="1"/>
            <a:endParaRPr lang="en-US" altLang="zh-CN"/>
          </a:p>
          <a:p>
            <a:pPr eaLnBrk="1" hangingPunct="1"/>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5AFFC13-5C6E-4DEE-86AA-382C0AE55F2C}" type="slidenum">
              <a:rPr lang="en-US" altLang="zh-CN" smtClean="0"/>
            </a:fld>
            <a:endParaRPr lang="en-US" altLang="zh-CN"/>
          </a:p>
        </p:txBody>
      </p:sp>
      <p:sp>
        <p:nvSpPr>
          <p:cNvPr id="22531" name="Rectangle 2"/>
          <p:cNvSpPr>
            <a:spLocks noGrp="1" noRot="1" noChangeAspect="1" noChangeArrowheads="1" noTextEdit="1"/>
          </p:cNvSpPr>
          <p:nvPr>
            <p:ph type="sldImg"/>
          </p:nvPr>
        </p:nvSpPr>
        <p:spPr/>
      </p:sp>
      <p:sp>
        <p:nvSpPr>
          <p:cNvPr id="22532" name="Rectangle 3"/>
          <p:cNvSpPr>
            <a:spLocks noGrp="1" noChangeArrowheads="1"/>
          </p:cNvSpPr>
          <p:nvPr>
            <p:ph type="body" idx="1"/>
          </p:nvPr>
        </p:nvSpPr>
        <p:spPr>
          <a:noFill/>
        </p:spPr>
        <p:txBody>
          <a:bodyPr/>
          <a:lstStyle/>
          <a:p>
            <a:pPr eaLnBrk="1" hangingPunct="1"/>
            <a:r>
              <a:rPr lang="zh-CN" altLang="en-US">
                <a:ea typeface="MS PGothic" panose="020B0600070205080204" pitchFamily="34" charset="-128"/>
              </a:rPr>
              <a:t>讲解 </a:t>
            </a:r>
            <a:endParaRPr lang="zh-CN" altLang="en-US"/>
          </a:p>
          <a:p>
            <a:pPr eaLnBrk="1" hangingPunct="1"/>
            <a:endParaRPr lang="zh-CN" altLang="en-US"/>
          </a:p>
          <a:p>
            <a:pPr eaLnBrk="1" hangingPunct="1"/>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B90044C-BDEE-448B-9B2F-3E5B524B4768}" type="slidenum">
              <a:rPr lang="en-US" altLang="zh-CN" smtClean="0"/>
            </a:fld>
            <a:endParaRPr lang="en-US" altLang="zh-CN"/>
          </a:p>
        </p:txBody>
      </p:sp>
      <p:sp>
        <p:nvSpPr>
          <p:cNvPr id="58371" name="Rectangle 2"/>
          <p:cNvSpPr>
            <a:spLocks noGrp="1" noRot="1" noChangeAspect="1" noChangeArrowheads="1" noTextEdit="1"/>
          </p:cNvSpPr>
          <p:nvPr>
            <p:ph type="sldImg"/>
          </p:nvPr>
        </p:nvSpPr>
        <p:spPr/>
      </p:sp>
      <p:sp>
        <p:nvSpPr>
          <p:cNvPr id="58372" name="Rectangle 3"/>
          <p:cNvSpPr>
            <a:spLocks noGrp="1" noChangeArrowheads="1"/>
          </p:cNvSpPr>
          <p:nvPr>
            <p:ph type="body" idx="1"/>
          </p:nvPr>
        </p:nvSpPr>
        <p:spPr>
          <a:noFill/>
        </p:spPr>
        <p:txBody>
          <a:bodyPr/>
          <a:lstStyle/>
          <a:p>
            <a:pPr eaLnBrk="1" hangingPunct="1"/>
            <a:r>
              <a:rPr lang="zh-CN" altLang="en-US"/>
              <a:t>讲解</a:t>
            </a:r>
            <a:endParaRPr lang="zh-CN" altLang="en-US"/>
          </a:p>
          <a:p>
            <a:pPr eaLnBrk="1" hangingPunct="1"/>
            <a:endParaRPr lang="zh-CN" altLang="en-US"/>
          </a:p>
          <a:p>
            <a:pPr eaLnBrk="1" hangingPunct="1"/>
            <a:endParaRPr lang="zh-CN" altLang="en-US"/>
          </a:p>
          <a:p>
            <a:pPr eaLnBrk="1" hangingPunct="1"/>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AA35AA-E1B7-45D7-8C17-290D2C584725}" type="slidenum">
              <a:rPr lang="en-US" altLang="zh-CN" smtClean="0"/>
            </a:fld>
            <a:endParaRPr lang="en-US" altLang="zh-CN"/>
          </a:p>
        </p:txBody>
      </p:sp>
      <p:sp>
        <p:nvSpPr>
          <p:cNvPr id="60419" name="Rectangle 2"/>
          <p:cNvSpPr>
            <a:spLocks noGrp="1" noRot="1" noChangeAspect="1" noChangeArrowheads="1" noTextEdit="1"/>
          </p:cNvSpPr>
          <p:nvPr>
            <p:ph type="sldImg"/>
          </p:nvPr>
        </p:nvSpPr>
        <p:spPr/>
      </p:sp>
      <p:sp>
        <p:nvSpPr>
          <p:cNvPr id="60420" name="Rectangle 3"/>
          <p:cNvSpPr>
            <a:spLocks noGrp="1" noChangeArrowheads="1"/>
          </p:cNvSpPr>
          <p:nvPr>
            <p:ph type="body" idx="1"/>
          </p:nvPr>
        </p:nvSpPr>
        <p:spPr>
          <a:noFill/>
        </p:spPr>
        <p:txBody>
          <a:bodyPr/>
          <a:lstStyle/>
          <a:p>
            <a:pPr eaLnBrk="1" hangingPunct="1">
              <a:lnSpc>
                <a:spcPct val="90000"/>
              </a:lnSpc>
              <a:spcBef>
                <a:spcPct val="20000"/>
              </a:spcBef>
              <a:buClr>
                <a:schemeClr val="tx1"/>
              </a:buClr>
              <a:buSzPct val="70000"/>
              <a:buFont typeface="Wingdings" panose="05000000000000000000" pitchFamily="2" charset="2"/>
              <a:buNone/>
            </a:pPr>
            <a:r>
              <a:rPr lang="zh-CN" altLang="en-US"/>
              <a:t>讲解 演示在后</a:t>
            </a:r>
            <a:r>
              <a:rPr lang="en-US" altLang="zh-CN"/>
              <a:t>ppt</a:t>
            </a:r>
            <a:endParaRPr lang="en-US" altLang="zh-CN"/>
          </a:p>
          <a:p>
            <a:pPr eaLnBrk="1" hangingPunct="1"/>
            <a:endParaRPr lang="en-US" altLang="zh-CN"/>
          </a:p>
          <a:p>
            <a:pPr eaLnBrk="1" hangingPunct="1"/>
            <a:endParaRPr lang="en-US" altLang="zh-CN"/>
          </a:p>
          <a:p>
            <a:pPr eaLnBrk="1" hangingPunct="1"/>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7632FF2-0F11-4607-9DF7-A7C055823DE4}" type="slidenum">
              <a:rPr lang="en-US" altLang="zh-CN" smtClean="0"/>
            </a:fld>
            <a:endParaRPr lang="en-US" altLang="zh-CN"/>
          </a:p>
        </p:txBody>
      </p:sp>
      <p:sp>
        <p:nvSpPr>
          <p:cNvPr id="62467" name="Rectangle 2"/>
          <p:cNvSpPr>
            <a:spLocks noGrp="1" noRot="1" noChangeAspect="1" noChangeArrowheads="1" noTextEdit="1"/>
          </p:cNvSpPr>
          <p:nvPr>
            <p:ph type="sldImg"/>
          </p:nvPr>
        </p:nvSpPr>
        <p:spPr/>
      </p:sp>
      <p:sp>
        <p:nvSpPr>
          <p:cNvPr id="62468" name="Rectangle 3"/>
          <p:cNvSpPr>
            <a:spLocks noGrp="1" noChangeArrowheads="1"/>
          </p:cNvSpPr>
          <p:nvPr>
            <p:ph type="body" idx="1"/>
          </p:nvPr>
        </p:nvSpPr>
        <p:spPr>
          <a:noFill/>
        </p:spPr>
        <p:txBody>
          <a:bodyPr/>
          <a:lstStyle/>
          <a:p>
            <a:pPr eaLnBrk="1" hangingPunct="1"/>
            <a:r>
              <a:rPr lang="en-US" altLang="zh-CN"/>
              <a:t>* </a:t>
            </a:r>
            <a:r>
              <a:rPr lang="zh-CN" altLang="en-US"/>
              <a:t>演示 * </a:t>
            </a:r>
            <a:r>
              <a:rPr lang="zh-CN" altLang="en-US" b="1"/>
              <a:t>插入乱码</a:t>
            </a:r>
            <a:r>
              <a:rPr lang="zh-CN" altLang="en-US"/>
              <a:t> </a:t>
            </a:r>
            <a:r>
              <a:rPr lang="en-US" altLang="zh-CN"/>
              <a:t>show variables like ‘character%’; set character_set_client=gb2312 </a:t>
            </a:r>
            <a:r>
              <a:rPr lang="zh-CN" altLang="en-US" b="1"/>
              <a:t>显示乱码</a:t>
            </a:r>
            <a:r>
              <a:rPr lang="zh-CN" altLang="en-US"/>
              <a:t> </a:t>
            </a:r>
            <a:r>
              <a:rPr lang="en-US" altLang="zh-CN"/>
              <a:t>set character_set_results=gb2312;</a:t>
            </a:r>
            <a:endParaRPr lang="en-US" altLang="zh-CN"/>
          </a:p>
          <a:p>
            <a:pPr eaLnBrk="1" hangingPunct="1">
              <a:lnSpc>
                <a:spcPct val="90000"/>
              </a:lnSpc>
              <a:spcBef>
                <a:spcPct val="20000"/>
              </a:spcBef>
              <a:buClr>
                <a:schemeClr val="tx1"/>
              </a:buClr>
              <a:buSzPct val="70000"/>
              <a:buFont typeface="Wingdings" panose="05000000000000000000" pitchFamily="2" charset="2"/>
              <a:buNone/>
            </a:pPr>
            <a:endParaRPr lang="en-US" altLang="zh-CN"/>
          </a:p>
          <a:p>
            <a:pPr eaLnBrk="1" hangingPunct="1"/>
            <a:endParaRPr lang="en-US" altLang="zh-CN"/>
          </a:p>
          <a:p>
            <a:pPr eaLnBrk="1" hangingPunct="1"/>
            <a:endParaRPr lang="en-US" altLang="zh-CN"/>
          </a:p>
          <a:p>
            <a:pPr eaLnBrk="1" hangingPunct="1"/>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0AFC7D5-7E6A-43AF-B448-BFCD463A2C8E}" type="slidenum">
              <a:rPr lang="en-US" altLang="zh-CN" smtClean="0"/>
            </a:fld>
            <a:endParaRPr lang="en-US" altLang="zh-CN"/>
          </a:p>
        </p:txBody>
      </p:sp>
      <p:sp>
        <p:nvSpPr>
          <p:cNvPr id="64515" name="Rectangle 2"/>
          <p:cNvSpPr>
            <a:spLocks noGrp="1" noRot="1" noChangeAspect="1" noChangeArrowheads="1" noTextEdit="1"/>
          </p:cNvSpPr>
          <p:nvPr>
            <p:ph type="sldImg"/>
          </p:nvPr>
        </p:nvSpPr>
        <p:spPr/>
      </p:sp>
      <p:sp>
        <p:nvSpPr>
          <p:cNvPr id="64516" name="Rectangle 3"/>
          <p:cNvSpPr>
            <a:spLocks noGrp="1" noChangeArrowheads="1"/>
          </p:cNvSpPr>
          <p:nvPr>
            <p:ph type="body" idx="1"/>
          </p:nvPr>
        </p:nvSpPr>
        <p:spPr>
          <a:noFill/>
        </p:spPr>
        <p:txBody>
          <a:bodyPr/>
          <a:lstStyle/>
          <a:p>
            <a:pPr eaLnBrk="1" hangingPunct="1"/>
            <a:r>
              <a:rPr lang="zh-CN" altLang="en-US"/>
              <a:t>讲解</a:t>
            </a:r>
            <a:endParaRPr lang="zh-CN" altLang="en-US"/>
          </a:p>
          <a:p>
            <a:pPr eaLnBrk="1" hangingPunct="1"/>
            <a:endParaRPr lang="zh-CN" altLang="en-US"/>
          </a:p>
          <a:p>
            <a:pPr eaLnBrk="1" hangingPunct="1"/>
            <a:endParaRPr lang="zh-CN" altLang="en-US"/>
          </a:p>
          <a:p>
            <a:pPr eaLnBrk="1" hangingPunct="1"/>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F02C221-C760-4894-BAC2-C06E9A6EE224}" type="slidenum">
              <a:rPr lang="en-US" altLang="zh-CN" smtClean="0"/>
            </a:fld>
            <a:endParaRPr lang="en-US" altLang="zh-CN"/>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noFill/>
        </p:spPr>
        <p:txBody>
          <a:bodyPr/>
          <a:lstStyle/>
          <a:p>
            <a:pPr eaLnBrk="1" hangingPunct="1"/>
            <a:r>
              <a:rPr lang="en-US" altLang="zh-CN"/>
              <a:t>*</a:t>
            </a:r>
            <a:r>
              <a:rPr lang="zh-CN" altLang="en-US"/>
              <a:t>演示 各个小题</a:t>
            </a:r>
            <a:r>
              <a:rPr lang="en-US" altLang="zh-CN"/>
              <a:t>.</a:t>
            </a:r>
            <a:endParaRPr lang="en-US" altLang="zh-CN"/>
          </a:p>
          <a:p>
            <a:pPr eaLnBrk="1" hangingPunct="1"/>
            <a:r>
              <a:rPr lang="en-US" altLang="zh-CN"/>
              <a:t>*</a:t>
            </a:r>
            <a:r>
              <a:rPr lang="zh-CN" altLang="en-US"/>
              <a:t>将所有员工薪水修改为</a:t>
            </a:r>
            <a:r>
              <a:rPr lang="en-US" altLang="zh-CN"/>
              <a:t>5000</a:t>
            </a:r>
            <a:r>
              <a:rPr lang="zh-CN" altLang="en-US"/>
              <a:t>元。</a:t>
            </a:r>
            <a:endParaRPr lang="zh-CN" altLang="en-US"/>
          </a:p>
          <a:p>
            <a:pPr eaLnBrk="1" hangingPunct="1"/>
            <a:r>
              <a:rPr lang="en-US" altLang="zh-CN"/>
              <a:t>Update employee set salary=5000;</a:t>
            </a:r>
            <a:endParaRPr lang="en-US" altLang="zh-CN"/>
          </a:p>
          <a:p>
            <a:pPr eaLnBrk="1" hangingPunct="1"/>
            <a:r>
              <a:rPr lang="en-US" altLang="zh-CN"/>
              <a:t>*</a:t>
            </a:r>
            <a:r>
              <a:rPr lang="zh-CN" altLang="en-US"/>
              <a:t>将姓名为’</a:t>
            </a:r>
            <a:r>
              <a:rPr lang="en-US" altLang="zh-CN"/>
              <a:t>zs’</a:t>
            </a:r>
            <a:r>
              <a:rPr lang="zh-CN" altLang="en-US"/>
              <a:t>的员工薪水修改为</a:t>
            </a:r>
            <a:r>
              <a:rPr lang="en-US" altLang="zh-CN"/>
              <a:t>3000</a:t>
            </a:r>
            <a:r>
              <a:rPr lang="zh-CN" altLang="en-US"/>
              <a:t>元。</a:t>
            </a:r>
            <a:endParaRPr lang="zh-CN" altLang="en-US"/>
          </a:p>
          <a:p>
            <a:pPr eaLnBrk="1" hangingPunct="1"/>
            <a:r>
              <a:rPr lang="en-US" altLang="zh-CN"/>
              <a:t>Update employee set salary=3000 where usename=’zs’;</a:t>
            </a:r>
            <a:endParaRPr lang="en-US" altLang="zh-CN"/>
          </a:p>
          <a:p>
            <a:pPr eaLnBrk="1" hangingPunct="1"/>
            <a:r>
              <a:rPr lang="en-US" altLang="zh-CN"/>
              <a:t>*</a:t>
            </a:r>
            <a:r>
              <a:rPr lang="zh-CN" altLang="en-US"/>
              <a:t>将</a:t>
            </a:r>
            <a:r>
              <a:rPr lang="en-US" altLang="zh-CN"/>
              <a:t>wu</a:t>
            </a:r>
            <a:r>
              <a:rPr lang="zh-CN" altLang="en-US"/>
              <a:t>的薪水在原有基础上增加</a:t>
            </a:r>
            <a:r>
              <a:rPr lang="en-US" altLang="zh-CN"/>
              <a:t>1000</a:t>
            </a:r>
            <a:r>
              <a:rPr lang="zh-CN" altLang="en-US"/>
              <a:t>元。</a:t>
            </a:r>
            <a:endParaRPr lang="zh-CN" altLang="en-US"/>
          </a:p>
          <a:p>
            <a:pPr eaLnBrk="1" hangingPunct="1"/>
            <a:r>
              <a:rPr lang="en-US" altLang="zh-CN"/>
              <a:t>Update employee set salary=salary+1000 where username=’wu’;</a:t>
            </a:r>
            <a:endParaRPr lang="en-US" altLang="zh-CN"/>
          </a:p>
          <a:p>
            <a:pPr eaLnBrk="1" hangingPunct="1"/>
            <a:endParaRPr lang="en-US" altLang="zh-CN"/>
          </a:p>
          <a:p>
            <a:pPr eaLnBrk="1" hangingPunct="1"/>
            <a:endParaRPr lang="en-US" altLang="zh-CN"/>
          </a:p>
          <a:p>
            <a:pPr eaLnBrk="1" hangingPunct="1"/>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4D74477-399D-414C-8DAC-8BAC5459AA06}" type="slidenum">
              <a:rPr lang="en-US" altLang="zh-CN" smtClean="0"/>
            </a:fld>
            <a:endParaRPr lang="en-US" altLang="zh-CN"/>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p:spPr>
        <p:txBody>
          <a:bodyPr/>
          <a:lstStyle/>
          <a:p>
            <a:pPr eaLnBrk="1" hangingPunct="1"/>
            <a:r>
              <a:rPr lang="en-US" altLang="zh-CN"/>
              <a:t>* </a:t>
            </a:r>
            <a:r>
              <a:rPr lang="zh-CN" altLang="en-US"/>
              <a:t>讲解</a:t>
            </a:r>
            <a:endParaRPr lang="zh-CN" altLang="en-US"/>
          </a:p>
          <a:p>
            <a:pPr eaLnBrk="1" hangingPunct="1"/>
            <a:endParaRPr lang="zh-CN" altLang="en-US"/>
          </a:p>
          <a:p>
            <a:pPr eaLnBrk="1" hangingPunct="1"/>
            <a:endParaRPr lang="zh-CN" altLang="en-US"/>
          </a:p>
          <a:p>
            <a:pPr eaLnBrk="1" hangingPunct="1"/>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7985CD5-65DC-483D-A3E0-1B1940075F84}" type="slidenum">
              <a:rPr lang="en-US" altLang="zh-CN" smtClean="0"/>
            </a:fld>
            <a:endParaRPr lang="en-US" altLang="zh-CN"/>
          </a:p>
        </p:txBody>
      </p:sp>
      <p:sp>
        <p:nvSpPr>
          <p:cNvPr id="70659" name="Rectangle 2"/>
          <p:cNvSpPr>
            <a:spLocks noGrp="1" noRot="1" noChangeAspect="1" noChangeArrowheads="1" noTextEdit="1"/>
          </p:cNvSpPr>
          <p:nvPr>
            <p:ph type="sldImg"/>
          </p:nvPr>
        </p:nvSpPr>
        <p:spPr/>
      </p:sp>
      <p:sp>
        <p:nvSpPr>
          <p:cNvPr id="70660" name="Rectangle 3"/>
          <p:cNvSpPr>
            <a:spLocks noGrp="1" noChangeArrowheads="1"/>
          </p:cNvSpPr>
          <p:nvPr>
            <p:ph type="body" idx="1"/>
          </p:nvPr>
        </p:nvSpPr>
        <p:spPr>
          <a:noFill/>
        </p:spPr>
        <p:txBody>
          <a:bodyPr/>
          <a:lstStyle/>
          <a:p>
            <a:pPr eaLnBrk="1" hangingPunct="1"/>
            <a:r>
              <a:rPr lang="en-US" altLang="zh-CN"/>
              <a:t>* </a:t>
            </a:r>
            <a:r>
              <a:rPr lang="zh-CN" altLang="en-US"/>
              <a:t>演示</a:t>
            </a:r>
            <a:endParaRPr lang="zh-CN" altLang="en-US"/>
          </a:p>
          <a:p>
            <a:pPr eaLnBrk="1" hangingPunct="1"/>
            <a:endParaRPr lang="zh-CN" altLang="en-US"/>
          </a:p>
          <a:p>
            <a:pPr eaLnBrk="1" hangingPunct="1"/>
            <a:endParaRPr lang="zh-CN" altLang="en-US"/>
          </a:p>
          <a:p>
            <a:pPr eaLnBrk="1" hangingPunct="1"/>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505A9C3-5486-4744-A706-815CFA9BB85D}" type="slidenum">
              <a:rPr lang="en-US" altLang="zh-CN" smtClean="0"/>
            </a:fld>
            <a:endParaRPr lang="en-US" altLang="zh-CN"/>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p:spPr>
        <p:txBody>
          <a:bodyPr/>
          <a:lstStyle/>
          <a:p>
            <a:pPr eaLnBrk="1" hangingPunct="1"/>
            <a:r>
              <a:rPr lang="en-US" altLang="zh-CN"/>
              <a:t>* </a:t>
            </a:r>
            <a:r>
              <a:rPr lang="zh-CN" altLang="en-US"/>
              <a:t>演示</a:t>
            </a:r>
            <a:endParaRPr lang="zh-CN" altLang="en-US"/>
          </a:p>
          <a:p>
            <a:pPr eaLnBrk="1" hangingPunct="1"/>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D44128A-351C-48B9-A054-09FB1D8B2ADE}" type="slidenum">
              <a:rPr lang="en-US" altLang="zh-CN" smtClean="0"/>
            </a:fld>
            <a:endParaRPr lang="en-US" altLang="zh-CN"/>
          </a:p>
        </p:txBody>
      </p:sp>
      <p:sp>
        <p:nvSpPr>
          <p:cNvPr id="89091" name="Rectangle 2"/>
          <p:cNvSpPr>
            <a:spLocks noGrp="1" noRot="1" noChangeAspect="1" noChangeArrowheads="1" noTextEdit="1"/>
          </p:cNvSpPr>
          <p:nvPr>
            <p:ph type="sldImg"/>
          </p:nvPr>
        </p:nvSpPr>
        <p:spPr/>
      </p:sp>
      <p:sp>
        <p:nvSpPr>
          <p:cNvPr id="89092" name="Rectangle 3"/>
          <p:cNvSpPr>
            <a:spLocks noGrp="1" noChangeArrowheads="1"/>
          </p:cNvSpPr>
          <p:nvPr>
            <p:ph type="body" idx="1"/>
          </p:nvPr>
        </p:nvSpPr>
        <p:spPr>
          <a:noFill/>
        </p:spPr>
        <p:txBody>
          <a:bodyPr/>
          <a:lstStyle/>
          <a:p>
            <a:pPr eaLnBrk="1" hangingPunct="1"/>
            <a:r>
              <a:rPr lang="en-US" altLang="zh-CN"/>
              <a:t>* </a:t>
            </a:r>
            <a:r>
              <a:rPr lang="zh-CN" altLang="en-US"/>
              <a:t>演示 * 知识点</a:t>
            </a:r>
            <a:r>
              <a:rPr lang="en-US" altLang="zh-CN"/>
              <a:t>: select count(name) from student ; </a:t>
            </a:r>
            <a:r>
              <a:rPr lang="zh-CN" altLang="en-US"/>
              <a:t>如果某行</a:t>
            </a:r>
            <a:r>
              <a:rPr lang="en-US" altLang="zh-CN"/>
              <a:t>name</a:t>
            </a:r>
            <a:r>
              <a:rPr lang="zh-CN" altLang="en-US"/>
              <a:t>为</a:t>
            </a:r>
            <a:r>
              <a:rPr lang="en-US" altLang="zh-CN"/>
              <a:t>null,</a:t>
            </a:r>
            <a:r>
              <a:rPr lang="zh-CN" altLang="en-US"/>
              <a:t>则不会统计在内</a:t>
            </a:r>
            <a:r>
              <a:rPr lang="en-US" altLang="zh-CN"/>
              <a:t>.</a:t>
            </a:r>
            <a:endParaRPr lang="en-US" altLang="zh-CN"/>
          </a:p>
          <a:p>
            <a:pPr eaLnBrk="1" hangingPunct="1"/>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19E78D0-9FF8-49B5-9A72-2D2B1FB4FE81}" type="slidenum">
              <a:rPr lang="en-US" altLang="zh-CN" smtClean="0"/>
            </a:fld>
            <a:endParaRPr lang="en-US" altLang="zh-CN"/>
          </a:p>
        </p:txBody>
      </p:sp>
      <p:sp>
        <p:nvSpPr>
          <p:cNvPr id="91139" name="Rectangle 2"/>
          <p:cNvSpPr>
            <a:spLocks noGrp="1" noRot="1" noChangeAspect="1" noChangeArrowheads="1" noTextEdit="1"/>
          </p:cNvSpPr>
          <p:nvPr>
            <p:ph type="sldImg"/>
          </p:nvPr>
        </p:nvSpPr>
        <p:spPr/>
      </p:sp>
      <p:sp>
        <p:nvSpPr>
          <p:cNvPr id="91140" name="Rectangle 3"/>
          <p:cNvSpPr>
            <a:spLocks noGrp="1" noChangeArrowheads="1"/>
          </p:cNvSpPr>
          <p:nvPr>
            <p:ph type="body" idx="1"/>
          </p:nvPr>
        </p:nvSpPr>
        <p:spPr>
          <a:noFill/>
        </p:spPr>
        <p:txBody>
          <a:bodyPr/>
          <a:lstStyle/>
          <a:p>
            <a:pPr eaLnBrk="1" hangingPunct="1"/>
            <a:r>
              <a:rPr lang="en-US" altLang="zh-CN"/>
              <a:t>*</a:t>
            </a:r>
            <a:r>
              <a:rPr lang="zh-CN" altLang="en-US"/>
              <a:t>演示  *知识点 </a:t>
            </a:r>
            <a:r>
              <a:rPr lang="en-US" altLang="zh-CN"/>
              <a:t>select </a:t>
            </a:r>
            <a:r>
              <a:rPr lang="en-US" altLang="zh-CN" b="1"/>
              <a:t>sum(chinese+english+math)</a:t>
            </a:r>
            <a:r>
              <a:rPr lang="en-US" altLang="zh-CN"/>
              <a:t> from student;</a:t>
            </a:r>
            <a:r>
              <a:rPr lang="zh-CN" altLang="en-US"/>
              <a:t>统计一个班级语文、英语、数学的成绩总和</a:t>
            </a:r>
            <a:endParaRPr lang="zh-CN" altLang="en-US"/>
          </a:p>
          <a:p>
            <a:pPr eaLnBrk="1" hangingPunct="1"/>
            <a:endParaRPr lang="zh-CN" altLang="en-US"/>
          </a:p>
          <a:p>
            <a:pPr eaLnBrk="1" hangingPunct="1"/>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3910E64-A397-44FC-9000-14D8CD06EF95}" type="slidenum">
              <a:rPr lang="en-US" altLang="zh-CN" smtClean="0"/>
            </a:fld>
            <a:endParaRPr lang="en-US" altLang="zh-CN"/>
          </a:p>
        </p:txBody>
      </p:sp>
      <p:sp>
        <p:nvSpPr>
          <p:cNvPr id="24579" name="Rectangle 2"/>
          <p:cNvSpPr>
            <a:spLocks noGrp="1" noRot="1" noChangeAspect="1" noChangeArrowheads="1" noTextEdit="1"/>
          </p:cNvSpPr>
          <p:nvPr>
            <p:ph type="sldImg"/>
          </p:nvPr>
        </p:nvSpPr>
        <p:spPr/>
      </p:sp>
      <p:sp>
        <p:nvSpPr>
          <p:cNvPr id="24580" name="Rectangle 3"/>
          <p:cNvSpPr>
            <a:spLocks noGrp="1" noChangeArrowheads="1"/>
          </p:cNvSpPr>
          <p:nvPr>
            <p:ph type="body" idx="1"/>
          </p:nvPr>
        </p:nvSpPr>
        <p:spPr>
          <a:noFill/>
        </p:spPr>
        <p:txBody>
          <a:bodyPr/>
          <a:lstStyle/>
          <a:p>
            <a:pPr eaLnBrk="1" hangingPunct="1"/>
            <a:r>
              <a:rPr lang="en-US" altLang="zh-CN"/>
              <a:t>①</a:t>
            </a:r>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446565E-1603-49A9-98D3-1D685BC0A1AF}" type="slidenum">
              <a:rPr lang="en-US" altLang="zh-CN" smtClean="0"/>
            </a:fld>
            <a:endParaRPr lang="en-US" altLang="zh-CN"/>
          </a:p>
        </p:txBody>
      </p:sp>
      <p:sp>
        <p:nvSpPr>
          <p:cNvPr id="93187" name="Rectangle 2"/>
          <p:cNvSpPr>
            <a:spLocks noGrp="1" noRot="1" noChangeAspect="1" noChangeArrowheads="1" noTextEdit="1"/>
          </p:cNvSpPr>
          <p:nvPr>
            <p:ph type="sldImg"/>
          </p:nvPr>
        </p:nvSpPr>
        <p:spPr/>
      </p:sp>
      <p:sp>
        <p:nvSpPr>
          <p:cNvPr id="93188" name="Rectangle 3"/>
          <p:cNvSpPr>
            <a:spLocks noGrp="1" noChangeArrowheads="1"/>
          </p:cNvSpPr>
          <p:nvPr>
            <p:ph type="body" idx="1"/>
          </p:nvPr>
        </p:nvSpPr>
        <p:spPr>
          <a:noFill/>
        </p:spPr>
        <p:txBody>
          <a:bodyPr/>
          <a:lstStyle/>
          <a:p>
            <a:pPr eaLnBrk="1" hangingPunct="1"/>
            <a:r>
              <a:rPr lang="en-US" altLang="zh-CN"/>
              <a:t>*</a:t>
            </a:r>
            <a:r>
              <a:rPr lang="zh-CN" altLang="en-US"/>
              <a:t>演示 </a:t>
            </a:r>
            <a:r>
              <a:rPr lang="en-US" altLang="zh-CN"/>
              <a:t>select avg(english+chinese+math) from student; //</a:t>
            </a:r>
            <a:r>
              <a:rPr lang="zh-CN" altLang="en-US"/>
              <a:t>一个班级总分平均分</a:t>
            </a:r>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FE8FE10-5154-49D6-8E03-69F22C8DD832}" type="slidenum">
              <a:rPr lang="en-US" altLang="zh-CN" smtClean="0"/>
            </a:fld>
            <a:endParaRPr lang="en-US" altLang="zh-CN"/>
          </a:p>
        </p:txBody>
      </p:sp>
      <p:sp>
        <p:nvSpPr>
          <p:cNvPr id="95235" name="Rectangle 2"/>
          <p:cNvSpPr>
            <a:spLocks noGrp="1" noRot="1" noChangeAspect="1" noChangeArrowheads="1" noTextEdit="1"/>
          </p:cNvSpPr>
          <p:nvPr>
            <p:ph type="sldImg"/>
          </p:nvPr>
        </p:nvSpPr>
        <p:spPr/>
      </p:sp>
      <p:sp>
        <p:nvSpPr>
          <p:cNvPr id="95236" name="Rectangle 3"/>
          <p:cNvSpPr>
            <a:spLocks noGrp="1" noChangeArrowheads="1"/>
          </p:cNvSpPr>
          <p:nvPr>
            <p:ph type="body" idx="1"/>
          </p:nvPr>
        </p:nvSpPr>
        <p:spPr>
          <a:noFill/>
        </p:spPr>
        <p:txBody>
          <a:bodyPr/>
          <a:lstStyle/>
          <a:p>
            <a:pPr eaLnBrk="1" hangingPunct="1"/>
            <a:r>
              <a:rPr lang="en-US" altLang="zh-CN"/>
              <a:t>*</a:t>
            </a:r>
            <a:r>
              <a:rPr lang="zh-CN" altLang="en-US"/>
              <a:t>演示</a:t>
            </a:r>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1606638-DA2F-40F3-9402-F546AB6DBD2F}" type="slidenum">
              <a:rPr lang="en-US" altLang="zh-CN" smtClean="0"/>
            </a:fld>
            <a:endParaRPr lang="en-US" altLang="zh-CN"/>
          </a:p>
        </p:txBody>
      </p:sp>
      <p:sp>
        <p:nvSpPr>
          <p:cNvPr id="97283" name="Rectangle 2"/>
          <p:cNvSpPr>
            <a:spLocks noGrp="1" noRot="1" noChangeAspect="1" noChangeArrowheads="1" noTextEdit="1"/>
          </p:cNvSpPr>
          <p:nvPr>
            <p:ph type="sldImg"/>
          </p:nvPr>
        </p:nvSpPr>
        <p:spPr/>
      </p:sp>
      <p:sp>
        <p:nvSpPr>
          <p:cNvPr id="97284" name="Rectangle 3"/>
          <p:cNvSpPr>
            <a:spLocks noGrp="1" noChangeArrowheads="1"/>
          </p:cNvSpPr>
          <p:nvPr>
            <p:ph type="body" idx="1"/>
          </p:nvPr>
        </p:nvSpPr>
        <p:spPr>
          <a:noFill/>
        </p:spPr>
        <p:txBody>
          <a:bodyPr/>
          <a:lstStyle/>
          <a:p>
            <a:pPr eaLnBrk="1" hangingPunct="1"/>
            <a:r>
              <a:rPr lang="en-US" altLang="zh-CN"/>
              <a:t>* </a:t>
            </a:r>
            <a:r>
              <a:rPr lang="zh-CN" altLang="en-US"/>
              <a:t>演示，这里要使用新的表 </a:t>
            </a:r>
            <a:endParaRPr lang="zh-CN" altLang="en-US"/>
          </a:p>
          <a:p>
            <a:pPr eaLnBrk="1" hangingPunct="1"/>
            <a:r>
              <a:rPr lang="en-US" altLang="zh-CN"/>
              <a:t>select product,sum(price) from order group by product;</a:t>
            </a:r>
            <a:endParaRPr lang="en-US" altLang="zh-CN"/>
          </a:p>
          <a:p>
            <a:pPr eaLnBrk="1" hangingPunct="1"/>
            <a:r>
              <a:rPr lang="en-US" altLang="zh-CN"/>
              <a:t>select product,sum(price) from order group by product having sum(price)&gt;100;</a:t>
            </a:r>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3645513-230C-4D9B-909E-9CD24169D081}" type="slidenum">
              <a:rPr lang="en-US" altLang="zh-CN" smtClean="0"/>
            </a:fld>
            <a:endParaRPr lang="en-US" altLang="zh-CN"/>
          </a:p>
        </p:txBody>
      </p:sp>
      <p:sp>
        <p:nvSpPr>
          <p:cNvPr id="99331" name="Rectangle 2"/>
          <p:cNvSpPr>
            <a:spLocks noGrp="1" noRot="1" noChangeAspect="1" noChangeArrowheads="1" noTextEdit="1"/>
          </p:cNvSpPr>
          <p:nvPr>
            <p:ph type="sldImg"/>
          </p:nvPr>
        </p:nvSpPr>
        <p:spPr/>
      </p:sp>
      <p:sp>
        <p:nvSpPr>
          <p:cNvPr id="99332" name="Rectangle 3"/>
          <p:cNvSpPr>
            <a:spLocks noGrp="1" noChangeArrowheads="1"/>
          </p:cNvSpPr>
          <p:nvPr>
            <p:ph type="body" idx="1"/>
          </p:nvPr>
        </p:nvSpPr>
        <p:spPr>
          <a:noFill/>
        </p:spPr>
        <p:txBody>
          <a:bodyPr/>
          <a:lstStyle/>
          <a:p>
            <a:pPr eaLnBrk="1" hangingPunct="1"/>
            <a:r>
              <a:rPr lang="en-US" altLang="zh-CN"/>
              <a:t>* </a:t>
            </a:r>
            <a:r>
              <a:rPr lang="zh-CN" altLang="en-US"/>
              <a:t>选重要的演示</a:t>
            </a:r>
            <a:r>
              <a:rPr lang="en-US" altLang="zh-CN"/>
              <a:t>(</a:t>
            </a:r>
            <a:r>
              <a:rPr lang="zh-CN" altLang="en-US"/>
              <a:t>可以建立一个</a:t>
            </a:r>
            <a:r>
              <a:rPr lang="en-US" altLang="zh-CN"/>
              <a:t>bbs </a:t>
            </a:r>
            <a:r>
              <a:rPr lang="zh-CN" altLang="en-US"/>
              <a:t>留言表来测试各个函数的使用</a:t>
            </a:r>
            <a:r>
              <a:rPr lang="en-US" altLang="zh-CN"/>
              <a:t>)  message (id int , content varchar(40), mesTime datetime);</a:t>
            </a:r>
            <a:endParaRPr lang="en-US" altLang="zh-CN"/>
          </a:p>
          <a:p>
            <a:pPr eaLnBrk="1" hangingPunct="1"/>
            <a:r>
              <a:rPr lang="en-US" altLang="zh-CN"/>
              <a:t>* </a:t>
            </a:r>
            <a:r>
              <a:rPr lang="zh-CN" altLang="en-US"/>
              <a:t>测试不成功，就换成一个</a:t>
            </a:r>
            <a:r>
              <a:rPr lang="en-US" altLang="zh-CN"/>
              <a:t>user1</a:t>
            </a:r>
            <a:r>
              <a:rPr lang="zh-CN" altLang="en-US"/>
              <a:t>表 </a:t>
            </a:r>
            <a:r>
              <a:rPr lang="en-US" altLang="zh-CN"/>
              <a:t>(name varcha2(40),birthday timestamp) </a:t>
            </a:r>
            <a:r>
              <a:rPr lang="zh-CN" altLang="en-US"/>
              <a:t>这个一定</a:t>
            </a:r>
            <a:r>
              <a:rPr lang="en-US" altLang="zh-CN"/>
              <a:t>ok!</a:t>
            </a:r>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9BB9847-FF33-4E76-A3B5-2BC03EB61D81}" type="slidenum">
              <a:rPr lang="en-US" altLang="zh-CN" smtClean="0"/>
            </a:fld>
            <a:endParaRPr lang="en-US" altLang="zh-CN"/>
          </a:p>
        </p:txBody>
      </p:sp>
      <p:sp>
        <p:nvSpPr>
          <p:cNvPr id="101379" name="Rectangle 2"/>
          <p:cNvSpPr>
            <a:spLocks noGrp="1" noRot="1" noChangeAspect="1" noChangeArrowheads="1" noTextEdit="1"/>
          </p:cNvSpPr>
          <p:nvPr>
            <p:ph type="sldImg"/>
          </p:nvPr>
        </p:nvSpPr>
        <p:spPr/>
      </p:sp>
      <p:sp>
        <p:nvSpPr>
          <p:cNvPr id="101380" name="Rectangle 3"/>
          <p:cNvSpPr>
            <a:spLocks noGrp="1" noChangeArrowheads="1"/>
          </p:cNvSpPr>
          <p:nvPr>
            <p:ph type="body" idx="1"/>
          </p:nvPr>
        </p:nvSpPr>
        <p:spPr>
          <a:noFill/>
        </p:spPr>
        <p:txBody>
          <a:bodyPr/>
          <a:lstStyle/>
          <a:p>
            <a:pPr eaLnBrk="1" hangingPunct="1">
              <a:buFontTx/>
              <a:buChar char="•"/>
            </a:pPr>
            <a:r>
              <a:rPr lang="zh-CN" altLang="en-US"/>
              <a:t>演示一个常用的函数</a:t>
            </a:r>
            <a:endParaRPr lang="zh-CN" altLang="en-US"/>
          </a:p>
          <a:p>
            <a:pPr eaLnBrk="1" hangingPunct="1"/>
            <a:r>
              <a:rPr lang="zh-CN" altLang="en-US"/>
              <a:t>练习：　把 </a:t>
            </a:r>
            <a:r>
              <a:rPr lang="en-US" altLang="zh-CN"/>
              <a:t>ename </a:t>
            </a:r>
            <a:r>
              <a:rPr lang="zh-CN" altLang="en-US"/>
              <a:t>字段 的 </a:t>
            </a:r>
            <a:r>
              <a:rPr lang="en-US" altLang="zh-CN"/>
              <a:t>smith </a:t>
            </a:r>
            <a:r>
              <a:rPr lang="zh-CN" altLang="en-US"/>
              <a:t>第一个字段大写，其它全部小写，怎么办</a:t>
            </a:r>
            <a:r>
              <a:rPr lang="en-US" altLang="zh-CN"/>
              <a:t>?</a:t>
            </a:r>
            <a:endParaRPr lang="en-US" altLang="zh-CN"/>
          </a:p>
          <a:p>
            <a:pPr eaLnBrk="1" hangingPunct="1"/>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BB53A47-A333-40EF-9B31-65EFA47BFE51}" type="slidenum">
              <a:rPr lang="en-US" altLang="zh-CN" smtClean="0"/>
            </a:fld>
            <a:endParaRPr lang="en-US" altLang="zh-CN"/>
          </a:p>
        </p:txBody>
      </p:sp>
      <p:sp>
        <p:nvSpPr>
          <p:cNvPr id="104451" name="Rectangle 2"/>
          <p:cNvSpPr>
            <a:spLocks noGrp="1" noRot="1" noChangeAspect="1" noChangeArrowheads="1" noTextEdit="1"/>
          </p:cNvSpPr>
          <p:nvPr>
            <p:ph type="sldImg"/>
          </p:nvPr>
        </p:nvSpPr>
        <p:spPr/>
      </p:sp>
      <p:sp>
        <p:nvSpPr>
          <p:cNvPr id="104452" name="Rectangle 3"/>
          <p:cNvSpPr>
            <a:spLocks noGrp="1" noChangeArrowheads="1"/>
          </p:cNvSpPr>
          <p:nvPr>
            <p:ph type="body" idx="1"/>
          </p:nvPr>
        </p:nvSpPr>
        <p:spPr>
          <a:noFill/>
        </p:spPr>
        <p:txBody>
          <a:bodyPr/>
          <a:lstStyle/>
          <a:p>
            <a:pPr eaLnBrk="1" hangingPunct="1"/>
            <a:r>
              <a:rPr lang="en-US" altLang="zh-CN"/>
              <a:t>* </a:t>
            </a:r>
            <a:r>
              <a:rPr lang="zh-CN" altLang="en-US"/>
              <a:t>演示几个常用函数</a:t>
            </a:r>
            <a:endParaRPr lang="zh-CN" altLang="en-US"/>
          </a:p>
          <a:p>
            <a:pPr eaLnBrk="1" hangingPunct="1"/>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FA9531B-D9D0-4E94-A0AE-F5FF992FE6CE}" type="slidenum">
              <a:rPr lang="en-US" altLang="zh-CN" smtClean="0"/>
            </a:fld>
            <a:endParaRPr lang="en-US" altLang="zh-CN"/>
          </a:p>
        </p:txBody>
      </p:sp>
      <p:sp>
        <p:nvSpPr>
          <p:cNvPr id="117763" name="Rectangle 2"/>
          <p:cNvSpPr>
            <a:spLocks noGrp="1" noRot="1" noChangeAspect="1" noChangeArrowheads="1" noTextEdit="1"/>
          </p:cNvSpPr>
          <p:nvPr>
            <p:ph type="sldImg"/>
          </p:nvPr>
        </p:nvSpPr>
        <p:spPr/>
      </p:sp>
      <p:sp>
        <p:nvSpPr>
          <p:cNvPr id="117764" name="Rectangle 3"/>
          <p:cNvSpPr>
            <a:spLocks noGrp="1" noChangeArrowheads="1"/>
          </p:cNvSpPr>
          <p:nvPr>
            <p:ph type="body" idx="1"/>
          </p:nvPr>
        </p:nvSpPr>
        <p:spPr>
          <a:noFill/>
        </p:spPr>
        <p:txBody>
          <a:bodyPr/>
          <a:lstStyle/>
          <a:p>
            <a:pPr eaLnBrk="1" hangingPunct="1">
              <a:buFontTx/>
              <a:buChar char="•"/>
            </a:pPr>
            <a:r>
              <a:rPr lang="zh-CN" altLang="en-US"/>
              <a:t>创建一张简单的新表 </a:t>
            </a:r>
            <a:r>
              <a:rPr lang="en-US" altLang="zh-CN"/>
              <a:t>( test1 【id,name,email】 ) </a:t>
            </a:r>
            <a:r>
              <a:rPr lang="zh-CN" altLang="en-US"/>
              <a:t>演示各个约束 * 需要的时候要重新建</a:t>
            </a:r>
            <a:r>
              <a:rPr lang="en-US" altLang="zh-CN"/>
              <a:t>(test</a:t>
            </a:r>
            <a:r>
              <a:rPr lang="en-US" altLang="zh-CN" b="1"/>
              <a:t>n</a:t>
            </a:r>
            <a:r>
              <a:rPr lang="en-US" altLang="zh-CN"/>
              <a:t>)</a:t>
            </a:r>
            <a:r>
              <a:rPr lang="zh-CN" altLang="en-US"/>
              <a:t>，再演示，效果更好</a:t>
            </a:r>
            <a:r>
              <a:rPr lang="en-US" altLang="zh-CN"/>
              <a:t>.  </a:t>
            </a:r>
            <a:r>
              <a:rPr lang="en-US" altLang="ja-JP"/>
              <a:t> </a:t>
            </a:r>
            <a:endParaRPr lang="en-US" altLang="zh-CN"/>
          </a:p>
          <a:p>
            <a:pPr eaLnBrk="1" hangingPunct="1"/>
            <a:endParaRPr lang="en-US" altLang="zh-CN"/>
          </a:p>
          <a:p>
            <a:pPr eaLnBrk="1" hangingPunct="1"/>
            <a:endParaRPr lang="en-US" altLang="zh-CN"/>
          </a:p>
          <a:p>
            <a:pPr eaLnBrk="1" hangingPunct="1"/>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5F2360D-9C65-4DA7-A260-DF596B1DAD12}" type="slidenum">
              <a:rPr lang="en-US" altLang="zh-CN" smtClean="0"/>
            </a:fld>
            <a:endParaRPr lang="en-US" altLang="zh-CN"/>
          </a:p>
        </p:txBody>
      </p:sp>
      <p:sp>
        <p:nvSpPr>
          <p:cNvPr id="119811" name="Rectangle 2"/>
          <p:cNvSpPr>
            <a:spLocks noGrp="1" noRot="1" noChangeAspect="1" noChangeArrowheads="1" noTextEdit="1"/>
          </p:cNvSpPr>
          <p:nvPr>
            <p:ph type="sldImg"/>
          </p:nvPr>
        </p:nvSpPr>
        <p:spPr/>
      </p:sp>
      <p:sp>
        <p:nvSpPr>
          <p:cNvPr id="119812" name="Rectangle 3"/>
          <p:cNvSpPr>
            <a:spLocks noGrp="1" noChangeArrowheads="1"/>
          </p:cNvSpPr>
          <p:nvPr>
            <p:ph type="body" idx="1"/>
          </p:nvPr>
        </p:nvSpPr>
        <p:spPr>
          <a:noFill/>
        </p:spPr>
        <p:txBody>
          <a:bodyPr/>
          <a:lstStyle/>
          <a:p>
            <a:pPr eaLnBrk="1" hangingPunct="1">
              <a:buFontTx/>
              <a:buChar char="•"/>
            </a:pPr>
            <a:r>
              <a:rPr lang="zh-CN" altLang="en-US"/>
              <a:t>创建一张简单的新表 </a:t>
            </a:r>
            <a:r>
              <a:rPr lang="en-US" altLang="zh-CN"/>
              <a:t>( test1 【id,name,email】 ) </a:t>
            </a:r>
            <a:r>
              <a:rPr lang="zh-CN" altLang="en-US"/>
              <a:t>演示各个约束 * 需要的时候要重新建</a:t>
            </a:r>
            <a:r>
              <a:rPr lang="en-US" altLang="zh-CN"/>
              <a:t>(test</a:t>
            </a:r>
            <a:r>
              <a:rPr lang="en-US" altLang="zh-CN" b="1"/>
              <a:t>n</a:t>
            </a:r>
            <a:r>
              <a:rPr lang="en-US" altLang="zh-CN"/>
              <a:t>)</a:t>
            </a:r>
            <a:r>
              <a:rPr lang="zh-CN" altLang="en-US"/>
              <a:t>，再演示，效果更好</a:t>
            </a:r>
            <a:r>
              <a:rPr lang="en-US" altLang="zh-CN"/>
              <a:t>.  </a:t>
            </a:r>
            <a:r>
              <a:rPr lang="en-US" altLang="ja-JP"/>
              <a:t> </a:t>
            </a:r>
            <a:endParaRPr lang="en-US" altLang="zh-CN"/>
          </a:p>
          <a:p>
            <a:pPr eaLnBrk="1" hangingPunct="1"/>
            <a:endParaRPr lang="en-US" altLang="zh-CN"/>
          </a:p>
          <a:p>
            <a:pPr eaLnBrk="1" hangingPunct="1"/>
            <a:endParaRPr lang="en-US" altLang="zh-CN"/>
          </a:p>
          <a:p>
            <a:pPr eaLnBrk="1" hangingPunct="1"/>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953B05C-AFD3-43CE-8749-3A0E608E5394}" type="slidenum">
              <a:rPr lang="en-US" altLang="zh-CN"/>
            </a:fld>
            <a:endParaRPr lang="en-US" altLang="zh-CN"/>
          </a:p>
        </p:txBody>
      </p:sp>
      <p:sp>
        <p:nvSpPr>
          <p:cNvPr id="183299" name="Rectangle 2"/>
          <p:cNvSpPr>
            <a:spLocks noGrp="1" noRot="1" noChangeAspect="1" noChangeArrowheads="1" noTextEdit="1"/>
          </p:cNvSpPr>
          <p:nvPr>
            <p:ph type="sldImg"/>
          </p:nvPr>
        </p:nvSpPr>
        <p:spPr>
          <a:xfrm>
            <a:off x="1338263" y="914400"/>
            <a:ext cx="4181475" cy="3135313"/>
          </a:xfrm>
          <a:solidFill>
            <a:srgbClr val="FFFFFF"/>
          </a:solidFill>
        </p:spPr>
      </p:sp>
      <p:sp>
        <p:nvSpPr>
          <p:cNvPr id="183300" name="Rectangle 3"/>
          <p:cNvSpPr>
            <a:spLocks noGrp="1" noChangeArrowheads="1"/>
          </p:cNvSpPr>
          <p:nvPr>
            <p:ph type="body" idx="1"/>
          </p:nvPr>
        </p:nvSpPr>
        <p:spPr>
          <a:xfrm>
            <a:off x="1046163" y="4352925"/>
            <a:ext cx="4770437" cy="3478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zh-CN">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C10727A-B6E4-48A5-9038-B1BD7148DE04}" type="slidenum">
              <a:rPr lang="en-US" altLang="zh-CN"/>
            </a:fld>
            <a:endParaRPr lang="en-US" altLang="zh-CN"/>
          </a:p>
        </p:txBody>
      </p:sp>
      <p:sp>
        <p:nvSpPr>
          <p:cNvPr id="172035" name="Rectangle 2"/>
          <p:cNvSpPr>
            <a:spLocks noGrp="1" noRot="1" noChangeAspect="1" noChangeArrowheads="1" noTextEdit="1"/>
          </p:cNvSpPr>
          <p:nvPr>
            <p:ph type="sldImg"/>
          </p:nvPr>
        </p:nvSpPr>
        <p:spPr>
          <a:xfrm>
            <a:off x="0" y="303213"/>
            <a:ext cx="1588" cy="1587"/>
          </a:xfrm>
          <a:solidFill>
            <a:srgbClr val="FFFFFF"/>
          </a:solidFill>
        </p:spPr>
      </p:sp>
      <p:sp>
        <p:nvSpPr>
          <p:cNvPr id="172036" name="Rectangle 3"/>
          <p:cNvSpPr>
            <a:spLocks noGrp="1" noChangeArrowheads="1"/>
          </p:cNvSpPr>
          <p:nvPr>
            <p:ph type="body" idx="1"/>
          </p:nvPr>
        </p:nvSpPr>
        <p:spPr>
          <a:xfrm>
            <a:off x="503238" y="4316413"/>
            <a:ext cx="5856287" cy="406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zh-C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A13C2CE-B91B-4B9A-8460-A3EC22916888}" type="slidenum">
              <a:rPr lang="en-US" altLang="zh-CN" smtClean="0"/>
            </a:fld>
            <a:endParaRPr lang="en-US" altLang="zh-CN"/>
          </a:p>
        </p:txBody>
      </p:sp>
      <p:sp>
        <p:nvSpPr>
          <p:cNvPr id="26627" name="Rectangle 2"/>
          <p:cNvSpPr>
            <a:spLocks noGrp="1" noRot="1" noChangeAspect="1" noChangeArrowheads="1" noTextEdit="1"/>
          </p:cNvSpPr>
          <p:nvPr>
            <p:ph type="sldImg"/>
          </p:nvPr>
        </p:nvSpPr>
        <p:spPr/>
      </p:sp>
      <p:sp>
        <p:nvSpPr>
          <p:cNvPr id="26628" name="Rectangle 3"/>
          <p:cNvSpPr>
            <a:spLocks noGrp="1" noChangeArrowheads="1"/>
          </p:cNvSpPr>
          <p:nvPr>
            <p:ph type="body" idx="1"/>
          </p:nvPr>
        </p:nvSpPr>
        <p:spPr>
          <a:noFill/>
        </p:spPr>
        <p:txBody>
          <a:bodyPr/>
          <a:lstStyle/>
          <a:p>
            <a:pPr eaLnBrk="1" hangingPunct="1"/>
            <a:r>
              <a:rPr lang="en-US" altLang="zh-CN"/>
              <a:t>①</a:t>
            </a:r>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F1C793F-BB73-4EEA-9B82-3B73A49E4D63}" type="slidenum">
              <a:rPr lang="en-US" altLang="zh-CN"/>
            </a:fld>
            <a:endParaRPr lang="en-US" altLang="zh-CN"/>
          </a:p>
        </p:txBody>
      </p:sp>
      <p:sp>
        <p:nvSpPr>
          <p:cNvPr id="173059" name="Rectangle 2"/>
          <p:cNvSpPr>
            <a:spLocks noGrp="1" noRot="1" noChangeAspect="1" noChangeArrowheads="1" noTextEdit="1"/>
          </p:cNvSpPr>
          <p:nvPr>
            <p:ph type="sldImg"/>
          </p:nvPr>
        </p:nvSpPr>
        <p:spPr>
          <a:xfrm>
            <a:off x="0" y="303213"/>
            <a:ext cx="1588" cy="1587"/>
          </a:xfrm>
          <a:solidFill>
            <a:srgbClr val="FFFFFF"/>
          </a:solidFill>
        </p:spPr>
      </p:sp>
      <p:sp>
        <p:nvSpPr>
          <p:cNvPr id="173060" name="Rectangle 3"/>
          <p:cNvSpPr>
            <a:spLocks noGrp="1" noChangeArrowheads="1"/>
          </p:cNvSpPr>
          <p:nvPr>
            <p:ph type="body" idx="1"/>
          </p:nvPr>
        </p:nvSpPr>
        <p:spPr>
          <a:xfrm>
            <a:off x="503238" y="4316413"/>
            <a:ext cx="5856287" cy="406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zh-CN">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2448865-7760-4299-8580-B38ACA9C91EE}" type="slidenum">
              <a:rPr lang="en-US" altLang="zh-CN"/>
            </a:fld>
            <a:endParaRPr lang="en-US" altLang="zh-CN"/>
          </a:p>
        </p:txBody>
      </p:sp>
      <p:sp>
        <p:nvSpPr>
          <p:cNvPr id="177155" name="Rectangle 2"/>
          <p:cNvSpPr>
            <a:spLocks noGrp="1" noRot="1" noChangeAspect="1" noChangeArrowheads="1" noTextEdit="1"/>
          </p:cNvSpPr>
          <p:nvPr>
            <p:ph type="sldImg"/>
          </p:nvPr>
        </p:nvSpPr>
        <p:spPr>
          <a:xfrm>
            <a:off x="0" y="303213"/>
            <a:ext cx="1588" cy="1587"/>
          </a:xfrm>
          <a:solidFill>
            <a:srgbClr val="FFFFFF"/>
          </a:solidFill>
        </p:spPr>
      </p:sp>
      <p:sp>
        <p:nvSpPr>
          <p:cNvPr id="177156" name="Rectangle 3"/>
          <p:cNvSpPr>
            <a:spLocks noGrp="1" noChangeArrowheads="1"/>
          </p:cNvSpPr>
          <p:nvPr>
            <p:ph type="body" idx="1"/>
          </p:nvPr>
        </p:nvSpPr>
        <p:spPr>
          <a:xfrm>
            <a:off x="503238" y="4316413"/>
            <a:ext cx="5856287" cy="4060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zh-CN">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89A010C-A865-4EDB-AFAE-5A232C3F7CC2}" type="slidenum">
              <a:rPr lang="en-US" altLang="zh-CN" smtClean="0"/>
            </a:fld>
            <a:endParaRPr lang="en-US" altLang="zh-CN"/>
          </a:p>
        </p:txBody>
      </p:sp>
      <p:sp>
        <p:nvSpPr>
          <p:cNvPr id="106499" name="Rectangle 2"/>
          <p:cNvSpPr>
            <a:spLocks noGrp="1" noRot="1" noChangeAspect="1" noChangeArrowheads="1" noTextEdit="1"/>
          </p:cNvSpPr>
          <p:nvPr>
            <p:ph type="sldImg"/>
          </p:nvPr>
        </p:nvSpPr>
        <p:spPr/>
      </p:sp>
      <p:sp>
        <p:nvSpPr>
          <p:cNvPr id="106500" name="Rectangle 3"/>
          <p:cNvSpPr>
            <a:spLocks noGrp="1" noChangeArrowheads="1"/>
          </p:cNvSpPr>
          <p:nvPr>
            <p:ph type="body" idx="1"/>
          </p:nvPr>
        </p:nvSpPr>
        <p:spPr>
          <a:noFill/>
        </p:spPr>
        <p:txBody>
          <a:bodyPr/>
          <a:lstStyle/>
          <a:p>
            <a:pPr eaLnBrk="1" hangingPunct="1">
              <a:buFontTx/>
              <a:buChar char="•"/>
            </a:pPr>
            <a:r>
              <a:rPr lang="zh-CN" altLang="en-US"/>
              <a:t>创建一张简单的新表 </a:t>
            </a:r>
            <a:r>
              <a:rPr lang="en-US" altLang="zh-CN"/>
              <a:t>( test1 【id,name,email】 ) </a:t>
            </a:r>
            <a:r>
              <a:rPr lang="zh-CN" altLang="en-US"/>
              <a:t>演示各个约束 * 需要的时候要重新建</a:t>
            </a:r>
            <a:r>
              <a:rPr lang="en-US" altLang="zh-CN"/>
              <a:t>(test</a:t>
            </a:r>
            <a:r>
              <a:rPr lang="en-US" altLang="zh-CN" b="1"/>
              <a:t>n</a:t>
            </a:r>
            <a:r>
              <a:rPr lang="en-US" altLang="zh-CN"/>
              <a:t>)</a:t>
            </a:r>
            <a:r>
              <a:rPr lang="zh-CN" altLang="en-US"/>
              <a:t>，再演示，效果更好</a:t>
            </a:r>
            <a:r>
              <a:rPr lang="en-US" altLang="zh-CN"/>
              <a:t>.  </a:t>
            </a:r>
            <a:r>
              <a:rPr lang="en-US" altLang="ja-JP"/>
              <a:t> </a:t>
            </a:r>
            <a:endParaRPr lang="en-US" altLang="zh-CN"/>
          </a:p>
          <a:p>
            <a:pPr eaLnBrk="1" hangingPunct="1"/>
            <a:endParaRPr lang="en-US" altLang="zh-CN"/>
          </a:p>
          <a:p>
            <a:pPr eaLnBrk="1" hangingPunct="1"/>
            <a:endParaRPr lang="en-US" altLang="zh-CN"/>
          </a:p>
          <a:p>
            <a:pPr eaLnBrk="1" hangingPunct="1"/>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1A1C743-0027-4BD4-93E2-E4FDFFF38E1F}" type="slidenum">
              <a:rPr lang="en-US" altLang="zh-CN" smtClean="0"/>
            </a:fld>
            <a:endParaRPr lang="en-US" altLang="zh-CN"/>
          </a:p>
        </p:txBody>
      </p:sp>
      <p:sp>
        <p:nvSpPr>
          <p:cNvPr id="108547" name="Rectangle 2"/>
          <p:cNvSpPr>
            <a:spLocks noGrp="1" noRot="1" noChangeAspect="1" noChangeArrowheads="1" noTextEdit="1"/>
          </p:cNvSpPr>
          <p:nvPr>
            <p:ph type="sldImg"/>
          </p:nvPr>
        </p:nvSpPr>
        <p:spPr/>
      </p:sp>
      <p:sp>
        <p:nvSpPr>
          <p:cNvPr id="108548" name="Rectangle 3"/>
          <p:cNvSpPr>
            <a:spLocks noGrp="1" noChangeArrowheads="1"/>
          </p:cNvSpPr>
          <p:nvPr>
            <p:ph type="body" idx="1"/>
          </p:nvPr>
        </p:nvSpPr>
        <p:spPr>
          <a:noFill/>
        </p:spPr>
        <p:txBody>
          <a:bodyPr/>
          <a:lstStyle/>
          <a:p>
            <a:pPr eaLnBrk="1" hangingPunct="1">
              <a:buFontTx/>
              <a:buChar char="•"/>
            </a:pPr>
            <a:r>
              <a:rPr lang="zh-CN" altLang="en-US"/>
              <a:t>创建一张简单的新表 </a:t>
            </a:r>
            <a:r>
              <a:rPr lang="en-US" altLang="zh-CN"/>
              <a:t>( test1 【id,name,email】 ) </a:t>
            </a:r>
            <a:r>
              <a:rPr lang="zh-CN" altLang="en-US"/>
              <a:t>演示各个约束 * 需要的时候要重新建</a:t>
            </a:r>
            <a:r>
              <a:rPr lang="en-US" altLang="zh-CN"/>
              <a:t>(test</a:t>
            </a:r>
            <a:r>
              <a:rPr lang="en-US" altLang="zh-CN" b="1"/>
              <a:t>n</a:t>
            </a:r>
            <a:r>
              <a:rPr lang="en-US" altLang="zh-CN"/>
              <a:t>)</a:t>
            </a:r>
            <a:r>
              <a:rPr lang="zh-CN" altLang="en-US"/>
              <a:t>，再演示，效果更好</a:t>
            </a:r>
            <a:r>
              <a:rPr lang="en-US" altLang="zh-CN"/>
              <a:t>.  </a:t>
            </a:r>
            <a:r>
              <a:rPr lang="en-US" altLang="ja-JP"/>
              <a:t> </a:t>
            </a:r>
            <a:endParaRPr lang="en-US" altLang="zh-CN"/>
          </a:p>
          <a:p>
            <a:pPr eaLnBrk="1" hangingPunct="1"/>
            <a:endParaRPr lang="en-US" altLang="zh-CN"/>
          </a:p>
          <a:p>
            <a:pPr eaLnBrk="1" hangingPunct="1"/>
            <a:endParaRPr lang="en-US" altLang="zh-CN"/>
          </a:p>
          <a:p>
            <a:pPr eaLnBrk="1" hangingPunct="1"/>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3A9A909-E0E4-472A-9635-A19F6E14AEEA}" type="slidenum">
              <a:rPr lang="en-US" altLang="zh-CN" smtClean="0"/>
            </a:fld>
            <a:endParaRPr lang="en-US" altLang="zh-CN"/>
          </a:p>
        </p:txBody>
      </p:sp>
      <p:sp>
        <p:nvSpPr>
          <p:cNvPr id="110595" name="Rectangle 2"/>
          <p:cNvSpPr>
            <a:spLocks noGrp="1" noRot="1" noChangeAspect="1" noChangeArrowheads="1" noTextEdit="1"/>
          </p:cNvSpPr>
          <p:nvPr>
            <p:ph type="sldImg"/>
          </p:nvPr>
        </p:nvSpPr>
        <p:spPr/>
      </p:sp>
      <p:sp>
        <p:nvSpPr>
          <p:cNvPr id="110596" name="Rectangle 3"/>
          <p:cNvSpPr>
            <a:spLocks noGrp="1" noChangeArrowheads="1"/>
          </p:cNvSpPr>
          <p:nvPr>
            <p:ph type="body" idx="1"/>
          </p:nvPr>
        </p:nvSpPr>
        <p:spPr>
          <a:noFill/>
        </p:spPr>
        <p:txBody>
          <a:bodyPr/>
          <a:lstStyle/>
          <a:p>
            <a:pPr eaLnBrk="1" hangingPunct="1">
              <a:buFontTx/>
              <a:buChar char="•"/>
            </a:pPr>
            <a:r>
              <a:rPr lang="zh-CN" altLang="en-US"/>
              <a:t>创建一张简单的新表 </a:t>
            </a:r>
            <a:r>
              <a:rPr lang="en-US" altLang="zh-CN"/>
              <a:t>( test1 【id,name,email】 ) </a:t>
            </a:r>
            <a:r>
              <a:rPr lang="zh-CN" altLang="en-US"/>
              <a:t>演示各个约束 * 需要的时候要重新建</a:t>
            </a:r>
            <a:r>
              <a:rPr lang="en-US" altLang="zh-CN"/>
              <a:t>(test</a:t>
            </a:r>
            <a:r>
              <a:rPr lang="en-US" altLang="zh-CN" b="1"/>
              <a:t>n</a:t>
            </a:r>
            <a:r>
              <a:rPr lang="en-US" altLang="zh-CN"/>
              <a:t>)</a:t>
            </a:r>
            <a:r>
              <a:rPr lang="zh-CN" altLang="en-US"/>
              <a:t>，再演示，效果更好</a:t>
            </a:r>
            <a:r>
              <a:rPr lang="en-US" altLang="zh-CN"/>
              <a:t>.  </a:t>
            </a:r>
            <a:r>
              <a:rPr lang="en-US" altLang="ja-JP"/>
              <a:t> </a:t>
            </a:r>
            <a:endParaRPr lang="en-US" altLang="zh-CN"/>
          </a:p>
          <a:p>
            <a:pPr eaLnBrk="1" hangingPunct="1"/>
            <a:endParaRPr lang="en-US" altLang="zh-CN"/>
          </a:p>
          <a:p>
            <a:pPr eaLnBrk="1" hangingPunct="1"/>
            <a:endParaRPr lang="en-US" altLang="zh-CN"/>
          </a:p>
          <a:p>
            <a:pPr eaLnBrk="1" hangingPunct="1"/>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F874CA4-C292-4A7F-BDEA-9612DB54B5AA}" type="slidenum">
              <a:rPr lang="en-US" altLang="zh-CN" smtClean="0"/>
            </a:fld>
            <a:endParaRPr lang="en-US" altLang="zh-CN"/>
          </a:p>
        </p:txBody>
      </p:sp>
      <p:sp>
        <p:nvSpPr>
          <p:cNvPr id="121859" name="Rectangle 2"/>
          <p:cNvSpPr>
            <a:spLocks noGrp="1" noRot="1" noChangeAspect="1" noChangeArrowheads="1" noTextEdit="1"/>
          </p:cNvSpPr>
          <p:nvPr>
            <p:ph type="sldImg"/>
          </p:nvPr>
        </p:nvSpPr>
        <p:spPr/>
      </p:sp>
      <p:sp>
        <p:nvSpPr>
          <p:cNvPr id="121860" name="Rectangle 3"/>
          <p:cNvSpPr>
            <a:spLocks noGrp="1" noChangeArrowheads="1"/>
          </p:cNvSpPr>
          <p:nvPr>
            <p:ph type="body" idx="1"/>
          </p:nvPr>
        </p:nvSpPr>
        <p:spPr>
          <a:noFill/>
        </p:spPr>
        <p:txBody>
          <a:bodyPr/>
          <a:lstStyle/>
          <a:p>
            <a:pPr eaLnBrk="1" hangingPunct="1">
              <a:buFontTx/>
              <a:buChar char="•"/>
            </a:pPr>
            <a:r>
              <a:rPr lang="zh-CN" altLang="en-US"/>
              <a:t>创建一张简单的新表 </a:t>
            </a:r>
            <a:r>
              <a:rPr lang="en-US" altLang="zh-CN"/>
              <a:t>( test1 【id,name,email】 ) </a:t>
            </a:r>
            <a:r>
              <a:rPr lang="zh-CN" altLang="en-US"/>
              <a:t>演示各个约束 * 需要的时候要重新建</a:t>
            </a:r>
            <a:r>
              <a:rPr lang="en-US" altLang="zh-CN"/>
              <a:t>(test</a:t>
            </a:r>
            <a:r>
              <a:rPr lang="en-US" altLang="zh-CN" b="1"/>
              <a:t>n</a:t>
            </a:r>
            <a:r>
              <a:rPr lang="en-US" altLang="zh-CN"/>
              <a:t>)</a:t>
            </a:r>
            <a:r>
              <a:rPr lang="zh-CN" altLang="en-US"/>
              <a:t>，再演示，效果更好</a:t>
            </a:r>
            <a:r>
              <a:rPr lang="en-US" altLang="zh-CN"/>
              <a:t>.  </a:t>
            </a:r>
            <a:r>
              <a:rPr lang="en-US" altLang="ja-JP"/>
              <a:t> </a:t>
            </a:r>
            <a:endParaRPr lang="en-US" altLang="zh-CN"/>
          </a:p>
          <a:p>
            <a:pPr eaLnBrk="1" hangingPunct="1"/>
            <a:endParaRPr lang="en-US" altLang="zh-CN"/>
          </a:p>
          <a:p>
            <a:pPr eaLnBrk="1" hangingPunct="1"/>
            <a:endParaRPr lang="en-US" altLang="zh-CN"/>
          </a:p>
          <a:p>
            <a:pPr eaLnBrk="1" hangingPunct="1"/>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AE5F6E5-4389-4D90-A314-3120583255C2}" type="slidenum">
              <a:rPr lang="en-US" altLang="zh-CN" smtClean="0"/>
            </a:fld>
            <a:endParaRPr lang="en-US" altLang="zh-CN"/>
          </a:p>
        </p:txBody>
      </p:sp>
      <p:sp>
        <p:nvSpPr>
          <p:cNvPr id="123907" name="Rectangle 2"/>
          <p:cNvSpPr>
            <a:spLocks noGrp="1" noRot="1" noChangeAspect="1" noChangeArrowheads="1" noTextEdit="1"/>
          </p:cNvSpPr>
          <p:nvPr>
            <p:ph type="sldImg"/>
          </p:nvPr>
        </p:nvSpPr>
        <p:spPr/>
      </p:sp>
      <p:sp>
        <p:nvSpPr>
          <p:cNvPr id="123908" name="Rectangle 3"/>
          <p:cNvSpPr>
            <a:spLocks noGrp="1" noChangeArrowheads="1"/>
          </p:cNvSpPr>
          <p:nvPr>
            <p:ph type="body" idx="1"/>
          </p:nvPr>
        </p:nvSpPr>
        <p:spPr>
          <a:noFill/>
        </p:spPr>
        <p:txBody>
          <a:bodyPr/>
          <a:lstStyle/>
          <a:p>
            <a:pPr eaLnBrk="1" hangingPunct="1">
              <a:buFontTx/>
              <a:buChar char="•"/>
            </a:pPr>
            <a:r>
              <a:rPr lang="zh-CN" altLang="en-US"/>
              <a:t>创建一张简单的新表 </a:t>
            </a:r>
            <a:r>
              <a:rPr lang="en-US" altLang="zh-CN"/>
              <a:t>( test1 【id,name,email】 ) </a:t>
            </a:r>
            <a:r>
              <a:rPr lang="zh-CN" altLang="en-US"/>
              <a:t>演示各个约束 * 需要的时候要重新建</a:t>
            </a:r>
            <a:r>
              <a:rPr lang="en-US" altLang="zh-CN"/>
              <a:t>(test</a:t>
            </a:r>
            <a:r>
              <a:rPr lang="en-US" altLang="zh-CN" b="1"/>
              <a:t>n</a:t>
            </a:r>
            <a:r>
              <a:rPr lang="en-US" altLang="zh-CN"/>
              <a:t>)</a:t>
            </a:r>
            <a:r>
              <a:rPr lang="zh-CN" altLang="en-US"/>
              <a:t>，再演示，效果更好</a:t>
            </a:r>
            <a:r>
              <a:rPr lang="en-US" altLang="zh-CN"/>
              <a:t>.  </a:t>
            </a:r>
            <a:r>
              <a:rPr lang="en-US" altLang="ja-JP"/>
              <a:t> </a:t>
            </a:r>
            <a:endParaRPr lang="en-US" altLang="zh-CN"/>
          </a:p>
          <a:p>
            <a:pPr eaLnBrk="1" hangingPunct="1"/>
            <a:endParaRPr lang="en-US" altLang="zh-CN"/>
          </a:p>
          <a:p>
            <a:pPr eaLnBrk="1" hangingPunct="1"/>
            <a:endParaRPr lang="en-US" altLang="zh-CN"/>
          </a:p>
          <a:p>
            <a:pPr eaLnBrk="1" hangingPunct="1"/>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1DEEEED-A6CC-4F1E-AA17-CD4A6097564C}" type="slidenum">
              <a:rPr lang="en-US" altLang="zh-CN" smtClean="0"/>
            </a:fld>
            <a:endParaRPr lang="en-US" altLang="zh-CN"/>
          </a:p>
        </p:txBody>
      </p:sp>
      <p:sp>
        <p:nvSpPr>
          <p:cNvPr id="125955" name="Rectangle 2"/>
          <p:cNvSpPr>
            <a:spLocks noGrp="1" noRot="1" noChangeAspect="1" noChangeArrowheads="1" noTextEdit="1"/>
          </p:cNvSpPr>
          <p:nvPr>
            <p:ph type="sldImg"/>
          </p:nvPr>
        </p:nvSpPr>
        <p:spPr/>
      </p:sp>
      <p:sp>
        <p:nvSpPr>
          <p:cNvPr id="125956" name="Rectangle 3"/>
          <p:cNvSpPr>
            <a:spLocks noGrp="1" noChangeArrowheads="1"/>
          </p:cNvSpPr>
          <p:nvPr>
            <p:ph type="body" idx="1"/>
          </p:nvPr>
        </p:nvSpPr>
        <p:spPr>
          <a:noFill/>
        </p:spPr>
        <p:txBody>
          <a:bodyPr/>
          <a:lstStyle/>
          <a:p>
            <a:pPr eaLnBrk="1" hangingPunct="1">
              <a:buFontTx/>
              <a:buChar char="•"/>
            </a:pPr>
            <a:r>
              <a:rPr lang="zh-CN" altLang="en-US"/>
              <a:t>创建一张简单的新表 </a:t>
            </a:r>
            <a:r>
              <a:rPr lang="en-US" altLang="zh-CN"/>
              <a:t>( test1 【id,name,email】 ) </a:t>
            </a:r>
            <a:r>
              <a:rPr lang="zh-CN" altLang="en-US"/>
              <a:t>演示各个约束 * 需要的时候要重新建</a:t>
            </a:r>
            <a:r>
              <a:rPr lang="en-US" altLang="zh-CN"/>
              <a:t>(test</a:t>
            </a:r>
            <a:r>
              <a:rPr lang="en-US" altLang="zh-CN" b="1"/>
              <a:t>n</a:t>
            </a:r>
            <a:r>
              <a:rPr lang="en-US" altLang="zh-CN"/>
              <a:t>)</a:t>
            </a:r>
            <a:r>
              <a:rPr lang="zh-CN" altLang="en-US"/>
              <a:t>，再演示，效果更好</a:t>
            </a:r>
            <a:r>
              <a:rPr lang="en-US" altLang="zh-CN"/>
              <a:t>.  </a:t>
            </a:r>
            <a:r>
              <a:rPr lang="en-US" altLang="ja-JP"/>
              <a:t> </a:t>
            </a:r>
            <a:endParaRPr lang="en-US" altLang="zh-CN"/>
          </a:p>
          <a:p>
            <a:pPr eaLnBrk="1" hangingPunct="1"/>
            <a:endParaRPr lang="en-US" altLang="zh-CN"/>
          </a:p>
          <a:p>
            <a:pPr eaLnBrk="1" hangingPunct="1"/>
            <a:endParaRPr lang="en-US" altLang="zh-CN"/>
          </a:p>
          <a:p>
            <a:pPr eaLnBrk="1" hangingPunct="1"/>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E43880F-49B0-40F8-9D40-741A3D7BDD63}" type="slidenum">
              <a:rPr lang="en-US" altLang="zh-CN" smtClean="0"/>
            </a:fld>
            <a:endParaRPr lang="en-US" altLang="zh-CN"/>
          </a:p>
        </p:txBody>
      </p:sp>
      <p:sp>
        <p:nvSpPr>
          <p:cNvPr id="128003" name="Rectangle 2"/>
          <p:cNvSpPr>
            <a:spLocks noGrp="1" noRot="1" noChangeAspect="1" noChangeArrowheads="1" noTextEdit="1"/>
          </p:cNvSpPr>
          <p:nvPr>
            <p:ph type="sldImg"/>
          </p:nvPr>
        </p:nvSpPr>
        <p:spPr/>
      </p:sp>
      <p:sp>
        <p:nvSpPr>
          <p:cNvPr id="128004" name="Rectangle 3"/>
          <p:cNvSpPr>
            <a:spLocks noGrp="1" noChangeArrowheads="1"/>
          </p:cNvSpPr>
          <p:nvPr>
            <p:ph type="body" idx="1"/>
          </p:nvPr>
        </p:nvSpPr>
        <p:spPr>
          <a:noFill/>
        </p:spPr>
        <p:txBody>
          <a:bodyPr/>
          <a:lstStyle/>
          <a:p>
            <a:pPr eaLnBrk="1" hangingPunct="1"/>
            <a:r>
              <a:rPr lang="en-US" altLang="zh-CN"/>
              <a:t>* </a:t>
            </a:r>
            <a:r>
              <a:rPr lang="zh-CN" altLang="en-US"/>
              <a:t>用 </a:t>
            </a:r>
            <a:r>
              <a:rPr lang="en-US" altLang="zh-CN"/>
              <a:t>excel </a:t>
            </a:r>
            <a:r>
              <a:rPr lang="zh-CN" altLang="en-US"/>
              <a:t>来演示 在程序和数据库中如何描述这些关系</a:t>
            </a:r>
            <a:r>
              <a:rPr lang="en-US" altLang="zh-CN"/>
              <a:t>. * </a:t>
            </a:r>
            <a:r>
              <a:rPr lang="zh-CN" altLang="en-US"/>
              <a:t>最后，插入一些数据完成查询 </a:t>
            </a:r>
            <a:r>
              <a:rPr lang="en-US" altLang="zh-CN"/>
              <a:t>(1)</a:t>
            </a:r>
            <a:r>
              <a:rPr lang="zh-CN" altLang="en-US"/>
              <a:t>已知部门</a:t>
            </a:r>
            <a:r>
              <a:rPr lang="en-US" altLang="zh-CN"/>
              <a:t>id</a:t>
            </a:r>
            <a:r>
              <a:rPr lang="zh-CN" altLang="en-US"/>
              <a:t>号，查询雇员信息 </a:t>
            </a:r>
            <a:r>
              <a:rPr lang="en-US" altLang="zh-CN"/>
              <a:t>(2) </a:t>
            </a:r>
            <a:r>
              <a:rPr lang="zh-CN" altLang="en-US"/>
              <a:t>已知课程</a:t>
            </a:r>
            <a:r>
              <a:rPr lang="en-US" altLang="zh-CN"/>
              <a:t>id,</a:t>
            </a:r>
            <a:r>
              <a:rPr lang="zh-CN" altLang="en-US"/>
              <a:t>查询有哪些学生选择了</a:t>
            </a:r>
            <a:r>
              <a:rPr lang="en-US" altLang="zh-CN"/>
              <a:t>(3)</a:t>
            </a:r>
            <a:r>
              <a:rPr lang="zh-CN" altLang="en-US"/>
              <a:t>已知学生</a:t>
            </a:r>
            <a:r>
              <a:rPr lang="en-US" altLang="zh-CN"/>
              <a:t>id,</a:t>
            </a:r>
            <a:r>
              <a:rPr lang="zh-CN" altLang="en-US"/>
              <a:t>查询他选课信息</a:t>
            </a:r>
            <a:endParaRPr lang="ja-JP" altLang="en-US"/>
          </a:p>
          <a:p>
            <a:pPr eaLnBrk="1" hangingPunct="1"/>
            <a:endParaRPr lang="zh-CN" altLang="en-US"/>
          </a:p>
          <a:p>
            <a:pPr eaLnBrk="1" hangingPunct="1"/>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2"/>
          <p:cNvSpPr>
            <a:spLocks noChangeArrowheads="1"/>
          </p:cNvSpPr>
          <p:nvPr/>
        </p:nvSpPr>
        <p:spPr bwMode="auto">
          <a:xfrm>
            <a:off x="3883025" y="-1588"/>
            <a:ext cx="2976563" cy="460376"/>
          </a:xfrm>
          <a:prstGeom prst="rect">
            <a:avLst/>
          </a:prstGeom>
          <a:noFill/>
          <a:ln w="9525">
            <a:noFill/>
            <a:miter lim="800000"/>
          </a:ln>
          <a:effectLst/>
        </p:spPr>
        <p:txBody>
          <a:bodyPr wrap="none" anchor="ctr"/>
          <a:lstStyle/>
          <a:p>
            <a:endParaRPr lang="zh-CN" altLang="en-US"/>
          </a:p>
        </p:txBody>
      </p:sp>
      <p:sp>
        <p:nvSpPr>
          <p:cNvPr id="883715" name="Rectangle 3"/>
          <p:cNvSpPr>
            <a:spLocks noChangeArrowheads="1"/>
          </p:cNvSpPr>
          <p:nvPr/>
        </p:nvSpPr>
        <p:spPr bwMode="auto">
          <a:xfrm>
            <a:off x="-3175" y="-1588"/>
            <a:ext cx="2973388" cy="460376"/>
          </a:xfrm>
          <a:prstGeom prst="rect">
            <a:avLst/>
          </a:prstGeom>
          <a:noFill/>
          <a:ln w="9525">
            <a:noFill/>
            <a:miter lim="800000"/>
          </a:ln>
          <a:effectLst/>
        </p:spPr>
        <p:txBody>
          <a:bodyPr wrap="none" anchor="ctr"/>
          <a:lstStyle/>
          <a:p>
            <a:endParaRPr lang="zh-CN" altLang="en-US"/>
          </a:p>
        </p:txBody>
      </p:sp>
      <p:sp>
        <p:nvSpPr>
          <p:cNvPr id="883716" name="Rectangle 4"/>
          <p:cNvSpPr>
            <a:spLocks noGrp="1" noChangeArrowheads="1"/>
          </p:cNvSpPr>
          <p:nvPr>
            <p:ph type="body" idx="1"/>
          </p:nvPr>
        </p:nvSpPr>
        <p:spPr>
          <a:xfrm>
            <a:off x="412750" y="4773613"/>
            <a:ext cx="6029325" cy="3756025"/>
          </a:xfrm>
          <a:noFill/>
        </p:spPr>
        <p:txBody>
          <a:bodyPr lIns="92684" tIns="47102" rIns="92684" bIns="47102"/>
          <a:lstStyle/>
          <a:p>
            <a:pPr defTabSz="447675"/>
            <a:r>
              <a:rPr lang="zh-CN" altLang="en-US">
                <a:latin typeface="Arial" panose="020B0604020202020204"/>
              </a:rPr>
              <a:t>“</a:t>
            </a:r>
            <a:r>
              <a:rPr lang="en-US" altLang="zh-CN"/>
              <a:t>Top-N</a:t>
            </a:r>
            <a:r>
              <a:rPr lang="en-US" altLang="zh-CN">
                <a:latin typeface="Arial" panose="020B0604020202020204"/>
              </a:rPr>
              <a:t>”</a:t>
            </a:r>
            <a:r>
              <a:rPr lang="en-US" altLang="zh-CN"/>
              <a:t> Analysis </a:t>
            </a:r>
            <a:endParaRPr lang="en-US" altLang="zh-CN"/>
          </a:p>
          <a:p>
            <a:pPr marL="120650" lvl="1" defTabSz="447675"/>
            <a:r>
              <a:rPr lang="en-US" altLang="zh-CN">
                <a:solidFill>
                  <a:srgbClr val="FC0128"/>
                </a:solidFill>
              </a:rPr>
              <a:t>Top-N queries</a:t>
            </a:r>
            <a:r>
              <a:rPr lang="en-US" altLang="zh-CN"/>
              <a:t> are useful in scenarios where the need is to display only the </a:t>
            </a:r>
            <a:r>
              <a:rPr lang="en-US" altLang="zh-CN" i="1"/>
              <a:t>n</a:t>
            </a:r>
            <a:r>
              <a:rPr lang="en-US" altLang="zh-CN"/>
              <a:t> top-most or the </a:t>
            </a:r>
            <a:r>
              <a:rPr lang="en-US" altLang="zh-CN" i="1"/>
              <a:t>n</a:t>
            </a:r>
            <a:r>
              <a:rPr lang="en-US" altLang="zh-CN"/>
              <a:t> bottom-most records from a table based on a condition. This result set can be used for further analysis. For example, using Top-N analysis you can perform the following types of queries:</a:t>
            </a:r>
            <a:endParaRPr lang="en-US" altLang="zh-CN"/>
          </a:p>
          <a:p>
            <a:pPr marL="476250" lvl="2" indent="-230505" defTabSz="447675"/>
            <a:r>
              <a:rPr lang="en-US" altLang="zh-CN"/>
              <a:t>The top three earners in the company</a:t>
            </a:r>
            <a:endParaRPr lang="en-US" altLang="zh-CN"/>
          </a:p>
          <a:p>
            <a:pPr marL="476250" lvl="2" indent="-230505" defTabSz="447675"/>
            <a:r>
              <a:rPr lang="en-US" altLang="zh-CN"/>
              <a:t>The four most recent recruits in the company</a:t>
            </a:r>
            <a:endParaRPr lang="en-US" altLang="zh-CN"/>
          </a:p>
          <a:p>
            <a:pPr marL="476250" lvl="2" indent="-230505" defTabSz="447675"/>
            <a:r>
              <a:rPr lang="en-US" altLang="zh-CN"/>
              <a:t>The top two sales representatives who have sold the maximum number of products</a:t>
            </a:r>
            <a:endParaRPr lang="en-US" altLang="zh-CN"/>
          </a:p>
          <a:p>
            <a:pPr marL="476250" lvl="2" indent="-230505" defTabSz="447675"/>
            <a:r>
              <a:rPr lang="en-US" altLang="zh-CN"/>
              <a:t>The top three products that have had the maximum sales in the last six months</a:t>
            </a:r>
            <a:endParaRPr lang="en-US" altLang="zh-CN"/>
          </a:p>
          <a:p>
            <a:pPr marL="476250" lvl="2" indent="-230505" defTabSz="447675"/>
            <a:endParaRPr lang="en-US" altLang="zh-CN"/>
          </a:p>
          <a:p>
            <a:pPr marL="476250" lvl="2" indent="-230505" defTabSz="447675"/>
            <a:endParaRPr lang="en-US" altLang="zh-CN"/>
          </a:p>
          <a:p>
            <a:pPr marL="476250" lvl="2" indent="-230505" defTabSz="447675"/>
            <a:endParaRPr lang="en-US" altLang="zh-CN"/>
          </a:p>
          <a:p>
            <a:pPr marL="476250" lvl="2" indent="-230505" defTabSz="447675"/>
            <a:endParaRPr lang="en-US" altLang="zh-CN"/>
          </a:p>
          <a:p>
            <a:pPr defTabSz="447675">
              <a:lnSpc>
                <a:spcPct val="90000"/>
              </a:lnSpc>
              <a:spcBef>
                <a:spcPct val="20000"/>
              </a:spcBef>
            </a:pPr>
            <a:endParaRPr lang="en-US" altLang="zh-CN">
              <a:solidFill>
                <a:schemeClr val="accent2"/>
              </a:solidFill>
            </a:endParaRPr>
          </a:p>
          <a:p>
            <a:pPr defTabSz="447675">
              <a:lnSpc>
                <a:spcPct val="90000"/>
              </a:lnSpc>
              <a:spcBef>
                <a:spcPct val="20000"/>
              </a:spcBef>
            </a:pPr>
            <a:endParaRPr lang="en-US" altLang="zh-CN">
              <a:solidFill>
                <a:schemeClr val="accent2"/>
              </a:solidFill>
            </a:endParaRPr>
          </a:p>
          <a:p>
            <a:pPr defTabSz="447675">
              <a:lnSpc>
                <a:spcPct val="90000"/>
              </a:lnSpc>
              <a:spcBef>
                <a:spcPct val="20000"/>
              </a:spcBef>
            </a:pPr>
            <a:endParaRPr lang="en-US" altLang="zh-CN">
              <a:solidFill>
                <a:schemeClr val="accent2"/>
              </a:solidFill>
            </a:endParaRPr>
          </a:p>
          <a:p>
            <a:pPr defTabSz="447675">
              <a:lnSpc>
                <a:spcPct val="90000"/>
              </a:lnSpc>
              <a:spcBef>
                <a:spcPct val="20000"/>
              </a:spcBef>
            </a:pPr>
            <a:endParaRPr lang="en-US" altLang="zh-CN">
              <a:solidFill>
                <a:schemeClr val="accent2"/>
              </a:solidFill>
            </a:endParaRPr>
          </a:p>
          <a:p>
            <a:pPr defTabSz="447675">
              <a:lnSpc>
                <a:spcPct val="90000"/>
              </a:lnSpc>
              <a:spcBef>
                <a:spcPct val="20000"/>
              </a:spcBef>
            </a:pPr>
            <a:endParaRPr lang="en-US" altLang="zh-CN">
              <a:solidFill>
                <a:schemeClr val="accent2"/>
              </a:solidFill>
            </a:endParaRPr>
          </a:p>
          <a:p>
            <a:pPr defTabSz="447675">
              <a:lnSpc>
                <a:spcPct val="90000"/>
              </a:lnSpc>
              <a:spcBef>
                <a:spcPct val="20000"/>
              </a:spcBef>
            </a:pPr>
            <a:r>
              <a:rPr lang="en-US" altLang="zh-CN">
                <a:solidFill>
                  <a:srgbClr val="0000FF"/>
                </a:solidFill>
              </a:rPr>
              <a:t>Instructor Note</a:t>
            </a:r>
            <a:endParaRPr lang="en-US" altLang="zh-CN">
              <a:solidFill>
                <a:srgbClr val="0000FF"/>
              </a:solidFill>
            </a:endParaRPr>
          </a:p>
          <a:p>
            <a:pPr marL="120650" lvl="1" defTabSz="447675">
              <a:lnSpc>
                <a:spcPct val="90000"/>
              </a:lnSpc>
              <a:spcBef>
                <a:spcPct val="20000"/>
              </a:spcBef>
            </a:pPr>
            <a:r>
              <a:rPr lang="en-US" altLang="zh-CN">
                <a:solidFill>
                  <a:srgbClr val="0000FF"/>
                </a:solidFill>
              </a:rPr>
              <a:t>The capability to include the </a:t>
            </a:r>
            <a:r>
              <a:rPr lang="en-US" altLang="zh-CN">
                <a:solidFill>
                  <a:srgbClr val="0000FF"/>
                </a:solidFill>
                <a:latin typeface="Courier New" panose="02070309020205020404" pitchFamily="49" charset="0"/>
              </a:rPr>
              <a:t>ORDER</a:t>
            </a:r>
            <a:r>
              <a:rPr lang="en-US" altLang="zh-CN">
                <a:solidFill>
                  <a:srgbClr val="0000FF"/>
                </a:solidFill>
              </a:rPr>
              <a:t> </a:t>
            </a:r>
            <a:r>
              <a:rPr lang="en-US" altLang="zh-CN">
                <a:solidFill>
                  <a:srgbClr val="0000FF"/>
                </a:solidFill>
                <a:latin typeface="Courier New" panose="02070309020205020404" pitchFamily="49" charset="0"/>
              </a:rPr>
              <a:t>BY</a:t>
            </a:r>
            <a:r>
              <a:rPr lang="en-US" altLang="zh-CN">
                <a:solidFill>
                  <a:srgbClr val="0000FF"/>
                </a:solidFill>
              </a:rPr>
              <a:t> clause in a subquery makes Top-N analysis possible.</a:t>
            </a:r>
            <a:endParaRPr lang="en-US" altLang="zh-CN">
              <a:solidFill>
                <a:srgbClr val="0000FF"/>
              </a:solidFill>
            </a:endParaRPr>
          </a:p>
        </p:txBody>
      </p:sp>
      <p:sp>
        <p:nvSpPr>
          <p:cNvPr id="883717" name="Rectangle 5"/>
          <p:cNvSpPr>
            <a:spLocks noGrp="1" noRot="1" noChangeAspect="1" noChangeArrowheads="1" noTextEdit="1"/>
          </p:cNvSpPr>
          <p:nvPr>
            <p:ph type="sldImg"/>
          </p:nvPr>
        </p:nvSpPr>
        <p:spPr>
          <a:xfrm>
            <a:off x="487363" y="157163"/>
            <a:ext cx="5878512" cy="4408487"/>
          </a:xfrm>
          <a:prstGeom prst="rect">
            <a:avLst/>
          </a:prstGeom>
          <a:ln w="12700" cap="flat">
            <a:solidFill>
              <a:schemeClr val="tx1"/>
            </a:solid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2B43DEB-DAC7-475A-811C-E0F30A9E8E7B}" type="slidenum">
              <a:rPr lang="en-US" altLang="zh-CN" smtClean="0"/>
            </a:fld>
            <a:endParaRPr lang="en-US" altLang="zh-CN"/>
          </a:p>
        </p:txBody>
      </p:sp>
      <p:sp>
        <p:nvSpPr>
          <p:cNvPr id="28675" name="Rectangle 2"/>
          <p:cNvSpPr>
            <a:spLocks noGrp="1" noRot="1" noChangeAspect="1" noChangeArrowheads="1" noTextEdit="1"/>
          </p:cNvSpPr>
          <p:nvPr>
            <p:ph type="sldImg"/>
          </p:nvPr>
        </p:nvSpPr>
        <p:spPr/>
      </p:sp>
      <p:sp>
        <p:nvSpPr>
          <p:cNvPr id="28676" name="Rectangle 3"/>
          <p:cNvSpPr>
            <a:spLocks noGrp="1" noChangeArrowheads="1"/>
          </p:cNvSpPr>
          <p:nvPr>
            <p:ph type="body" idx="1"/>
          </p:nvPr>
        </p:nvSpPr>
        <p:spPr>
          <a:noFill/>
        </p:spPr>
        <p:txBody>
          <a:bodyPr/>
          <a:lstStyle/>
          <a:p>
            <a:pPr eaLnBrk="1" hangingPunct="1"/>
            <a:r>
              <a:rPr lang="en-US" altLang="zh-CN"/>
              <a:t>①</a:t>
            </a:r>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8779D05-EE64-4CE4-BAEE-372E17814BA6}" type="slidenum">
              <a:rPr lang="en-US" altLang="zh-CN" smtClean="0"/>
            </a:fld>
            <a:endParaRPr lang="en-US" altLang="zh-CN"/>
          </a:p>
        </p:txBody>
      </p:sp>
      <p:sp>
        <p:nvSpPr>
          <p:cNvPr id="130051" name="Rectangle 2"/>
          <p:cNvSpPr>
            <a:spLocks noGrp="1" noRot="1" noChangeAspect="1" noChangeArrowheads="1" noTextEdit="1"/>
          </p:cNvSpPr>
          <p:nvPr>
            <p:ph type="sldImg"/>
          </p:nvPr>
        </p:nvSpPr>
        <p:spPr/>
      </p:sp>
      <p:sp>
        <p:nvSpPr>
          <p:cNvPr id="130052" name="Rectangle 3"/>
          <p:cNvSpPr>
            <a:spLocks noGrp="1" noChangeArrowheads="1"/>
          </p:cNvSpPr>
          <p:nvPr>
            <p:ph type="body" idx="1"/>
          </p:nvPr>
        </p:nvSpPr>
        <p:spPr>
          <a:noFill/>
        </p:spPr>
        <p:txBody>
          <a:bodyPr/>
          <a:lstStyle/>
          <a:p>
            <a:pPr eaLnBrk="1" hangingPunct="1"/>
            <a:r>
              <a:rPr lang="en-US" altLang="zh-CN"/>
              <a:t>*</a:t>
            </a:r>
            <a:r>
              <a:rPr lang="zh-CN" altLang="en-US"/>
              <a:t>讲解即可</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E46423E-D3F6-40F2-BBD2-FC183AE0A64F}" type="slidenum">
              <a:rPr lang="en-US" altLang="zh-CN" smtClean="0"/>
            </a:fld>
            <a:endParaRPr lang="en-US" altLang="zh-CN"/>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eaLnBrk="1" hangingPunct="1"/>
            <a:r>
              <a:rPr lang="en-US" altLang="zh-CN"/>
              <a:t>①</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DC7D228-132B-4783-8FA6-0C3F4E13207C}" type="slidenum">
              <a:rPr lang="en-US" altLang="zh-CN" smtClean="0"/>
            </a:fld>
            <a:endParaRPr lang="en-US" altLang="zh-CN"/>
          </a:p>
        </p:txBody>
      </p:sp>
      <p:sp>
        <p:nvSpPr>
          <p:cNvPr id="32771" name="Rectangle 2"/>
          <p:cNvSpPr>
            <a:spLocks noGrp="1" noRot="1" noChangeAspect="1" noChangeArrowheads="1" noTextEdit="1"/>
          </p:cNvSpPr>
          <p:nvPr>
            <p:ph type="sldImg"/>
          </p:nvPr>
        </p:nvSpPr>
        <p:spPr/>
      </p:sp>
      <p:sp>
        <p:nvSpPr>
          <p:cNvPr id="32772" name="Rectangle 3"/>
          <p:cNvSpPr>
            <a:spLocks noGrp="1" noChangeArrowheads="1"/>
          </p:cNvSpPr>
          <p:nvPr>
            <p:ph type="body" idx="1"/>
          </p:nvPr>
        </p:nvSpPr>
        <p:spPr>
          <a:noFill/>
        </p:spPr>
        <p:txBody>
          <a:bodyPr/>
          <a:lstStyle/>
          <a:p>
            <a:pPr eaLnBrk="1" hangingPunct="1"/>
            <a:r>
              <a:rPr lang="en-US" altLang="zh-CN">
                <a:ea typeface="MS PGothic" panose="020B0600070205080204" pitchFamily="34" charset="-128"/>
              </a:rPr>
              <a:t>* </a:t>
            </a:r>
            <a:r>
              <a:rPr lang="zh-CN" altLang="en-US">
                <a:ea typeface="MS PGothic" panose="020B0600070205080204" pitchFamily="34" charset="-128"/>
              </a:rPr>
              <a:t>讲解 * 完成练习 * 参考</a:t>
            </a:r>
            <a:r>
              <a:rPr lang="en-US" altLang="zh-CN">
                <a:ea typeface="MS PGothic" panose="020B0600070205080204" pitchFamily="34" charset="-128"/>
              </a:rPr>
              <a:t>mysql</a:t>
            </a:r>
            <a:r>
              <a:rPr lang="zh-CN" altLang="en-US">
                <a:ea typeface="MS PGothic" panose="020B0600070205080204" pitchFamily="34" charset="-128"/>
              </a:rPr>
              <a:t>文档看看字符集和校对规则</a:t>
            </a:r>
            <a:endParaRPr lang="ja-JP" altLang="en-US">
              <a:ea typeface="MS PGothic" panose="020B0600070205080204" pitchFamily="34" charset="-128"/>
            </a:endParaRPr>
          </a:p>
          <a:p>
            <a:pPr eaLnBrk="1" hangingPunct="1"/>
            <a:endParaRPr lang="zh-CN" altLang="en-US"/>
          </a:p>
          <a:p>
            <a:pPr eaLnBrk="1" hangingPunct="1"/>
            <a:endParaRPr lang="zh-CN" altLang="en-US"/>
          </a:p>
          <a:p>
            <a:pPr eaLnBrk="1" hangingPunct="1"/>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139797E-CC78-4984-BC89-FA987CA55FF1}" type="slidenum">
              <a:rPr lang="en-US" altLang="zh-CN" smtClean="0"/>
            </a:fld>
            <a:endParaRPr lang="en-US" altLang="zh-CN"/>
          </a:p>
        </p:txBody>
      </p:sp>
      <p:sp>
        <p:nvSpPr>
          <p:cNvPr id="34819" name="Rectangle 2"/>
          <p:cNvSpPr>
            <a:spLocks noGrp="1" noRot="1" noChangeAspect="1" noChangeArrowheads="1" noTextEdit="1"/>
          </p:cNvSpPr>
          <p:nvPr>
            <p:ph type="sldImg"/>
          </p:nvPr>
        </p:nvSpPr>
        <p:spPr/>
      </p:sp>
      <p:sp>
        <p:nvSpPr>
          <p:cNvPr id="34820" name="Rectangle 3"/>
          <p:cNvSpPr>
            <a:spLocks noGrp="1" noChangeArrowheads="1"/>
          </p:cNvSpPr>
          <p:nvPr>
            <p:ph type="body" idx="1"/>
          </p:nvPr>
        </p:nvSpPr>
        <p:spPr>
          <a:noFill/>
        </p:spPr>
        <p:txBody>
          <a:bodyPr/>
          <a:lstStyle/>
          <a:p>
            <a:pPr eaLnBrk="1" hangingPunct="1"/>
            <a:r>
              <a:rPr lang="en-US" altLang="zh-CN">
                <a:ea typeface="MS PGothic" panose="020B0600070205080204" pitchFamily="34" charset="-128"/>
              </a:rPr>
              <a:t>* </a:t>
            </a:r>
            <a:r>
              <a:rPr lang="zh-CN" altLang="en-US">
                <a:ea typeface="MS PGothic" panose="020B0600070205080204" pitchFamily="34" charset="-128"/>
              </a:rPr>
              <a:t>完成练习</a:t>
            </a:r>
            <a:endParaRPr lang="ja-JP" altLang="en-US">
              <a:ea typeface="MS PGothic" panose="020B0600070205080204" pitchFamily="34" charset="-128"/>
            </a:endParaRPr>
          </a:p>
          <a:p>
            <a:pPr eaLnBrk="1" hangingPunct="1"/>
            <a:endParaRPr lang="zh-CN" altLang="en-US"/>
          </a:p>
          <a:p>
            <a:pPr eaLnBrk="1" hangingPunct="1"/>
            <a:endParaRPr lang="zh-CN" altLang="en-US"/>
          </a:p>
          <a:p>
            <a:pPr eaLnBrk="1" hangingPunct="1"/>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66664889-78AF-4605-A203-9FF80673EF74}"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89D4338D-F1E6-4B7D-9479-9A81C51C5445}"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23AED3DC-BA20-45A9-BEFE-29D0A637E9C7}"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4213" y="333375"/>
            <a:ext cx="7696200" cy="1439863"/>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755650" y="1989138"/>
            <a:ext cx="7696200" cy="4098925"/>
          </a:xfrm>
          <a:prstGeom prst="rect">
            <a:avLst/>
          </a:prstGeom>
        </p:spPr>
        <p:txBody>
          <a:bodyPr/>
          <a:lstStyle/>
          <a:p>
            <a:pPr lvl="0"/>
            <a:endParaRPr lang="zh-CN" altLang="en-US" noProof="0"/>
          </a:p>
        </p:txBody>
      </p:sp>
      <p:sp>
        <p:nvSpPr>
          <p:cNvPr id="4" name="日期占位符 3"/>
          <p:cNvSpPr>
            <a:spLocks noGrp="1"/>
          </p:cNvSpPr>
          <p:nvPr>
            <p:ph type="dt" sz="half" idx="10"/>
          </p:nvPr>
        </p:nvSpPr>
        <p:spPr>
          <a:xfrm>
            <a:off x="762000" y="6391275"/>
            <a:ext cx="2057400" cy="45720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352800" y="6403975"/>
            <a:ext cx="2895600" cy="457200"/>
          </a:xfrm>
        </p:spPr>
        <p:txBody>
          <a:bodyPr/>
          <a:lstStyle>
            <a:lvl1pPr>
              <a:defRPr/>
            </a:lvl1pPr>
          </a:lstStyle>
          <a:p>
            <a:pPr>
              <a:defRPr/>
            </a:pPr>
            <a:r>
              <a:rPr lang="zh-CN" altLang="en-US"/>
              <a:t>北京传智播客教育</a:t>
            </a:r>
            <a:endParaRPr lang="zh-CN" altLang="en-US"/>
          </a:p>
        </p:txBody>
      </p:sp>
      <p:sp>
        <p:nvSpPr>
          <p:cNvPr id="6" name="灯片编号占位符 5"/>
          <p:cNvSpPr>
            <a:spLocks noGrp="1"/>
          </p:cNvSpPr>
          <p:nvPr>
            <p:ph type="sldNum" sz="quarter" idx="12"/>
          </p:nvPr>
        </p:nvSpPr>
        <p:spPr>
          <a:xfrm>
            <a:off x="6858000" y="6400800"/>
            <a:ext cx="1600200" cy="457200"/>
          </a:xfrm>
        </p:spPr>
        <p:txBody>
          <a:bodyPr/>
          <a:lstStyle>
            <a:lvl1pPr>
              <a:defRPr/>
            </a:lvl1pPr>
          </a:lstStyle>
          <a:p>
            <a:pPr>
              <a:defRPr/>
            </a:pPr>
            <a:fld id="{3671E123-12DF-411E-A103-73BCAD592E80}"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A936ACCF-65BE-45D3-8FD9-65AA7BA2E9F5}"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E043FAF2-BE32-4EC1-B344-D7499375677D}"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29949AF8-0788-46EA-A698-6B323FE6852B}" type="slidenum">
              <a:rPr lang="en-US" altLang="zh-CN"/>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zh-CN" altLang="zh-CN"/>
          </a:p>
        </p:txBody>
      </p:sp>
      <p:sp>
        <p:nvSpPr>
          <p:cNvPr id="7" name="灯片编号占位符 5"/>
          <p:cNvSpPr>
            <a:spLocks noGrp="1"/>
          </p:cNvSpPr>
          <p:nvPr>
            <p:ph type="sldNum" sz="quarter" idx="12"/>
          </p:nvPr>
        </p:nvSpPr>
        <p:spPr/>
        <p:txBody>
          <a:bodyPr/>
          <a:lstStyle>
            <a:lvl1pPr>
              <a:defRPr/>
            </a:lvl1pPr>
          </a:lstStyle>
          <a:p>
            <a:pPr>
              <a:defRPr/>
            </a:pPr>
            <a:fld id="{CB1C3F39-3423-4C7F-9417-8A6EF426C892}" type="slidenum">
              <a:rPr lang="en-US" altLang="zh-CN"/>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zh-CN" altLang="zh-CN"/>
          </a:p>
        </p:txBody>
      </p:sp>
      <p:sp>
        <p:nvSpPr>
          <p:cNvPr id="9" name="灯片编号占位符 5"/>
          <p:cNvSpPr>
            <a:spLocks noGrp="1"/>
          </p:cNvSpPr>
          <p:nvPr>
            <p:ph type="sldNum" sz="quarter" idx="12"/>
          </p:nvPr>
        </p:nvSpPr>
        <p:spPr/>
        <p:txBody>
          <a:bodyPr/>
          <a:lstStyle>
            <a:lvl1pPr>
              <a:defRPr/>
            </a:lvl1pPr>
          </a:lstStyle>
          <a:p>
            <a:pPr>
              <a:defRPr/>
            </a:pPr>
            <a:fld id="{C85A6823-53FE-457A-945A-99DAACE11744}" type="slidenum">
              <a:rPr lang="en-US" altLang="zh-CN"/>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zh-CN" altLang="zh-CN"/>
          </a:p>
        </p:txBody>
      </p:sp>
      <p:sp>
        <p:nvSpPr>
          <p:cNvPr id="5" name="灯片编号占位符 5"/>
          <p:cNvSpPr>
            <a:spLocks noGrp="1"/>
          </p:cNvSpPr>
          <p:nvPr>
            <p:ph type="sldNum" sz="quarter" idx="12"/>
          </p:nvPr>
        </p:nvSpPr>
        <p:spPr/>
        <p:txBody>
          <a:bodyPr/>
          <a:lstStyle>
            <a:lvl1pPr>
              <a:defRPr/>
            </a:lvl1pPr>
          </a:lstStyle>
          <a:p>
            <a:pPr>
              <a:defRPr/>
            </a:pPr>
            <a:fld id="{7E1AF75B-AB8A-431D-B2F8-24E92FFE6539}" type="slidenum">
              <a:rPr lang="en-US" altLang="zh-CN"/>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zh-CN" altLang="zh-CN"/>
          </a:p>
        </p:txBody>
      </p:sp>
      <p:sp>
        <p:nvSpPr>
          <p:cNvPr id="4" name="灯片编号占位符 5"/>
          <p:cNvSpPr>
            <a:spLocks noGrp="1"/>
          </p:cNvSpPr>
          <p:nvPr>
            <p:ph type="sldNum" sz="quarter" idx="12"/>
          </p:nvPr>
        </p:nvSpPr>
        <p:spPr/>
        <p:txBody>
          <a:bodyPr/>
          <a:lstStyle>
            <a:lvl1pPr>
              <a:defRPr/>
            </a:lvl1pPr>
          </a:lstStyle>
          <a:p>
            <a:pPr>
              <a:defRPr/>
            </a:pPr>
            <a:fld id="{0CDBCCA1-551D-4611-8F7F-D68D31FD4328}"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5906073B-4C0B-4125-8016-9D550A898D8B}" type="slidenum">
              <a:rPr lang="en-US" altLang="zh-CN"/>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zh-CN" altLang="zh-CN"/>
          </a:p>
        </p:txBody>
      </p:sp>
      <p:sp>
        <p:nvSpPr>
          <p:cNvPr id="7" name="灯片编号占位符 5"/>
          <p:cNvSpPr>
            <a:spLocks noGrp="1"/>
          </p:cNvSpPr>
          <p:nvPr>
            <p:ph type="sldNum" sz="quarter" idx="12"/>
          </p:nvPr>
        </p:nvSpPr>
        <p:spPr/>
        <p:txBody>
          <a:bodyPr/>
          <a:lstStyle>
            <a:lvl1pPr>
              <a:defRPr/>
            </a:lvl1pPr>
          </a:lstStyle>
          <a:p>
            <a:pPr>
              <a:defRPr/>
            </a:pPr>
            <a:fld id="{B7B5C88E-32A0-4398-B0CD-17E8FE75DF51}" type="slidenum">
              <a:rPr lang="en-US" altLang="zh-CN"/>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zh-CN" altLang="zh-CN"/>
          </a:p>
        </p:txBody>
      </p:sp>
      <p:sp>
        <p:nvSpPr>
          <p:cNvPr id="7" name="灯片编号占位符 5"/>
          <p:cNvSpPr>
            <a:spLocks noGrp="1"/>
          </p:cNvSpPr>
          <p:nvPr>
            <p:ph type="sldNum" sz="quarter" idx="12"/>
          </p:nvPr>
        </p:nvSpPr>
        <p:spPr/>
        <p:txBody>
          <a:bodyPr/>
          <a:lstStyle>
            <a:lvl1pPr>
              <a:defRPr/>
            </a:lvl1pPr>
          </a:lstStyle>
          <a:p>
            <a:pPr>
              <a:defRPr/>
            </a:pPr>
            <a:fld id="{CDA6FD48-3F8D-4CE0-88D9-4069E33F2058}" type="slidenum">
              <a:rPr lang="en-US" altLang="zh-CN"/>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9A5EFB5F-800C-4A6A-A734-A2F8E81D9FC6}" type="slidenum">
              <a:rPr lang="en-US" altLang="zh-CN"/>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EEBD7E24-A809-49C5-A8E5-E9D5FE836BDA}"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p:txBody>
          <a:bodyPr/>
          <a:lstStyle>
            <a:lvl1pPr>
              <a:defRPr/>
            </a:lvl1pPr>
          </a:lstStyle>
          <a:p>
            <a:pPr>
              <a:defRPr/>
            </a:pPr>
            <a:fld id="{61C7EF42-FC9C-47A4-BBBC-02BDD191EF47}"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zh-CN" altLang="zh-CN"/>
          </a:p>
        </p:txBody>
      </p:sp>
      <p:sp>
        <p:nvSpPr>
          <p:cNvPr id="7" name="灯片编号占位符 5"/>
          <p:cNvSpPr>
            <a:spLocks noGrp="1"/>
          </p:cNvSpPr>
          <p:nvPr>
            <p:ph type="sldNum" sz="quarter" idx="12"/>
          </p:nvPr>
        </p:nvSpPr>
        <p:spPr/>
        <p:txBody>
          <a:bodyPr/>
          <a:lstStyle>
            <a:lvl1pPr>
              <a:defRPr/>
            </a:lvl1pPr>
          </a:lstStyle>
          <a:p>
            <a:pPr>
              <a:defRPr/>
            </a:pPr>
            <a:fld id="{A8D67ABB-3F19-4F29-8ADF-7A4B199E983E}"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zh-CN" altLang="zh-CN"/>
          </a:p>
        </p:txBody>
      </p:sp>
      <p:sp>
        <p:nvSpPr>
          <p:cNvPr id="9" name="灯片编号占位符 5"/>
          <p:cNvSpPr>
            <a:spLocks noGrp="1"/>
          </p:cNvSpPr>
          <p:nvPr>
            <p:ph type="sldNum" sz="quarter" idx="12"/>
          </p:nvPr>
        </p:nvSpPr>
        <p:spPr/>
        <p:txBody>
          <a:bodyPr/>
          <a:lstStyle>
            <a:lvl1pPr>
              <a:defRPr/>
            </a:lvl1pPr>
          </a:lstStyle>
          <a:p>
            <a:pPr>
              <a:defRPr/>
            </a:pPr>
            <a:fld id="{2CD37AAE-8E28-4505-B426-32CCB7A072A4}"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zh-CN" altLang="zh-CN"/>
          </a:p>
        </p:txBody>
      </p:sp>
      <p:sp>
        <p:nvSpPr>
          <p:cNvPr id="5" name="灯片编号占位符 5"/>
          <p:cNvSpPr>
            <a:spLocks noGrp="1"/>
          </p:cNvSpPr>
          <p:nvPr>
            <p:ph type="sldNum" sz="quarter" idx="12"/>
          </p:nvPr>
        </p:nvSpPr>
        <p:spPr/>
        <p:txBody>
          <a:bodyPr/>
          <a:lstStyle>
            <a:lvl1pPr>
              <a:defRPr/>
            </a:lvl1pPr>
          </a:lstStyle>
          <a:p>
            <a:pPr>
              <a:defRPr/>
            </a:pPr>
            <a:fld id="{2D025BB3-FD83-49F0-A7C9-8F0182C5BCEA}"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zh-CN" altLang="zh-CN"/>
          </a:p>
        </p:txBody>
      </p:sp>
      <p:sp>
        <p:nvSpPr>
          <p:cNvPr id="4" name="灯片编号占位符 5"/>
          <p:cNvSpPr>
            <a:spLocks noGrp="1"/>
          </p:cNvSpPr>
          <p:nvPr>
            <p:ph type="sldNum" sz="quarter" idx="12"/>
          </p:nvPr>
        </p:nvSpPr>
        <p:spPr/>
        <p:txBody>
          <a:bodyPr/>
          <a:lstStyle>
            <a:lvl1pPr>
              <a:defRPr/>
            </a:lvl1pPr>
          </a:lstStyle>
          <a:p>
            <a:pPr>
              <a:defRPr/>
            </a:pPr>
            <a:fld id="{E350A6BB-A2C3-4229-A42F-5F4B87F19EF3}"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zh-CN" altLang="zh-CN"/>
          </a:p>
        </p:txBody>
      </p:sp>
      <p:sp>
        <p:nvSpPr>
          <p:cNvPr id="7" name="灯片编号占位符 5"/>
          <p:cNvSpPr>
            <a:spLocks noGrp="1"/>
          </p:cNvSpPr>
          <p:nvPr>
            <p:ph type="sldNum" sz="quarter" idx="12"/>
          </p:nvPr>
        </p:nvSpPr>
        <p:spPr/>
        <p:txBody>
          <a:bodyPr/>
          <a:lstStyle>
            <a:lvl1pPr>
              <a:defRPr/>
            </a:lvl1pPr>
          </a:lstStyle>
          <a:p>
            <a:pPr>
              <a:defRPr/>
            </a:pPr>
            <a:fld id="{08557F96-8C2E-4AAA-A09C-ED8F1CBC3031}"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zh-CN" altLang="zh-CN"/>
          </a:p>
        </p:txBody>
      </p:sp>
      <p:sp>
        <p:nvSpPr>
          <p:cNvPr id="7" name="灯片编号占位符 5"/>
          <p:cNvSpPr>
            <a:spLocks noGrp="1"/>
          </p:cNvSpPr>
          <p:nvPr>
            <p:ph type="sldNum" sz="quarter" idx="12"/>
          </p:nvPr>
        </p:nvSpPr>
        <p:spPr/>
        <p:txBody>
          <a:bodyPr/>
          <a:lstStyle>
            <a:lvl1pPr>
              <a:defRPr/>
            </a:lvl1pPr>
          </a:lstStyle>
          <a:p>
            <a:pPr>
              <a:defRPr/>
            </a:pPr>
            <a:fld id="{42D9DA9E-45E3-4561-B26F-F43A1FF39CC5}"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jpeg"/><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6" Type="http://schemas.openxmlformats.org/officeDocument/2006/relationships/theme" Target="../theme/theme2.xml"/><Relationship Id="rId15" Type="http://schemas.openxmlformats.org/officeDocument/2006/relationships/image" Target="../media/image4.jpeg"/><Relationship Id="rId14" Type="http://schemas.openxmlformats.org/officeDocument/2006/relationships/image" Target="../media/image3.jpe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图片 13" descr="PPT图"/>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938" y="-6350"/>
            <a:ext cx="9159876"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2" descr="知海匠库"/>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415213" y="5976938"/>
            <a:ext cx="1470025"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图片 1" descr="白底logo"/>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332663" y="184150"/>
            <a:ext cx="1552575"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图片 6" descr="PPT图"/>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1750" y="20638"/>
            <a:ext cx="9178925"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日期占位符 3"/>
          <p:cNvSpPr>
            <a:spLocks noGrp="1"/>
          </p:cNvSpPr>
          <p:nvPr>
            <p:ph type="dt" sz="half" idx="2"/>
          </p:nvPr>
        </p:nvSpPr>
        <p:spPr bwMode="auto">
          <a:xfrm>
            <a:off x="6286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defRPr>
                <a:latin typeface="+mn-lt"/>
              </a:defRPr>
            </a:lvl1pPr>
          </a:lstStyle>
          <a:p>
            <a:pPr>
              <a:defRPr/>
            </a:pPr>
            <a:endParaRPr lang="en-US" altLang="zh-CN"/>
          </a:p>
        </p:txBody>
      </p:sp>
      <p:sp>
        <p:nvSpPr>
          <p:cNvPr id="5127" name="页脚占位符 4"/>
          <p:cNvSpPr>
            <a:spLocks noGrp="1"/>
          </p:cNvSpPr>
          <p:nvPr>
            <p:ph type="ftr" sz="quarter" idx="3"/>
          </p:nvPr>
        </p:nvSpPr>
        <p:spPr bwMode="auto">
          <a:xfrm>
            <a:off x="3028950" y="63563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defRPr>
                <a:latin typeface="+mn-lt"/>
              </a:defRPr>
            </a:lvl1pPr>
          </a:lstStyle>
          <a:p>
            <a:pPr>
              <a:defRPr/>
            </a:pPr>
            <a:endParaRPr lang="zh-CN" altLang="zh-CN"/>
          </a:p>
        </p:txBody>
      </p:sp>
      <p:sp>
        <p:nvSpPr>
          <p:cNvPr id="5128" name="灯片编号占位符 5"/>
          <p:cNvSpPr>
            <a:spLocks noGrp="1"/>
          </p:cNvSpPr>
          <p:nvPr>
            <p:ph type="sldNum" sz="quarter" idx="4"/>
          </p:nvPr>
        </p:nvSpPr>
        <p:spPr bwMode="auto">
          <a:xfrm>
            <a:off x="64579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defRPr>
                <a:latin typeface="Calibri" panose="020F0502020204030204" pitchFamily="34" charset="0"/>
              </a:defRPr>
            </a:lvl1pPr>
          </a:lstStyle>
          <a:p>
            <a:pPr>
              <a:defRPr/>
            </a:pPr>
            <a:fld id="{2A1963A2-5393-4175-90C8-FA5051C79F87}"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图片 13" descr="PPT图"/>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938" y="-6350"/>
            <a:ext cx="9159876"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图片 12" descr="知海匠库"/>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415213" y="5976938"/>
            <a:ext cx="1470025"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图片 1" descr="白底logo"/>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332663" y="184150"/>
            <a:ext cx="1552575"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图片 6" descr="白底logo"/>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029450" y="-3175"/>
            <a:ext cx="2092325" cy="150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日期占位符 3"/>
          <p:cNvSpPr>
            <a:spLocks noGrp="1"/>
          </p:cNvSpPr>
          <p:nvPr>
            <p:ph type="dt" sz="half" idx="2"/>
          </p:nvPr>
        </p:nvSpPr>
        <p:spPr bwMode="auto">
          <a:xfrm>
            <a:off x="6286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defRPr>
                <a:latin typeface="+mn-lt"/>
              </a:defRPr>
            </a:lvl1pPr>
          </a:lstStyle>
          <a:p>
            <a:pPr>
              <a:defRPr/>
            </a:pPr>
            <a:endParaRPr lang="en-US" altLang="zh-CN"/>
          </a:p>
        </p:txBody>
      </p:sp>
      <p:sp>
        <p:nvSpPr>
          <p:cNvPr id="6151" name="页脚占位符 4"/>
          <p:cNvSpPr>
            <a:spLocks noGrp="1"/>
          </p:cNvSpPr>
          <p:nvPr>
            <p:ph type="ftr" sz="quarter" idx="3"/>
          </p:nvPr>
        </p:nvSpPr>
        <p:spPr bwMode="auto">
          <a:xfrm>
            <a:off x="3028950" y="63563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defRPr>
                <a:latin typeface="+mn-lt"/>
              </a:defRPr>
            </a:lvl1pPr>
          </a:lstStyle>
          <a:p>
            <a:pPr>
              <a:defRPr/>
            </a:pPr>
            <a:endParaRPr lang="zh-CN" altLang="zh-CN"/>
          </a:p>
        </p:txBody>
      </p:sp>
      <p:sp>
        <p:nvSpPr>
          <p:cNvPr id="6152" name="灯片编号占位符 5"/>
          <p:cNvSpPr>
            <a:spLocks noGrp="1"/>
          </p:cNvSpPr>
          <p:nvPr>
            <p:ph type="sldNum" sz="quarter" idx="4"/>
          </p:nvPr>
        </p:nvSpPr>
        <p:spPr bwMode="auto">
          <a:xfrm>
            <a:off x="64579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defRPr>
                <a:latin typeface="Calibri" panose="020F0502020204030204" pitchFamily="34" charset="0"/>
              </a:defRPr>
            </a:lvl1pPr>
          </a:lstStyle>
          <a:p>
            <a:pPr>
              <a:defRPr/>
            </a:pPr>
            <a:fld id="{6FC2362C-1B15-41DB-B20F-89619EA113CA}"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baike.baidu.com/item/%E6%95%B0%E6%8D%AE%E7%AE%A1%E7%90%86" TargetMode="External"/><Relationship Id="rId3" Type="http://schemas.openxmlformats.org/officeDocument/2006/relationships/hyperlink" Target="https://baike.baidu.com/item/%E4%BF%A1%E6%81%AF%E6%8A%80%E6%9C%AF" TargetMode="External"/><Relationship Id="rId2" Type="http://schemas.openxmlformats.org/officeDocument/2006/relationships/hyperlink" Target="https://baike.baidu.com/item/%E5%AD%98%E5%82%A8" TargetMode="External"/><Relationship Id="rId1" Type="http://schemas.openxmlformats.org/officeDocument/2006/relationships/hyperlink" Target="https://baike.baidu.com/item/%E6%95%B0%E6%8D%AE%E7%BB%93%E6%9E%84"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9" Type="http://schemas.openxmlformats.org/officeDocument/2006/relationships/hyperlink" Target="https://baike.baidu.com/item/%E9%80%BB%E8%BE%91%E8%AE%B0%E5%BD%95" TargetMode="External"/><Relationship Id="rId8" Type="http://schemas.openxmlformats.org/officeDocument/2006/relationships/hyperlink" Target="https://baike.baidu.com/item/%E6%95%B0%E6%8D%AE%E5%BA%93%E7%AE%A1%E7%90%86%E5%91%98" TargetMode="External"/><Relationship Id="rId7" Type="http://schemas.openxmlformats.org/officeDocument/2006/relationships/hyperlink" Target="https://baike.baidu.com/item/%E9%80%BB%E8%BE%91%E8%A1%A8%E7%A4%BA" TargetMode="External"/><Relationship Id="rId6" Type="http://schemas.openxmlformats.org/officeDocument/2006/relationships/hyperlink" Target="https://baike.baidu.com/item/%E5%8E%9F%E5%A7%8B%E6%95%B0%E6%8D%AE" TargetMode="External"/><Relationship Id="rId5" Type="http://schemas.openxmlformats.org/officeDocument/2006/relationships/hyperlink" Target="https://baike.baidu.com/item/%E6%95%B0%E6%8D%AE%E5%B1%82" TargetMode="External"/><Relationship Id="rId4" Type="http://schemas.openxmlformats.org/officeDocument/2006/relationships/hyperlink" Target="https://baike.baidu.com/item/%E5%A4%96%E6%A8%A1%E5%BC%8F" TargetMode="External"/><Relationship Id="rId3" Type="http://schemas.openxmlformats.org/officeDocument/2006/relationships/hyperlink" Target="https://baike.baidu.com/item/%E6%A6%82%E5%BF%B5%E6%A8%A1%E5%BC%8F" TargetMode="External"/><Relationship Id="rId2" Type="http://schemas.openxmlformats.org/officeDocument/2006/relationships/hyperlink" Target="https://baike.baidu.com/item/%E6%A1%86%E6%9E%B6" TargetMode="External"/><Relationship Id="rId10" Type="http://schemas.openxmlformats.org/officeDocument/2006/relationships/slideLayout" Target="../slideLayouts/slideLayout2.xml"/><Relationship Id="rId1" Type="http://schemas.openxmlformats.org/officeDocument/2006/relationships/hyperlink" Target="https://baike.baidu.com/item/%E5%86%85%E6%A8%A1%E5%BC%8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9.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18.wmf"/><Relationship Id="rId1" Type="http://schemas.openxmlformats.org/officeDocument/2006/relationships/oleObject" Target="../embeddings/oleObject1.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5" Type="http://schemas.openxmlformats.org/officeDocument/2006/relationships/notesSlide" Target="../notesSlides/notesSlide56.xml"/><Relationship Id="rId4" Type="http://schemas.openxmlformats.org/officeDocument/2006/relationships/slideLayout" Target="../slideLayouts/slideLayout1.xml"/><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image" Target="../media/image19.jpe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bwMode="auto">
          <a:solidFill>
            <a:srgbClr val="FFFFFF"/>
          </a:solidFill>
          <a:ln>
            <a:solidFill>
              <a:srgbClr val="000000"/>
            </a:solidFill>
            <a:miter lim="800000"/>
          </a:ln>
        </p:spPr>
        <p:txBody>
          <a:bodyPr vert="horz" wrap="square" lIns="91440" tIns="45720" rIns="91440" bIns="45720" numCol="1" anchor="t" anchorCtr="0" compatLnSpc="1"/>
          <a:lstStyle/>
          <a:p>
            <a:pPr algn="ctr" eaLnBrk="1" hangingPunct="1"/>
            <a:r>
              <a:rPr lang="zh-CN" altLang="en-US"/>
              <a:t>数据库讲义</a:t>
            </a:r>
            <a:endParaRPr lang="zh-CN" altLang="en-US"/>
          </a:p>
        </p:txBody>
      </p:sp>
      <p:sp>
        <p:nvSpPr>
          <p:cNvPr id="5123" name="Rectangle 3"/>
          <p:cNvSpPr>
            <a:spLocks noGrp="1" noChangeArrowheads="1"/>
          </p:cNvSpPr>
          <p:nvPr>
            <p:ph type="subTitle" idx="1"/>
          </p:nvPr>
        </p:nvSpPr>
        <p:spPr bwMode="auto">
          <a:solidFill>
            <a:srgbClr val="FFFFFF"/>
          </a:solidFill>
          <a:ln>
            <a:solidFill>
              <a:srgbClr val="000000"/>
            </a:solidFill>
            <a:miter lim="800000"/>
          </a:ln>
        </p:spPr>
        <p:txBody>
          <a:bodyPr vert="horz" wrap="square" lIns="91440" tIns="45720" rIns="91440" bIns="45720" numCol="1" anchor="t" anchorCtr="0" compatLnSpc="1"/>
          <a:lstStyle/>
          <a:p>
            <a:pPr algn="l" eaLnBrk="1" hangingPunct="1"/>
            <a:r>
              <a:rPr lang="zh-CN" altLang="en-US"/>
              <a:t>主讲：张文</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457200" y="274638"/>
            <a:ext cx="6705600" cy="1143000"/>
          </a:xfrm>
          <a:solidFill>
            <a:srgbClr val="FFFFFF"/>
          </a:solidFill>
          <a:ln>
            <a:solidFill>
              <a:srgbClr val="000000"/>
            </a:solidFill>
            <a:miter lim="800000"/>
          </a:ln>
        </p:spPr>
        <p:txBody>
          <a:bodyPr vert="horz" wrap="square" lIns="91440" tIns="45720" rIns="91440" bIns="45720" numCol="1" anchor="t" anchorCtr="0" compatLnSpc="1"/>
          <a:lstStyle/>
          <a:p>
            <a:pPr eaLnBrk="1" hangingPunct="1"/>
            <a:r>
              <a:rPr lang="zh-CN" altLang="en-US"/>
              <a:t>数据库的基本概念</a:t>
            </a:r>
            <a:endParaRPr lang="zh-CN" altLang="en-US"/>
          </a:p>
        </p:txBody>
      </p:sp>
      <p:sp>
        <p:nvSpPr>
          <p:cNvPr id="10243" name="Rectangle 3"/>
          <p:cNvSpPr>
            <a:spLocks noGrp="1" noChangeArrowheads="1"/>
          </p:cNvSpPr>
          <p:nvPr>
            <p:ph type="body" idx="1"/>
          </p:nvPr>
        </p:nvSpPr>
        <p:spPr bwMode="auto">
          <a:solidFill>
            <a:srgbClr val="FFFFFF"/>
          </a:solidFill>
          <a:ln>
            <a:solidFill>
              <a:srgbClr val="000000"/>
            </a:solidFill>
            <a:miter lim="800000"/>
          </a:ln>
        </p:spPr>
        <p:txBody>
          <a:bodyPr vert="horz" wrap="square" lIns="91440" tIns="45720" rIns="91440" bIns="45720" numCol="1" anchor="t" anchorCtr="0" compatLnSpc="1"/>
          <a:lstStyle/>
          <a:p>
            <a:pPr eaLnBrk="1" hangingPunct="1"/>
            <a:r>
              <a:rPr lang="zh-CN" altLang="en-US"/>
              <a:t>解决之道：文件、数据库</a:t>
            </a:r>
            <a:endParaRPr lang="zh-CN" altLang="en-US"/>
          </a:p>
          <a:p>
            <a:pPr eaLnBrk="1" hangingPunct="1"/>
            <a:endParaRPr lang="zh-CN" altLang="en-US"/>
          </a:p>
          <a:p>
            <a:pPr eaLnBrk="1" hangingPunct="1">
              <a:buFont typeface="Arial" panose="020B0604020202020204" pitchFamily="34" charset="0"/>
              <a:buNone/>
            </a:pPr>
            <a:r>
              <a:rPr lang="zh-CN" altLang="en-US" b="1"/>
              <a:t>数据管理技术的发展经历了以下四个阶段：人工管理阶段、文件系统阶段、数据库阶段。</a:t>
            </a:r>
            <a:r>
              <a:rPr lang="zh-CN" altLang="en-US"/>
              <a:t> </a:t>
            </a:r>
            <a:endParaRPr lang="zh-CN" altLang="en-US"/>
          </a:p>
          <a:p>
            <a:pPr eaLnBrk="1" hangingPunct="1">
              <a:buFont typeface="Arial" panose="020B0604020202020204" pitchFamily="34" charset="0"/>
              <a:buNone/>
            </a:pPr>
            <a:r>
              <a:rPr lang="zh-CN" altLang="en-US"/>
              <a:t>为了解决这个问题， 出现了最早的数据库系统。</a:t>
            </a:r>
            <a:endParaRPr lang="zh-CN" altLang="en-US"/>
          </a:p>
          <a:p>
            <a:pPr eaLnBrk="1" hangingPunct="1">
              <a:buFont typeface="Arial" panose="020B0604020202020204" pitchFamily="34" charset="0"/>
              <a:buNone/>
            </a:pPr>
            <a:r>
              <a:rPr lang="zh-CN" altLang="en-US"/>
              <a:t>数据库的水平 是衡量一个程序员的重要指标 ！</a:t>
            </a:r>
            <a:endParaRPr lang="en-US" altLang="zh-CN"/>
          </a:p>
          <a:p>
            <a:pPr eaLnBrk="1" hangingPunct="1">
              <a:buFont typeface="Arial" panose="020B0604020202020204" pitchFamily="34" charset="0"/>
              <a:buNone/>
            </a:pPr>
            <a:endParaRPr lang="zh-CN" altLang="en-US"/>
          </a:p>
          <a:p>
            <a:pPr eaLnBrk="1" hangingPunct="1">
              <a:buFont typeface="Arial" panose="020B0604020202020204" pitchFamily="34" charset="0"/>
              <a:buNone/>
            </a:pPr>
            <a:r>
              <a:rPr lang="zh-CN" altLang="en-US"/>
              <a:t>举例： 图书馆、数据库的比较</a:t>
            </a:r>
            <a:endParaRPr lang="zh-CN"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92162"/>
          </a:xfrm>
        </p:spPr>
        <p:txBody>
          <a:bodyPr/>
          <a:lstStyle/>
          <a:p>
            <a:r>
              <a:rPr lang="zh-CN" altLang="en-US" dirty="0"/>
              <a:t>触发器简介</a:t>
            </a:r>
            <a:endParaRPr lang="zh-CN" altLang="en-US" dirty="0"/>
          </a:p>
        </p:txBody>
      </p:sp>
      <p:sp>
        <p:nvSpPr>
          <p:cNvPr id="3" name="内容占位符 2"/>
          <p:cNvSpPr>
            <a:spLocks noGrp="1"/>
          </p:cNvSpPr>
          <p:nvPr>
            <p:ph idx="1"/>
          </p:nvPr>
        </p:nvSpPr>
        <p:spPr>
          <a:xfrm>
            <a:off x="533400" y="1066800"/>
            <a:ext cx="7696200" cy="1143000"/>
          </a:xfrm>
        </p:spPr>
        <p:txBody>
          <a:bodyPr/>
          <a:lstStyle/>
          <a:p>
            <a:r>
              <a:rPr lang="zh-CN" altLang="en-US" dirty="0"/>
              <a:t>关键词：  </a:t>
            </a:r>
            <a:r>
              <a:rPr lang="en-US" altLang="zh-CN" dirty="0"/>
              <a:t>NEW</a:t>
            </a:r>
            <a:r>
              <a:rPr lang="zh-CN" altLang="en-US" dirty="0"/>
              <a:t>， </a:t>
            </a:r>
            <a:r>
              <a:rPr lang="en-US" altLang="zh-CN" dirty="0"/>
              <a:t>OLD </a:t>
            </a:r>
            <a:endParaRPr lang="zh-CN" altLang="en-US" dirty="0"/>
          </a:p>
        </p:txBody>
      </p:sp>
      <p:sp>
        <p:nvSpPr>
          <p:cNvPr id="5" name="TextBox 4"/>
          <p:cNvSpPr txBox="1"/>
          <p:nvPr/>
        </p:nvSpPr>
        <p:spPr>
          <a:xfrm>
            <a:off x="990600" y="2362200"/>
            <a:ext cx="6019800" cy="1477328"/>
          </a:xfrm>
          <a:prstGeom prst="rect">
            <a:avLst/>
          </a:prstGeom>
          <a:noFill/>
        </p:spPr>
        <p:txBody>
          <a:bodyPr wrap="square" rtlCol="0">
            <a:spAutoFit/>
          </a:bodyPr>
          <a:lstStyle/>
          <a:p>
            <a:r>
              <a:rPr lang="en-US" altLang="zh-CN" dirty="0"/>
              <a:t>CREATE TRIGGER </a:t>
            </a:r>
            <a:r>
              <a:rPr lang="en-US" altLang="zh-CN" dirty="0" err="1"/>
              <a:t>testref</a:t>
            </a:r>
            <a:r>
              <a:rPr lang="en-US" altLang="zh-CN" dirty="0"/>
              <a:t> BEFORE INSERT ON test1</a:t>
            </a:r>
            <a:endParaRPr lang="en-US" altLang="zh-CN" dirty="0"/>
          </a:p>
          <a:p>
            <a:r>
              <a:rPr lang="en-US" altLang="zh-CN" dirty="0"/>
              <a:t>  FOR EACH ROW BEGIN</a:t>
            </a:r>
            <a:endParaRPr lang="en-US" altLang="zh-CN" dirty="0"/>
          </a:p>
          <a:p>
            <a:r>
              <a:rPr lang="en-US" altLang="zh-CN" dirty="0"/>
              <a:t>    INSERT INTO test2 SET a2 = NEW.a1;</a:t>
            </a:r>
            <a:endParaRPr lang="en-US" altLang="zh-CN" dirty="0"/>
          </a:p>
          <a:p>
            <a:r>
              <a:rPr lang="en-US" altLang="zh-CN" dirty="0"/>
              <a:t>     END</a:t>
            </a:r>
            <a:endParaRPr lang="en-US" altLang="zh-CN" dirty="0"/>
          </a:p>
          <a:p>
            <a:r>
              <a:rPr lang="en-US" altLang="zh-CN" dirty="0"/>
              <a:t>  //</a:t>
            </a:r>
            <a:endParaRPr lang="zh-CN" altLang="en-US" dirty="0"/>
          </a:p>
        </p:txBody>
      </p:sp>
      <p:sp>
        <p:nvSpPr>
          <p:cNvPr id="6" name="TextBox 5"/>
          <p:cNvSpPr txBox="1"/>
          <p:nvPr/>
        </p:nvSpPr>
        <p:spPr>
          <a:xfrm>
            <a:off x="914400" y="1828800"/>
            <a:ext cx="1752600" cy="461665"/>
          </a:xfrm>
          <a:prstGeom prst="rect">
            <a:avLst/>
          </a:prstGeom>
          <a:noFill/>
        </p:spPr>
        <p:txBody>
          <a:bodyPr wrap="square" rtlCol="0">
            <a:spAutoFit/>
          </a:bodyPr>
          <a:lstStyle/>
          <a:p>
            <a:r>
              <a:rPr lang="zh-CN" altLang="en-US" sz="2400" b="1" dirty="0"/>
              <a:t>例子：</a:t>
            </a:r>
            <a:endParaRPr lang="zh-CN" altLang="en-US" sz="2400" b="1" dirty="0"/>
          </a:p>
        </p:txBody>
      </p:sp>
      <p:sp>
        <p:nvSpPr>
          <p:cNvPr id="7" name="TextBox 6"/>
          <p:cNvSpPr txBox="1"/>
          <p:nvPr/>
        </p:nvSpPr>
        <p:spPr>
          <a:xfrm>
            <a:off x="990600" y="3886200"/>
            <a:ext cx="5638800" cy="2585323"/>
          </a:xfrm>
          <a:prstGeom prst="rect">
            <a:avLst/>
          </a:prstGeom>
          <a:noFill/>
        </p:spPr>
        <p:txBody>
          <a:bodyPr wrap="square" rtlCol="0">
            <a:spAutoFit/>
          </a:bodyPr>
          <a:lstStyle/>
          <a:p>
            <a:r>
              <a:rPr lang="en-US" altLang="zh-CN" dirty="0"/>
              <a:t>CREATE TRIGGER </a:t>
            </a:r>
            <a:r>
              <a:rPr lang="en-US" altLang="zh-CN" dirty="0" err="1"/>
              <a:t>testref</a:t>
            </a:r>
            <a:r>
              <a:rPr lang="en-US" altLang="zh-CN" dirty="0"/>
              <a:t> BEFORE INSERT ON test1</a:t>
            </a:r>
            <a:endParaRPr lang="en-US" altLang="zh-CN" dirty="0"/>
          </a:p>
          <a:p>
            <a:r>
              <a:rPr lang="en-US" altLang="zh-CN" dirty="0"/>
              <a:t>  FOR EACH ROW BEGIN</a:t>
            </a:r>
            <a:endParaRPr lang="en-US" altLang="zh-CN" dirty="0"/>
          </a:p>
          <a:p>
            <a:r>
              <a:rPr lang="en-US" altLang="zh-CN" dirty="0"/>
              <a:t>    INSERT INTO test2 SET a2 = NEW.a1;</a:t>
            </a:r>
            <a:endParaRPr lang="en-US" altLang="zh-CN" dirty="0"/>
          </a:p>
          <a:p>
            <a:r>
              <a:rPr lang="en-US" altLang="zh-CN" dirty="0"/>
              <a:t>    DELETE FROM test3 WHERE a3 = NEW.a1;  </a:t>
            </a:r>
            <a:endParaRPr lang="en-US" altLang="zh-CN" dirty="0"/>
          </a:p>
          <a:p>
            <a:r>
              <a:rPr lang="en-US" altLang="zh-CN" dirty="0"/>
              <a:t>    UPDATE test4 SET b4 = </a:t>
            </a:r>
            <a:r>
              <a:rPr lang="en-US" altLang="zh-CN" dirty="0" err="1"/>
              <a:t>b4</a:t>
            </a:r>
            <a:r>
              <a:rPr lang="en-US" altLang="zh-CN" dirty="0"/>
              <a:t> + 1 WHERE a4 = NEW.a1;</a:t>
            </a:r>
            <a:endParaRPr lang="en-US" altLang="zh-CN" dirty="0"/>
          </a:p>
          <a:p>
            <a:r>
              <a:rPr lang="en-US" altLang="zh-CN" dirty="0"/>
              <a:t>  END</a:t>
            </a:r>
            <a:endParaRPr lang="en-US" altLang="zh-CN" dirty="0"/>
          </a:p>
          <a:p>
            <a:r>
              <a:rPr lang="en-US" altLang="zh-CN" dirty="0"/>
              <a:t> |</a:t>
            </a:r>
            <a:endParaRPr lang="zh-CN" alt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92162"/>
          </a:xfrm>
        </p:spPr>
        <p:txBody>
          <a:bodyPr/>
          <a:lstStyle/>
          <a:p>
            <a:r>
              <a:rPr lang="zh-CN" altLang="en-US" dirty="0"/>
              <a:t>触发器简介</a:t>
            </a:r>
            <a:endParaRPr lang="zh-CN" altLang="en-US" dirty="0"/>
          </a:p>
        </p:txBody>
      </p:sp>
      <p:sp>
        <p:nvSpPr>
          <p:cNvPr id="3" name="内容占位符 2"/>
          <p:cNvSpPr>
            <a:spLocks noGrp="1"/>
          </p:cNvSpPr>
          <p:nvPr>
            <p:ph idx="1"/>
          </p:nvPr>
        </p:nvSpPr>
        <p:spPr>
          <a:xfrm>
            <a:off x="533400" y="1066800"/>
            <a:ext cx="7696200" cy="1143000"/>
          </a:xfrm>
        </p:spPr>
        <p:txBody>
          <a:bodyPr/>
          <a:lstStyle/>
          <a:p>
            <a:r>
              <a:rPr lang="zh-CN" altLang="en-US" dirty="0"/>
              <a:t>关键词：  </a:t>
            </a:r>
            <a:r>
              <a:rPr lang="en-US" altLang="zh-CN" dirty="0"/>
              <a:t>NEW</a:t>
            </a:r>
            <a:r>
              <a:rPr lang="zh-CN" altLang="en-US" dirty="0"/>
              <a:t>， </a:t>
            </a:r>
            <a:r>
              <a:rPr lang="en-US" altLang="zh-CN" dirty="0"/>
              <a:t>OLD </a:t>
            </a:r>
            <a:endParaRPr lang="zh-CN" altLang="en-US" dirty="0"/>
          </a:p>
        </p:txBody>
      </p:sp>
      <p:sp>
        <p:nvSpPr>
          <p:cNvPr id="4" name="文本框 3"/>
          <p:cNvSpPr txBox="1"/>
          <p:nvPr/>
        </p:nvSpPr>
        <p:spPr>
          <a:xfrm>
            <a:off x="1066800" y="2192518"/>
            <a:ext cx="6705600" cy="2554545"/>
          </a:xfrm>
          <a:prstGeom prst="rect">
            <a:avLst/>
          </a:prstGeom>
          <a:noFill/>
        </p:spPr>
        <p:txBody>
          <a:bodyPr wrap="square" rtlCol="0">
            <a:spAutoFit/>
          </a:bodyPr>
          <a:lstStyle/>
          <a:p>
            <a:r>
              <a:rPr lang="zh-CN" altLang="en-US" sz="4000" dirty="0"/>
              <a:t>练习： </a:t>
            </a:r>
            <a:endParaRPr lang="en-US" altLang="zh-CN" sz="4000" dirty="0"/>
          </a:p>
          <a:p>
            <a:r>
              <a:rPr lang="en-US" altLang="zh-CN" sz="4000" dirty="0"/>
              <a:t>        </a:t>
            </a:r>
            <a:r>
              <a:rPr lang="zh-CN" altLang="en-US" sz="4000" dirty="0"/>
              <a:t>使用 </a:t>
            </a:r>
            <a:r>
              <a:rPr lang="en-US" altLang="zh-CN" sz="4000" dirty="0"/>
              <a:t>OLD </a:t>
            </a:r>
            <a:r>
              <a:rPr lang="zh-CN" altLang="en-US" sz="4000" dirty="0"/>
              <a:t>关键字，来进行表的插入操作，自己建 </a:t>
            </a:r>
            <a:r>
              <a:rPr lang="en-US" altLang="zh-CN" sz="4000" dirty="0"/>
              <a:t>2 </a:t>
            </a:r>
            <a:r>
              <a:rPr lang="zh-CN" altLang="en-US" sz="4000" dirty="0"/>
              <a:t>个新表</a:t>
            </a:r>
            <a:endParaRPr lang="zh-CN" altLang="en-US" sz="40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视图的简介</a:t>
            </a:r>
            <a:endParaRPr lang="zh-CN" altLang="en-US" dirty="0"/>
          </a:p>
        </p:txBody>
      </p:sp>
      <p:sp>
        <p:nvSpPr>
          <p:cNvPr id="3" name="内容占位符 2"/>
          <p:cNvSpPr>
            <a:spLocks noGrp="1"/>
          </p:cNvSpPr>
          <p:nvPr>
            <p:ph idx="1"/>
          </p:nvPr>
        </p:nvSpPr>
        <p:spPr/>
        <p:txBody>
          <a:bodyPr/>
          <a:lstStyle/>
          <a:p>
            <a:endParaRPr lang="en-US" altLang="zh-CN" dirty="0"/>
          </a:p>
          <a:p>
            <a:pPr marL="0" indent="0">
              <a:buNone/>
            </a:pPr>
            <a:r>
              <a:rPr lang="zh-CN" altLang="en-US" dirty="0"/>
              <a:t>什么 是视图  ？ （</a:t>
            </a:r>
            <a:r>
              <a:rPr lang="en-US" altLang="zh-CN" dirty="0"/>
              <a:t>view)</a:t>
            </a:r>
            <a:endParaRPr lang="en-US" altLang="zh-CN" dirty="0"/>
          </a:p>
          <a:p>
            <a:pPr marL="0" indent="0">
              <a:buNone/>
            </a:pPr>
            <a:endParaRPr lang="en-US" altLang="zh-CN" dirty="0"/>
          </a:p>
          <a:p>
            <a:pPr marL="0" indent="0">
              <a:buNone/>
            </a:pPr>
            <a:endParaRPr lang="en-US" altLang="zh-CN" dirty="0"/>
          </a:p>
          <a:p>
            <a:pPr marL="0" indent="0">
              <a:buNone/>
            </a:pPr>
            <a:r>
              <a:rPr lang="zh-CN" altLang="en-US" dirty="0"/>
              <a:t>例子：</a:t>
            </a:r>
            <a:endParaRPr lang="en-US" altLang="zh-CN" dirty="0"/>
          </a:p>
          <a:p>
            <a:pPr marL="0" indent="0">
              <a:buNone/>
            </a:pPr>
            <a:r>
              <a:rPr lang="en-US" altLang="zh-CN" dirty="0"/>
              <a:t>create view  </a:t>
            </a:r>
            <a:r>
              <a:rPr lang="en-US" altLang="zh-CN" dirty="0" err="1"/>
              <a:t>student_view</a:t>
            </a:r>
            <a:r>
              <a:rPr lang="en-US" altLang="zh-CN" dirty="0"/>
              <a:t> as select col1, col2 from </a:t>
            </a:r>
            <a:endParaRPr lang="en-US" altLang="zh-CN" dirty="0"/>
          </a:p>
          <a:p>
            <a:pPr marL="0" indent="0">
              <a:buNone/>
            </a:pPr>
            <a:r>
              <a:rPr lang="en-US" altLang="zh-CN" dirty="0"/>
              <a:t>     student</a:t>
            </a:r>
            <a:endParaRPr lang="zh-CN" alt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视图的简介</a:t>
            </a:r>
            <a:endParaRPr lang="zh-CN" altLang="en-US" dirty="0"/>
          </a:p>
        </p:txBody>
      </p:sp>
      <p:sp>
        <p:nvSpPr>
          <p:cNvPr id="3" name="内容占位符 2"/>
          <p:cNvSpPr>
            <a:spLocks noGrp="1"/>
          </p:cNvSpPr>
          <p:nvPr>
            <p:ph idx="1"/>
          </p:nvPr>
        </p:nvSpPr>
        <p:spPr>
          <a:xfrm>
            <a:off x="457200" y="1219200"/>
            <a:ext cx="8229600" cy="5105400"/>
          </a:xfrm>
          <a:ln w="3175">
            <a:solidFill>
              <a:schemeClr val="tx1"/>
            </a:solidFill>
          </a:ln>
        </p:spPr>
        <p:txBody>
          <a:bodyPr/>
          <a:lstStyle/>
          <a:p>
            <a:pPr marL="0" indent="0">
              <a:buNone/>
            </a:pPr>
            <a:r>
              <a:rPr lang="en-US" altLang="zh-CN" dirty="0"/>
              <a:t>1</a:t>
            </a:r>
            <a:r>
              <a:rPr lang="zh-CN" altLang="en-US" dirty="0"/>
              <a:t>、</a:t>
            </a:r>
            <a:r>
              <a:rPr lang="zh-CN" altLang="en-US" sz="2400" dirty="0">
                <a:solidFill>
                  <a:srgbClr val="FF0000"/>
                </a:solidFill>
              </a:rPr>
              <a:t>视图是一个虚拟存在的表</a:t>
            </a:r>
            <a:r>
              <a:rPr lang="zh-CN" altLang="en-US" sz="2400" dirty="0"/>
              <a:t>，视图可以包含表的全部或者部分记录，也可以由一个表或者多个表来创建。使用视图就可以不用看到数据表中的所有数据，而是只想得到所需的数据。当我们创建一个视图的时候，实际上是在数据库里执行了</a:t>
            </a:r>
            <a:r>
              <a:rPr lang="en-US" altLang="zh-CN" sz="2400" dirty="0"/>
              <a:t>SELECT</a:t>
            </a:r>
            <a:r>
              <a:rPr lang="zh-CN" altLang="en-US" sz="2400" dirty="0"/>
              <a:t>语句，</a:t>
            </a:r>
            <a:r>
              <a:rPr lang="en-US" altLang="zh-CN" sz="2400" dirty="0"/>
              <a:t>SELECT</a:t>
            </a:r>
            <a:r>
              <a:rPr lang="zh-CN" altLang="en-US" sz="2400" dirty="0"/>
              <a:t>语句包含了字段名称、函数、运算符，来给用户显示数据。</a:t>
            </a:r>
            <a:endParaRPr lang="zh-CN" altLang="en-US" sz="2400" dirty="0"/>
          </a:p>
          <a:p>
            <a:pPr marL="0" indent="0">
              <a:buNone/>
            </a:pPr>
            <a:endParaRPr lang="zh-CN" altLang="en-US" sz="2400" dirty="0"/>
          </a:p>
          <a:p>
            <a:pPr marL="0" indent="0">
              <a:buNone/>
            </a:pPr>
            <a:r>
              <a:rPr lang="en-US" altLang="zh-CN" sz="2400" dirty="0"/>
              <a:t>2</a:t>
            </a:r>
            <a:r>
              <a:rPr lang="zh-CN" altLang="en-US" sz="2400" dirty="0"/>
              <a:t>、视图在外观上和表很相似，但是它</a:t>
            </a:r>
            <a:r>
              <a:rPr lang="zh-CN" altLang="en-US" sz="2400" dirty="0">
                <a:solidFill>
                  <a:srgbClr val="FF0000"/>
                </a:solidFill>
              </a:rPr>
              <a:t>不需要实际上的物理存储，数据还是存储在原来的表里。</a:t>
            </a:r>
            <a:r>
              <a:rPr lang="zh-CN" altLang="en-US" sz="2400" dirty="0"/>
              <a:t>在数据库中，只存放了视图的定义，并没有存放视图的数据，视图的数据是依赖原来表中的数据的，所以原来的表的数据发生了改变，那么显示的视图的数据也会跟着改变</a:t>
            </a:r>
            <a:r>
              <a:rPr lang="en-US" altLang="zh-CN" sz="2400" dirty="0"/>
              <a:t>,</a:t>
            </a:r>
            <a:r>
              <a:rPr lang="zh-CN" altLang="en-US" sz="2400" dirty="0"/>
              <a:t>例如向数据表中插入数据，那么在查看视图的时候，会发现视图中也被插入了同样的数据。视图实际上是由预定义的查询形式的表所组成的。</a:t>
            </a:r>
            <a:endParaRPr lang="en-US" altLang="zh-CN" sz="2400" dirty="0"/>
          </a:p>
          <a:p>
            <a:pPr marL="0" indent="0">
              <a:buNone/>
            </a:pPr>
            <a:endParaRPr lang="en-US" altLang="zh-CN" dirty="0"/>
          </a:p>
          <a:p>
            <a:endParaRPr lang="zh-CN" alt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视图的简介</a:t>
            </a:r>
            <a:endParaRPr lang="zh-CN" altLang="en-US" dirty="0"/>
          </a:p>
        </p:txBody>
      </p:sp>
      <p:sp>
        <p:nvSpPr>
          <p:cNvPr id="3" name="内容占位符 2"/>
          <p:cNvSpPr>
            <a:spLocks noGrp="1"/>
          </p:cNvSpPr>
          <p:nvPr>
            <p:ph idx="1"/>
          </p:nvPr>
        </p:nvSpPr>
        <p:spPr>
          <a:xfrm>
            <a:off x="457200" y="1219200"/>
            <a:ext cx="8229600" cy="5105400"/>
          </a:xfrm>
          <a:ln w="3175">
            <a:solidFill>
              <a:schemeClr val="tx1"/>
            </a:solidFill>
          </a:ln>
        </p:spPr>
        <p:txBody>
          <a:bodyPr/>
          <a:lstStyle/>
          <a:p>
            <a:pPr marL="0" indent="0">
              <a:buNone/>
            </a:pPr>
            <a:r>
              <a:rPr lang="en-US" altLang="zh-CN" dirty="0"/>
              <a:t>3</a:t>
            </a:r>
            <a:r>
              <a:rPr lang="zh-CN" altLang="en-US" dirty="0"/>
              <a:t>、在数据库中，视图的</a:t>
            </a:r>
            <a:r>
              <a:rPr lang="zh-CN" altLang="en-US" dirty="0">
                <a:solidFill>
                  <a:srgbClr val="FF0000"/>
                </a:solidFill>
              </a:rPr>
              <a:t>使用方式与表的使用方式一致</a:t>
            </a:r>
            <a:r>
              <a:rPr lang="zh-CN" altLang="en-US" dirty="0"/>
              <a:t>，我们可以像操作表一样去操作视图，或者去获取数据。一般来说，我们只是利用视图来查询数据，不会通过视图来操作数据。</a:t>
            </a:r>
            <a:endParaRPr lang="zh-CN" altLang="en-US" dirty="0"/>
          </a:p>
          <a:p>
            <a:pPr marL="0" indent="0">
              <a:buNone/>
            </a:pPr>
            <a:r>
              <a:rPr lang="en-US" altLang="zh-CN" dirty="0"/>
              <a:t>4</a:t>
            </a:r>
            <a:r>
              <a:rPr lang="zh-CN" altLang="en-US" dirty="0"/>
              <a:t>、基于视图可以创建视图</a:t>
            </a:r>
            <a:endParaRPr lang="zh-CN" altLang="en-US" dirty="0"/>
          </a:p>
          <a:p>
            <a:pPr marL="0" indent="0">
              <a:buNone/>
            </a:pPr>
            <a:r>
              <a:rPr lang="en-US" altLang="zh-CN" dirty="0"/>
              <a:t>5</a:t>
            </a:r>
            <a:r>
              <a:rPr lang="zh-CN" altLang="en-US" dirty="0"/>
              <a:t>、视图增加了数据的</a:t>
            </a:r>
            <a:r>
              <a:rPr lang="zh-CN" altLang="en-US" dirty="0">
                <a:solidFill>
                  <a:srgbClr val="FF0000"/>
                </a:solidFill>
              </a:rPr>
              <a:t>安全性和逻辑独立性</a:t>
            </a:r>
            <a:r>
              <a:rPr lang="zh-CN" altLang="en-US" dirty="0"/>
              <a:t>，数据库的设计和结构不会受到视图中的函数、</a:t>
            </a:r>
            <a:r>
              <a:rPr lang="en-US" altLang="zh-CN" dirty="0"/>
              <a:t>where </a:t>
            </a:r>
            <a:r>
              <a:rPr lang="zh-CN" altLang="en-US" dirty="0"/>
              <a:t>或 </a:t>
            </a:r>
            <a:r>
              <a:rPr lang="en-US" altLang="zh-CN" dirty="0"/>
              <a:t>join </a:t>
            </a:r>
            <a:r>
              <a:rPr lang="zh-CN" altLang="en-US" dirty="0"/>
              <a:t>语句的影响。视图可以只展现数据表的一部分数据，对于我们不希望让用户看到全部数据，只希望用户看到部分数据的时候，可以选择使用视图。</a:t>
            </a:r>
            <a:endParaRPr lang="en-US" altLang="zh-CN" dirty="0"/>
          </a:p>
          <a:p>
            <a:endParaRPr lang="zh-CN" alt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View </a:t>
            </a:r>
            <a:r>
              <a:rPr lang="zh-CN" altLang="en-US" dirty="0"/>
              <a:t>的常用命令</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a:t>   </a:t>
            </a:r>
            <a:r>
              <a:rPr lang="zh-CN" altLang="en-US" dirty="0"/>
              <a:t>使用</a:t>
            </a:r>
            <a:r>
              <a:rPr lang="en-US" altLang="zh-CN" dirty="0"/>
              <a:t>CREATE VIEW</a:t>
            </a:r>
            <a:r>
              <a:rPr lang="zh-CN" altLang="en-US" dirty="0"/>
              <a:t>或</a:t>
            </a:r>
            <a:r>
              <a:rPr lang="en-US" altLang="zh-CN" dirty="0"/>
              <a:t>ALTER VIEW</a:t>
            </a:r>
            <a:r>
              <a:rPr lang="zh-CN" altLang="en-US" dirty="0"/>
              <a:t>创建或更改视。</a:t>
            </a:r>
            <a:endParaRPr lang="zh-CN" altLang="en-US" dirty="0"/>
          </a:p>
          <a:p>
            <a:endParaRPr lang="zh-CN" altLang="en-US" dirty="0"/>
          </a:p>
          <a:p>
            <a:r>
              <a:rPr lang="en-US" altLang="zh-CN" dirty="0"/>
              <a:t>       </a:t>
            </a:r>
            <a:r>
              <a:rPr lang="zh-CN" altLang="en-US" dirty="0"/>
              <a:t>使用</a:t>
            </a:r>
            <a:r>
              <a:rPr lang="en-US" altLang="zh-CN" dirty="0"/>
              <a:t>DROP VIEW</a:t>
            </a:r>
            <a:r>
              <a:rPr lang="zh-CN" altLang="en-US" dirty="0"/>
              <a:t>销毁视图。</a:t>
            </a:r>
            <a:endParaRPr lang="zh-CN" altLang="en-US" dirty="0"/>
          </a:p>
          <a:p>
            <a:endParaRPr lang="zh-CN" altLang="en-US" dirty="0"/>
          </a:p>
          <a:p>
            <a:r>
              <a:rPr lang="en-US" altLang="zh-CN" dirty="0"/>
              <a:t>        </a:t>
            </a:r>
            <a:r>
              <a:rPr lang="zh-CN" altLang="en-US" dirty="0"/>
              <a:t>使用</a:t>
            </a:r>
            <a:r>
              <a:rPr lang="en-US" altLang="zh-CN" dirty="0"/>
              <a:t>SHOW CREATE VIEW</a:t>
            </a:r>
            <a:r>
              <a:rPr lang="zh-CN" altLang="en-US" dirty="0"/>
              <a:t>显示视图元数据。</a:t>
            </a:r>
            <a:endParaRPr lang="zh-CN" altLang="en-US" dirty="0"/>
          </a:p>
          <a:p>
            <a:endParaRPr lang="zh-CN" altLang="en-US" dirty="0"/>
          </a:p>
          <a:p>
            <a:endParaRPr lang="zh-CN" alt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创建视图</a:t>
            </a:r>
            <a:endParaRPr lang="zh-CN" altLang="en-US" dirty="0"/>
          </a:p>
        </p:txBody>
      </p:sp>
      <p:sp>
        <p:nvSpPr>
          <p:cNvPr id="3" name="内容占位符 2"/>
          <p:cNvSpPr>
            <a:spLocks noGrp="1"/>
          </p:cNvSpPr>
          <p:nvPr>
            <p:ph idx="1"/>
          </p:nvPr>
        </p:nvSpPr>
        <p:spPr/>
        <p:txBody>
          <a:bodyPr/>
          <a:lstStyle/>
          <a:p>
            <a:pPr marL="0" indent="0">
              <a:buNone/>
            </a:pPr>
            <a:r>
              <a:rPr lang="en-US" altLang="zh-CN" dirty="0"/>
              <a:t>CREATE [OR REPLACE] VIEW </a:t>
            </a:r>
            <a:r>
              <a:rPr lang="en-US" altLang="zh-CN" dirty="0" err="1"/>
              <a:t>view_name</a:t>
            </a:r>
            <a:r>
              <a:rPr lang="en-US" altLang="zh-CN" dirty="0"/>
              <a:t> [(</a:t>
            </a:r>
            <a:r>
              <a:rPr lang="en-US" altLang="zh-CN" dirty="0" err="1"/>
              <a:t>column_list</a:t>
            </a:r>
            <a:r>
              <a:rPr lang="en-US" altLang="zh-CN" dirty="0"/>
              <a:t>)]</a:t>
            </a:r>
            <a:endParaRPr lang="en-US" altLang="zh-CN" dirty="0"/>
          </a:p>
          <a:p>
            <a:pPr marL="0" indent="0">
              <a:buNone/>
            </a:pPr>
            <a:r>
              <a:rPr lang="en-US" altLang="zh-CN" dirty="0"/>
              <a:t>    AS </a:t>
            </a:r>
            <a:r>
              <a:rPr lang="en-US" altLang="zh-CN" dirty="0" err="1"/>
              <a:t>select_statement</a:t>
            </a:r>
            <a:endParaRPr lang="en-US" altLang="zh-CN" dirty="0"/>
          </a:p>
          <a:p>
            <a:endParaRPr lang="en-US" altLang="zh-CN" dirty="0"/>
          </a:p>
          <a:p>
            <a:pPr marL="0" indent="0">
              <a:buNone/>
            </a:pPr>
            <a:r>
              <a:rPr lang="en-US" altLang="zh-CN" dirty="0" err="1"/>
              <a:t>mysql</a:t>
            </a:r>
            <a:r>
              <a:rPr lang="en-US" altLang="zh-CN" dirty="0"/>
              <a:t>&gt; CREATE TABLE t (qty INT, price INT);</a:t>
            </a:r>
            <a:endParaRPr lang="en-US" altLang="zh-CN" dirty="0"/>
          </a:p>
          <a:p>
            <a:pPr marL="0" indent="0">
              <a:buNone/>
            </a:pPr>
            <a:r>
              <a:rPr lang="en-US" altLang="zh-CN" dirty="0" err="1"/>
              <a:t>mysql</a:t>
            </a:r>
            <a:r>
              <a:rPr lang="en-US" altLang="zh-CN" dirty="0"/>
              <a:t>&gt; INSERT INTO t VALUES(3, 50);</a:t>
            </a:r>
            <a:endParaRPr lang="en-US" altLang="zh-CN" dirty="0"/>
          </a:p>
          <a:p>
            <a:pPr marL="0" indent="0">
              <a:buNone/>
            </a:pPr>
            <a:r>
              <a:rPr lang="en-US" altLang="zh-CN" dirty="0" err="1"/>
              <a:t>mysql</a:t>
            </a:r>
            <a:r>
              <a:rPr lang="en-US" altLang="zh-CN" dirty="0"/>
              <a:t>&gt; CREATE VIEW v AS SELECT qty, price, qty*price AS value FROM t;</a:t>
            </a:r>
            <a:endParaRPr lang="en-US" altLang="zh-CN" dirty="0"/>
          </a:p>
          <a:p>
            <a:pPr marL="0" indent="0">
              <a:buNone/>
            </a:pPr>
            <a:r>
              <a:rPr lang="en-US" altLang="zh-CN" dirty="0" err="1"/>
              <a:t>mysql</a:t>
            </a:r>
            <a:r>
              <a:rPr lang="en-US" altLang="zh-CN" dirty="0"/>
              <a:t>&gt; SELECT * FROM v;</a:t>
            </a:r>
            <a:endParaRPr lang="en-US" altLang="zh-CN" dirty="0"/>
          </a:p>
          <a:p>
            <a:endParaRPr lang="zh-CN" alt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2" name="Rectangle 4"/>
          <p:cNvSpPr>
            <a:spLocks noGrp="1" noChangeArrowheads="1"/>
          </p:cNvSpPr>
          <p:nvPr>
            <p:ph type="title"/>
          </p:nvPr>
        </p:nvSpPr>
        <p:spPr>
          <a:xfrm>
            <a:off x="611560" y="836712"/>
            <a:ext cx="8229600" cy="857256"/>
          </a:xfrm>
        </p:spPr>
        <p:txBody>
          <a:bodyPr/>
          <a:lstStyle/>
          <a:p>
            <a:r>
              <a:rPr lang="en-US" altLang="zh-CN" dirty="0"/>
              <a:t>Top-N </a:t>
            </a:r>
            <a:r>
              <a:rPr lang="zh-CN" altLang="en-US" dirty="0"/>
              <a:t>分析</a:t>
            </a:r>
            <a:endParaRPr lang="zh-CN" altLang="en-US" dirty="0"/>
          </a:p>
        </p:txBody>
      </p:sp>
      <p:sp>
        <p:nvSpPr>
          <p:cNvPr id="882693" name="Rectangle 5"/>
          <p:cNvSpPr>
            <a:spLocks noGrp="1" noChangeArrowheads="1"/>
          </p:cNvSpPr>
          <p:nvPr>
            <p:ph type="body" idx="1"/>
          </p:nvPr>
        </p:nvSpPr>
        <p:spPr>
          <a:xfrm>
            <a:off x="766763" y="1893888"/>
            <a:ext cx="7696200" cy="3516312"/>
          </a:xfrm>
        </p:spPr>
        <p:txBody>
          <a:bodyPr/>
          <a:lstStyle/>
          <a:p>
            <a:r>
              <a:rPr lang="en-US" altLang="zh-CN" sz="2700" dirty="0"/>
              <a:t>Top-N </a:t>
            </a:r>
            <a:r>
              <a:rPr lang="zh-CN" altLang="en-US" sz="2700" dirty="0"/>
              <a:t>分析查询一个列中最大或最小的 </a:t>
            </a:r>
            <a:r>
              <a:rPr lang="en-US" altLang="zh-CN" sz="2700" i="1" dirty="0"/>
              <a:t>n</a:t>
            </a:r>
            <a:r>
              <a:rPr lang="en-US" altLang="zh-CN" sz="2700" dirty="0"/>
              <a:t> </a:t>
            </a:r>
            <a:r>
              <a:rPr lang="zh-CN" altLang="en-US" sz="2700" dirty="0"/>
              <a:t>个值</a:t>
            </a:r>
            <a:r>
              <a:rPr lang="en-US" altLang="zh-CN" sz="2700" dirty="0"/>
              <a:t>:</a:t>
            </a:r>
            <a:endParaRPr lang="en-US" altLang="zh-CN" sz="2700" dirty="0"/>
          </a:p>
          <a:p>
            <a:pPr lvl="1"/>
            <a:r>
              <a:rPr lang="zh-CN" altLang="en-US" sz="2300" dirty="0"/>
              <a:t>销售量最高的十种产品是什么</a:t>
            </a:r>
            <a:r>
              <a:rPr lang="en-US" altLang="zh-CN" sz="2300" dirty="0"/>
              <a:t>?</a:t>
            </a:r>
            <a:endParaRPr lang="en-US" altLang="zh-CN" sz="2300" dirty="0"/>
          </a:p>
          <a:p>
            <a:pPr lvl="1">
              <a:lnSpc>
                <a:spcPct val="55000"/>
              </a:lnSpc>
            </a:pPr>
            <a:r>
              <a:rPr lang="zh-CN" altLang="en-US" sz="2300" dirty="0"/>
              <a:t>销售量最差的十种产品是什么</a:t>
            </a:r>
            <a:r>
              <a:rPr lang="en-US" altLang="zh-CN" sz="2300" dirty="0"/>
              <a:t>?</a:t>
            </a:r>
            <a:endParaRPr lang="en-US" altLang="zh-CN" sz="2300" dirty="0"/>
          </a:p>
          <a:p>
            <a:r>
              <a:rPr lang="zh-CN" altLang="en-US" sz="2700" dirty="0"/>
              <a:t>最大和最小的值的集合是 </a:t>
            </a:r>
            <a:r>
              <a:rPr lang="en-US" altLang="zh-CN" sz="2700" dirty="0"/>
              <a:t>Top-N </a:t>
            </a:r>
            <a:r>
              <a:rPr lang="zh-CN" altLang="en-US" sz="2700" dirty="0"/>
              <a:t>分析所关心的</a:t>
            </a:r>
            <a:endParaRPr lang="en-US" altLang="zh-CN" sz="2700" dirty="0"/>
          </a:p>
          <a:p>
            <a:endParaRPr lang="en-US" altLang="zh-CN" sz="2700" dirty="0"/>
          </a:p>
          <a:p>
            <a:r>
              <a:rPr lang="zh-CN" altLang="en-US" sz="2700" dirty="0"/>
              <a:t> 练习题：</a:t>
            </a:r>
            <a:endParaRPr lang="en-US" altLang="zh-CN" sz="2700" dirty="0"/>
          </a:p>
          <a:p>
            <a:pPr marL="0" indent="0">
              <a:buNone/>
            </a:pPr>
            <a:r>
              <a:rPr lang="en-US" altLang="zh-CN" sz="2700" dirty="0"/>
              <a:t>   </a:t>
            </a:r>
            <a:r>
              <a:rPr lang="zh-CN" altLang="en-US" sz="2700" dirty="0"/>
              <a:t>查询 班上 数学成绩的 前 三名  。使用 </a:t>
            </a:r>
            <a:r>
              <a:rPr lang="en-US" altLang="zh-CN" sz="2700" dirty="0"/>
              <a:t>view</a:t>
            </a:r>
            <a:endParaRPr lang="zh-CN" altLang="en-US" sz="2700" dirty="0"/>
          </a:p>
        </p:txBody>
      </p:sp>
    </p:spTree>
  </p:cSld>
  <p:clrMapOvr>
    <a:masterClrMapping/>
  </p:clrMapOvr>
  <p:transition spd="slow">
    <p:cut/>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图形化</a:t>
            </a:r>
            <a:r>
              <a:rPr lang="en-US" altLang="zh-CN" dirty="0"/>
              <a:t>client</a:t>
            </a:r>
            <a:r>
              <a:rPr lang="zh-CN" altLang="en-US" dirty="0"/>
              <a:t>端的安装使用</a:t>
            </a:r>
            <a:endParaRPr lang="zh-CN" altLang="en-US" dirty="0"/>
          </a:p>
        </p:txBody>
      </p:sp>
      <p:sp>
        <p:nvSpPr>
          <p:cNvPr id="3" name="内容占位符 2"/>
          <p:cNvSpPr>
            <a:spLocks noGrp="1"/>
          </p:cNvSpPr>
          <p:nvPr>
            <p:ph idx="1"/>
          </p:nvPr>
        </p:nvSpPr>
        <p:spPr/>
        <p:txBody>
          <a:bodyPr/>
          <a:lstStyle/>
          <a:p>
            <a:endParaRPr lang="en-US" altLang="zh-CN" dirty="0"/>
          </a:p>
          <a:p>
            <a:r>
              <a:rPr lang="en-US" altLang="zh-CN"/>
              <a:t>SQLyog</a:t>
            </a:r>
            <a:endParaRPr lang="zh-CN" alt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3"/>
          <p:cNvSpPr txBox="1">
            <a:spLocks noChangeArrowheads="1"/>
          </p:cNvSpPr>
          <p:nvPr/>
        </p:nvSpPr>
        <p:spPr bwMode="auto">
          <a:xfrm>
            <a:off x="7415213" y="188913"/>
            <a:ext cx="1620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ea typeface="华文行楷" panose="02010800040101010101" pitchFamily="2" charset="-122"/>
              </a:rPr>
              <a:t> </a:t>
            </a:r>
            <a:endParaRPr lang="en-US" altLang="zh-CN" sz="2000">
              <a:ea typeface="华文行楷" panose="02010800040101010101" pitchFamily="2" charset="-122"/>
            </a:endParaRPr>
          </a:p>
        </p:txBody>
      </p:sp>
      <p:sp>
        <p:nvSpPr>
          <p:cNvPr id="129027" name="Rectangle 2"/>
          <p:cNvSpPr>
            <a:spLocks noChangeArrowheads="1"/>
          </p:cNvSpPr>
          <p:nvPr/>
        </p:nvSpPr>
        <p:spPr bwMode="auto">
          <a:xfrm>
            <a:off x="539750" y="765175"/>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en-US" altLang="en-US" sz="2800" b="1">
                <a:latin typeface="Calibri Light" panose="020F0302020204030204" pitchFamily="34" charset="0"/>
                <a:ea typeface="华文新魏" panose="02010800040101010101" pitchFamily="2" charset="-122"/>
              </a:rPr>
              <a:t>mysql中文乱码</a:t>
            </a:r>
            <a:endParaRPr lang="zh-CN" altLang="en-US" sz="2800" b="1">
              <a:latin typeface="Calibri Light" panose="020F0302020204030204" pitchFamily="34" charset="0"/>
              <a:ea typeface="华文新魏" panose="02010800040101010101" pitchFamily="2" charset="-122"/>
            </a:endParaRPr>
          </a:p>
        </p:txBody>
      </p:sp>
      <p:sp>
        <p:nvSpPr>
          <p:cNvPr id="129028"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29" name="Text Box 6"/>
          <p:cNvSpPr txBox="1">
            <a:spLocks noChangeArrowheads="1"/>
          </p:cNvSpPr>
          <p:nvPr/>
        </p:nvSpPr>
        <p:spPr bwMode="auto">
          <a:xfrm>
            <a:off x="592138" y="1743075"/>
            <a:ext cx="8228012" cy="4321175"/>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1"/>
              </a:buClr>
              <a:buSzPct val="70000"/>
              <a:buFont typeface="Wingdings" panose="05000000000000000000" pitchFamily="2" charset="2"/>
              <a:buChar char="l"/>
            </a:pPr>
            <a:r>
              <a:rPr lang="en-US" altLang="zh-CN" sz="2100">
                <a:solidFill>
                  <a:srgbClr val="000000"/>
                </a:solidFill>
                <a:ea typeface="华文新魏" panose="02010800040101010101" pitchFamily="2" charset="-122"/>
              </a:rPr>
              <a:t>mysql</a:t>
            </a:r>
            <a:r>
              <a:rPr lang="zh-CN" altLang="en-US" sz="2100">
                <a:solidFill>
                  <a:srgbClr val="000000"/>
                </a:solidFill>
                <a:ea typeface="华文新魏" panose="02010800040101010101" pitchFamily="2" charset="-122"/>
              </a:rPr>
              <a:t>有六处使用了字符集，分别为：</a:t>
            </a:r>
            <a:r>
              <a:rPr lang="en-US" altLang="zh-CN" sz="2100">
                <a:solidFill>
                  <a:srgbClr val="000000"/>
                </a:solidFill>
                <a:ea typeface="华文新魏" panose="02010800040101010101" pitchFamily="2" charset="-122"/>
              </a:rPr>
              <a:t>client </a:t>
            </a:r>
            <a:r>
              <a:rPr lang="zh-CN" altLang="en-US" sz="2100">
                <a:solidFill>
                  <a:srgbClr val="000000"/>
                </a:solidFill>
                <a:ea typeface="华文新魏" panose="02010800040101010101" pitchFamily="2" charset="-122"/>
              </a:rPr>
              <a:t>、</a:t>
            </a:r>
            <a:r>
              <a:rPr lang="en-US" altLang="zh-CN" sz="2100">
                <a:solidFill>
                  <a:srgbClr val="000000"/>
                </a:solidFill>
                <a:ea typeface="华文新魏" panose="02010800040101010101" pitchFamily="2" charset="-122"/>
              </a:rPr>
              <a:t>connection</a:t>
            </a:r>
            <a:r>
              <a:rPr lang="zh-CN" altLang="en-US" sz="2100">
                <a:solidFill>
                  <a:srgbClr val="000000"/>
                </a:solidFill>
                <a:ea typeface="华文新魏" panose="02010800040101010101" pitchFamily="2" charset="-122"/>
              </a:rPr>
              <a:t>、</a:t>
            </a:r>
            <a:r>
              <a:rPr lang="en-US" altLang="zh-CN" sz="2100">
                <a:solidFill>
                  <a:srgbClr val="000000"/>
                </a:solidFill>
                <a:ea typeface="华文新魏" panose="02010800040101010101" pitchFamily="2" charset="-122"/>
              </a:rPr>
              <a:t>database</a:t>
            </a:r>
            <a:r>
              <a:rPr lang="zh-CN" altLang="en-US" sz="2100">
                <a:solidFill>
                  <a:srgbClr val="000000"/>
                </a:solidFill>
                <a:ea typeface="华文新魏" panose="02010800040101010101" pitchFamily="2" charset="-122"/>
              </a:rPr>
              <a:t>、</a:t>
            </a:r>
            <a:r>
              <a:rPr lang="en-US" altLang="zh-CN" sz="2100">
                <a:solidFill>
                  <a:srgbClr val="000000"/>
                </a:solidFill>
                <a:ea typeface="华文新魏" panose="02010800040101010101" pitchFamily="2" charset="-122"/>
              </a:rPr>
              <a:t>results</a:t>
            </a:r>
            <a:r>
              <a:rPr lang="zh-CN" altLang="en-US" sz="2100">
                <a:solidFill>
                  <a:srgbClr val="000000"/>
                </a:solidFill>
                <a:ea typeface="华文新魏" panose="02010800040101010101" pitchFamily="2" charset="-122"/>
              </a:rPr>
              <a:t>、</a:t>
            </a:r>
            <a:r>
              <a:rPr lang="en-US" altLang="zh-CN" sz="2100">
                <a:solidFill>
                  <a:srgbClr val="000000"/>
                </a:solidFill>
                <a:ea typeface="华文新魏" panose="02010800040101010101" pitchFamily="2" charset="-122"/>
              </a:rPr>
              <a:t>server </a:t>
            </a:r>
            <a:r>
              <a:rPr lang="zh-CN" altLang="en-US" sz="2100">
                <a:solidFill>
                  <a:srgbClr val="000000"/>
                </a:solidFill>
                <a:ea typeface="华文新魏" panose="02010800040101010101" pitchFamily="2" charset="-122"/>
              </a:rPr>
              <a:t>、</a:t>
            </a:r>
            <a:r>
              <a:rPr lang="en-US" altLang="zh-CN" sz="2100">
                <a:solidFill>
                  <a:srgbClr val="000000"/>
                </a:solidFill>
                <a:ea typeface="华文新魏" panose="02010800040101010101" pitchFamily="2" charset="-122"/>
              </a:rPr>
              <a:t>system</a:t>
            </a:r>
            <a:r>
              <a:rPr lang="zh-CN" altLang="en-US" sz="2100">
                <a:solidFill>
                  <a:srgbClr val="000000"/>
                </a:solidFill>
                <a:ea typeface="华文新魏" panose="02010800040101010101" pitchFamily="2" charset="-122"/>
              </a:rPr>
              <a:t>。</a:t>
            </a:r>
            <a:endParaRPr lang="zh-CN" altLang="en-US" sz="2100">
              <a:solidFill>
                <a:srgbClr val="000000"/>
              </a:solidFill>
              <a:ea typeface="华文新魏" panose="02010800040101010101" pitchFamily="2" charset="-122"/>
            </a:endParaRPr>
          </a:p>
          <a:p>
            <a:pPr lvl="1" eaLnBrk="1" hangingPunct="1">
              <a:spcBef>
                <a:spcPct val="20000"/>
              </a:spcBef>
              <a:buClr>
                <a:schemeClr val="accent1"/>
              </a:buClr>
              <a:buSzPct val="150000"/>
              <a:buFontTx/>
              <a:buChar char="•"/>
            </a:pPr>
            <a:r>
              <a:rPr lang="en-US" altLang="zh-CN" sz="2100">
                <a:solidFill>
                  <a:srgbClr val="FF0000"/>
                </a:solidFill>
                <a:ea typeface="华文新魏" panose="02010800040101010101" pitchFamily="2" charset="-122"/>
              </a:rPr>
              <a:t>client</a:t>
            </a:r>
            <a:r>
              <a:rPr lang="zh-CN" altLang="en-US" sz="2100">
                <a:solidFill>
                  <a:srgbClr val="FF0000"/>
                </a:solidFill>
                <a:ea typeface="华文新魏" panose="02010800040101010101" pitchFamily="2" charset="-122"/>
              </a:rPr>
              <a:t>是客户端使用的字符集。</a:t>
            </a:r>
            <a:r>
              <a:rPr lang="zh-CN" altLang="en-US" sz="2100">
                <a:solidFill>
                  <a:srgbClr val="000000"/>
                </a:solidFill>
                <a:ea typeface="华文新魏" panose="02010800040101010101" pitchFamily="2" charset="-122"/>
              </a:rPr>
              <a:t> </a:t>
            </a:r>
            <a:endParaRPr lang="zh-CN" altLang="en-US" sz="2100">
              <a:solidFill>
                <a:srgbClr val="000000"/>
              </a:solidFill>
              <a:ea typeface="华文新魏" panose="02010800040101010101" pitchFamily="2" charset="-122"/>
            </a:endParaRPr>
          </a:p>
          <a:p>
            <a:pPr lvl="1" eaLnBrk="1" hangingPunct="1">
              <a:spcBef>
                <a:spcPct val="20000"/>
              </a:spcBef>
              <a:buClr>
                <a:schemeClr val="accent1"/>
              </a:buClr>
              <a:buSzPct val="150000"/>
              <a:buFontTx/>
              <a:buChar char="•"/>
            </a:pPr>
            <a:r>
              <a:rPr lang="en-US" altLang="zh-CN" sz="2100">
                <a:solidFill>
                  <a:srgbClr val="FF0000"/>
                </a:solidFill>
                <a:ea typeface="华文新魏" panose="02010800040101010101" pitchFamily="2" charset="-122"/>
              </a:rPr>
              <a:t>connection</a:t>
            </a:r>
            <a:r>
              <a:rPr lang="zh-CN" altLang="en-US" sz="2100">
                <a:solidFill>
                  <a:srgbClr val="000000"/>
                </a:solidFill>
                <a:ea typeface="华文新魏" panose="02010800040101010101" pitchFamily="2" charset="-122"/>
              </a:rPr>
              <a:t>是连接数据库的字符集设置类型，如果程序没有指明连接数据库使用的字符集类型就按照服务器端默认的字符集设置。       </a:t>
            </a:r>
            <a:endParaRPr lang="zh-CN" altLang="en-US" sz="2100">
              <a:solidFill>
                <a:srgbClr val="000000"/>
              </a:solidFill>
              <a:ea typeface="华文新魏" panose="02010800040101010101" pitchFamily="2" charset="-122"/>
            </a:endParaRPr>
          </a:p>
          <a:p>
            <a:pPr lvl="1" eaLnBrk="1" hangingPunct="1">
              <a:spcBef>
                <a:spcPct val="20000"/>
              </a:spcBef>
              <a:buClr>
                <a:schemeClr val="accent1"/>
              </a:buClr>
              <a:buSzPct val="150000"/>
              <a:buFontTx/>
              <a:buChar char="•"/>
            </a:pPr>
            <a:r>
              <a:rPr lang="en-US" altLang="zh-CN" sz="2100">
                <a:solidFill>
                  <a:srgbClr val="000000"/>
                </a:solidFill>
                <a:ea typeface="华文新魏" panose="02010800040101010101" pitchFamily="2" charset="-122"/>
              </a:rPr>
              <a:t>database</a:t>
            </a:r>
            <a:r>
              <a:rPr lang="zh-CN" altLang="en-US" sz="2100">
                <a:solidFill>
                  <a:srgbClr val="000000"/>
                </a:solidFill>
                <a:ea typeface="华文新魏" panose="02010800040101010101" pitchFamily="2" charset="-122"/>
              </a:rPr>
              <a:t>是数据库服务器中某个库使用的字符集设定，如果建库时没有指明，将使用服务器安装时指定的字符集设置。    </a:t>
            </a:r>
            <a:endParaRPr lang="zh-CN" altLang="en-US" sz="2100">
              <a:solidFill>
                <a:srgbClr val="000000"/>
              </a:solidFill>
              <a:ea typeface="华文新魏" panose="02010800040101010101" pitchFamily="2" charset="-122"/>
            </a:endParaRPr>
          </a:p>
          <a:p>
            <a:pPr lvl="1" eaLnBrk="1" hangingPunct="1">
              <a:spcBef>
                <a:spcPct val="20000"/>
              </a:spcBef>
              <a:buClr>
                <a:schemeClr val="accent1"/>
              </a:buClr>
              <a:buSzPct val="150000"/>
              <a:buFontTx/>
              <a:buChar char="•"/>
            </a:pPr>
            <a:r>
              <a:rPr lang="en-US" altLang="zh-CN" sz="2100">
                <a:solidFill>
                  <a:srgbClr val="FF0000"/>
                </a:solidFill>
                <a:ea typeface="华文新魏" panose="02010800040101010101" pitchFamily="2" charset="-122"/>
              </a:rPr>
              <a:t>results</a:t>
            </a:r>
            <a:r>
              <a:rPr lang="zh-CN" altLang="en-US" sz="2100">
                <a:solidFill>
                  <a:srgbClr val="000000"/>
                </a:solidFill>
                <a:ea typeface="华文新魏" panose="02010800040101010101" pitchFamily="2" charset="-122"/>
              </a:rPr>
              <a:t>是数据库给客户端返回时使用的字符集设定，如果没有指明，使用服务器默认的字符集。       </a:t>
            </a:r>
            <a:endParaRPr lang="zh-CN" altLang="en-US" sz="2100">
              <a:solidFill>
                <a:srgbClr val="000000"/>
              </a:solidFill>
              <a:ea typeface="华文新魏" panose="02010800040101010101" pitchFamily="2" charset="-122"/>
            </a:endParaRPr>
          </a:p>
          <a:p>
            <a:pPr lvl="1" eaLnBrk="1" hangingPunct="1">
              <a:spcBef>
                <a:spcPct val="20000"/>
              </a:spcBef>
              <a:buClr>
                <a:schemeClr val="accent1"/>
              </a:buClr>
              <a:buSzPct val="150000"/>
              <a:buFontTx/>
              <a:buChar char="•"/>
            </a:pPr>
            <a:r>
              <a:rPr lang="en-US" altLang="zh-CN" sz="2100">
                <a:solidFill>
                  <a:srgbClr val="000000"/>
                </a:solidFill>
                <a:ea typeface="华文新魏" panose="02010800040101010101" pitchFamily="2" charset="-122"/>
              </a:rPr>
              <a:t>server</a:t>
            </a:r>
            <a:r>
              <a:rPr lang="zh-CN" altLang="en-US" sz="2100">
                <a:solidFill>
                  <a:srgbClr val="000000"/>
                </a:solidFill>
                <a:ea typeface="华文新魏" panose="02010800040101010101" pitchFamily="2" charset="-122"/>
              </a:rPr>
              <a:t>是服务器安装时指定的默认字符集设定。       </a:t>
            </a:r>
            <a:endParaRPr lang="zh-CN" altLang="en-US" sz="2100">
              <a:solidFill>
                <a:srgbClr val="000000"/>
              </a:solidFill>
              <a:ea typeface="华文新魏" panose="02010800040101010101" pitchFamily="2" charset="-122"/>
            </a:endParaRPr>
          </a:p>
          <a:p>
            <a:pPr lvl="1" eaLnBrk="1" hangingPunct="1">
              <a:spcBef>
                <a:spcPct val="20000"/>
              </a:spcBef>
              <a:buClr>
                <a:schemeClr val="accent1"/>
              </a:buClr>
              <a:buSzPct val="150000"/>
              <a:buFontTx/>
              <a:buChar char="•"/>
            </a:pPr>
            <a:r>
              <a:rPr lang="en-US" altLang="zh-CN" sz="2100">
                <a:solidFill>
                  <a:srgbClr val="000000"/>
                </a:solidFill>
                <a:ea typeface="华文新魏" panose="02010800040101010101" pitchFamily="2" charset="-122"/>
              </a:rPr>
              <a:t>system</a:t>
            </a:r>
            <a:r>
              <a:rPr lang="zh-CN" altLang="en-US" sz="2100">
                <a:solidFill>
                  <a:srgbClr val="000000"/>
                </a:solidFill>
                <a:ea typeface="华文新魏" panose="02010800040101010101" pitchFamily="2" charset="-122"/>
              </a:rPr>
              <a:t>是数据库系统使用的字符集设定。</a:t>
            </a:r>
            <a:endParaRPr lang="zh-CN" altLang="en-US" sz="2100">
              <a:solidFill>
                <a:srgbClr val="000000"/>
              </a:solidFill>
              <a:ea typeface="华文新魏" panose="0201080004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457200" y="274638"/>
            <a:ext cx="6705600" cy="1143000"/>
          </a:xfrm>
          <a:solidFill>
            <a:srgbClr val="FFFFFF"/>
          </a:solidFill>
          <a:ln>
            <a:solidFill>
              <a:srgbClr val="000000"/>
            </a:solidFill>
            <a:miter lim="800000"/>
          </a:ln>
        </p:spPr>
        <p:txBody>
          <a:bodyPr vert="horz" wrap="square" lIns="91440" tIns="45720" rIns="91440" bIns="45720" numCol="1" anchor="t" anchorCtr="0" compatLnSpc="1"/>
          <a:lstStyle/>
          <a:p>
            <a:pPr eaLnBrk="1" hangingPunct="1"/>
            <a:r>
              <a:rPr lang="zh-CN" altLang="en-US"/>
              <a:t>数据库的基本概念</a:t>
            </a:r>
            <a:endParaRPr lang="zh-CN" altLang="en-US"/>
          </a:p>
        </p:txBody>
      </p:sp>
      <p:sp>
        <p:nvSpPr>
          <p:cNvPr id="11267" name="Rectangle 3"/>
          <p:cNvSpPr>
            <a:spLocks noGrp="1" noChangeArrowheads="1"/>
          </p:cNvSpPr>
          <p:nvPr>
            <p:ph type="body" idx="1"/>
          </p:nvPr>
        </p:nvSpPr>
        <p:spPr bwMode="auto">
          <a:xfrm>
            <a:off x="304800" y="1600200"/>
            <a:ext cx="8382000" cy="4953000"/>
          </a:xfrm>
          <a:solidFill>
            <a:srgbClr val="FFFFFF"/>
          </a:solidFill>
          <a:ln>
            <a:solidFill>
              <a:srgbClr val="000000"/>
            </a:solidFill>
            <a:miter lim="800000"/>
          </a:ln>
        </p:spPr>
        <p:txBody>
          <a:bodyPr vert="horz" wrap="square" lIns="91440" tIns="45720" rIns="91440" bIns="45720" numCol="1" anchor="t" anchorCtr="0" compatLnSpc="1"/>
          <a:lstStyle/>
          <a:p>
            <a:pPr eaLnBrk="1" hangingPunct="1"/>
            <a:r>
              <a:rPr lang="zh-CN" altLang="en-US"/>
              <a:t>数据库的定义：</a:t>
            </a:r>
            <a:endParaRPr lang="zh-CN" altLang="en-US"/>
          </a:p>
          <a:p>
            <a:pPr eaLnBrk="1" hangingPunct="1"/>
            <a:endParaRPr lang="zh-CN" altLang="en-US"/>
          </a:p>
          <a:p>
            <a:pPr eaLnBrk="1" hangingPunct="1">
              <a:buFont typeface="Arial" panose="020B0604020202020204" pitchFamily="34" charset="0"/>
              <a:buNone/>
            </a:pPr>
            <a:r>
              <a:rPr lang="zh-CN" altLang="en-US"/>
              <a:t>数据库</a:t>
            </a:r>
            <a:r>
              <a:rPr lang="en-US" altLang="zh-CN"/>
              <a:t>(Database)</a:t>
            </a:r>
            <a:r>
              <a:rPr lang="zh-CN" altLang="en-US"/>
              <a:t>是按照</a:t>
            </a:r>
            <a:r>
              <a:rPr lang="zh-CN" altLang="en-US" sz="3200" b="1">
                <a:solidFill>
                  <a:srgbClr val="CC3300"/>
                </a:solidFill>
                <a:hlinkClick r:id="rId1"/>
              </a:rPr>
              <a:t>数据结构</a:t>
            </a:r>
            <a:r>
              <a:rPr lang="zh-CN" altLang="en-US" sz="3200" b="1">
                <a:solidFill>
                  <a:srgbClr val="CC3300"/>
                </a:solidFill>
              </a:rPr>
              <a:t>来组织、</a:t>
            </a:r>
            <a:r>
              <a:rPr lang="zh-CN" altLang="en-US" sz="3200" b="1">
                <a:solidFill>
                  <a:srgbClr val="CC3300"/>
                </a:solidFill>
                <a:hlinkClick r:id="rId2"/>
              </a:rPr>
              <a:t>存储</a:t>
            </a:r>
            <a:r>
              <a:rPr lang="zh-CN" altLang="en-US" sz="3200" b="1">
                <a:solidFill>
                  <a:srgbClr val="CC3300"/>
                </a:solidFill>
              </a:rPr>
              <a:t>和管理数据的仓库</a:t>
            </a:r>
            <a:r>
              <a:rPr lang="zh-CN" altLang="en-US"/>
              <a:t>，它产生于距今六十多年前，随着</a:t>
            </a:r>
            <a:r>
              <a:rPr lang="zh-CN" altLang="en-US">
                <a:hlinkClick r:id="rId3"/>
              </a:rPr>
              <a:t>信息技术</a:t>
            </a:r>
            <a:r>
              <a:rPr lang="zh-CN" altLang="en-US"/>
              <a:t>和市场的发展，特别是二十世纪九十年代以后，</a:t>
            </a:r>
            <a:r>
              <a:rPr lang="zh-CN" altLang="en-US">
                <a:hlinkClick r:id="rId4"/>
              </a:rPr>
              <a:t>数据管理</a:t>
            </a:r>
            <a:r>
              <a:rPr lang="zh-CN" altLang="en-US"/>
              <a:t>不再仅仅是存储和管理数据，而转变成用户所需要的各种数据管理的方式 </a:t>
            </a:r>
            <a:endParaRPr lang="zh-CN" altLang="en-US"/>
          </a:p>
          <a:p>
            <a:pPr eaLnBrk="1" hangingPunct="1">
              <a:buFont typeface="Arial" panose="020B0604020202020204" pitchFamily="34" charset="0"/>
              <a:buNone/>
            </a:pPr>
            <a:r>
              <a:rPr lang="en-US" altLang="zh-CN"/>
              <a:t>DBA    </a:t>
            </a:r>
            <a:r>
              <a:rPr lang="zh-CN" altLang="en-US"/>
              <a:t>啤酒和尿布的故事（大数据、数据挖掘）</a:t>
            </a:r>
            <a:r>
              <a:rPr lang="en-US" altLang="zh-CN"/>
              <a:t>MIS</a:t>
            </a:r>
            <a:r>
              <a:rPr lang="zh-CN" altLang="en-US"/>
              <a:t>系统</a:t>
            </a:r>
            <a:endParaRPr lang="zh-CN" altLang="en-US"/>
          </a:p>
          <a:p>
            <a:pPr eaLnBrk="1" hangingPunct="1">
              <a:buFont typeface="Arial" panose="020B0604020202020204" pitchFamily="34" charset="0"/>
              <a:buNone/>
            </a:pPr>
            <a:endParaRPr lang="en-US" altLang="zh-CN"/>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bwMode="auto">
          <a:xfrm>
            <a:off x="914400" y="2743200"/>
            <a:ext cx="82296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ctr" eaLnBrk="1" hangingPunct="1"/>
            <a:r>
              <a:rPr lang="zh-CN" altLang="en-US" b="1">
                <a:latin typeface="黑体" panose="02010609060101010101" pitchFamily="49" charset="-122"/>
                <a:ea typeface="黑体" panose="02010609060101010101" pitchFamily="49" charset="-122"/>
              </a:rPr>
              <a:t>现在就讲到这里，谢谢大家 ！</a:t>
            </a:r>
            <a:endParaRPr lang="zh-CN" altLang="en-US" b="1">
              <a:latin typeface="黑体" panose="02010609060101010101" pitchFamily="49" charset="-122"/>
              <a:ea typeface="黑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457200" y="274638"/>
            <a:ext cx="6705600" cy="1143000"/>
          </a:xfrm>
          <a:solidFill>
            <a:srgbClr val="FFFFFF"/>
          </a:solidFill>
          <a:ln>
            <a:solidFill>
              <a:srgbClr val="000000"/>
            </a:solidFill>
            <a:miter lim="800000"/>
          </a:ln>
        </p:spPr>
        <p:txBody>
          <a:bodyPr vert="horz" wrap="square" lIns="91440" tIns="45720" rIns="91440" bIns="45720" numCol="1" anchor="t" anchorCtr="0" compatLnSpc="1"/>
          <a:lstStyle/>
          <a:p>
            <a:pPr eaLnBrk="1" hangingPunct="1"/>
            <a:r>
              <a:rPr lang="zh-CN" altLang="en-US"/>
              <a:t>数据库的基本概念</a:t>
            </a:r>
            <a:endParaRPr lang="zh-CN" altLang="en-US"/>
          </a:p>
        </p:txBody>
      </p:sp>
      <p:sp>
        <p:nvSpPr>
          <p:cNvPr id="12291" name="Rectangle 3"/>
          <p:cNvSpPr>
            <a:spLocks noGrp="1" noChangeArrowheads="1"/>
          </p:cNvSpPr>
          <p:nvPr>
            <p:ph type="body" idx="1"/>
          </p:nvPr>
        </p:nvSpPr>
        <p:spPr bwMode="auto">
          <a:xfrm>
            <a:off x="457200" y="1524000"/>
            <a:ext cx="8229600" cy="4876800"/>
          </a:xfrm>
          <a:solidFill>
            <a:srgbClr val="FFFFFF"/>
          </a:solidFill>
          <a:ln>
            <a:solidFill>
              <a:srgbClr val="000000"/>
            </a:solidFill>
            <a:miter lim="800000"/>
          </a:ln>
        </p:spPr>
        <p:txBody>
          <a:bodyPr vert="horz" wrap="square" lIns="91440" tIns="45720" rIns="91440" bIns="45720" numCol="1" anchor="t" anchorCtr="0" compatLnSpc="1"/>
          <a:lstStyle/>
          <a:p>
            <a:pPr eaLnBrk="1" hangingPunct="1">
              <a:lnSpc>
                <a:spcPct val="70000"/>
              </a:lnSpc>
            </a:pPr>
            <a:endParaRPr lang="en-US" altLang="zh-CN" sz="2400" b="1" dirty="0"/>
          </a:p>
          <a:p>
            <a:pPr eaLnBrk="1" hangingPunct="1">
              <a:lnSpc>
                <a:spcPct val="70000"/>
              </a:lnSpc>
            </a:pPr>
            <a:r>
              <a:rPr lang="zh-CN" altLang="en-US" sz="2400" b="1" dirty="0"/>
              <a:t>数据库的基本结构</a:t>
            </a:r>
            <a:endParaRPr lang="zh-CN" altLang="en-US" sz="2400" b="1" dirty="0"/>
          </a:p>
          <a:p>
            <a:pPr eaLnBrk="1" hangingPunct="1">
              <a:lnSpc>
                <a:spcPct val="70000"/>
              </a:lnSpc>
              <a:buFont typeface="Arial" panose="020B0604020202020204" pitchFamily="34" charset="0"/>
              <a:buNone/>
            </a:pPr>
            <a:r>
              <a:rPr lang="zh-CN" altLang="en-US" sz="2000" dirty="0"/>
              <a:t>以</a:t>
            </a:r>
            <a:r>
              <a:rPr lang="zh-CN" altLang="en-US" sz="2000" dirty="0">
                <a:hlinkClick r:id="rId1"/>
              </a:rPr>
              <a:t>内模式</a:t>
            </a:r>
            <a:r>
              <a:rPr lang="zh-CN" altLang="en-US" sz="2000" dirty="0"/>
              <a:t>为</a:t>
            </a:r>
            <a:r>
              <a:rPr lang="zh-CN" altLang="en-US" sz="2000" dirty="0">
                <a:hlinkClick r:id="rId2"/>
              </a:rPr>
              <a:t>框架</a:t>
            </a:r>
            <a:r>
              <a:rPr lang="zh-CN" altLang="en-US" sz="2000" dirty="0"/>
              <a:t>所组成的数据库叫做物理数据库；以</a:t>
            </a:r>
            <a:r>
              <a:rPr lang="zh-CN" altLang="en-US" sz="2000" dirty="0">
                <a:hlinkClick r:id="rId3"/>
              </a:rPr>
              <a:t>概念模式</a:t>
            </a:r>
            <a:r>
              <a:rPr lang="zh-CN" altLang="en-US" sz="2000" dirty="0"/>
              <a:t>为框架所组成的数据叫概念数据库；以</a:t>
            </a:r>
            <a:r>
              <a:rPr lang="zh-CN" altLang="en-US" sz="2000" dirty="0">
                <a:hlinkClick r:id="rId4"/>
              </a:rPr>
              <a:t>外模式</a:t>
            </a:r>
            <a:r>
              <a:rPr lang="zh-CN" altLang="en-US" sz="2000" dirty="0"/>
              <a:t>为框架所组成的数据库叫用户数据库。</a:t>
            </a:r>
            <a:endParaRPr lang="zh-CN" altLang="en-US" sz="2000" b="1" dirty="0"/>
          </a:p>
          <a:p>
            <a:pPr eaLnBrk="1" hangingPunct="1">
              <a:lnSpc>
                <a:spcPct val="70000"/>
              </a:lnSpc>
              <a:buFont typeface="Arial" panose="020B0604020202020204" pitchFamily="34" charset="0"/>
              <a:buNone/>
            </a:pPr>
            <a:r>
              <a:rPr lang="zh-CN" altLang="en-US" sz="2000" b="1" dirty="0"/>
              <a:t>⑴ </a:t>
            </a:r>
            <a:r>
              <a:rPr lang="zh-CN" altLang="en-US" sz="2000" b="1" dirty="0">
                <a:solidFill>
                  <a:srgbClr val="CC3300"/>
                </a:solidFill>
              </a:rPr>
              <a:t>物理</a:t>
            </a:r>
            <a:r>
              <a:rPr lang="zh-CN" altLang="en-US" sz="2000" dirty="0">
                <a:solidFill>
                  <a:srgbClr val="CC3300"/>
                </a:solidFill>
                <a:hlinkClick r:id="rId5"/>
              </a:rPr>
              <a:t>数据层</a:t>
            </a:r>
            <a:r>
              <a:rPr lang="zh-CN" altLang="en-US" sz="2000" dirty="0"/>
              <a:t>。</a:t>
            </a:r>
            <a:endParaRPr lang="zh-CN" altLang="en-US" sz="2000" dirty="0"/>
          </a:p>
          <a:p>
            <a:pPr eaLnBrk="1" hangingPunct="1">
              <a:lnSpc>
                <a:spcPct val="70000"/>
              </a:lnSpc>
              <a:buFont typeface="Arial" panose="020B0604020202020204" pitchFamily="34" charset="0"/>
              <a:buNone/>
            </a:pPr>
            <a:r>
              <a:rPr lang="zh-CN" altLang="en-US" sz="2000" dirty="0"/>
              <a:t>它是数据库的最内层，是物理存贮设备上实际存储的数据的集合。这些数据是</a:t>
            </a:r>
            <a:r>
              <a:rPr lang="zh-CN" altLang="en-US" sz="2000" dirty="0">
                <a:hlinkClick r:id="rId6"/>
              </a:rPr>
              <a:t>原始数据</a:t>
            </a:r>
            <a:r>
              <a:rPr lang="zh-CN" altLang="en-US" sz="2000" dirty="0"/>
              <a:t>。</a:t>
            </a:r>
            <a:endParaRPr lang="zh-CN" altLang="en-US" sz="2000" b="1" dirty="0"/>
          </a:p>
          <a:p>
            <a:pPr eaLnBrk="1" hangingPunct="1">
              <a:lnSpc>
                <a:spcPct val="70000"/>
              </a:lnSpc>
              <a:buFont typeface="Arial" panose="020B0604020202020204" pitchFamily="34" charset="0"/>
              <a:buNone/>
            </a:pPr>
            <a:r>
              <a:rPr lang="zh-CN" altLang="en-US" sz="2000" b="1" dirty="0"/>
              <a:t>⑵ </a:t>
            </a:r>
            <a:r>
              <a:rPr lang="zh-CN" altLang="en-US" sz="2000" b="1" dirty="0">
                <a:solidFill>
                  <a:srgbClr val="CC3300"/>
                </a:solidFill>
              </a:rPr>
              <a:t>概念</a:t>
            </a:r>
            <a:r>
              <a:rPr lang="zh-CN" altLang="en-US" sz="2000" dirty="0">
                <a:solidFill>
                  <a:srgbClr val="CC3300"/>
                </a:solidFill>
                <a:hlinkClick r:id="rId5"/>
              </a:rPr>
              <a:t>数据层</a:t>
            </a:r>
            <a:r>
              <a:rPr lang="zh-CN" altLang="en-US" sz="2000" dirty="0">
                <a:solidFill>
                  <a:srgbClr val="CC3300"/>
                </a:solidFill>
              </a:rPr>
              <a:t>。</a:t>
            </a:r>
            <a:endParaRPr lang="zh-CN" altLang="en-US" sz="2000" dirty="0">
              <a:solidFill>
                <a:srgbClr val="CC3300"/>
              </a:solidFill>
            </a:endParaRPr>
          </a:p>
          <a:p>
            <a:pPr eaLnBrk="1" hangingPunct="1">
              <a:lnSpc>
                <a:spcPct val="70000"/>
              </a:lnSpc>
              <a:buFont typeface="Arial" panose="020B0604020202020204" pitchFamily="34" charset="0"/>
              <a:buNone/>
            </a:pPr>
            <a:r>
              <a:rPr lang="zh-CN" altLang="en-US" sz="2000" dirty="0"/>
              <a:t>它是数据库的中间一层，是数据库的整体</a:t>
            </a:r>
            <a:r>
              <a:rPr lang="zh-CN" altLang="en-US" sz="2000" dirty="0">
                <a:hlinkClick r:id="rId7"/>
              </a:rPr>
              <a:t>逻辑表示</a:t>
            </a:r>
            <a:r>
              <a:rPr lang="zh-CN" altLang="en-US" sz="2000" dirty="0"/>
              <a:t>。指出了每个数据的逻辑定义及数据间的逻辑联系，是存贮记录的集合。它所涉及的是数据库所有对象的逻辑关系，而不是它们的物理情况，是</a:t>
            </a:r>
            <a:r>
              <a:rPr lang="zh-CN" altLang="en-US" sz="2000" dirty="0">
                <a:hlinkClick r:id="rId8"/>
              </a:rPr>
              <a:t>数据库管理员</a:t>
            </a:r>
            <a:r>
              <a:rPr lang="zh-CN" altLang="en-US" sz="2000" dirty="0"/>
              <a:t>概念下的数据库。</a:t>
            </a:r>
            <a:endParaRPr lang="zh-CN" altLang="en-US" sz="2000" b="1" dirty="0"/>
          </a:p>
          <a:p>
            <a:pPr eaLnBrk="1" hangingPunct="1">
              <a:lnSpc>
                <a:spcPct val="70000"/>
              </a:lnSpc>
              <a:buFont typeface="Arial" panose="020B0604020202020204" pitchFamily="34" charset="0"/>
              <a:buNone/>
            </a:pPr>
            <a:r>
              <a:rPr lang="zh-CN" altLang="en-US" sz="2000" b="1" dirty="0"/>
              <a:t>⑶ </a:t>
            </a:r>
            <a:r>
              <a:rPr lang="zh-CN" altLang="en-US" sz="2000" b="1" dirty="0">
                <a:solidFill>
                  <a:srgbClr val="CC3300"/>
                </a:solidFill>
              </a:rPr>
              <a:t>逻辑（用户）</a:t>
            </a:r>
            <a:r>
              <a:rPr lang="zh-CN" altLang="en-US" sz="2000" dirty="0">
                <a:solidFill>
                  <a:srgbClr val="CC3300"/>
                </a:solidFill>
                <a:hlinkClick r:id="rId5"/>
              </a:rPr>
              <a:t>数据层</a:t>
            </a:r>
            <a:r>
              <a:rPr lang="zh-CN" altLang="en-US" sz="2000" dirty="0">
                <a:solidFill>
                  <a:srgbClr val="CC3300"/>
                </a:solidFill>
              </a:rPr>
              <a:t>。</a:t>
            </a:r>
            <a:endParaRPr lang="zh-CN" altLang="en-US" sz="2000" dirty="0">
              <a:solidFill>
                <a:srgbClr val="CC3300"/>
              </a:solidFill>
            </a:endParaRPr>
          </a:p>
          <a:p>
            <a:pPr eaLnBrk="1" hangingPunct="1">
              <a:lnSpc>
                <a:spcPct val="70000"/>
              </a:lnSpc>
              <a:buFont typeface="Arial" panose="020B0604020202020204" pitchFamily="34" charset="0"/>
              <a:buNone/>
            </a:pPr>
            <a:r>
              <a:rPr lang="zh-CN" altLang="en-US" sz="2000" dirty="0"/>
              <a:t>它是用户所看到和使用的数据库，表示了一个或一些特定用户使用的数据集合，即</a:t>
            </a:r>
            <a:r>
              <a:rPr lang="zh-CN" altLang="en-US" sz="2000" dirty="0">
                <a:hlinkClick r:id="rId9"/>
              </a:rPr>
              <a:t>逻辑记录</a:t>
            </a:r>
            <a:r>
              <a:rPr lang="zh-CN" altLang="en-US" sz="2000" dirty="0"/>
              <a:t>的集合</a:t>
            </a:r>
            <a:endParaRPr lang="zh-CN" alt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457200" y="274638"/>
            <a:ext cx="6705600" cy="1143000"/>
          </a:xfrm>
          <a:solidFill>
            <a:srgbClr val="FFFFFF"/>
          </a:solidFill>
          <a:ln>
            <a:solidFill>
              <a:srgbClr val="000000"/>
            </a:solidFill>
            <a:miter lim="800000"/>
          </a:ln>
        </p:spPr>
        <p:txBody>
          <a:bodyPr vert="horz" wrap="square" lIns="91440" tIns="45720" rIns="91440" bIns="45720" numCol="1" anchor="t" anchorCtr="0" compatLnSpc="1"/>
          <a:lstStyle/>
          <a:p>
            <a:pPr eaLnBrk="1" hangingPunct="1"/>
            <a:r>
              <a:rPr lang="zh-CN" altLang="en-US"/>
              <a:t>数据库的基本概念</a:t>
            </a:r>
            <a:endParaRPr lang="zh-CN" altLang="en-US"/>
          </a:p>
        </p:txBody>
      </p:sp>
      <p:sp>
        <p:nvSpPr>
          <p:cNvPr id="13315" name="Rectangle 3"/>
          <p:cNvSpPr>
            <a:spLocks noGrp="1" noChangeArrowheads="1"/>
          </p:cNvSpPr>
          <p:nvPr>
            <p:ph type="body" idx="1"/>
          </p:nvPr>
        </p:nvSpPr>
        <p:spPr bwMode="auto">
          <a:xfrm>
            <a:off x="457200" y="1600200"/>
            <a:ext cx="8229600" cy="4876800"/>
          </a:xfrm>
          <a:solidFill>
            <a:srgbClr val="FFFFFF"/>
          </a:solidFill>
          <a:ln>
            <a:solidFill>
              <a:srgbClr val="000000"/>
            </a:solidFill>
            <a:miter lim="800000"/>
          </a:ln>
        </p:spPr>
        <p:txBody>
          <a:bodyPr vert="horz" wrap="square" lIns="91440" tIns="45720" rIns="91440" bIns="45720" numCol="1" anchor="t" anchorCtr="0" compatLnSpc="1"/>
          <a:lstStyle/>
          <a:p>
            <a:pPr eaLnBrk="1" hangingPunct="1"/>
            <a:r>
              <a:rPr lang="zh-CN" altLang="en-US" b="1"/>
              <a:t>数据库的基本特点：</a:t>
            </a:r>
            <a:endParaRPr lang="zh-CN" altLang="en-US" b="1"/>
          </a:p>
          <a:p>
            <a:pPr eaLnBrk="1" hangingPunct="1">
              <a:buFont typeface="Arial" panose="020B0604020202020204" pitchFamily="34" charset="0"/>
              <a:buNone/>
            </a:pPr>
            <a:r>
              <a:rPr lang="en-US" altLang="zh-CN" b="1"/>
              <a:t>1</a:t>
            </a:r>
            <a:r>
              <a:rPr lang="zh-CN" altLang="en-US" b="1"/>
              <a:t>、实现数据共享</a:t>
            </a:r>
            <a:endParaRPr lang="zh-CN" altLang="en-US" b="1"/>
          </a:p>
          <a:p>
            <a:pPr eaLnBrk="1" hangingPunct="1">
              <a:buFont typeface="Arial" panose="020B0604020202020204" pitchFamily="34" charset="0"/>
              <a:buNone/>
            </a:pPr>
            <a:r>
              <a:rPr lang="en-US" altLang="zh-CN" b="1"/>
              <a:t>2</a:t>
            </a:r>
            <a:r>
              <a:rPr lang="zh-CN" altLang="en-US" b="1"/>
              <a:t>、减少了数据的冗余度</a:t>
            </a:r>
            <a:endParaRPr lang="zh-CN" altLang="en-US" b="1"/>
          </a:p>
          <a:p>
            <a:pPr eaLnBrk="1" hangingPunct="1">
              <a:buFont typeface="Arial" panose="020B0604020202020204" pitchFamily="34" charset="0"/>
              <a:buNone/>
            </a:pPr>
            <a:r>
              <a:rPr lang="zh-CN" altLang="en-US" sz="2000"/>
              <a:t>同文件系统比，数据库实现了数据共享，减少了大量重复数据，维护了数据的一致性</a:t>
            </a:r>
            <a:endParaRPr lang="zh-CN" altLang="en-US" sz="2000"/>
          </a:p>
          <a:p>
            <a:pPr eaLnBrk="1" hangingPunct="1">
              <a:buFont typeface="Arial" panose="020B0604020202020204" pitchFamily="34" charset="0"/>
              <a:buNone/>
            </a:pPr>
            <a:r>
              <a:rPr lang="en-US" altLang="zh-CN" b="1"/>
              <a:t>3</a:t>
            </a:r>
            <a:r>
              <a:rPr lang="zh-CN" altLang="en-US" b="1"/>
              <a:t>、实现了数据的集中控制</a:t>
            </a:r>
            <a:endParaRPr lang="zh-CN" altLang="en-US" b="1"/>
          </a:p>
          <a:p>
            <a:pPr eaLnBrk="1" hangingPunct="1">
              <a:buFont typeface="Arial" panose="020B0604020202020204" pitchFamily="34" charset="0"/>
              <a:buNone/>
            </a:pPr>
            <a:r>
              <a:rPr lang="zh-CN" altLang="en-US" sz="2000"/>
              <a:t>文件的管理方式中，数据处于一种分散的状态，不同的用户或同一用户在不同处理间毫无关系，利用数据库可以对数据进行集中控制和处理</a:t>
            </a:r>
            <a:endParaRPr lang="zh-CN" altLang="en-US" sz="2000"/>
          </a:p>
          <a:p>
            <a:pPr eaLnBrk="1" hangingPunct="1">
              <a:buFont typeface="Arial" panose="020B0604020202020204" pitchFamily="34" charset="0"/>
              <a:buNone/>
            </a:pPr>
            <a:r>
              <a:rPr lang="en-US" altLang="zh-CN" b="1"/>
              <a:t>4</a:t>
            </a:r>
            <a:r>
              <a:rPr lang="zh-CN" altLang="en-US" b="1"/>
              <a:t>、数据的一致性和可维护性，确保数据的</a:t>
            </a:r>
            <a:r>
              <a:rPr lang="zh-CN" altLang="en-US" b="1">
                <a:solidFill>
                  <a:srgbClr val="CC3300"/>
                </a:solidFill>
              </a:rPr>
              <a:t>安全和可靠</a:t>
            </a:r>
            <a:endParaRPr lang="zh-CN" altLang="en-US" b="1">
              <a:solidFill>
                <a:srgbClr val="CC3300"/>
              </a:solidFill>
            </a:endParaRPr>
          </a:p>
          <a:p>
            <a:pPr eaLnBrk="1" hangingPunct="1">
              <a:buFont typeface="Arial" panose="020B0604020202020204" pitchFamily="34" charset="0"/>
              <a:buNone/>
            </a:pPr>
            <a:r>
              <a:rPr lang="en-US" altLang="zh-CN" b="1"/>
              <a:t>5</a:t>
            </a:r>
            <a:r>
              <a:rPr lang="zh-CN" altLang="en-US" b="1"/>
              <a:t>、数据的备份方面了故障的恢复</a:t>
            </a:r>
            <a:endParaRPr lang="zh-CN" altLang="en-US"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457200" y="274638"/>
            <a:ext cx="6705600" cy="1143000"/>
          </a:xfrm>
          <a:solidFill>
            <a:srgbClr val="FFFFFF"/>
          </a:solidFill>
          <a:ln>
            <a:solidFill>
              <a:srgbClr val="000000"/>
            </a:solidFill>
            <a:miter lim="800000"/>
          </a:ln>
        </p:spPr>
        <p:txBody>
          <a:bodyPr vert="horz" wrap="square" lIns="91440" tIns="45720" rIns="91440" bIns="45720" numCol="1" anchor="t" anchorCtr="0" compatLnSpc="1"/>
          <a:lstStyle/>
          <a:p>
            <a:pPr eaLnBrk="1" hangingPunct="1"/>
            <a:r>
              <a:rPr lang="zh-CN" altLang="en-US"/>
              <a:t>数据库的基本概念</a:t>
            </a:r>
            <a:endParaRPr lang="zh-CN" altLang="en-US"/>
          </a:p>
        </p:txBody>
      </p:sp>
      <p:sp>
        <p:nvSpPr>
          <p:cNvPr id="14339" name="Rectangle 3"/>
          <p:cNvSpPr>
            <a:spLocks noGrp="1" noChangeArrowheads="1"/>
          </p:cNvSpPr>
          <p:nvPr>
            <p:ph type="body" idx="1"/>
          </p:nvPr>
        </p:nvSpPr>
        <p:spPr bwMode="auto">
          <a:solidFill>
            <a:srgbClr val="FFFFFF"/>
          </a:solidFill>
          <a:ln>
            <a:solidFill>
              <a:srgbClr val="000000"/>
            </a:solidFill>
            <a:miter lim="800000"/>
          </a:ln>
        </p:spPr>
        <p:txBody>
          <a:bodyPr vert="horz" wrap="square" lIns="91440" tIns="45720" rIns="91440" bIns="45720" numCol="1" anchor="t" anchorCtr="0" compatLnSpc="1"/>
          <a:lstStyle/>
          <a:p>
            <a:pPr eaLnBrk="1" hangingPunct="1">
              <a:buFont typeface="Arial" panose="020B0604020202020204" pitchFamily="34" charset="0"/>
              <a:buNone/>
            </a:pPr>
            <a:r>
              <a:rPr lang="zh-CN" altLang="en-US" b="1"/>
              <a:t>主流数据库</a:t>
            </a:r>
            <a:endParaRPr lang="zh-CN" altLang="en-US" b="1"/>
          </a:p>
          <a:p>
            <a:pPr eaLnBrk="1" hangingPunct="1"/>
            <a:r>
              <a:rPr lang="en-US" altLang="zh-CN" b="1"/>
              <a:t>Mysql    </a:t>
            </a:r>
            <a:r>
              <a:rPr lang="zh-CN" altLang="en-US" b="1"/>
              <a:t>（</a:t>
            </a:r>
            <a:r>
              <a:rPr lang="en-US" altLang="zh-CN" b="1"/>
              <a:t>oracle)   </a:t>
            </a:r>
            <a:r>
              <a:rPr lang="zh-CN" altLang="en-US" b="1"/>
              <a:t>瑞典</a:t>
            </a:r>
            <a:r>
              <a:rPr lang="en-US" altLang="zh-CN" b="1"/>
              <a:t>AB</a:t>
            </a:r>
            <a:r>
              <a:rPr lang="zh-CN" altLang="en-US" b="1"/>
              <a:t>公司</a:t>
            </a:r>
            <a:r>
              <a:rPr lang="en-US" altLang="zh-CN" b="1"/>
              <a:t>-sun-oracle</a:t>
            </a:r>
            <a:endParaRPr lang="en-US" altLang="zh-CN" b="1"/>
          </a:p>
          <a:p>
            <a:pPr eaLnBrk="1" hangingPunct="1"/>
            <a:r>
              <a:rPr lang="en-US" altLang="zh-CN" b="1"/>
              <a:t>Oracle     oracle</a:t>
            </a:r>
            <a:endParaRPr lang="en-US" altLang="zh-CN" b="1"/>
          </a:p>
          <a:p>
            <a:pPr eaLnBrk="1" hangingPunct="1"/>
            <a:r>
              <a:rPr lang="en-US" altLang="zh-CN" b="1"/>
              <a:t>SQL SERVER   Micro Soft </a:t>
            </a:r>
            <a:r>
              <a:rPr lang="zh-CN" altLang="en-US" b="1"/>
              <a:t>（</a:t>
            </a:r>
            <a:r>
              <a:rPr lang="en-US" altLang="zh-CN" b="1"/>
              <a:t>Sybase Unix</a:t>
            </a:r>
            <a:r>
              <a:rPr lang="zh-CN" altLang="en-US" b="1"/>
              <a:t>）</a:t>
            </a:r>
            <a:endParaRPr lang="en-US" altLang="zh-CN" b="1"/>
          </a:p>
          <a:p>
            <a:pPr eaLnBrk="1" hangingPunct="1"/>
            <a:r>
              <a:rPr lang="en-US" altLang="zh-CN" b="1"/>
              <a:t>Db2   IBM</a:t>
            </a:r>
            <a:endParaRPr lang="en-US" altLang="zh-CN" b="1"/>
          </a:p>
          <a:p>
            <a:pPr eaLnBrk="1" hangingPunct="1"/>
            <a:r>
              <a:rPr lang="en-US" altLang="zh-CN" b="1"/>
              <a:t>Postgres   </a:t>
            </a:r>
            <a:r>
              <a:rPr lang="en-US" altLang="zh-CN" b="1">
                <a:latin typeface="Arial" panose="020B0604020202020204" pitchFamily="34" charset="0"/>
              </a:rPr>
              <a:t>…</a:t>
            </a:r>
            <a:r>
              <a:rPr lang="zh-CN" altLang="en-US" b="1"/>
              <a:t>加州大学伯克利分校计算机系</a:t>
            </a:r>
            <a:r>
              <a:rPr lang="zh-CN" altLang="en-US"/>
              <a:t> </a:t>
            </a:r>
            <a:endParaRPr lang="zh-CN" altLang="en-US"/>
          </a:p>
          <a:p>
            <a:pPr eaLnBrk="1" hangingPunct="1"/>
            <a:endParaRPr lang="zh-CN" altLang="en-US"/>
          </a:p>
          <a:p>
            <a:pPr eaLnBrk="1" hangingPunct="1">
              <a:buFont typeface="Arial" panose="020B0604020202020204" pitchFamily="34" charset="0"/>
              <a:buNone/>
            </a:pPr>
            <a:r>
              <a:rPr lang="zh-CN" altLang="en-US"/>
              <a:t>标准、服务、产品、项目</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74638"/>
            <a:ext cx="6705600" cy="1143000"/>
          </a:xfrm>
          <a:solidFill>
            <a:srgbClr val="FFFFFF"/>
          </a:solidFill>
          <a:ln>
            <a:solidFill>
              <a:srgbClr val="000000"/>
            </a:solidFill>
            <a:miter lim="800000"/>
          </a:ln>
        </p:spPr>
        <p:txBody>
          <a:bodyPr vert="horz" wrap="square" lIns="91440" tIns="45720" rIns="91440" bIns="45720" numCol="1" anchor="t" anchorCtr="0" compatLnSpc="1"/>
          <a:lstStyle/>
          <a:p>
            <a:pPr eaLnBrk="1" hangingPunct="1"/>
            <a:r>
              <a:rPr lang="zh-CN" altLang="en-US"/>
              <a:t>数据库的基本概念</a:t>
            </a:r>
            <a:endParaRPr lang="zh-CN" altLang="en-US"/>
          </a:p>
        </p:txBody>
      </p:sp>
      <p:sp>
        <p:nvSpPr>
          <p:cNvPr id="15363" name="Rectangle 3"/>
          <p:cNvSpPr>
            <a:spLocks noGrp="1" noChangeArrowheads="1"/>
          </p:cNvSpPr>
          <p:nvPr>
            <p:ph type="body" idx="1"/>
          </p:nvPr>
        </p:nvSpPr>
        <p:spPr bwMode="auto">
          <a:solidFill>
            <a:srgbClr val="FFFFFF"/>
          </a:solidFill>
          <a:ln>
            <a:solidFill>
              <a:srgbClr val="000000"/>
            </a:solidFill>
            <a:miter lim="800000"/>
          </a:ln>
        </p:spPr>
        <p:txBody>
          <a:bodyPr vert="horz" wrap="square" lIns="91440" tIns="45720" rIns="91440" bIns="45720" numCol="1" anchor="t" anchorCtr="0" compatLnSpc="1"/>
          <a:lstStyle/>
          <a:p>
            <a:pPr eaLnBrk="1" hangingPunct="1">
              <a:buFont typeface="Arial" panose="020B0604020202020204" pitchFamily="34" charset="0"/>
              <a:buNone/>
            </a:pPr>
            <a:r>
              <a:rPr lang="en-US" altLang="zh-CN" b="1"/>
              <a:t>NoSQL </a:t>
            </a:r>
            <a:r>
              <a:rPr lang="zh-CN" altLang="en-US" b="1"/>
              <a:t>（数据库）（</a:t>
            </a:r>
            <a:r>
              <a:rPr lang="en-US" altLang="zh-CN" b="1"/>
              <a:t>Not only SQL)</a:t>
            </a:r>
            <a:endParaRPr lang="en-US" altLang="zh-CN" b="1"/>
          </a:p>
          <a:p>
            <a:pPr eaLnBrk="1" hangingPunct="1"/>
            <a:r>
              <a:rPr lang="en-US" altLang="zh-CN" b="1"/>
              <a:t>HBASE (</a:t>
            </a:r>
            <a:r>
              <a:rPr lang="zh-CN" altLang="en-US" b="1"/>
              <a:t>分布式文件系统）</a:t>
            </a:r>
            <a:endParaRPr lang="zh-CN" altLang="en-US" b="1"/>
          </a:p>
          <a:p>
            <a:pPr eaLnBrk="1" hangingPunct="1"/>
            <a:r>
              <a:rPr lang="en-US" altLang="zh-CN" b="1"/>
              <a:t>Redis</a:t>
            </a:r>
            <a:r>
              <a:rPr lang="zh-CN" altLang="en-US" b="1"/>
              <a:t>（键值 ）</a:t>
            </a:r>
            <a:endParaRPr lang="zh-CN" altLang="en-US" b="1"/>
          </a:p>
          <a:p>
            <a:pPr eaLnBrk="1" hangingPunct="1"/>
            <a:r>
              <a:rPr lang="en-US" altLang="zh-CN" b="1"/>
              <a:t>Mongodb</a:t>
            </a:r>
            <a:r>
              <a:rPr lang="zh-CN" altLang="en-US" b="1"/>
              <a:t>（文档数据库）</a:t>
            </a:r>
            <a:endParaRPr lang="zh-CN" altLang="en-US"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457200" y="274638"/>
            <a:ext cx="6705600" cy="1143000"/>
          </a:xfrm>
          <a:solidFill>
            <a:srgbClr val="FFFFFF"/>
          </a:solidFill>
          <a:ln>
            <a:solidFill>
              <a:srgbClr val="000000"/>
            </a:solidFill>
            <a:miter lim="800000"/>
          </a:ln>
        </p:spPr>
        <p:txBody>
          <a:bodyPr vert="horz" wrap="square" lIns="91440" tIns="45720" rIns="91440" bIns="45720" numCol="1" anchor="t" anchorCtr="0" compatLnSpc="1"/>
          <a:lstStyle/>
          <a:p>
            <a:pPr eaLnBrk="1" hangingPunct="1"/>
            <a:r>
              <a:rPr lang="zh-CN" altLang="en-US" sz="3200"/>
              <a:t>为什么要学习 </a:t>
            </a:r>
            <a:r>
              <a:rPr lang="en-US" altLang="zh-CN" sz="3200"/>
              <a:t>MYSQL</a:t>
            </a:r>
            <a:endParaRPr lang="en-US" altLang="zh-CN" sz="3200"/>
          </a:p>
        </p:txBody>
      </p:sp>
      <p:sp>
        <p:nvSpPr>
          <p:cNvPr id="16387" name="Rectangle 3"/>
          <p:cNvSpPr>
            <a:spLocks noGrp="1" noChangeArrowheads="1"/>
          </p:cNvSpPr>
          <p:nvPr>
            <p:ph type="body" idx="1"/>
          </p:nvPr>
        </p:nvSpPr>
        <p:spPr bwMode="auto">
          <a:solidFill>
            <a:srgbClr val="FFFFFF"/>
          </a:solidFill>
          <a:ln>
            <a:solidFill>
              <a:srgbClr val="000000"/>
            </a:solidFill>
            <a:miter lim="800000"/>
          </a:ln>
        </p:spPr>
        <p:txBody>
          <a:bodyPr vert="horz" wrap="square" lIns="91440" tIns="45720" rIns="91440" bIns="45720" numCol="1" anchor="t" anchorCtr="0" compatLnSpc="1"/>
          <a:lstStyle/>
          <a:p>
            <a:pPr eaLnBrk="1" hangingPunct="1">
              <a:buFont typeface="Arial" panose="020B0604020202020204" pitchFamily="34" charset="0"/>
              <a:buNone/>
            </a:pPr>
            <a:endParaRPr lang="en-US" altLang="zh-CN" b="1"/>
          </a:p>
          <a:p>
            <a:pPr eaLnBrk="1" hangingPunct="1"/>
            <a:r>
              <a:rPr lang="zh-CN" altLang="en-US" b="1"/>
              <a:t>需要量大</a:t>
            </a:r>
            <a:endParaRPr lang="zh-CN" altLang="en-US" b="1"/>
          </a:p>
          <a:p>
            <a:pPr eaLnBrk="1" hangingPunct="1"/>
            <a:r>
              <a:rPr lang="zh-CN" altLang="en-US" b="1"/>
              <a:t>简单易学</a:t>
            </a:r>
            <a:endParaRPr lang="zh-CN" altLang="en-US" b="1"/>
          </a:p>
          <a:p>
            <a:pPr eaLnBrk="1" hangingPunct="1">
              <a:buFont typeface="Arial" panose="020B0604020202020204" pitchFamily="34" charset="0"/>
              <a:buNone/>
            </a:pPr>
            <a:endParaRPr lang="en-US" altLang="zh-CN"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539750" y="765175"/>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en-US" altLang="en-US" sz="2800" b="1">
                <a:solidFill>
                  <a:srgbClr val="336666"/>
                </a:solidFill>
                <a:latin typeface="Calibri Light" panose="020F0302020204030204" pitchFamily="34" charset="0"/>
                <a:ea typeface="华文新魏" panose="02010800040101010101" pitchFamily="2" charset="-122"/>
              </a:rPr>
              <a:t>MySQL简介</a:t>
            </a:r>
            <a:endParaRPr lang="zh-CN" altLang="en-US" sz="2800" b="1">
              <a:solidFill>
                <a:srgbClr val="336666"/>
              </a:solidFill>
              <a:latin typeface="Calibri Light" panose="020F0302020204030204" pitchFamily="34" charset="0"/>
              <a:ea typeface="华文新魏" panose="02010800040101010101" pitchFamily="2" charset="-122"/>
            </a:endParaRPr>
          </a:p>
        </p:txBody>
      </p:sp>
      <p:sp>
        <p:nvSpPr>
          <p:cNvPr id="17411"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2" name="Text Box 6"/>
          <p:cNvSpPr txBox="1">
            <a:spLocks noChangeArrowheads="1"/>
          </p:cNvSpPr>
          <p:nvPr/>
        </p:nvSpPr>
        <p:spPr bwMode="auto">
          <a:xfrm>
            <a:off x="592138" y="1630363"/>
            <a:ext cx="8228012" cy="3060838"/>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en-US" altLang="zh-CN" sz="3300" dirty="0">
                <a:solidFill>
                  <a:srgbClr val="000000"/>
                </a:solidFill>
                <a:latin typeface="楷体_GB2312" pitchFamily="1" charset="-122"/>
                <a:ea typeface="楷体_GB2312" pitchFamily="1" charset="-122"/>
              </a:rPr>
              <a:t>MySQL</a:t>
            </a:r>
            <a:r>
              <a:rPr lang="zh-CN" altLang="en-US" sz="3300" dirty="0">
                <a:solidFill>
                  <a:srgbClr val="000000"/>
                </a:solidFill>
                <a:latin typeface="楷体_GB2312" pitchFamily="1" charset="-122"/>
                <a:ea typeface="楷体_GB2312" pitchFamily="1" charset="-122"/>
              </a:rPr>
              <a:t>数据库的安装和配置</a:t>
            </a:r>
            <a:endParaRPr lang="zh-CN" altLang="en-US" sz="3300" dirty="0">
              <a:solidFill>
                <a:srgbClr val="000000"/>
              </a:solidFill>
              <a:latin typeface="楷体_GB2312" pitchFamily="1" charset="-122"/>
              <a:ea typeface="楷体_GB2312" pitchFamily="1" charset="-122"/>
            </a:endParaRPr>
          </a:p>
          <a:p>
            <a:pPr eaLnBrk="1" hangingPunct="1">
              <a:lnSpc>
                <a:spcPct val="90000"/>
              </a:lnSpc>
              <a:spcBef>
                <a:spcPct val="20000"/>
              </a:spcBef>
              <a:buClr>
                <a:schemeClr val="tx1"/>
              </a:buClr>
              <a:buSzPct val="70000"/>
              <a:buFont typeface="Wingdings" panose="05000000000000000000" pitchFamily="2" charset="2"/>
              <a:buChar char="l"/>
            </a:pPr>
            <a:r>
              <a:rPr lang="zh-CN" altLang="en-US" sz="3300" dirty="0">
                <a:solidFill>
                  <a:srgbClr val="000000"/>
                </a:solidFill>
                <a:latin typeface="楷体_GB2312" pitchFamily="1" charset="-122"/>
                <a:ea typeface="楷体_GB2312" pitchFamily="1" charset="-122"/>
              </a:rPr>
              <a:t>使用命令行窗口连接</a:t>
            </a:r>
            <a:r>
              <a:rPr lang="en-US" altLang="zh-CN" sz="3300" dirty="0">
                <a:solidFill>
                  <a:srgbClr val="000000"/>
                </a:solidFill>
                <a:latin typeface="楷体_GB2312" pitchFamily="1" charset="-122"/>
                <a:ea typeface="楷体_GB2312" pitchFamily="1" charset="-122"/>
              </a:rPr>
              <a:t>MYSQL</a:t>
            </a:r>
            <a:r>
              <a:rPr lang="zh-CN" altLang="en-US" sz="3300" dirty="0">
                <a:solidFill>
                  <a:srgbClr val="000000"/>
                </a:solidFill>
                <a:latin typeface="楷体_GB2312" pitchFamily="1" charset="-122"/>
                <a:ea typeface="楷体_GB2312" pitchFamily="1" charset="-122"/>
              </a:rPr>
              <a:t>数据库</a:t>
            </a:r>
            <a:endParaRPr lang="zh-CN" altLang="en-US" sz="3300" dirty="0">
              <a:solidFill>
                <a:srgbClr val="000000"/>
              </a:solidFill>
              <a:latin typeface="楷体_GB2312" pitchFamily="1" charset="-122"/>
              <a:ea typeface="楷体_GB2312" pitchFamily="1" charset="-122"/>
            </a:endParaRPr>
          </a:p>
          <a:p>
            <a:pPr lvl="1" eaLnBrk="1" hangingPunct="1">
              <a:lnSpc>
                <a:spcPct val="90000"/>
              </a:lnSpc>
              <a:spcBef>
                <a:spcPct val="20000"/>
              </a:spcBef>
              <a:buClr>
                <a:schemeClr val="accent1"/>
              </a:buClr>
              <a:buSzPct val="150000"/>
              <a:buFontTx/>
              <a:buChar char="•"/>
            </a:pPr>
            <a:r>
              <a:rPr lang="en-US" altLang="zh-CN" sz="3300" dirty="0" err="1">
                <a:solidFill>
                  <a:srgbClr val="000000"/>
                </a:solidFill>
                <a:latin typeface="楷体_GB2312" pitchFamily="1" charset="-122"/>
                <a:ea typeface="楷体_GB2312" pitchFamily="1" charset="-122"/>
              </a:rPr>
              <a:t>mysql</a:t>
            </a:r>
            <a:r>
              <a:rPr lang="en-US" altLang="zh-CN" sz="3300" dirty="0">
                <a:solidFill>
                  <a:srgbClr val="000000"/>
                </a:solidFill>
                <a:latin typeface="楷体_GB2312" pitchFamily="1" charset="-122"/>
                <a:ea typeface="楷体_GB2312" pitchFamily="1" charset="-122"/>
              </a:rPr>
              <a:t> </a:t>
            </a:r>
            <a:r>
              <a:rPr lang="en-US" altLang="zh-CN" sz="3300" dirty="0">
                <a:solidFill>
                  <a:srgbClr val="000000"/>
                </a:solidFill>
                <a:ea typeface="楷体_GB2312" pitchFamily="1" charset="-122"/>
              </a:rPr>
              <a:t>–</a:t>
            </a:r>
            <a:r>
              <a:rPr lang="en-US" altLang="zh-CN" sz="3300" dirty="0">
                <a:solidFill>
                  <a:srgbClr val="000000"/>
                </a:solidFill>
                <a:latin typeface="楷体_GB2312" pitchFamily="1" charset="-122"/>
                <a:ea typeface="楷体_GB2312" pitchFamily="1" charset="-122"/>
              </a:rPr>
              <a:t>u</a:t>
            </a:r>
            <a:r>
              <a:rPr lang="zh-CN" altLang="en-US" sz="3300" dirty="0">
                <a:solidFill>
                  <a:srgbClr val="000000"/>
                </a:solidFill>
                <a:latin typeface="楷体_GB2312" pitchFamily="1" charset="-122"/>
                <a:ea typeface="楷体_GB2312" pitchFamily="1" charset="-122"/>
              </a:rPr>
              <a:t>用户名 </a:t>
            </a:r>
            <a:r>
              <a:rPr lang="en-US" altLang="zh-CN" sz="3300" dirty="0">
                <a:solidFill>
                  <a:srgbClr val="000000"/>
                </a:solidFill>
                <a:ea typeface="楷体_GB2312" pitchFamily="1" charset="-122"/>
              </a:rPr>
              <a:t>–</a:t>
            </a:r>
            <a:r>
              <a:rPr lang="en-US" altLang="zh-CN" sz="3300" dirty="0">
                <a:solidFill>
                  <a:srgbClr val="000000"/>
                </a:solidFill>
                <a:latin typeface="楷体_GB2312" pitchFamily="1" charset="-122"/>
                <a:ea typeface="楷体_GB2312" pitchFamily="1" charset="-122"/>
              </a:rPr>
              <a:t>p</a:t>
            </a:r>
            <a:r>
              <a:rPr lang="zh-CN" altLang="en-US" sz="3300" dirty="0">
                <a:solidFill>
                  <a:srgbClr val="000000"/>
                </a:solidFill>
                <a:latin typeface="楷体_GB2312" pitchFamily="1" charset="-122"/>
                <a:ea typeface="楷体_GB2312" pitchFamily="1" charset="-122"/>
              </a:rPr>
              <a:t>  </a:t>
            </a:r>
            <a:r>
              <a:rPr lang="en-US" altLang="zh-CN" sz="3300" dirty="0">
                <a:solidFill>
                  <a:srgbClr val="000000"/>
                </a:solidFill>
                <a:latin typeface="楷体_GB2312" pitchFamily="1" charset="-122"/>
                <a:ea typeface="楷体_GB2312" pitchFamily="1" charset="-122"/>
              </a:rPr>
              <a:t>-h</a:t>
            </a:r>
            <a:r>
              <a:rPr lang="zh-CN" altLang="en-US" sz="3300" dirty="0">
                <a:solidFill>
                  <a:srgbClr val="000000"/>
                </a:solidFill>
                <a:latin typeface="楷体_GB2312" pitchFamily="1" charset="-122"/>
                <a:ea typeface="楷体_GB2312" pitchFamily="1" charset="-122"/>
              </a:rPr>
              <a:t> </a:t>
            </a:r>
            <a:r>
              <a:rPr lang="en-US" altLang="zh-CN" sz="3300" dirty="0" err="1">
                <a:solidFill>
                  <a:srgbClr val="000000"/>
                </a:solidFill>
                <a:latin typeface="楷体_GB2312" pitchFamily="1" charset="-122"/>
                <a:ea typeface="楷体_GB2312" pitchFamily="1" charset="-122"/>
              </a:rPr>
              <a:t>ip_address</a:t>
            </a:r>
            <a:endParaRPr lang="en-US" altLang="zh-CN" sz="3300" dirty="0">
              <a:solidFill>
                <a:srgbClr val="000000"/>
              </a:solidFill>
              <a:latin typeface="楷体_GB2312" pitchFamily="1" charset="-122"/>
              <a:ea typeface="楷体_GB2312" pitchFamily="1" charset="-122"/>
            </a:endParaRPr>
          </a:p>
          <a:p>
            <a:pPr lvl="1" eaLnBrk="1" hangingPunct="1">
              <a:lnSpc>
                <a:spcPct val="90000"/>
              </a:lnSpc>
              <a:spcBef>
                <a:spcPct val="20000"/>
              </a:spcBef>
              <a:buClr>
                <a:schemeClr val="accent1"/>
              </a:buClr>
              <a:buSzPct val="150000"/>
              <a:buFontTx/>
              <a:buChar char="•"/>
            </a:pPr>
            <a:endParaRPr lang="en-US" altLang="zh-CN" sz="3300" dirty="0">
              <a:solidFill>
                <a:srgbClr val="000000"/>
              </a:solidFill>
              <a:latin typeface="楷体_GB2312" pitchFamily="1" charset="-122"/>
              <a:ea typeface="楷体_GB2312" pitchFamily="1" charset="-122"/>
            </a:endParaRPr>
          </a:p>
          <a:p>
            <a:pPr lvl="1" eaLnBrk="1" hangingPunct="1">
              <a:lnSpc>
                <a:spcPct val="90000"/>
              </a:lnSpc>
              <a:spcBef>
                <a:spcPct val="20000"/>
              </a:spcBef>
              <a:buClr>
                <a:schemeClr val="accent1"/>
              </a:buClr>
              <a:buSzPct val="150000"/>
              <a:buFontTx/>
              <a:buChar char="•"/>
            </a:pPr>
            <a:r>
              <a:rPr lang="en-US" altLang="zh-CN" sz="3300" dirty="0" err="1">
                <a:solidFill>
                  <a:srgbClr val="000000"/>
                </a:solidFill>
                <a:latin typeface="楷体_GB2312" pitchFamily="1" charset="-122"/>
                <a:ea typeface="楷体_GB2312" pitchFamily="1" charset="-122"/>
              </a:rPr>
              <a:t>mysql</a:t>
            </a:r>
            <a:r>
              <a:rPr lang="en-US" altLang="zh-CN" sz="3300" dirty="0">
                <a:solidFill>
                  <a:srgbClr val="000000"/>
                </a:solidFill>
                <a:latin typeface="楷体_GB2312" pitchFamily="1" charset="-122"/>
                <a:ea typeface="楷体_GB2312" pitchFamily="1" charset="-122"/>
              </a:rPr>
              <a:t> –u peter –p –h 192.168.0.88</a:t>
            </a:r>
            <a:endParaRPr lang="zh-CN" altLang="en-US" sz="3300" dirty="0">
              <a:solidFill>
                <a:srgbClr val="000000"/>
              </a:solidFill>
              <a:latin typeface="楷体_GB2312" pitchFamily="1" charset="-122"/>
              <a:ea typeface="楷体_GB2312" pitchFamily="1" charset="-122"/>
            </a:endParaRPr>
          </a:p>
          <a:p>
            <a:pPr eaLnBrk="1" hangingPunct="1"/>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468313" y="765175"/>
            <a:ext cx="81359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zh-CN" altLang="en-US" sz="3200" b="1">
                <a:solidFill>
                  <a:srgbClr val="336666"/>
                </a:solidFill>
                <a:latin typeface="Calibri Light" panose="020F0302020204030204" pitchFamily="34" charset="0"/>
                <a:ea typeface="华文新魏" panose="02010800040101010101" pitchFamily="2" charset="-122"/>
              </a:rPr>
              <a:t>数据库服务器、数据库和表的关系</a:t>
            </a:r>
            <a:endParaRPr lang="zh-CN" altLang="en-US" sz="3200" b="1">
              <a:solidFill>
                <a:srgbClr val="336666"/>
              </a:solidFill>
              <a:latin typeface="Calibri Light" panose="020F0302020204030204" pitchFamily="34" charset="0"/>
              <a:ea typeface="华文新魏" panose="02010800040101010101" pitchFamily="2" charset="-122"/>
            </a:endParaRPr>
          </a:p>
        </p:txBody>
      </p:sp>
      <p:sp>
        <p:nvSpPr>
          <p:cNvPr id="19459" name="Line 4"/>
          <p:cNvSpPr>
            <a:spLocks noChangeShapeType="1"/>
          </p:cNvSpPr>
          <p:nvPr/>
        </p:nvSpPr>
        <p:spPr bwMode="auto">
          <a:xfrm>
            <a:off x="539750" y="1484313"/>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0" name="Rectangle 5"/>
          <p:cNvSpPr>
            <a:spLocks noChangeArrowheads="1"/>
          </p:cNvSpPr>
          <p:nvPr/>
        </p:nvSpPr>
        <p:spPr bwMode="auto">
          <a:xfrm>
            <a:off x="3060700" y="4114800"/>
            <a:ext cx="935038" cy="1152525"/>
          </a:xfrm>
          <a:prstGeom prst="rect">
            <a:avLst/>
          </a:prstGeom>
          <a:solidFill>
            <a:schemeClr val="accent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20000"/>
              </a:spcBef>
              <a:buClr>
                <a:schemeClr val="tx1"/>
              </a:buClr>
              <a:buSzPct val="70000"/>
              <a:buFont typeface="Wingdings" panose="05000000000000000000" pitchFamily="2" charset="2"/>
              <a:buNone/>
            </a:pPr>
            <a:r>
              <a:rPr lang="en-US" altLang="zh-CN" sz="2000"/>
              <a:t>MYSQL</a:t>
            </a:r>
            <a:endParaRPr lang="en-US" altLang="zh-CN" sz="2000"/>
          </a:p>
          <a:p>
            <a:pPr algn="ctr" eaLnBrk="1" hangingPunct="1">
              <a:lnSpc>
                <a:spcPct val="90000"/>
              </a:lnSpc>
              <a:spcBef>
                <a:spcPct val="20000"/>
              </a:spcBef>
              <a:buClr>
                <a:schemeClr val="tx1"/>
              </a:buClr>
              <a:buSzPct val="70000"/>
              <a:buFont typeface="Wingdings" panose="05000000000000000000" pitchFamily="2" charset="2"/>
              <a:buNone/>
            </a:pPr>
            <a:r>
              <a:rPr lang="en-US" altLang="zh-CN" sz="2000"/>
              <a:t>dbms</a:t>
            </a:r>
            <a:endParaRPr lang="en-US" altLang="zh-CN" sz="2000"/>
          </a:p>
        </p:txBody>
      </p:sp>
      <p:sp>
        <p:nvSpPr>
          <p:cNvPr id="19461" name="AutoShape 6"/>
          <p:cNvSpPr>
            <a:spLocks noChangeArrowheads="1"/>
          </p:cNvSpPr>
          <p:nvPr/>
        </p:nvSpPr>
        <p:spPr bwMode="auto">
          <a:xfrm>
            <a:off x="4932363" y="3754438"/>
            <a:ext cx="914400" cy="609600"/>
          </a:xfrm>
          <a:prstGeom prst="flowChartMagneticDisk">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20000"/>
              </a:spcBef>
              <a:buClr>
                <a:schemeClr val="tx1"/>
              </a:buClr>
              <a:buSzPct val="70000"/>
              <a:buFont typeface="Wingdings" panose="05000000000000000000" pitchFamily="2" charset="2"/>
              <a:buNone/>
            </a:pPr>
            <a:r>
              <a:rPr lang="en-US" altLang="zh-CN" sz="2000"/>
              <a:t>DB</a:t>
            </a:r>
            <a:endParaRPr lang="en-US" altLang="zh-CN" sz="2000"/>
          </a:p>
        </p:txBody>
      </p:sp>
      <p:sp>
        <p:nvSpPr>
          <p:cNvPr id="19462" name="AutoShape 7"/>
          <p:cNvSpPr>
            <a:spLocks noChangeArrowheads="1"/>
          </p:cNvSpPr>
          <p:nvPr/>
        </p:nvSpPr>
        <p:spPr bwMode="auto">
          <a:xfrm>
            <a:off x="4953000" y="4906963"/>
            <a:ext cx="914400" cy="609600"/>
          </a:xfrm>
          <a:prstGeom prst="flowChartMagneticDisk">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20000"/>
              </a:spcBef>
              <a:buClr>
                <a:schemeClr val="tx1"/>
              </a:buClr>
              <a:buSzPct val="70000"/>
              <a:buFont typeface="Wingdings" panose="05000000000000000000" pitchFamily="2" charset="2"/>
              <a:buNone/>
            </a:pPr>
            <a:r>
              <a:rPr lang="en-US" altLang="zh-CN" sz="2000"/>
              <a:t>DB</a:t>
            </a:r>
            <a:endParaRPr lang="en-US" altLang="zh-CN" sz="2000"/>
          </a:p>
        </p:txBody>
      </p:sp>
      <p:cxnSp>
        <p:nvCxnSpPr>
          <p:cNvPr id="19463" name="AutoShape 8"/>
          <p:cNvCxnSpPr>
            <a:cxnSpLocks noChangeShapeType="1"/>
            <a:stCxn id="19460" idx="3"/>
            <a:endCxn id="19462" idx="2"/>
          </p:cNvCxnSpPr>
          <p:nvPr/>
        </p:nvCxnSpPr>
        <p:spPr bwMode="auto">
          <a:xfrm>
            <a:off x="3995738" y="4691063"/>
            <a:ext cx="957262" cy="520700"/>
          </a:xfrm>
          <a:prstGeom prst="bentConnector3">
            <a:avLst>
              <a:gd name="adj1" fmla="val 49917"/>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64" name="AutoShape 9"/>
          <p:cNvCxnSpPr>
            <a:cxnSpLocks noChangeShapeType="1"/>
            <a:stCxn id="19460" idx="3"/>
            <a:endCxn id="19461" idx="2"/>
          </p:cNvCxnSpPr>
          <p:nvPr/>
        </p:nvCxnSpPr>
        <p:spPr bwMode="auto">
          <a:xfrm flipV="1">
            <a:off x="3995738" y="4059238"/>
            <a:ext cx="936625" cy="631825"/>
          </a:xfrm>
          <a:prstGeom prst="bentConnector3">
            <a:avLst>
              <a:gd name="adj1" fmla="val 50000"/>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65" name="AutoShape 10"/>
          <p:cNvSpPr>
            <a:spLocks noChangeArrowheads="1"/>
          </p:cNvSpPr>
          <p:nvPr/>
        </p:nvSpPr>
        <p:spPr bwMode="auto">
          <a:xfrm>
            <a:off x="6804025" y="3538538"/>
            <a:ext cx="1081088" cy="609600"/>
          </a:xfrm>
          <a:prstGeom prst="flowChartInternalStorag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20000"/>
              </a:spcBef>
              <a:buClr>
                <a:schemeClr val="tx1"/>
              </a:buClr>
              <a:buSzPct val="70000"/>
              <a:buFont typeface="Wingdings" panose="05000000000000000000" pitchFamily="2" charset="2"/>
              <a:buNone/>
            </a:pPr>
            <a:r>
              <a:rPr lang="zh-CN" altLang="en-US" sz="1600"/>
              <a:t>数据对象</a:t>
            </a:r>
            <a:endParaRPr lang="zh-CN" altLang="en-US" sz="1600"/>
          </a:p>
        </p:txBody>
      </p:sp>
      <p:sp>
        <p:nvSpPr>
          <p:cNvPr id="19466" name="AutoShape 11"/>
          <p:cNvSpPr>
            <a:spLocks noChangeArrowheads="1"/>
          </p:cNvSpPr>
          <p:nvPr/>
        </p:nvSpPr>
        <p:spPr bwMode="auto">
          <a:xfrm>
            <a:off x="6804025" y="5267325"/>
            <a:ext cx="1081088" cy="609600"/>
          </a:xfrm>
          <a:prstGeom prst="flowChartInternalStorag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20000"/>
              </a:spcBef>
              <a:buClr>
                <a:schemeClr val="tx1"/>
              </a:buClr>
              <a:buSzPct val="70000"/>
              <a:buFont typeface="Wingdings" panose="05000000000000000000" pitchFamily="2" charset="2"/>
              <a:buNone/>
            </a:pPr>
            <a:r>
              <a:rPr lang="zh-CN" altLang="en-US" sz="2000"/>
              <a:t>表</a:t>
            </a:r>
            <a:endParaRPr lang="zh-CN" altLang="en-US" sz="2000"/>
          </a:p>
        </p:txBody>
      </p:sp>
      <p:sp>
        <p:nvSpPr>
          <p:cNvPr id="19467" name="AutoShape 12"/>
          <p:cNvSpPr>
            <a:spLocks noChangeArrowheads="1"/>
          </p:cNvSpPr>
          <p:nvPr/>
        </p:nvSpPr>
        <p:spPr bwMode="auto">
          <a:xfrm>
            <a:off x="6804025" y="4402138"/>
            <a:ext cx="1081088" cy="609600"/>
          </a:xfrm>
          <a:prstGeom prst="flowChartInternalStorag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20000"/>
              </a:spcBef>
              <a:buClr>
                <a:schemeClr val="tx1"/>
              </a:buClr>
              <a:buSzPct val="70000"/>
              <a:buFont typeface="Wingdings" panose="05000000000000000000" pitchFamily="2" charset="2"/>
              <a:buNone/>
            </a:pPr>
            <a:r>
              <a:rPr lang="zh-CN" altLang="en-US" sz="2000"/>
              <a:t>表</a:t>
            </a:r>
            <a:endParaRPr lang="zh-CN" altLang="en-US" sz="2000"/>
          </a:p>
        </p:txBody>
      </p:sp>
      <p:cxnSp>
        <p:nvCxnSpPr>
          <p:cNvPr id="19468" name="AutoShape 13"/>
          <p:cNvCxnSpPr>
            <a:cxnSpLocks noChangeShapeType="1"/>
            <a:stCxn id="19461" idx="4"/>
            <a:endCxn id="19465" idx="1"/>
          </p:cNvCxnSpPr>
          <p:nvPr/>
        </p:nvCxnSpPr>
        <p:spPr bwMode="auto">
          <a:xfrm flipV="1">
            <a:off x="5846763" y="3843338"/>
            <a:ext cx="957262" cy="215900"/>
          </a:xfrm>
          <a:prstGeom prst="bentConnector3">
            <a:avLst>
              <a:gd name="adj1" fmla="val 49917"/>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69" name="AutoShape 14"/>
          <p:cNvCxnSpPr>
            <a:cxnSpLocks noChangeShapeType="1"/>
            <a:stCxn id="19461" idx="4"/>
            <a:endCxn id="19467" idx="1"/>
          </p:cNvCxnSpPr>
          <p:nvPr/>
        </p:nvCxnSpPr>
        <p:spPr bwMode="auto">
          <a:xfrm>
            <a:off x="5846763" y="4059238"/>
            <a:ext cx="957262" cy="647700"/>
          </a:xfrm>
          <a:prstGeom prst="bentConnector3">
            <a:avLst>
              <a:gd name="adj1" fmla="val 49917"/>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70" name="AutoShape 15"/>
          <p:cNvCxnSpPr>
            <a:cxnSpLocks noChangeShapeType="1"/>
            <a:stCxn id="19461" idx="4"/>
            <a:endCxn id="19466" idx="1"/>
          </p:cNvCxnSpPr>
          <p:nvPr/>
        </p:nvCxnSpPr>
        <p:spPr bwMode="auto">
          <a:xfrm>
            <a:off x="5846763" y="4059238"/>
            <a:ext cx="957262" cy="1512887"/>
          </a:xfrm>
          <a:prstGeom prst="bentConnector3">
            <a:avLst>
              <a:gd name="adj1" fmla="val 49917"/>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71" name="Rectangle 16"/>
          <p:cNvSpPr>
            <a:spLocks noChangeArrowheads="1"/>
          </p:cNvSpPr>
          <p:nvPr/>
        </p:nvSpPr>
        <p:spPr bwMode="auto">
          <a:xfrm>
            <a:off x="971550" y="4114800"/>
            <a:ext cx="935038" cy="1152525"/>
          </a:xfrm>
          <a:prstGeom prst="rect">
            <a:avLst/>
          </a:prstGeom>
          <a:solidFill>
            <a:schemeClr val="accent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20000"/>
              </a:spcBef>
              <a:buClr>
                <a:schemeClr val="tx1"/>
              </a:buClr>
              <a:buSzPct val="70000"/>
              <a:buFont typeface="Wingdings" panose="05000000000000000000" pitchFamily="2" charset="2"/>
              <a:buNone/>
            </a:pPr>
            <a:r>
              <a:rPr lang="en-US" altLang="zh-CN" sz="2000"/>
              <a:t>Client</a:t>
            </a:r>
            <a:endParaRPr lang="en-US" altLang="zh-CN" sz="2000"/>
          </a:p>
        </p:txBody>
      </p:sp>
      <p:cxnSp>
        <p:nvCxnSpPr>
          <p:cNvPr id="19472" name="AutoShape 17"/>
          <p:cNvCxnSpPr>
            <a:cxnSpLocks noChangeShapeType="1"/>
            <a:stCxn id="19471" idx="3"/>
            <a:endCxn id="19460" idx="1"/>
          </p:cNvCxnSpPr>
          <p:nvPr/>
        </p:nvCxnSpPr>
        <p:spPr bwMode="auto">
          <a:xfrm>
            <a:off x="1906588" y="4691063"/>
            <a:ext cx="1154112" cy="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73" name="Line 18"/>
          <p:cNvSpPr>
            <a:spLocks noChangeShapeType="1"/>
          </p:cNvSpPr>
          <p:nvPr/>
        </p:nvSpPr>
        <p:spPr bwMode="auto">
          <a:xfrm>
            <a:off x="2484438" y="4041775"/>
            <a:ext cx="0" cy="1368425"/>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4" name="Text Box 19"/>
          <p:cNvSpPr txBox="1">
            <a:spLocks noChangeArrowheads="1"/>
          </p:cNvSpPr>
          <p:nvPr/>
        </p:nvSpPr>
        <p:spPr bwMode="auto">
          <a:xfrm>
            <a:off x="611188" y="1666875"/>
            <a:ext cx="7848600" cy="186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000" b="1">
                <a:ea typeface="华文细黑" panose="02010600040101010101" pitchFamily="2" charset="-122"/>
              </a:rPr>
              <a:t>所谓安装数据库服务器，只是在机器上装了一个数据库管理程序，这个管理程序可以管理多个数据库，一般开发人员会针对每一个应用创建一个数据库。</a:t>
            </a:r>
            <a:endParaRPr lang="zh-CN" altLang="en-US" sz="2000" b="1">
              <a:ea typeface="华文细黑" panose="02010600040101010101" pitchFamily="2" charset="-122"/>
            </a:endParaRPr>
          </a:p>
          <a:p>
            <a:pPr eaLnBrk="1" hangingPunct="1">
              <a:lnSpc>
                <a:spcPct val="90000"/>
              </a:lnSpc>
              <a:spcBef>
                <a:spcPct val="20000"/>
              </a:spcBef>
              <a:buClr>
                <a:schemeClr val="tx1"/>
              </a:buClr>
              <a:buSzPct val="70000"/>
              <a:buFont typeface="Wingdings" panose="05000000000000000000" pitchFamily="2" charset="2"/>
              <a:buChar char="l"/>
            </a:pPr>
            <a:r>
              <a:rPr lang="zh-CN" altLang="en-US" sz="2000" b="1">
                <a:ea typeface="华文细黑" panose="02010600040101010101" pitchFamily="2" charset="-122"/>
              </a:rPr>
              <a:t>为保存应用中实体的数据，一般会在数据库创建多个表，以保存程序中实体的数据。</a:t>
            </a:r>
            <a:endParaRPr lang="zh-CN" altLang="en-US" sz="2000" b="1">
              <a:ea typeface="华文细黑" panose="02010600040101010101" pitchFamily="2" charset="-122"/>
            </a:endParaRPr>
          </a:p>
          <a:p>
            <a:pPr eaLnBrk="1" hangingPunct="1">
              <a:lnSpc>
                <a:spcPct val="90000"/>
              </a:lnSpc>
              <a:spcBef>
                <a:spcPct val="20000"/>
              </a:spcBef>
              <a:buClr>
                <a:schemeClr val="tx1"/>
              </a:buClr>
              <a:buSzPct val="70000"/>
              <a:buFont typeface="Wingdings" panose="05000000000000000000" pitchFamily="2" charset="2"/>
              <a:buChar char="l"/>
            </a:pPr>
            <a:r>
              <a:rPr lang="zh-CN" altLang="en-US" sz="2000" b="1">
                <a:ea typeface="华文细黑" panose="02010600040101010101" pitchFamily="2" charset="-122"/>
              </a:rPr>
              <a:t>数据库服务器、数据库和表的关系如图所示：</a:t>
            </a:r>
            <a:endParaRPr lang="zh-CN" altLang="en-US" sz="2000" b="1">
              <a:ea typeface="华文细黑" panose="02010600040101010101" pitchFamily="2" charset="-122"/>
            </a:endParaRPr>
          </a:p>
        </p:txBody>
      </p:sp>
      <p:sp>
        <p:nvSpPr>
          <p:cNvPr id="19475" name="Line 20"/>
          <p:cNvSpPr>
            <a:spLocks noChangeShapeType="1"/>
          </p:cNvSpPr>
          <p:nvPr/>
        </p:nvSpPr>
        <p:spPr bwMode="auto">
          <a:xfrm>
            <a:off x="3429000" y="5334000"/>
            <a:ext cx="0" cy="304800"/>
          </a:xfrm>
          <a:prstGeom prst="line">
            <a:avLst/>
          </a:prstGeom>
          <a:noFill/>
          <a:ln w="9525">
            <a:solidFill>
              <a:srgbClr val="000000"/>
            </a:solidFill>
            <a:round/>
            <a:tailEnd type="triangle" w="med" len="med"/>
          </a:ln>
          <a:effectLst>
            <a:prstShdw prst="shdw17" dist="17961" dir="27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19476" name="Rectangle 21"/>
          <p:cNvSpPr>
            <a:spLocks noChangeArrowheads="1"/>
          </p:cNvSpPr>
          <p:nvPr/>
        </p:nvSpPr>
        <p:spPr bwMode="auto">
          <a:xfrm>
            <a:off x="838200" y="5562600"/>
            <a:ext cx="1447800" cy="1152525"/>
          </a:xfrm>
          <a:prstGeom prst="rect">
            <a:avLst/>
          </a:prstGeom>
          <a:solidFill>
            <a:schemeClr val="accent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20000"/>
              </a:spcBef>
              <a:buClr>
                <a:schemeClr val="tx1"/>
              </a:buClr>
              <a:buSzPct val="70000"/>
              <a:buFont typeface="Wingdings" panose="05000000000000000000" pitchFamily="2" charset="2"/>
              <a:buNone/>
            </a:pPr>
            <a:endParaRPr lang="en-US" altLang="zh-CN" sz="2000"/>
          </a:p>
          <a:p>
            <a:pPr algn="ctr" eaLnBrk="1" hangingPunct="1">
              <a:lnSpc>
                <a:spcPct val="90000"/>
              </a:lnSpc>
              <a:spcBef>
                <a:spcPct val="20000"/>
              </a:spcBef>
              <a:buClr>
                <a:schemeClr val="tx1"/>
              </a:buClr>
              <a:buSzPct val="70000"/>
              <a:buFont typeface="Wingdings" panose="05000000000000000000" pitchFamily="2" charset="2"/>
              <a:buNone/>
            </a:pPr>
            <a:r>
              <a:rPr lang="zh-CN" altLang="en-US" sz="2000"/>
              <a:t>图像化的</a:t>
            </a:r>
            <a:endParaRPr lang="zh-CN" altLang="en-US" sz="2000"/>
          </a:p>
          <a:p>
            <a:pPr algn="ctr" eaLnBrk="1" hangingPunct="1">
              <a:lnSpc>
                <a:spcPct val="90000"/>
              </a:lnSpc>
              <a:spcBef>
                <a:spcPct val="20000"/>
              </a:spcBef>
              <a:buClr>
                <a:schemeClr val="tx1"/>
              </a:buClr>
              <a:buSzPct val="70000"/>
              <a:buFont typeface="Wingdings" panose="05000000000000000000" pitchFamily="2" charset="2"/>
              <a:buNone/>
            </a:pPr>
            <a:r>
              <a:rPr lang="en-US" altLang="zh-CN" sz="2000"/>
              <a:t>Client</a:t>
            </a:r>
            <a:r>
              <a:rPr lang="zh-CN" altLang="en-US" sz="2000"/>
              <a:t>工具</a:t>
            </a:r>
            <a:endParaRPr lang="zh-CN" altLang="en-US" sz="2000"/>
          </a:p>
          <a:p>
            <a:pPr algn="ctr" eaLnBrk="1" hangingPunct="1">
              <a:lnSpc>
                <a:spcPct val="90000"/>
              </a:lnSpc>
              <a:spcBef>
                <a:spcPct val="20000"/>
              </a:spcBef>
              <a:buClr>
                <a:schemeClr val="tx1"/>
              </a:buClr>
              <a:buSzPct val="70000"/>
              <a:buFont typeface="Wingdings" panose="05000000000000000000" pitchFamily="2" charset="2"/>
              <a:buNone/>
            </a:pPr>
            <a:endParaRPr lang="en-US" altLang="zh-CN" sz="2000"/>
          </a:p>
        </p:txBody>
      </p:sp>
      <p:sp>
        <p:nvSpPr>
          <p:cNvPr id="19477" name="Line 22"/>
          <p:cNvSpPr>
            <a:spLocks noChangeShapeType="1"/>
          </p:cNvSpPr>
          <p:nvPr/>
        </p:nvSpPr>
        <p:spPr bwMode="auto">
          <a:xfrm flipV="1">
            <a:off x="1524000" y="5029200"/>
            <a:ext cx="1524000" cy="914400"/>
          </a:xfrm>
          <a:prstGeom prst="line">
            <a:avLst/>
          </a:prstGeom>
          <a:noFill/>
          <a:ln w="9525">
            <a:solidFill>
              <a:srgbClr val="000000"/>
            </a:solidFill>
            <a:round/>
            <a:tailEnd type="triangle" w="med" len="med"/>
          </a:ln>
          <a:effectLst>
            <a:prstShdw prst="shdw17" dist="17961" dir="27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19478" name="AutoShape 23"/>
          <p:cNvSpPr>
            <a:spLocks noChangeArrowheads="1"/>
          </p:cNvSpPr>
          <p:nvPr/>
        </p:nvSpPr>
        <p:spPr bwMode="auto">
          <a:xfrm>
            <a:off x="5029200" y="5867400"/>
            <a:ext cx="914400" cy="609600"/>
          </a:xfrm>
          <a:prstGeom prst="flowChartMagneticDisk">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20000"/>
              </a:spcBef>
              <a:buClr>
                <a:schemeClr val="tx1"/>
              </a:buClr>
              <a:buSzPct val="70000"/>
              <a:buFont typeface="Wingdings" panose="05000000000000000000" pitchFamily="2" charset="2"/>
              <a:buNone/>
            </a:pPr>
            <a:r>
              <a:rPr lang="en-US" altLang="zh-CN" sz="2000"/>
              <a:t>DB</a:t>
            </a:r>
            <a:endParaRPr lang="en-US" altLang="zh-CN" sz="2000"/>
          </a:p>
        </p:txBody>
      </p:sp>
      <p:sp>
        <p:nvSpPr>
          <p:cNvPr id="19479" name="Line 24"/>
          <p:cNvSpPr>
            <a:spLocks noChangeShapeType="1"/>
          </p:cNvSpPr>
          <p:nvPr/>
        </p:nvSpPr>
        <p:spPr bwMode="auto">
          <a:xfrm>
            <a:off x="4419600" y="5181600"/>
            <a:ext cx="0" cy="914400"/>
          </a:xfrm>
          <a:prstGeom prst="line">
            <a:avLst/>
          </a:prstGeom>
          <a:noFill/>
          <a:ln w="9525">
            <a:solidFill>
              <a:srgbClr val="000000"/>
            </a:solidFill>
            <a:round/>
          </a:ln>
          <a:effectLst>
            <a:prstShdw prst="shdw17" dist="17961" dir="27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19480" name="Line 25"/>
          <p:cNvSpPr>
            <a:spLocks noChangeShapeType="1"/>
          </p:cNvSpPr>
          <p:nvPr/>
        </p:nvSpPr>
        <p:spPr bwMode="auto">
          <a:xfrm>
            <a:off x="4419600" y="6096000"/>
            <a:ext cx="609600" cy="0"/>
          </a:xfrm>
          <a:prstGeom prst="line">
            <a:avLst/>
          </a:prstGeom>
          <a:noFill/>
          <a:ln w="9525">
            <a:solidFill>
              <a:srgbClr val="000000"/>
            </a:solidFill>
            <a:round/>
            <a:tailEnd type="triangle" w="med" len="med"/>
          </a:ln>
          <a:effectLst>
            <a:prstShdw prst="shdw17" dist="17961" dir="27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539750" y="765175"/>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zh-CN" altLang="en-US" sz="2800" b="1">
                <a:solidFill>
                  <a:srgbClr val="336666"/>
                </a:solidFill>
                <a:latin typeface="Calibri Light" panose="020F0302020204030204" pitchFamily="34" charset="0"/>
                <a:ea typeface="华文新魏" panose="02010800040101010101" pitchFamily="2" charset="-122"/>
              </a:rPr>
              <a:t>数据在数据库中的存储方式</a:t>
            </a:r>
            <a:endParaRPr lang="zh-CN" altLang="en-US" sz="2800" b="1">
              <a:solidFill>
                <a:srgbClr val="336666"/>
              </a:solidFill>
              <a:latin typeface="Calibri Light" panose="020F0302020204030204" pitchFamily="34" charset="0"/>
              <a:ea typeface="华文新魏" panose="02010800040101010101" pitchFamily="2" charset="-122"/>
            </a:endParaRPr>
          </a:p>
        </p:txBody>
      </p:sp>
      <p:sp>
        <p:nvSpPr>
          <p:cNvPr id="21507"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08" name="AutoShape 6"/>
          <p:cNvSpPr>
            <a:spLocks noChangeArrowheads="1"/>
          </p:cNvSpPr>
          <p:nvPr/>
        </p:nvSpPr>
        <p:spPr bwMode="auto">
          <a:xfrm>
            <a:off x="612775" y="1917700"/>
            <a:ext cx="1655763" cy="1295400"/>
          </a:xfrm>
          <a:prstGeom prst="flowChartAlternateProcess">
            <a:avLst/>
          </a:prstGeom>
          <a:solidFill>
            <a:schemeClr val="accent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None/>
            </a:pPr>
            <a:r>
              <a:rPr lang="en-US" altLang="zh-CN" sz="2000"/>
              <a:t>id=1</a:t>
            </a:r>
            <a:endParaRPr lang="en-US" altLang="zh-CN" sz="2000"/>
          </a:p>
          <a:p>
            <a:pPr eaLnBrk="1" hangingPunct="1">
              <a:lnSpc>
                <a:spcPct val="90000"/>
              </a:lnSpc>
              <a:spcBef>
                <a:spcPct val="20000"/>
              </a:spcBef>
              <a:buClr>
                <a:schemeClr val="tx1"/>
              </a:buClr>
              <a:buSzPct val="70000"/>
              <a:buFont typeface="Wingdings" panose="05000000000000000000" pitchFamily="2" charset="2"/>
              <a:buNone/>
            </a:pPr>
            <a:r>
              <a:rPr lang="en-US" altLang="zh-CN" sz="2000"/>
              <a:t>name=“lisi”</a:t>
            </a:r>
            <a:endParaRPr lang="en-US" altLang="zh-CN" sz="2000"/>
          </a:p>
          <a:p>
            <a:pPr eaLnBrk="1" hangingPunct="1">
              <a:lnSpc>
                <a:spcPct val="90000"/>
              </a:lnSpc>
              <a:spcBef>
                <a:spcPct val="20000"/>
              </a:spcBef>
              <a:buClr>
                <a:schemeClr val="tx1"/>
              </a:buClr>
              <a:buSzPct val="70000"/>
              <a:buFont typeface="Wingdings" panose="05000000000000000000" pitchFamily="2" charset="2"/>
              <a:buNone/>
            </a:pPr>
            <a:r>
              <a:rPr lang="en-US" altLang="zh-CN" sz="2000"/>
              <a:t>age=23</a:t>
            </a:r>
            <a:endParaRPr lang="en-US" altLang="zh-CN" sz="2000"/>
          </a:p>
        </p:txBody>
      </p:sp>
      <p:sp>
        <p:nvSpPr>
          <p:cNvPr id="21509" name="Text Box 7"/>
          <p:cNvSpPr txBox="1">
            <a:spLocks noChangeArrowheads="1"/>
          </p:cNvSpPr>
          <p:nvPr/>
        </p:nvSpPr>
        <p:spPr bwMode="auto">
          <a:xfrm>
            <a:off x="755650" y="5229225"/>
            <a:ext cx="1228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20000"/>
              </a:spcBef>
              <a:buClr>
                <a:schemeClr val="tx1"/>
              </a:buClr>
              <a:buSzPct val="70000"/>
              <a:buFont typeface="Wingdings" panose="05000000000000000000" pitchFamily="2" charset="2"/>
              <a:buNone/>
            </a:pPr>
            <a:r>
              <a:rPr lang="en-US" altLang="zh-CN" sz="2000"/>
              <a:t>User</a:t>
            </a:r>
            <a:r>
              <a:rPr lang="zh-CN" altLang="en-US" sz="2000"/>
              <a:t>对象</a:t>
            </a:r>
            <a:endParaRPr lang="zh-CN" altLang="en-US" sz="2000"/>
          </a:p>
        </p:txBody>
      </p:sp>
      <p:graphicFrame>
        <p:nvGraphicFramePr>
          <p:cNvPr id="46088" name="Group 8"/>
          <p:cNvGraphicFramePr>
            <a:graphicFrameLocks noGrp="1"/>
          </p:cNvGraphicFramePr>
          <p:nvPr/>
        </p:nvGraphicFramePr>
        <p:xfrm>
          <a:off x="3708400" y="2062163"/>
          <a:ext cx="3671888" cy="3098801"/>
        </p:xfrm>
        <a:graphic>
          <a:graphicData uri="http://schemas.openxmlformats.org/drawingml/2006/table">
            <a:tbl>
              <a:tblPr/>
              <a:tblGrid>
                <a:gridCol w="1225550"/>
                <a:gridCol w="1220788"/>
                <a:gridCol w="1225550"/>
              </a:tblGrid>
              <a:tr h="504825">
                <a:tc>
                  <a:txBody>
                    <a:bodyPr/>
                    <a:lstStyle/>
                    <a:p>
                      <a:pPr marL="0" marR="0" lvl="0" indent="0" algn="ctr"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Calibri" panose="020F0502020204030204" pitchFamily="34" charset="0"/>
                          <a:ea typeface="宋体" panose="02010600030101010101" pitchFamily="2" charset="-122"/>
                        </a:rPr>
                        <a:t>id</a:t>
                      </a:r>
                      <a:endParaRPr kumimoji="0" lang="en-US" altLang="zh-CN" sz="24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Calibri" panose="020F0502020204030204" pitchFamily="34" charset="0"/>
                          <a:ea typeface="宋体" panose="02010600030101010101" pitchFamily="2" charset="-122"/>
                        </a:rPr>
                        <a:t>name</a:t>
                      </a:r>
                      <a:endParaRPr kumimoji="0" lang="en-US" altLang="zh-CN" sz="24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Calibri" panose="020F0502020204030204" pitchFamily="34" charset="0"/>
                          <a:ea typeface="宋体" panose="02010600030101010101" pitchFamily="2" charset="-122"/>
                        </a:rPr>
                        <a:t>age</a:t>
                      </a:r>
                      <a:endParaRPr kumimoji="0" lang="en-US" altLang="zh-CN" sz="24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03238">
                <a:tc>
                  <a:txBody>
                    <a:bodyPr/>
                    <a:lstStyle/>
                    <a:p>
                      <a:pPr marL="0" marR="0" lvl="0" indent="0" algn="ctr"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en-US" altLang="zh-CN" sz="2400" b="0" i="0" u="none" strike="noStrike" cap="none" normalizeH="0" baseline="0">
                          <a:ln>
                            <a:noFill/>
                          </a:ln>
                          <a:solidFill>
                            <a:schemeClr val="tx1"/>
                          </a:solidFill>
                          <a:effectLst/>
                          <a:latin typeface="Calibri" panose="020F0502020204030204" pitchFamily="34" charset="0"/>
                          <a:ea typeface="宋体" panose="02010600030101010101" pitchFamily="2" charset="-122"/>
                        </a:rPr>
                        <a:t>1</a:t>
                      </a:r>
                      <a:endParaRPr kumimoji="0" lang="en-US" altLang="zh-CN" sz="2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en-US" altLang="zh-CN" sz="2400" b="0" i="0" u="none" strike="noStrike" cap="none" normalizeH="0" baseline="0">
                          <a:ln>
                            <a:noFill/>
                          </a:ln>
                          <a:solidFill>
                            <a:schemeClr val="tx1"/>
                          </a:solidFill>
                          <a:effectLst/>
                          <a:latin typeface="Calibri" panose="020F0502020204030204" pitchFamily="34" charset="0"/>
                          <a:ea typeface="宋体" panose="02010600030101010101" pitchFamily="2" charset="-122"/>
                        </a:rPr>
                        <a:t>lisi</a:t>
                      </a:r>
                      <a:endParaRPr kumimoji="0" lang="en-US" altLang="zh-CN" sz="2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en-US" altLang="zh-CN" sz="2400" b="0" i="0" u="none" strike="noStrike" cap="none" normalizeH="0" baseline="0">
                          <a:ln>
                            <a:noFill/>
                          </a:ln>
                          <a:solidFill>
                            <a:schemeClr val="tx1"/>
                          </a:solidFill>
                          <a:effectLst/>
                          <a:latin typeface="Calibri" panose="020F0502020204030204" pitchFamily="34" charset="0"/>
                          <a:ea typeface="宋体" panose="02010600030101010101" pitchFamily="2" charset="-122"/>
                        </a:rPr>
                        <a:t>23</a:t>
                      </a:r>
                      <a:endParaRPr kumimoji="0" lang="en-US" altLang="zh-CN" sz="2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263">
                <a:tc>
                  <a:txBody>
                    <a:bodyPr/>
                    <a:lstStyle/>
                    <a:p>
                      <a:pPr marL="0" marR="0" lvl="0" indent="0" algn="ctr"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en-US" altLang="zh-CN" sz="2400" b="0" i="0" u="none" strike="noStrike" cap="none" normalizeH="0" baseline="0">
                          <a:ln>
                            <a:noFill/>
                          </a:ln>
                          <a:solidFill>
                            <a:schemeClr val="tx1"/>
                          </a:solidFill>
                          <a:effectLst/>
                          <a:latin typeface="Calibri" panose="020F0502020204030204" pitchFamily="34" charset="0"/>
                          <a:ea typeface="宋体" panose="02010600030101010101" pitchFamily="2" charset="-122"/>
                        </a:rPr>
                        <a:t>2</a:t>
                      </a:r>
                      <a:endParaRPr kumimoji="0" lang="en-US" altLang="zh-CN" sz="2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en-US" altLang="zh-CN" sz="2400" b="0" i="0" u="none" strike="noStrike" cap="none" normalizeH="0" baseline="0">
                          <a:ln>
                            <a:noFill/>
                          </a:ln>
                          <a:solidFill>
                            <a:schemeClr val="tx1"/>
                          </a:solidFill>
                          <a:effectLst/>
                          <a:latin typeface="Calibri" panose="020F0502020204030204" pitchFamily="34" charset="0"/>
                          <a:ea typeface="宋体" panose="02010600030101010101" pitchFamily="2" charset="-122"/>
                        </a:rPr>
                        <a:t>wang</a:t>
                      </a:r>
                      <a:endParaRPr kumimoji="0" lang="en-US" altLang="zh-CN" sz="2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en-US" altLang="zh-CN" sz="2400" b="0" i="0" u="none" strike="noStrike" cap="none" normalizeH="0" baseline="0">
                          <a:ln>
                            <a:noFill/>
                          </a:ln>
                          <a:solidFill>
                            <a:schemeClr val="tx1"/>
                          </a:solidFill>
                          <a:effectLst/>
                          <a:latin typeface="Calibri" panose="020F0502020204030204" pitchFamily="34" charset="0"/>
                          <a:ea typeface="宋体" panose="02010600030101010101" pitchFamily="2" charset="-122"/>
                        </a:rPr>
                        <a:t>24</a:t>
                      </a:r>
                      <a:endParaRPr kumimoji="0" lang="en-US" altLang="zh-CN" sz="2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endParaRPr kumimoji="0" lang="zh-CN" altLang="zh-CN" sz="2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endParaRPr kumimoji="0" lang="zh-CN" altLang="zh-CN" sz="2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endParaRPr kumimoji="0" lang="zh-CN" altLang="zh-CN" sz="2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endParaRPr kumimoji="0" lang="zh-CN" altLang="zh-CN" sz="2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endParaRPr kumimoji="0" lang="zh-CN" altLang="zh-CN" sz="2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endParaRPr kumimoji="0" lang="zh-CN" altLang="zh-CN" sz="2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endParaRPr kumimoji="0" lang="zh-CN" altLang="zh-CN" sz="2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endParaRPr kumimoji="0" lang="zh-CN" altLang="zh-CN" sz="2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endParaRPr kumimoji="0" lang="zh-CN" altLang="zh-CN" sz="2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540" name="Text Box 38"/>
          <p:cNvSpPr txBox="1">
            <a:spLocks noChangeArrowheads="1"/>
          </p:cNvSpPr>
          <p:nvPr/>
        </p:nvSpPr>
        <p:spPr bwMode="auto">
          <a:xfrm>
            <a:off x="3779838" y="1628775"/>
            <a:ext cx="974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20000"/>
              </a:spcBef>
              <a:buClr>
                <a:schemeClr val="tx1"/>
              </a:buClr>
              <a:buSzPct val="70000"/>
              <a:buFont typeface="Wingdings" panose="05000000000000000000" pitchFamily="2" charset="2"/>
              <a:buNone/>
            </a:pPr>
            <a:r>
              <a:rPr lang="en-US" altLang="zh-CN" sz="2000"/>
              <a:t>User</a:t>
            </a:r>
            <a:r>
              <a:rPr lang="zh-CN" altLang="en-US" sz="2000"/>
              <a:t>表</a:t>
            </a:r>
            <a:endParaRPr lang="zh-CN" altLang="en-US" sz="2000"/>
          </a:p>
        </p:txBody>
      </p:sp>
      <p:sp>
        <p:nvSpPr>
          <p:cNvPr id="21541" name="AutoShape 39"/>
          <p:cNvSpPr>
            <a:spLocks noChangeArrowheads="1"/>
          </p:cNvSpPr>
          <p:nvPr/>
        </p:nvSpPr>
        <p:spPr bwMode="auto">
          <a:xfrm>
            <a:off x="611188" y="3862388"/>
            <a:ext cx="1655762" cy="1295400"/>
          </a:xfrm>
          <a:prstGeom prst="flowChartAlternateProcess">
            <a:avLst/>
          </a:prstGeom>
          <a:solidFill>
            <a:schemeClr val="accent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None/>
            </a:pPr>
            <a:r>
              <a:rPr lang="en-US" altLang="zh-CN" sz="2000"/>
              <a:t>id=2</a:t>
            </a:r>
            <a:endParaRPr lang="en-US" altLang="zh-CN" sz="2000"/>
          </a:p>
          <a:p>
            <a:pPr eaLnBrk="1" hangingPunct="1">
              <a:lnSpc>
                <a:spcPct val="90000"/>
              </a:lnSpc>
              <a:spcBef>
                <a:spcPct val="20000"/>
              </a:spcBef>
              <a:buClr>
                <a:schemeClr val="tx1"/>
              </a:buClr>
              <a:buSzPct val="70000"/>
              <a:buFont typeface="Wingdings" panose="05000000000000000000" pitchFamily="2" charset="2"/>
              <a:buNone/>
            </a:pPr>
            <a:r>
              <a:rPr lang="en-US" altLang="zh-CN" sz="2000"/>
              <a:t>name=“wang”</a:t>
            </a:r>
            <a:endParaRPr lang="en-US" altLang="zh-CN" sz="2000"/>
          </a:p>
          <a:p>
            <a:pPr eaLnBrk="1" hangingPunct="1">
              <a:lnSpc>
                <a:spcPct val="90000"/>
              </a:lnSpc>
              <a:spcBef>
                <a:spcPct val="20000"/>
              </a:spcBef>
              <a:buClr>
                <a:schemeClr val="tx1"/>
              </a:buClr>
              <a:buSzPct val="70000"/>
              <a:buFont typeface="Wingdings" panose="05000000000000000000" pitchFamily="2" charset="2"/>
              <a:buNone/>
            </a:pPr>
            <a:r>
              <a:rPr lang="en-US" altLang="zh-CN" sz="2000"/>
              <a:t>age=24</a:t>
            </a:r>
            <a:endParaRPr lang="en-US" altLang="zh-CN" sz="2000"/>
          </a:p>
        </p:txBody>
      </p:sp>
      <p:cxnSp>
        <p:nvCxnSpPr>
          <p:cNvPr id="21542" name="AutoShape 40"/>
          <p:cNvCxnSpPr>
            <a:cxnSpLocks noChangeShapeType="1"/>
          </p:cNvCxnSpPr>
          <p:nvPr/>
        </p:nvCxnSpPr>
        <p:spPr bwMode="auto">
          <a:xfrm>
            <a:off x="2268538" y="2349500"/>
            <a:ext cx="1439862" cy="576263"/>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43" name="AutoShape 41"/>
          <p:cNvCxnSpPr>
            <a:cxnSpLocks noChangeShapeType="1"/>
          </p:cNvCxnSpPr>
          <p:nvPr/>
        </p:nvCxnSpPr>
        <p:spPr bwMode="auto">
          <a:xfrm flipV="1">
            <a:off x="2268538" y="3429000"/>
            <a:ext cx="1441450" cy="936625"/>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44" name="Text Box 42"/>
          <p:cNvSpPr txBox="1">
            <a:spLocks noChangeArrowheads="1"/>
          </p:cNvSpPr>
          <p:nvPr/>
        </p:nvSpPr>
        <p:spPr bwMode="auto">
          <a:xfrm>
            <a:off x="7380288" y="2133600"/>
            <a:ext cx="936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20000"/>
              </a:spcBef>
              <a:buClr>
                <a:schemeClr val="tx1"/>
              </a:buClr>
              <a:buSzPct val="70000"/>
              <a:buFont typeface="Wingdings" panose="05000000000000000000" pitchFamily="2" charset="2"/>
              <a:buNone/>
            </a:pPr>
            <a:r>
              <a:rPr lang="zh-CN" altLang="en-US" sz="2000"/>
              <a:t>行</a:t>
            </a:r>
            <a:r>
              <a:rPr lang="en-US" altLang="zh-CN" sz="2000"/>
              <a:t>(row)</a:t>
            </a:r>
            <a:endParaRPr lang="en-US" altLang="zh-CN" sz="2000"/>
          </a:p>
        </p:txBody>
      </p:sp>
      <p:sp>
        <p:nvSpPr>
          <p:cNvPr id="21545" name="Text Box 43"/>
          <p:cNvSpPr txBox="1">
            <a:spLocks noChangeArrowheads="1"/>
          </p:cNvSpPr>
          <p:nvPr/>
        </p:nvSpPr>
        <p:spPr bwMode="auto">
          <a:xfrm>
            <a:off x="6027738" y="1644650"/>
            <a:ext cx="1425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20000"/>
              </a:spcBef>
              <a:buClr>
                <a:schemeClr val="tx1"/>
              </a:buClr>
              <a:buSzPct val="70000"/>
              <a:buFont typeface="Wingdings" panose="05000000000000000000" pitchFamily="2" charset="2"/>
              <a:buNone/>
            </a:pPr>
            <a:r>
              <a:rPr lang="zh-CN" altLang="en-US" sz="2000"/>
              <a:t>列</a:t>
            </a:r>
            <a:r>
              <a:rPr lang="en-US" altLang="zh-CN" sz="2000"/>
              <a:t>(column)</a:t>
            </a:r>
            <a:endParaRPr lang="en-US" altLang="zh-CN" sz="2000"/>
          </a:p>
        </p:txBody>
      </p:sp>
      <p:sp>
        <p:nvSpPr>
          <p:cNvPr id="21546" name="Text Box 44"/>
          <p:cNvSpPr txBox="1">
            <a:spLocks noChangeArrowheads="1"/>
          </p:cNvSpPr>
          <p:nvPr/>
        </p:nvSpPr>
        <p:spPr bwMode="auto">
          <a:xfrm>
            <a:off x="3419475" y="5359400"/>
            <a:ext cx="48037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000"/>
              <a:t>表的一行称之为一条记录</a:t>
            </a:r>
            <a:endParaRPr lang="zh-CN" altLang="en-US" sz="2000"/>
          </a:p>
          <a:p>
            <a:pPr eaLnBrk="1" hangingPunct="1">
              <a:lnSpc>
                <a:spcPct val="90000"/>
              </a:lnSpc>
              <a:spcBef>
                <a:spcPct val="20000"/>
              </a:spcBef>
              <a:buClr>
                <a:schemeClr val="tx1"/>
              </a:buClr>
              <a:buSzPct val="70000"/>
              <a:buFont typeface="Wingdings" panose="05000000000000000000" pitchFamily="2" charset="2"/>
              <a:buChar char="l"/>
            </a:pPr>
            <a:r>
              <a:rPr lang="zh-CN" altLang="en-US" sz="2000"/>
              <a:t>表中一条记录对应一个</a:t>
            </a:r>
            <a:r>
              <a:rPr lang="en-US" altLang="zh-CN" sz="2000"/>
              <a:t>java</a:t>
            </a:r>
            <a:r>
              <a:rPr lang="zh-CN" altLang="en-US" sz="2000"/>
              <a:t>对象的数据</a:t>
            </a:r>
            <a:endParaRPr lang="zh-CN" altLang="en-US" sz="2000"/>
          </a:p>
        </p:txBody>
      </p:sp>
      <p:sp>
        <p:nvSpPr>
          <p:cNvPr id="21547" name="Text Box 45"/>
          <p:cNvSpPr txBox="1">
            <a:spLocks noChangeArrowheads="1"/>
          </p:cNvSpPr>
          <p:nvPr/>
        </p:nvSpPr>
        <p:spPr bwMode="auto">
          <a:xfrm>
            <a:off x="755650" y="3286125"/>
            <a:ext cx="1228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20000"/>
              </a:spcBef>
              <a:buClr>
                <a:schemeClr val="tx1"/>
              </a:buClr>
              <a:buSzPct val="70000"/>
              <a:buFont typeface="Wingdings" panose="05000000000000000000" pitchFamily="2" charset="2"/>
              <a:buNone/>
            </a:pPr>
            <a:r>
              <a:rPr lang="en-US" altLang="zh-CN" sz="2000"/>
              <a:t>User</a:t>
            </a:r>
            <a:r>
              <a:rPr lang="zh-CN" altLang="en-US" sz="2000"/>
              <a:t>对象</a:t>
            </a:r>
            <a:endParaRPr lang="zh-CN"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44562"/>
          </a:xfrm>
        </p:spPr>
        <p:txBody>
          <a:bodyPr/>
          <a:lstStyle/>
          <a:p>
            <a:r>
              <a:rPr lang="zh-CN" altLang="en-US" dirty="0"/>
              <a:t>对大家的要求</a:t>
            </a:r>
            <a:endParaRPr lang="zh-CN" altLang="en-US" dirty="0"/>
          </a:p>
        </p:txBody>
      </p:sp>
      <p:sp>
        <p:nvSpPr>
          <p:cNvPr id="3" name="内容占位符 2"/>
          <p:cNvSpPr>
            <a:spLocks noGrp="1"/>
          </p:cNvSpPr>
          <p:nvPr>
            <p:ph idx="1"/>
          </p:nvPr>
        </p:nvSpPr>
        <p:spPr/>
        <p:txBody>
          <a:bodyPr/>
          <a:lstStyle/>
          <a:p>
            <a:r>
              <a:rPr lang="zh-CN" altLang="en-US" sz="3200" dirty="0"/>
              <a:t>俗话说</a:t>
            </a:r>
            <a:r>
              <a:rPr lang="en-US" altLang="zh-CN" sz="3200" dirty="0"/>
              <a:t>:</a:t>
            </a:r>
            <a:r>
              <a:rPr lang="zh-CN" altLang="en-US" sz="3200" dirty="0"/>
              <a:t>一分耕耘一分收获。从进入海辰科技的第一天起</a:t>
            </a:r>
            <a:r>
              <a:rPr lang="en-US" altLang="zh-CN" sz="3200" dirty="0"/>
              <a:t>,</a:t>
            </a:r>
            <a:r>
              <a:rPr lang="zh-CN" altLang="en-US" sz="3200" dirty="0"/>
              <a:t>各位同学就要做好吃苦的准备</a:t>
            </a:r>
            <a:r>
              <a:rPr lang="en-US" altLang="zh-CN" sz="3200" dirty="0"/>
              <a:t>,</a:t>
            </a:r>
            <a:r>
              <a:rPr lang="zh-CN" altLang="en-US" sz="3200" dirty="0"/>
              <a:t>克制自己不看电影</a:t>
            </a:r>
            <a:r>
              <a:rPr lang="en-US" altLang="zh-CN" sz="3200" dirty="0"/>
              <a:t>,</a:t>
            </a:r>
            <a:r>
              <a:rPr lang="zh-CN" altLang="en-US" sz="3200" dirty="0"/>
              <a:t>不打游戏，课下勤动手练习</a:t>
            </a:r>
            <a:r>
              <a:rPr lang="en-US" altLang="zh-CN" sz="3200" dirty="0"/>
              <a:t>,</a:t>
            </a:r>
            <a:r>
              <a:rPr lang="zh-CN" altLang="en-US" sz="3200" dirty="0"/>
              <a:t>相信大家经历四个多月魔鬼般的学习</a:t>
            </a:r>
            <a:r>
              <a:rPr lang="en-US" altLang="zh-CN" sz="3200" dirty="0"/>
              <a:t>,</a:t>
            </a:r>
            <a:r>
              <a:rPr lang="zh-CN" altLang="en-US" sz="3200" dirty="0"/>
              <a:t>都会收获丰硕的成果。考虑到有些同学自制力不强，总会不自觉打游戏看电影，为了对同学们负责，也为了给大家营造一个好的学习气氛，我们将严惩打游戏看电影行为。</a:t>
            </a:r>
            <a:endParaRPr lang="zh-CN" altLang="en-US"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539750" y="1557338"/>
            <a:ext cx="8280400" cy="5111750"/>
          </a:xfrm>
          <a:prstGeom prst="rect">
            <a:avLst/>
          </a:prstGeom>
          <a:solidFill>
            <a:schemeClr val="accent1">
              <a:alpha val="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b="1">
                <a:solidFill>
                  <a:srgbClr val="0000CC"/>
                </a:solidFill>
                <a:latin typeface="楷体_GB2312" pitchFamily="1" charset="-122"/>
                <a:ea typeface="楷体_GB2312" pitchFamily="1" charset="-122"/>
              </a:rPr>
              <a:t>■</a:t>
            </a:r>
            <a:r>
              <a:rPr kumimoji="1" lang="en-US" altLang="zh-CN" sz="1600" b="1">
                <a:solidFill>
                  <a:srgbClr val="FF0000"/>
                </a:solidFill>
                <a:latin typeface="楷体_GB2312" pitchFamily="1" charset="-122"/>
                <a:ea typeface="楷体_GB2312" pitchFamily="1" charset="-122"/>
              </a:rPr>
              <a:t> </a:t>
            </a:r>
            <a:r>
              <a:rPr kumimoji="1" lang="en-US" altLang="zh-CN" sz="2200" b="1">
                <a:latin typeface="楷体_GB2312" pitchFamily="1" charset="-122"/>
                <a:ea typeface="楷体_GB2312" pitchFamily="1" charset="-122"/>
              </a:rPr>
              <a:t>MY SQL </a:t>
            </a:r>
            <a:r>
              <a:rPr kumimoji="1" lang="zh-CN" altLang="en-US" sz="2200" b="1">
                <a:latin typeface="楷体_GB2312" pitchFamily="1" charset="-122"/>
                <a:ea typeface="楷体_GB2312" pitchFamily="1" charset="-122"/>
              </a:rPr>
              <a:t>介绍</a:t>
            </a:r>
            <a:r>
              <a:rPr kumimoji="1" lang="en-US" altLang="zh-CN" sz="2200" b="1">
                <a:latin typeface="楷体_GB2312" pitchFamily="1" charset="-122"/>
                <a:ea typeface="楷体_GB2312" pitchFamily="1" charset="-122"/>
              </a:rPr>
              <a:t>(1)</a:t>
            </a:r>
            <a:endParaRPr kumimoji="1" lang="en-US" altLang="zh-CN" sz="2200" b="1">
              <a:latin typeface="楷体_GB2312" pitchFamily="1" charset="-122"/>
              <a:ea typeface="楷体_GB2312" pitchFamily="1" charset="-122"/>
            </a:endParaRPr>
          </a:p>
          <a:p>
            <a:pPr eaLnBrk="1" hangingPunct="1"/>
            <a:r>
              <a:rPr kumimoji="1" lang="en-US" altLang="zh-CN" sz="2200" b="1">
                <a:latin typeface="楷体_GB2312" pitchFamily="1" charset="-122"/>
                <a:ea typeface="楷体_GB2312" pitchFamily="1" charset="-122"/>
              </a:rPr>
              <a:t>	</a:t>
            </a:r>
            <a:endParaRPr kumimoji="1" lang="en-US" altLang="zh-CN" sz="2200" b="1">
              <a:latin typeface="楷体_GB2312" pitchFamily="1" charset="-122"/>
              <a:ea typeface="楷体_GB2312" pitchFamily="1" charset="-122"/>
            </a:endParaRPr>
          </a:p>
          <a:p>
            <a:pPr eaLnBrk="1" hangingPunct="1"/>
            <a:r>
              <a:rPr kumimoji="1" lang="en-US" altLang="zh-CN" sz="2200" b="1">
                <a:latin typeface="楷体_GB2312" pitchFamily="1" charset="-122"/>
                <a:ea typeface="楷体_GB2312" pitchFamily="1" charset="-122"/>
              </a:rPr>
              <a:t>	</a:t>
            </a:r>
            <a:r>
              <a:rPr kumimoji="1" lang="en-US" altLang="zh-CN" sz="2000" b="1">
                <a:solidFill>
                  <a:srgbClr val="000000"/>
                </a:solidFill>
                <a:latin typeface="楷体_GB2312" pitchFamily="1" charset="-122"/>
                <a:ea typeface="楷体_GB2312" pitchFamily="1" charset="-122"/>
              </a:rPr>
              <a:t>SQL</a:t>
            </a:r>
            <a:r>
              <a:rPr kumimoji="1" lang="zh-CN" altLang="en-US" sz="2000" b="1">
                <a:solidFill>
                  <a:srgbClr val="000000"/>
                </a:solidFill>
                <a:latin typeface="楷体_GB2312" pitchFamily="1" charset="-122"/>
                <a:ea typeface="楷体_GB2312" pitchFamily="1" charset="-122"/>
              </a:rPr>
              <a:t>是英文</a:t>
            </a:r>
            <a:r>
              <a:rPr kumimoji="1" lang="en-US" altLang="zh-CN" sz="2000" b="1">
                <a:solidFill>
                  <a:srgbClr val="000000"/>
                </a:solidFill>
                <a:latin typeface="楷体_GB2312" pitchFamily="1" charset="-122"/>
                <a:ea typeface="楷体_GB2312" pitchFamily="1" charset="-122"/>
              </a:rPr>
              <a:t>Structured Query Language</a:t>
            </a:r>
            <a:r>
              <a:rPr kumimoji="1" lang="zh-CN" altLang="en-US" sz="2000" b="1">
                <a:solidFill>
                  <a:srgbClr val="000000"/>
                </a:solidFill>
                <a:latin typeface="楷体_GB2312" pitchFamily="1" charset="-122"/>
                <a:ea typeface="楷体_GB2312" pitchFamily="1" charset="-122"/>
              </a:rPr>
              <a:t>的缩写，意思为结构化查询</a:t>
            </a:r>
            <a:endParaRPr kumimoji="1" lang="zh-CN" altLang="en-US" sz="2000" b="1">
              <a:solidFill>
                <a:srgbClr val="000000"/>
              </a:solidFill>
              <a:latin typeface="楷体_GB2312" pitchFamily="1" charset="-122"/>
              <a:ea typeface="楷体_GB2312" pitchFamily="1" charset="-122"/>
            </a:endParaRPr>
          </a:p>
          <a:p>
            <a:pPr eaLnBrk="1" hangingPunct="1"/>
            <a:r>
              <a:rPr kumimoji="1" lang="zh-CN" altLang="en-US" sz="2000" b="1">
                <a:solidFill>
                  <a:srgbClr val="000000"/>
                </a:solidFill>
                <a:latin typeface="楷体_GB2312" pitchFamily="1" charset="-122"/>
                <a:ea typeface="楷体_GB2312" pitchFamily="1" charset="-122"/>
              </a:rPr>
              <a:t>语言。</a:t>
            </a:r>
            <a:r>
              <a:rPr kumimoji="1" lang="en-US" altLang="zh-CN" sz="2000" b="1">
                <a:solidFill>
                  <a:srgbClr val="000000"/>
                </a:solidFill>
                <a:latin typeface="楷体_GB2312" pitchFamily="1" charset="-122"/>
                <a:ea typeface="楷体_GB2312" pitchFamily="1" charset="-122"/>
              </a:rPr>
              <a:t>SQL</a:t>
            </a:r>
            <a:r>
              <a:rPr kumimoji="1" lang="zh-CN" altLang="en-US" sz="2000" b="1">
                <a:solidFill>
                  <a:srgbClr val="000000"/>
                </a:solidFill>
                <a:latin typeface="楷体_GB2312" pitchFamily="1" charset="-122"/>
                <a:ea typeface="楷体_GB2312" pitchFamily="1" charset="-122"/>
              </a:rPr>
              <a:t>语言的主要功能就是同各种数据库建立联系，进行沟通。按</a:t>
            </a:r>
            <a:endParaRPr kumimoji="1" lang="zh-CN" altLang="en-US" sz="2000" b="1">
              <a:solidFill>
                <a:srgbClr val="000000"/>
              </a:solidFill>
              <a:latin typeface="楷体_GB2312" pitchFamily="1" charset="-122"/>
              <a:ea typeface="楷体_GB2312" pitchFamily="1" charset="-122"/>
            </a:endParaRPr>
          </a:p>
          <a:p>
            <a:pPr eaLnBrk="1" hangingPunct="1"/>
            <a:r>
              <a:rPr kumimoji="1" lang="zh-CN" altLang="en-US" sz="2000" b="1">
                <a:solidFill>
                  <a:srgbClr val="000000"/>
                </a:solidFill>
                <a:latin typeface="楷体_GB2312" pitchFamily="1" charset="-122"/>
                <a:ea typeface="楷体_GB2312" pitchFamily="1" charset="-122"/>
              </a:rPr>
              <a:t>照</a:t>
            </a:r>
            <a:r>
              <a:rPr kumimoji="1" lang="en-US" altLang="zh-CN" sz="2000" b="1">
                <a:solidFill>
                  <a:srgbClr val="000000"/>
                </a:solidFill>
                <a:latin typeface="楷体_GB2312" pitchFamily="1" charset="-122"/>
                <a:ea typeface="楷体_GB2312" pitchFamily="1" charset="-122"/>
              </a:rPr>
              <a:t>ANSI(</a:t>
            </a:r>
            <a:r>
              <a:rPr kumimoji="1" lang="zh-CN" altLang="en-US" sz="2000" b="1">
                <a:solidFill>
                  <a:srgbClr val="000000"/>
                </a:solidFill>
                <a:latin typeface="楷体_GB2312" pitchFamily="1" charset="-122"/>
                <a:ea typeface="楷体_GB2312" pitchFamily="1" charset="-122"/>
              </a:rPr>
              <a:t>美国国家标准协会</a:t>
            </a:r>
            <a:r>
              <a:rPr kumimoji="1" lang="en-US" altLang="zh-CN" sz="2000" b="1">
                <a:solidFill>
                  <a:srgbClr val="000000"/>
                </a:solidFill>
                <a:latin typeface="楷体_GB2312" pitchFamily="1" charset="-122"/>
                <a:ea typeface="楷体_GB2312" pitchFamily="1" charset="-122"/>
              </a:rPr>
              <a:t>)</a:t>
            </a:r>
            <a:r>
              <a:rPr kumimoji="1" lang="zh-CN" altLang="en-US" sz="2000" b="1">
                <a:solidFill>
                  <a:srgbClr val="000000"/>
                </a:solidFill>
                <a:latin typeface="楷体_GB2312" pitchFamily="1" charset="-122"/>
                <a:ea typeface="楷体_GB2312" pitchFamily="1" charset="-122"/>
              </a:rPr>
              <a:t>的规定，</a:t>
            </a:r>
            <a:r>
              <a:rPr kumimoji="1" lang="en-US" altLang="zh-CN" sz="2000" b="1">
                <a:solidFill>
                  <a:srgbClr val="000000"/>
                </a:solidFill>
                <a:latin typeface="楷体_GB2312" pitchFamily="1" charset="-122"/>
                <a:ea typeface="楷体_GB2312" pitchFamily="1" charset="-122"/>
              </a:rPr>
              <a:t>SQL</a:t>
            </a:r>
            <a:r>
              <a:rPr kumimoji="1" lang="zh-CN" altLang="en-US" sz="2000" b="1">
                <a:solidFill>
                  <a:srgbClr val="000000"/>
                </a:solidFill>
                <a:latin typeface="楷体_GB2312" pitchFamily="1" charset="-122"/>
                <a:ea typeface="楷体_GB2312" pitchFamily="1" charset="-122"/>
              </a:rPr>
              <a:t>被作为</a:t>
            </a:r>
            <a:r>
              <a:rPr kumimoji="1" lang="zh-CN" altLang="en-US" sz="2000" b="1">
                <a:solidFill>
                  <a:srgbClr val="FF0000"/>
                </a:solidFill>
                <a:latin typeface="楷体_GB2312" pitchFamily="1" charset="-122"/>
                <a:ea typeface="楷体_GB2312" pitchFamily="1" charset="-122"/>
              </a:rPr>
              <a:t>关系型</a:t>
            </a:r>
            <a:r>
              <a:rPr kumimoji="1" lang="zh-CN" altLang="en-US" sz="2000" b="1">
                <a:solidFill>
                  <a:srgbClr val="000000"/>
                </a:solidFill>
                <a:latin typeface="楷体_GB2312" pitchFamily="1" charset="-122"/>
                <a:ea typeface="楷体_GB2312" pitchFamily="1" charset="-122"/>
              </a:rPr>
              <a:t>数据库管理系统</a:t>
            </a:r>
            <a:endParaRPr kumimoji="1" lang="zh-CN" altLang="en-US" sz="2000" b="1">
              <a:solidFill>
                <a:srgbClr val="000000"/>
              </a:solidFill>
              <a:latin typeface="楷体_GB2312" pitchFamily="1" charset="-122"/>
              <a:ea typeface="楷体_GB2312" pitchFamily="1" charset="-122"/>
            </a:endParaRPr>
          </a:p>
          <a:p>
            <a:pPr eaLnBrk="1" hangingPunct="1"/>
            <a:r>
              <a:rPr kumimoji="1" lang="zh-CN" altLang="en-US" sz="2000" b="1">
                <a:solidFill>
                  <a:srgbClr val="000000"/>
                </a:solidFill>
                <a:latin typeface="楷体_GB2312" pitchFamily="1" charset="-122"/>
                <a:ea typeface="楷体_GB2312" pitchFamily="1" charset="-122"/>
              </a:rPr>
              <a:t>的标准语言。</a:t>
            </a:r>
            <a:r>
              <a:rPr kumimoji="1" lang="en-US" altLang="zh-CN" sz="2000" b="1">
                <a:solidFill>
                  <a:srgbClr val="000000"/>
                </a:solidFill>
                <a:latin typeface="楷体_GB2312" pitchFamily="1" charset="-122"/>
                <a:ea typeface="楷体_GB2312" pitchFamily="1" charset="-122"/>
              </a:rPr>
              <a:t>SQL</a:t>
            </a:r>
            <a:r>
              <a:rPr kumimoji="1" lang="zh-CN" altLang="en-US" sz="2000" b="1">
                <a:solidFill>
                  <a:srgbClr val="000000"/>
                </a:solidFill>
                <a:latin typeface="楷体_GB2312" pitchFamily="1" charset="-122"/>
                <a:ea typeface="楷体_GB2312" pitchFamily="1" charset="-122"/>
              </a:rPr>
              <a:t>语句可以用来执行各种各样的操作，例如更新数据库</a:t>
            </a:r>
            <a:endParaRPr kumimoji="1" lang="zh-CN" altLang="en-US" sz="2000" b="1">
              <a:solidFill>
                <a:srgbClr val="000000"/>
              </a:solidFill>
              <a:latin typeface="楷体_GB2312" pitchFamily="1" charset="-122"/>
              <a:ea typeface="楷体_GB2312" pitchFamily="1" charset="-122"/>
            </a:endParaRPr>
          </a:p>
          <a:p>
            <a:pPr eaLnBrk="1" hangingPunct="1"/>
            <a:r>
              <a:rPr kumimoji="1" lang="zh-CN" altLang="en-US" sz="2000" b="1">
                <a:solidFill>
                  <a:srgbClr val="000000"/>
                </a:solidFill>
                <a:latin typeface="楷体_GB2312" pitchFamily="1" charset="-122"/>
                <a:ea typeface="楷体_GB2312" pitchFamily="1" charset="-122"/>
              </a:rPr>
              <a:t>中的数据，从数据库中提取数据等。目前，绝大多数流行的关系型数据</a:t>
            </a:r>
            <a:endParaRPr kumimoji="1" lang="zh-CN" altLang="en-US" sz="2000" b="1">
              <a:solidFill>
                <a:srgbClr val="000000"/>
              </a:solidFill>
              <a:latin typeface="楷体_GB2312" pitchFamily="1" charset="-122"/>
              <a:ea typeface="楷体_GB2312" pitchFamily="1" charset="-122"/>
            </a:endParaRPr>
          </a:p>
          <a:p>
            <a:pPr eaLnBrk="1" hangingPunct="1"/>
            <a:r>
              <a:rPr kumimoji="1" lang="zh-CN" altLang="en-US" sz="2000" b="1">
                <a:solidFill>
                  <a:srgbClr val="000000"/>
                </a:solidFill>
                <a:latin typeface="楷体_GB2312" pitchFamily="1" charset="-122"/>
                <a:ea typeface="楷体_GB2312" pitchFamily="1" charset="-122"/>
              </a:rPr>
              <a:t>库管理系统，如</a:t>
            </a:r>
            <a:r>
              <a:rPr kumimoji="1" lang="en-US" altLang="zh-CN" sz="2000" b="1">
                <a:solidFill>
                  <a:srgbClr val="000000"/>
                </a:solidFill>
                <a:latin typeface="楷体_GB2312" pitchFamily="1" charset="-122"/>
                <a:ea typeface="楷体_GB2312" pitchFamily="1" charset="-122"/>
              </a:rPr>
              <a:t>Oracle, Sybase, Microsoft SQL Server, Access</a:t>
            </a:r>
            <a:r>
              <a:rPr kumimoji="1" lang="zh-CN" altLang="en-US" sz="2000" b="1">
                <a:solidFill>
                  <a:srgbClr val="000000"/>
                </a:solidFill>
                <a:latin typeface="楷体_GB2312" pitchFamily="1" charset="-122"/>
                <a:ea typeface="楷体_GB2312" pitchFamily="1" charset="-122"/>
              </a:rPr>
              <a:t>等都</a:t>
            </a:r>
            <a:endParaRPr kumimoji="1" lang="zh-CN" altLang="en-US" sz="2000" b="1">
              <a:solidFill>
                <a:srgbClr val="000000"/>
              </a:solidFill>
              <a:latin typeface="楷体_GB2312" pitchFamily="1" charset="-122"/>
              <a:ea typeface="楷体_GB2312" pitchFamily="1" charset="-122"/>
            </a:endParaRPr>
          </a:p>
          <a:p>
            <a:pPr eaLnBrk="1" hangingPunct="1"/>
            <a:r>
              <a:rPr kumimoji="1" lang="zh-CN" altLang="en-US" sz="2000" b="1">
                <a:solidFill>
                  <a:srgbClr val="000000"/>
                </a:solidFill>
                <a:latin typeface="楷体_GB2312" pitchFamily="1" charset="-122"/>
                <a:ea typeface="楷体_GB2312" pitchFamily="1" charset="-122"/>
              </a:rPr>
              <a:t>采用了</a:t>
            </a:r>
            <a:r>
              <a:rPr kumimoji="1" lang="en-US" altLang="zh-CN" sz="2000" b="1">
                <a:solidFill>
                  <a:srgbClr val="000000"/>
                </a:solidFill>
                <a:latin typeface="楷体_GB2312" pitchFamily="1" charset="-122"/>
                <a:ea typeface="楷体_GB2312" pitchFamily="1" charset="-122"/>
              </a:rPr>
              <a:t>SQL</a:t>
            </a:r>
            <a:r>
              <a:rPr kumimoji="1" lang="zh-CN" altLang="en-US" sz="2000" b="1">
                <a:solidFill>
                  <a:srgbClr val="000000"/>
                </a:solidFill>
                <a:latin typeface="楷体_GB2312" pitchFamily="1" charset="-122"/>
                <a:ea typeface="楷体_GB2312" pitchFamily="1" charset="-122"/>
              </a:rPr>
              <a:t>语言标准。</a:t>
            </a:r>
            <a:r>
              <a:rPr kumimoji="1" lang="zh-CN" altLang="en-US" sz="2200" b="1">
                <a:latin typeface="楷体_GB2312" pitchFamily="1" charset="-122"/>
                <a:ea typeface="楷体_GB2312" pitchFamily="1" charset="-122"/>
              </a:rPr>
              <a:t> 	</a:t>
            </a:r>
            <a:endParaRPr kumimoji="1" lang="zh-CN" altLang="en-US" sz="2200" b="1">
              <a:latin typeface="楷体_GB2312" pitchFamily="1" charset="-122"/>
              <a:ea typeface="楷体_GB2312" pitchFamily="1" charset="-122"/>
            </a:endParaRPr>
          </a:p>
        </p:txBody>
      </p:sp>
      <p:sp>
        <p:nvSpPr>
          <p:cNvPr id="31748" name="WordArt 4"/>
          <p:cNvSpPr>
            <a:spLocks noChangeArrowheads="1" noChangeShapeType="1" noTextEdit="1"/>
          </p:cNvSpPr>
          <p:nvPr/>
        </p:nvSpPr>
        <p:spPr bwMode="auto">
          <a:xfrm>
            <a:off x="3457575" y="981075"/>
            <a:ext cx="2228850" cy="36195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eaLnBrk="1" hangingPunct="1">
              <a:defRPr/>
            </a:pPr>
            <a:r>
              <a:rPr lang="en-US" altLang="zh-CN" sz="2800" b="1" kern="10">
                <a:solidFill>
                  <a:srgbClr val="336699"/>
                </a:solidFill>
                <a:effectLst>
                  <a:outerShdw dist="45791" dir="2021404" algn="ctr" rotWithShape="0">
                    <a:srgbClr val="B2B2B2">
                      <a:alpha val="80000"/>
                    </a:srgbClr>
                  </a:outerShdw>
                </a:effectLst>
                <a:latin typeface="华文新魏" panose="02010800040101010101" pitchFamily="2" charset="-122"/>
                <a:ea typeface="华文新魏" panose="02010800040101010101" pitchFamily="2" charset="-122"/>
              </a:rPr>
              <a:t>MY SQL </a:t>
            </a:r>
            <a:r>
              <a:rPr lang="zh-CN" altLang="en-US" sz="2800" b="1" kern="10">
                <a:solidFill>
                  <a:srgbClr val="336699"/>
                </a:solidFill>
                <a:effectLst>
                  <a:outerShdw dist="45791" dir="2021404" algn="ctr" rotWithShape="0">
                    <a:srgbClr val="B2B2B2">
                      <a:alpha val="80000"/>
                    </a:srgbClr>
                  </a:outerShdw>
                </a:effectLst>
                <a:latin typeface="华文新魏" panose="02010800040101010101" pitchFamily="2" charset="-122"/>
                <a:ea typeface="华文新魏" panose="02010800040101010101" pitchFamily="2" charset="-122"/>
              </a:rPr>
              <a:t>介绍</a:t>
            </a:r>
            <a:endParaRPr lang="zh-CN" altLang="en-US" sz="2800" b="1" kern="10">
              <a:solidFill>
                <a:srgbClr val="336699"/>
              </a:solidFill>
              <a:effectLst>
                <a:outerShdw dist="45791" dir="2021404" algn="ctr" rotWithShape="0">
                  <a:srgbClr val="B2B2B2">
                    <a:alpha val="80000"/>
                  </a:srgbClr>
                </a:outerShdw>
              </a:effectLst>
              <a:latin typeface="华文新魏" panose="02010800040101010101" pitchFamily="2" charset="-122"/>
              <a:ea typeface="华文新魏" panose="02010800040101010101" pitchFamily="2" charset="-122"/>
            </a:endParaRPr>
          </a:p>
        </p:txBody>
      </p:sp>
      <p:pic>
        <p:nvPicPr>
          <p:cNvPr id="23556" name="Picture 5" descr="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19925" y="1628775"/>
            <a:ext cx="13335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539750" y="1557338"/>
            <a:ext cx="8353425" cy="4824412"/>
          </a:xfrm>
          <a:prstGeom prst="rect">
            <a:avLst/>
          </a:prstGeom>
          <a:solidFill>
            <a:schemeClr val="accent1">
              <a:alpha val="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b="1">
                <a:solidFill>
                  <a:srgbClr val="0000CC"/>
                </a:solidFill>
                <a:latin typeface="楷体_GB2312" pitchFamily="1" charset="-122"/>
                <a:ea typeface="楷体_GB2312" pitchFamily="1" charset="-122"/>
              </a:rPr>
              <a:t>■</a:t>
            </a:r>
            <a:r>
              <a:rPr kumimoji="1" lang="en-US" altLang="zh-CN" sz="1600" b="1">
                <a:solidFill>
                  <a:srgbClr val="FF0000"/>
                </a:solidFill>
                <a:latin typeface="楷体_GB2312" pitchFamily="1" charset="-122"/>
                <a:ea typeface="楷体_GB2312" pitchFamily="1" charset="-122"/>
              </a:rPr>
              <a:t> </a:t>
            </a:r>
            <a:r>
              <a:rPr kumimoji="1" lang="zh-CN" altLang="en-US" sz="2200" b="1">
                <a:latin typeface="楷体_GB2312" pitchFamily="1" charset="-122"/>
                <a:ea typeface="楷体_GB2312" pitchFamily="1" charset="-122"/>
              </a:rPr>
              <a:t>查询分析器的使用</a:t>
            </a:r>
            <a:r>
              <a:rPr kumimoji="1" lang="en-US" altLang="zh-CN" sz="2200" b="1">
                <a:latin typeface="楷体_GB2312" pitchFamily="1" charset="-122"/>
                <a:ea typeface="楷体_GB2312" pitchFamily="1" charset="-122"/>
              </a:rPr>
              <a:t>(2)-sql</a:t>
            </a:r>
            <a:r>
              <a:rPr kumimoji="1" lang="zh-CN" altLang="en-US" sz="2200" b="1">
                <a:latin typeface="楷体_GB2312" pitchFamily="1" charset="-122"/>
                <a:ea typeface="楷体_GB2312" pitchFamily="1" charset="-122"/>
              </a:rPr>
              <a:t>语句</a:t>
            </a:r>
            <a:endParaRPr kumimoji="1" lang="zh-CN" altLang="en-US" sz="2200" b="1">
              <a:latin typeface="楷体_GB2312" pitchFamily="1" charset="-122"/>
              <a:ea typeface="楷体_GB2312" pitchFamily="1" charset="-122"/>
            </a:endParaRPr>
          </a:p>
          <a:p>
            <a:pPr eaLnBrk="1" hangingPunct="1"/>
            <a:r>
              <a:rPr kumimoji="1" lang="zh-CN" altLang="en-US" sz="2200" b="1">
                <a:latin typeface="楷体_GB2312" pitchFamily="1" charset="-122"/>
                <a:ea typeface="楷体_GB2312" pitchFamily="1" charset="-122"/>
              </a:rPr>
              <a:t>	</a:t>
            </a:r>
            <a:endParaRPr kumimoji="1" lang="zh-CN" altLang="en-US" sz="2200" b="1">
              <a:latin typeface="楷体_GB2312" pitchFamily="1" charset="-122"/>
              <a:ea typeface="楷体_GB2312" pitchFamily="1" charset="-122"/>
            </a:endParaRPr>
          </a:p>
          <a:p>
            <a:pPr eaLnBrk="1" hangingPunct="1"/>
            <a:r>
              <a:rPr kumimoji="1" lang="zh-CN" altLang="en-US" sz="2200" b="1">
                <a:latin typeface="楷体_GB2312" pitchFamily="1" charset="-122"/>
                <a:ea typeface="楷体_GB2312" pitchFamily="1" charset="-122"/>
              </a:rPr>
              <a:t>	使用查询分析器，我们就必须要了解</a:t>
            </a:r>
            <a:r>
              <a:rPr kumimoji="1" lang="en-US" altLang="zh-CN" sz="2200" b="1">
                <a:latin typeface="楷体_GB2312" pitchFamily="1" charset="-122"/>
                <a:ea typeface="楷体_GB2312" pitchFamily="1" charset="-122"/>
              </a:rPr>
              <a:t>sql</a:t>
            </a:r>
            <a:r>
              <a:rPr kumimoji="1" lang="zh-CN" altLang="en-US" sz="2200" b="1">
                <a:latin typeface="楷体_GB2312" pitchFamily="1" charset="-122"/>
                <a:ea typeface="楷体_GB2312" pitchFamily="1" charset="-122"/>
              </a:rPr>
              <a:t>语句</a:t>
            </a:r>
            <a:r>
              <a:rPr kumimoji="1" lang="en-US" altLang="zh-CN" sz="2200" b="1">
                <a:latin typeface="楷体_GB2312" pitchFamily="1" charset="-122"/>
                <a:ea typeface="楷体_GB2312" pitchFamily="1" charset="-122"/>
              </a:rPr>
              <a:t>,</a:t>
            </a:r>
            <a:r>
              <a:rPr kumimoji="1" lang="zh-CN" altLang="en-US" sz="2200" b="1">
                <a:latin typeface="楷体_GB2312" pitchFamily="1" charset="-122"/>
                <a:ea typeface="楷体_GB2312" pitchFamily="1" charset="-122"/>
              </a:rPr>
              <a:t>我们这里先初步的</a:t>
            </a:r>
            <a:endParaRPr kumimoji="1" lang="zh-CN" altLang="en-US" sz="2200" b="1">
              <a:latin typeface="楷体_GB2312" pitchFamily="1" charset="-122"/>
              <a:ea typeface="楷体_GB2312" pitchFamily="1" charset="-122"/>
            </a:endParaRPr>
          </a:p>
          <a:p>
            <a:pPr eaLnBrk="1" hangingPunct="1"/>
            <a:r>
              <a:rPr kumimoji="1" lang="zh-CN" altLang="en-US" sz="2200" b="1">
                <a:latin typeface="楷体_GB2312" pitchFamily="1" charset="-122"/>
                <a:ea typeface="楷体_GB2312" pitchFamily="1" charset="-122"/>
              </a:rPr>
              <a:t>给大家介绍一下什么是</a:t>
            </a:r>
            <a:r>
              <a:rPr kumimoji="1" lang="en-US" altLang="zh-CN" sz="2200" b="1">
                <a:latin typeface="楷体_GB2312" pitchFamily="1" charset="-122"/>
                <a:ea typeface="楷体_GB2312" pitchFamily="1" charset="-122"/>
              </a:rPr>
              <a:t>sql</a:t>
            </a:r>
            <a:r>
              <a:rPr kumimoji="1" lang="zh-CN" altLang="en-US" sz="2200" b="1">
                <a:latin typeface="楷体_GB2312" pitchFamily="1" charset="-122"/>
                <a:ea typeface="楷体_GB2312" pitchFamily="1" charset="-122"/>
              </a:rPr>
              <a:t>语句</a:t>
            </a:r>
            <a:r>
              <a:rPr kumimoji="1" lang="en-US" altLang="zh-CN" sz="2200" b="1">
                <a:latin typeface="楷体_GB2312" pitchFamily="1" charset="-122"/>
                <a:ea typeface="楷体_GB2312" pitchFamily="1" charset="-122"/>
              </a:rPr>
              <a:t>,</a:t>
            </a:r>
            <a:r>
              <a:rPr kumimoji="1" lang="zh-CN" altLang="en-US" sz="2200" b="1">
                <a:latin typeface="楷体_GB2312" pitchFamily="1" charset="-122"/>
                <a:ea typeface="楷体_GB2312" pitchFamily="1" charset="-122"/>
              </a:rPr>
              <a:t>后面还要非常详细的给大家讲解。</a:t>
            </a:r>
            <a:endParaRPr kumimoji="1" lang="zh-CN" altLang="en-US" sz="2200" b="1">
              <a:latin typeface="楷体_GB2312" pitchFamily="1" charset="-122"/>
              <a:ea typeface="楷体_GB2312" pitchFamily="1" charset="-122"/>
            </a:endParaRPr>
          </a:p>
          <a:p>
            <a:pPr eaLnBrk="1" hangingPunct="1"/>
            <a:endParaRPr kumimoji="1" lang="zh-CN" altLang="en-US" sz="2200" b="1">
              <a:latin typeface="楷体_GB2312" pitchFamily="1" charset="-122"/>
              <a:ea typeface="楷体_GB2312" pitchFamily="1" charset="-122"/>
            </a:endParaRPr>
          </a:p>
          <a:p>
            <a:pPr eaLnBrk="1" hangingPunct="1"/>
            <a:r>
              <a:rPr kumimoji="1" lang="zh-CN" altLang="en-US" sz="2200" b="1">
                <a:latin typeface="楷体_GB2312" pitchFamily="1" charset="-122"/>
                <a:ea typeface="楷体_GB2312" pitchFamily="1" charset="-122"/>
              </a:rPr>
              <a:t>	什么是</a:t>
            </a:r>
            <a:r>
              <a:rPr kumimoji="1" lang="en-US" altLang="zh-CN" sz="2200" b="1">
                <a:latin typeface="楷体_GB2312" pitchFamily="1" charset="-122"/>
                <a:ea typeface="楷体_GB2312" pitchFamily="1" charset="-122"/>
              </a:rPr>
              <a:t>sql</a:t>
            </a:r>
            <a:r>
              <a:rPr kumimoji="1" lang="zh-CN" altLang="en-US" sz="2200" b="1">
                <a:latin typeface="楷体_GB2312" pitchFamily="1" charset="-122"/>
                <a:ea typeface="楷体_GB2312" pitchFamily="1" charset="-122"/>
              </a:rPr>
              <a:t>语句呢</a:t>
            </a:r>
            <a:r>
              <a:rPr kumimoji="1" lang="en-US" altLang="zh-CN" sz="2200" b="1">
                <a:latin typeface="楷体_GB2312" pitchFamily="1" charset="-122"/>
                <a:ea typeface="楷体_GB2312" pitchFamily="1" charset="-122"/>
              </a:rPr>
              <a:t>?</a:t>
            </a:r>
            <a:endParaRPr kumimoji="1" lang="en-US" altLang="zh-CN" sz="2000" b="1">
              <a:latin typeface="楷体_GB2312" pitchFamily="1" charset="-122"/>
              <a:ea typeface="楷体_GB2312" pitchFamily="1" charset="-122"/>
            </a:endParaRPr>
          </a:p>
          <a:p>
            <a:pPr eaLnBrk="1" hangingPunct="1"/>
            <a:r>
              <a:rPr kumimoji="1" lang="en-US" altLang="zh-CN" sz="2000" b="1">
                <a:latin typeface="楷体_GB2312" pitchFamily="1" charset="-122"/>
                <a:ea typeface="楷体_GB2312" pitchFamily="1" charset="-122"/>
              </a:rPr>
              <a:t>	</a:t>
            </a:r>
            <a:endParaRPr kumimoji="1" lang="en-US" altLang="zh-CN" sz="2000" b="1">
              <a:latin typeface="楷体_GB2312" pitchFamily="1" charset="-122"/>
              <a:ea typeface="楷体_GB2312" pitchFamily="1" charset="-122"/>
            </a:endParaRPr>
          </a:p>
        </p:txBody>
      </p:sp>
      <p:pic>
        <p:nvPicPr>
          <p:cNvPr id="25603" name="Picture 5" descr="j044572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419475" y="3789363"/>
            <a:ext cx="682625" cy="168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Picture 6" descr="j044572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2988" y="3789363"/>
            <a:ext cx="757237"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Line 7"/>
          <p:cNvSpPr>
            <a:spLocks noChangeShapeType="1"/>
          </p:cNvSpPr>
          <p:nvPr/>
        </p:nvSpPr>
        <p:spPr bwMode="auto">
          <a:xfrm>
            <a:off x="1763713" y="4508500"/>
            <a:ext cx="1512887"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06" name="WordArt 8"/>
          <p:cNvSpPr>
            <a:spLocks noChangeArrowheads="1" noChangeShapeType="1" noTextEdit="1"/>
          </p:cNvSpPr>
          <p:nvPr/>
        </p:nvSpPr>
        <p:spPr bwMode="auto">
          <a:xfrm>
            <a:off x="2195513" y="4051300"/>
            <a:ext cx="628650" cy="314325"/>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zh-CN" altLang="en-US" sz="2400" b="1" kern="10">
                <a:solidFill>
                  <a:srgbClr val="336699"/>
                </a:solidFill>
                <a:effectLst>
                  <a:outerShdw dist="45791" dir="2021404" algn="ctr" rotWithShape="0">
                    <a:srgbClr val="B2B2B2">
                      <a:alpha val="79999"/>
                    </a:srgbClr>
                  </a:outerShdw>
                </a:effectLst>
                <a:latin typeface="华文新魏" panose="02010800040101010101" pitchFamily="2" charset="-122"/>
                <a:ea typeface="华文新魏" panose="02010800040101010101" pitchFamily="2" charset="-122"/>
              </a:rPr>
              <a:t>语言</a:t>
            </a:r>
            <a:endParaRPr lang="zh-CN" altLang="en-US" sz="2400" b="1" kern="10">
              <a:solidFill>
                <a:srgbClr val="336699"/>
              </a:solidFill>
              <a:effectLst>
                <a:outerShdw dist="45791" dir="2021404" algn="ctr" rotWithShape="0">
                  <a:srgbClr val="B2B2B2">
                    <a:alpha val="79999"/>
                  </a:srgbClr>
                </a:outerShdw>
              </a:effectLst>
              <a:latin typeface="华文新魏" panose="02010800040101010101" pitchFamily="2" charset="-122"/>
              <a:ea typeface="华文新魏" panose="02010800040101010101" pitchFamily="2" charset="-122"/>
            </a:endParaRPr>
          </a:p>
        </p:txBody>
      </p:sp>
      <p:sp>
        <p:nvSpPr>
          <p:cNvPr id="25607" name="mainfrm"/>
          <p:cNvSpPr>
            <a:spLocks noEditPoints="1" noChangeArrowheads="1"/>
          </p:cNvSpPr>
          <p:nvPr/>
        </p:nvSpPr>
        <p:spPr bwMode="auto">
          <a:xfrm>
            <a:off x="7164388" y="3789363"/>
            <a:ext cx="1079500" cy="1223962"/>
          </a:xfrm>
          <a:custGeom>
            <a:avLst/>
            <a:gdLst>
              <a:gd name="T0" fmla="*/ 0 w 21600"/>
              <a:gd name="T1" fmla="*/ 0 h 21600"/>
              <a:gd name="T2" fmla="*/ 2147483646 w 21600"/>
              <a:gd name="T3" fmla="*/ 0 h 21600"/>
              <a:gd name="T4" fmla="*/ 2147483646 w 21600"/>
              <a:gd name="T5" fmla="*/ 0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0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C0C0C0"/>
          </a:solidFill>
          <a:ln w="9525">
            <a:solidFill>
              <a:srgbClr val="000000"/>
            </a:solidFill>
            <a:miter lim="800000"/>
          </a:ln>
        </p:spPr>
        <p:txBody>
          <a:bodyPr/>
          <a:lstStyle/>
          <a:p>
            <a:endParaRPr lang="zh-CN" altLang="en-US"/>
          </a:p>
        </p:txBody>
      </p:sp>
      <p:sp>
        <p:nvSpPr>
          <p:cNvPr id="25608" name="WordArt 10"/>
          <p:cNvSpPr>
            <a:spLocks noChangeArrowheads="1" noChangeShapeType="1" noTextEdit="1"/>
          </p:cNvSpPr>
          <p:nvPr/>
        </p:nvSpPr>
        <p:spPr bwMode="auto">
          <a:xfrm>
            <a:off x="7308850" y="5229225"/>
            <a:ext cx="828675" cy="257175"/>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zh-CN" altLang="en-US" sz="2000" b="1" kern="10">
                <a:solidFill>
                  <a:srgbClr val="336699"/>
                </a:solidFill>
                <a:effectLst>
                  <a:outerShdw dist="45791" dir="2021404" algn="ctr" rotWithShape="0">
                    <a:srgbClr val="B2B2B2">
                      <a:alpha val="79999"/>
                    </a:srgbClr>
                  </a:outerShdw>
                </a:effectLst>
                <a:latin typeface="华文隶书" panose="02010800040101010101" pitchFamily="2" charset="-122"/>
                <a:ea typeface="华文隶书" panose="02010800040101010101" pitchFamily="2" charset="-122"/>
              </a:rPr>
              <a:t>数据库</a:t>
            </a:r>
            <a:endParaRPr lang="zh-CN" altLang="en-US" sz="2000" b="1" kern="10">
              <a:solidFill>
                <a:srgbClr val="336699"/>
              </a:solidFill>
              <a:effectLst>
                <a:outerShdw dist="45791" dir="2021404" algn="ctr" rotWithShape="0">
                  <a:srgbClr val="B2B2B2">
                    <a:alpha val="79999"/>
                  </a:srgbClr>
                </a:outerShdw>
              </a:effectLst>
              <a:latin typeface="华文隶书" panose="02010800040101010101" pitchFamily="2" charset="-122"/>
              <a:ea typeface="华文隶书" panose="02010800040101010101" pitchFamily="2" charset="-122"/>
            </a:endParaRPr>
          </a:p>
        </p:txBody>
      </p:sp>
      <p:pic>
        <p:nvPicPr>
          <p:cNvPr id="25609" name="Picture 11" descr="j01953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52938" y="3789363"/>
            <a:ext cx="1198562"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0" name="Line 12"/>
          <p:cNvSpPr>
            <a:spLocks noChangeShapeType="1"/>
          </p:cNvSpPr>
          <p:nvPr/>
        </p:nvSpPr>
        <p:spPr bwMode="auto">
          <a:xfrm>
            <a:off x="5580063" y="4292600"/>
            <a:ext cx="1512887"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01" name="WordArt 13"/>
          <p:cNvSpPr>
            <a:spLocks noChangeArrowheads="1" noChangeShapeType="1" noTextEdit="1"/>
          </p:cNvSpPr>
          <p:nvPr/>
        </p:nvSpPr>
        <p:spPr bwMode="auto">
          <a:xfrm>
            <a:off x="5938838" y="3933825"/>
            <a:ext cx="1009650" cy="314325"/>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eaLnBrk="1" hangingPunct="1">
              <a:defRPr/>
            </a:pPr>
            <a:r>
              <a:rPr lang="en-US" altLang="zh-CN" sz="2400" b="1" kern="10">
                <a:solidFill>
                  <a:srgbClr val="336699"/>
                </a:solidFill>
                <a:effectLst>
                  <a:outerShdw dist="45791" dir="2021404" algn="ctr" rotWithShape="0">
                    <a:srgbClr val="B2B2B2">
                      <a:alpha val="80000"/>
                    </a:srgbClr>
                  </a:outerShdw>
                </a:effectLst>
                <a:latin typeface="华文新魏" panose="02010800040101010101" pitchFamily="2" charset="-122"/>
                <a:ea typeface="华文新魏" panose="02010800040101010101" pitchFamily="2" charset="-122"/>
              </a:rPr>
              <a:t>sql</a:t>
            </a:r>
            <a:r>
              <a:rPr lang="zh-CN" altLang="en-US" sz="2400" b="1" kern="10">
                <a:solidFill>
                  <a:srgbClr val="336699"/>
                </a:solidFill>
                <a:effectLst>
                  <a:outerShdw dist="45791" dir="2021404" algn="ctr" rotWithShape="0">
                    <a:srgbClr val="B2B2B2">
                      <a:alpha val="80000"/>
                    </a:srgbClr>
                  </a:outerShdw>
                </a:effectLst>
                <a:latin typeface="华文新魏" panose="02010800040101010101" pitchFamily="2" charset="-122"/>
                <a:ea typeface="华文新魏" panose="02010800040101010101" pitchFamily="2" charset="-122"/>
              </a:rPr>
              <a:t>语句</a:t>
            </a:r>
            <a:endParaRPr lang="zh-CN" altLang="en-US" sz="2400" b="1" kern="10">
              <a:solidFill>
                <a:srgbClr val="336699"/>
              </a:solidFill>
              <a:effectLst>
                <a:outerShdw dist="45791" dir="2021404" algn="ctr" rotWithShape="0">
                  <a:srgbClr val="B2B2B2">
                    <a:alpha val="80000"/>
                  </a:srgbClr>
                </a:outerShdw>
              </a:effectLst>
              <a:latin typeface="华文新魏" panose="02010800040101010101" pitchFamily="2" charset="-122"/>
              <a:ea typeface="华文新魏" panose="02010800040101010101" pitchFamily="2" charset="-122"/>
            </a:endParaRPr>
          </a:p>
        </p:txBody>
      </p:sp>
      <p:sp>
        <p:nvSpPr>
          <p:cNvPr id="37902" name="WordArt 14"/>
          <p:cNvSpPr>
            <a:spLocks noChangeArrowheads="1" noChangeShapeType="1" noTextEdit="1"/>
          </p:cNvSpPr>
          <p:nvPr/>
        </p:nvSpPr>
        <p:spPr bwMode="auto">
          <a:xfrm>
            <a:off x="3095625" y="981075"/>
            <a:ext cx="2952750" cy="36195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eaLnBrk="1" hangingPunct="1">
              <a:defRPr/>
            </a:pPr>
            <a:r>
              <a:rPr lang="en-US" altLang="zh-CN" sz="2800" b="1" kern="10">
                <a:solidFill>
                  <a:srgbClr val="336699"/>
                </a:solidFill>
                <a:effectLst>
                  <a:outerShdw dist="45791" dir="2021404" algn="ctr" rotWithShape="0">
                    <a:srgbClr val="B2B2B2">
                      <a:alpha val="80000"/>
                    </a:srgbClr>
                  </a:outerShdw>
                </a:effectLst>
                <a:latin typeface="华文新魏" panose="02010800040101010101" pitchFamily="2" charset="-122"/>
                <a:ea typeface="华文新魏" panose="02010800040101010101" pitchFamily="2" charset="-122"/>
              </a:rPr>
              <a:t>MYSQL </a:t>
            </a:r>
            <a:r>
              <a:rPr lang="zh-CN" altLang="en-US" sz="2800" b="1" kern="10">
                <a:solidFill>
                  <a:srgbClr val="336699"/>
                </a:solidFill>
                <a:effectLst>
                  <a:outerShdw dist="45791" dir="2021404" algn="ctr" rotWithShape="0">
                    <a:srgbClr val="B2B2B2">
                      <a:alpha val="80000"/>
                    </a:srgbClr>
                  </a:outerShdw>
                </a:effectLst>
                <a:latin typeface="华文新魏" panose="02010800040101010101" pitchFamily="2" charset="-122"/>
                <a:ea typeface="华文新魏" panose="02010800040101010101" pitchFamily="2" charset="-122"/>
              </a:rPr>
              <a:t>开发工具</a:t>
            </a:r>
            <a:endParaRPr lang="zh-CN" altLang="en-US" sz="2800" b="1" kern="10">
              <a:solidFill>
                <a:srgbClr val="336699"/>
              </a:solidFill>
              <a:effectLst>
                <a:outerShdw dist="45791" dir="2021404" algn="ctr" rotWithShape="0">
                  <a:srgbClr val="B2B2B2">
                    <a:alpha val="80000"/>
                  </a:srgbClr>
                </a:outerShdw>
              </a:effectLst>
              <a:latin typeface="华文新魏" panose="02010800040101010101" pitchFamily="2" charset="-122"/>
              <a:ea typeface="华文新魏" panose="0201080004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539750" y="1557338"/>
            <a:ext cx="8353425" cy="4967287"/>
          </a:xfrm>
          <a:prstGeom prst="rect">
            <a:avLst/>
          </a:prstGeom>
          <a:solidFill>
            <a:schemeClr val="accent1">
              <a:alpha val="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b="1">
                <a:solidFill>
                  <a:srgbClr val="0000CC"/>
                </a:solidFill>
                <a:latin typeface="楷体_GB2312" pitchFamily="1" charset="-122"/>
                <a:ea typeface="楷体_GB2312" pitchFamily="1" charset="-122"/>
              </a:rPr>
              <a:t>■</a:t>
            </a:r>
            <a:r>
              <a:rPr kumimoji="1" lang="en-US" altLang="zh-CN" sz="1600" b="1">
                <a:solidFill>
                  <a:srgbClr val="FF0000"/>
                </a:solidFill>
                <a:latin typeface="楷体_GB2312" pitchFamily="1" charset="-122"/>
                <a:ea typeface="楷体_GB2312" pitchFamily="1" charset="-122"/>
              </a:rPr>
              <a:t> </a:t>
            </a:r>
            <a:r>
              <a:rPr kumimoji="1" lang="zh-CN" altLang="en-US" sz="2200" b="1">
                <a:latin typeface="楷体_GB2312" pitchFamily="1" charset="-122"/>
                <a:ea typeface="楷体_GB2312" pitchFamily="1" charset="-122"/>
              </a:rPr>
              <a:t>查询分析器的使用</a:t>
            </a:r>
            <a:r>
              <a:rPr kumimoji="1" lang="en-US" altLang="zh-CN" sz="2200" b="1">
                <a:latin typeface="楷体_GB2312" pitchFamily="1" charset="-122"/>
                <a:ea typeface="楷体_GB2312" pitchFamily="1" charset="-122"/>
              </a:rPr>
              <a:t>(3)-sql</a:t>
            </a:r>
            <a:r>
              <a:rPr kumimoji="1" lang="zh-CN" altLang="en-US" sz="2200" b="1">
                <a:latin typeface="楷体_GB2312" pitchFamily="1" charset="-122"/>
                <a:ea typeface="楷体_GB2312" pitchFamily="1" charset="-122"/>
              </a:rPr>
              <a:t>语句</a:t>
            </a:r>
            <a:endParaRPr kumimoji="1" lang="zh-CN" altLang="en-US" sz="2200" b="1">
              <a:latin typeface="楷体_GB2312" pitchFamily="1" charset="-122"/>
              <a:ea typeface="楷体_GB2312" pitchFamily="1" charset="-122"/>
            </a:endParaRPr>
          </a:p>
          <a:p>
            <a:pPr eaLnBrk="1" hangingPunct="1"/>
            <a:endParaRPr kumimoji="1" lang="zh-CN" altLang="en-US" sz="2200" b="1">
              <a:latin typeface="楷体_GB2312" pitchFamily="1" charset="-122"/>
              <a:ea typeface="楷体_GB2312" pitchFamily="1" charset="-122"/>
            </a:endParaRPr>
          </a:p>
          <a:p>
            <a:pPr eaLnBrk="1" hangingPunct="1"/>
            <a:r>
              <a:rPr kumimoji="1" lang="zh-CN" altLang="en-US" sz="2200" b="1">
                <a:latin typeface="楷体_GB2312" pitchFamily="1" charset="-122"/>
                <a:ea typeface="楷体_GB2312" pitchFamily="1" charset="-122"/>
              </a:rPr>
              <a:t>	</a:t>
            </a:r>
            <a:r>
              <a:rPr kumimoji="1" lang="en-US" altLang="zh-CN" sz="2000" b="1">
                <a:latin typeface="楷体_GB2312" pitchFamily="1" charset="-122"/>
                <a:ea typeface="楷体_GB2312" pitchFamily="1" charset="-122"/>
              </a:rPr>
              <a:t>SQL</a:t>
            </a:r>
            <a:r>
              <a:rPr kumimoji="1" lang="zh-CN" altLang="en-US" sz="2000" b="1">
                <a:latin typeface="楷体_GB2312" pitchFamily="1" charset="-122"/>
                <a:ea typeface="楷体_GB2312" pitchFamily="1" charset="-122"/>
              </a:rPr>
              <a:t>全称是</a:t>
            </a:r>
            <a:r>
              <a:rPr kumimoji="1" lang="zh-CN" altLang="en-US" sz="2000" b="1">
                <a:ea typeface="楷体_GB2312" pitchFamily="1" charset="-122"/>
              </a:rPr>
              <a:t>“</a:t>
            </a:r>
            <a:r>
              <a:rPr kumimoji="1" lang="zh-CN" altLang="en-US" sz="2000" b="1">
                <a:latin typeface="楷体_GB2312" pitchFamily="1" charset="-122"/>
                <a:ea typeface="楷体_GB2312" pitchFamily="1" charset="-122"/>
              </a:rPr>
              <a:t>结构化查询语言</a:t>
            </a:r>
            <a:r>
              <a:rPr kumimoji="1" lang="en-US" altLang="zh-CN" sz="2000" b="1">
                <a:latin typeface="楷体_GB2312" pitchFamily="1" charset="-122"/>
                <a:ea typeface="楷体_GB2312" pitchFamily="1" charset="-122"/>
              </a:rPr>
              <a:t>(Structured Query Language)</a:t>
            </a:r>
            <a:r>
              <a:rPr kumimoji="1" lang="en-US" altLang="zh-CN" sz="2000" b="1">
                <a:ea typeface="楷体_GB2312" pitchFamily="1" charset="-122"/>
              </a:rPr>
              <a:t>”</a:t>
            </a:r>
            <a:endParaRPr kumimoji="1" lang="en-US" altLang="zh-CN" sz="2000" b="1">
              <a:latin typeface="楷体_GB2312" pitchFamily="1" charset="-122"/>
              <a:ea typeface="楷体_GB2312" pitchFamily="1" charset="-122"/>
            </a:endParaRPr>
          </a:p>
          <a:p>
            <a:pPr eaLnBrk="1" hangingPunct="1"/>
            <a:r>
              <a:rPr kumimoji="1" lang="zh-CN" altLang="en-US" sz="2000" b="1">
                <a:latin typeface="楷体_GB2312" pitchFamily="1" charset="-122"/>
                <a:ea typeface="楷体_GB2312" pitchFamily="1" charset="-122"/>
              </a:rPr>
              <a:t>　 </a:t>
            </a:r>
            <a:r>
              <a:rPr kumimoji="1" lang="en-US" altLang="zh-CN" sz="2000" b="1">
                <a:latin typeface="楷体_GB2312" pitchFamily="1" charset="-122"/>
                <a:ea typeface="楷体_GB2312" pitchFamily="1" charset="-122"/>
              </a:rPr>
              <a:t>SQL(Structured Query Language)</a:t>
            </a:r>
            <a:r>
              <a:rPr kumimoji="1" lang="zh-CN" altLang="en-US" sz="2000" b="1">
                <a:latin typeface="楷体_GB2312" pitchFamily="1" charset="-122"/>
                <a:ea typeface="楷体_GB2312" pitchFamily="1" charset="-122"/>
              </a:rPr>
              <a:t>是一种数据库查询和程序设计语言</a:t>
            </a:r>
            <a:endParaRPr kumimoji="1" lang="zh-CN" altLang="en-US" sz="2000" b="1">
              <a:latin typeface="楷体_GB2312" pitchFamily="1" charset="-122"/>
              <a:ea typeface="楷体_GB2312" pitchFamily="1" charset="-122"/>
            </a:endParaRPr>
          </a:p>
          <a:p>
            <a:pPr eaLnBrk="1" hangingPunct="1"/>
            <a:r>
              <a:rPr kumimoji="1" lang="zh-CN" altLang="en-US" sz="2000" b="1">
                <a:latin typeface="楷体_GB2312" pitchFamily="1" charset="-122"/>
                <a:ea typeface="楷体_GB2312" pitchFamily="1" charset="-122"/>
              </a:rPr>
              <a:t>，用于存取数据以及查询、更新和管理关系数据库系统。</a:t>
            </a:r>
            <a:endParaRPr kumimoji="1" lang="zh-CN" altLang="en-US" sz="2000" b="1">
              <a:latin typeface="楷体_GB2312" pitchFamily="1" charset="-122"/>
              <a:ea typeface="楷体_GB2312" pitchFamily="1" charset="-122"/>
            </a:endParaRPr>
          </a:p>
          <a:p>
            <a:pPr eaLnBrk="1" hangingPunct="1"/>
            <a:endParaRPr kumimoji="1" lang="zh-CN" altLang="en-US" sz="2000" b="1">
              <a:latin typeface="楷体_GB2312" pitchFamily="1" charset="-122"/>
              <a:ea typeface="楷体_GB2312" pitchFamily="1" charset="-122"/>
            </a:endParaRPr>
          </a:p>
          <a:p>
            <a:pPr eaLnBrk="1" hangingPunct="1"/>
            <a:r>
              <a:rPr kumimoji="1" lang="zh-CN" altLang="en-US" sz="2000" b="1">
                <a:latin typeface="楷体_GB2312" pitchFamily="1" charset="-122"/>
                <a:ea typeface="楷体_GB2312" pitchFamily="1" charset="-122"/>
              </a:rPr>
              <a:t>	结构化查询语言</a:t>
            </a:r>
            <a:r>
              <a:rPr kumimoji="1" lang="en-US" altLang="zh-CN" sz="2000" b="1">
                <a:latin typeface="楷体_GB2312" pitchFamily="1" charset="-122"/>
                <a:ea typeface="楷体_GB2312" pitchFamily="1" charset="-122"/>
              </a:rPr>
              <a:t>(Structured Query Language)</a:t>
            </a:r>
            <a:r>
              <a:rPr kumimoji="1" lang="zh-CN" altLang="en-US" sz="2000" b="1">
                <a:latin typeface="楷体_GB2312" pitchFamily="1" charset="-122"/>
                <a:ea typeface="楷体_GB2312" pitchFamily="1" charset="-122"/>
              </a:rPr>
              <a:t>最早是</a:t>
            </a:r>
            <a:r>
              <a:rPr kumimoji="1" lang="en-US" altLang="zh-CN" sz="2000" b="1">
                <a:latin typeface="楷体_GB2312" pitchFamily="1" charset="-122"/>
                <a:ea typeface="楷体_GB2312" pitchFamily="1" charset="-122"/>
              </a:rPr>
              <a:t>IBM</a:t>
            </a:r>
            <a:r>
              <a:rPr kumimoji="1" lang="zh-CN" altLang="en-US" sz="2000" b="1">
                <a:latin typeface="楷体_GB2312" pitchFamily="1" charset="-122"/>
                <a:ea typeface="楷体_GB2312" pitchFamily="1" charset="-122"/>
              </a:rPr>
              <a:t>的圣约瑟研</a:t>
            </a:r>
            <a:endParaRPr kumimoji="1" lang="zh-CN" altLang="en-US" sz="2000" b="1">
              <a:latin typeface="楷体_GB2312" pitchFamily="1" charset="-122"/>
              <a:ea typeface="楷体_GB2312" pitchFamily="1" charset="-122"/>
            </a:endParaRPr>
          </a:p>
          <a:p>
            <a:pPr eaLnBrk="1" hangingPunct="1"/>
            <a:r>
              <a:rPr kumimoji="1" lang="zh-CN" altLang="en-US" sz="2000" b="1">
                <a:latin typeface="楷体_GB2312" pitchFamily="1" charset="-122"/>
                <a:ea typeface="楷体_GB2312" pitchFamily="1" charset="-122"/>
              </a:rPr>
              <a:t>究实验室为其关系数据库管理系统</a:t>
            </a:r>
            <a:r>
              <a:rPr kumimoji="1" lang="en-US" altLang="zh-CN" sz="2000" b="1">
                <a:latin typeface="楷体_GB2312" pitchFamily="1" charset="-122"/>
                <a:ea typeface="楷体_GB2312" pitchFamily="1" charset="-122"/>
              </a:rPr>
              <a:t>SYSTEM R</a:t>
            </a:r>
            <a:r>
              <a:rPr kumimoji="1" lang="zh-CN" altLang="en-US" sz="2000" b="1">
                <a:latin typeface="楷体_GB2312" pitchFamily="1" charset="-122"/>
                <a:ea typeface="楷体_GB2312" pitchFamily="1" charset="-122"/>
              </a:rPr>
              <a:t>开发的一种查询语言，它的前</a:t>
            </a:r>
            <a:endParaRPr kumimoji="1" lang="zh-CN" altLang="en-US" sz="2000" b="1">
              <a:latin typeface="楷体_GB2312" pitchFamily="1" charset="-122"/>
              <a:ea typeface="楷体_GB2312" pitchFamily="1" charset="-122"/>
            </a:endParaRPr>
          </a:p>
          <a:p>
            <a:pPr eaLnBrk="1" hangingPunct="1"/>
            <a:r>
              <a:rPr kumimoji="1" lang="zh-CN" altLang="en-US" sz="2000" b="1">
                <a:latin typeface="楷体_GB2312" pitchFamily="1" charset="-122"/>
                <a:ea typeface="楷体_GB2312" pitchFamily="1" charset="-122"/>
              </a:rPr>
              <a:t>身是</a:t>
            </a:r>
            <a:r>
              <a:rPr kumimoji="1" lang="en-US" altLang="zh-CN" sz="2000" b="1">
                <a:latin typeface="楷体_GB2312" pitchFamily="1" charset="-122"/>
                <a:ea typeface="楷体_GB2312" pitchFamily="1" charset="-122"/>
              </a:rPr>
              <a:t>SQUARE</a:t>
            </a:r>
            <a:r>
              <a:rPr kumimoji="1" lang="zh-CN" altLang="en-US" sz="2000" b="1">
                <a:latin typeface="楷体_GB2312" pitchFamily="1" charset="-122"/>
                <a:ea typeface="楷体_GB2312" pitchFamily="1" charset="-122"/>
              </a:rPr>
              <a:t>语言。</a:t>
            </a:r>
            <a:r>
              <a:rPr kumimoji="1" lang="en-US" altLang="zh-CN" sz="2000" b="1">
                <a:latin typeface="楷体_GB2312" pitchFamily="1" charset="-122"/>
                <a:ea typeface="楷体_GB2312" pitchFamily="1" charset="-122"/>
              </a:rPr>
              <a:t>SQL</a:t>
            </a:r>
            <a:r>
              <a:rPr kumimoji="1" lang="zh-CN" altLang="en-US" sz="2000" b="1">
                <a:latin typeface="楷体_GB2312" pitchFamily="1" charset="-122"/>
                <a:ea typeface="楷体_GB2312" pitchFamily="1" charset="-122"/>
              </a:rPr>
              <a:t>语言结构简洁，功能强大，简单易学，所以自从</a:t>
            </a:r>
            <a:endParaRPr kumimoji="1" lang="zh-CN" altLang="en-US" sz="2000" b="1">
              <a:latin typeface="楷体_GB2312" pitchFamily="1" charset="-122"/>
              <a:ea typeface="楷体_GB2312" pitchFamily="1" charset="-122"/>
            </a:endParaRPr>
          </a:p>
          <a:p>
            <a:pPr eaLnBrk="1" hangingPunct="1"/>
            <a:r>
              <a:rPr kumimoji="1" lang="en-US" altLang="zh-CN" sz="2000" b="1">
                <a:latin typeface="楷体_GB2312" pitchFamily="1" charset="-122"/>
                <a:ea typeface="楷体_GB2312" pitchFamily="1" charset="-122"/>
              </a:rPr>
              <a:t>IBM</a:t>
            </a:r>
            <a:r>
              <a:rPr kumimoji="1" lang="zh-CN" altLang="en-US" sz="2000" b="1">
                <a:latin typeface="楷体_GB2312" pitchFamily="1" charset="-122"/>
                <a:ea typeface="楷体_GB2312" pitchFamily="1" charset="-122"/>
              </a:rPr>
              <a:t>公司</a:t>
            </a:r>
            <a:r>
              <a:rPr kumimoji="1" lang="en-US" altLang="zh-CN" sz="2000" b="1">
                <a:latin typeface="楷体_GB2312" pitchFamily="1" charset="-122"/>
                <a:ea typeface="楷体_GB2312" pitchFamily="1" charset="-122"/>
              </a:rPr>
              <a:t>1981</a:t>
            </a:r>
            <a:r>
              <a:rPr kumimoji="1" lang="zh-CN" altLang="en-US" sz="2000" b="1">
                <a:latin typeface="楷体_GB2312" pitchFamily="1" charset="-122"/>
                <a:ea typeface="楷体_GB2312" pitchFamily="1" charset="-122"/>
              </a:rPr>
              <a:t>年推出以来，</a:t>
            </a:r>
            <a:r>
              <a:rPr kumimoji="1" lang="en-US" altLang="zh-CN" sz="2000" b="1">
                <a:latin typeface="楷体_GB2312" pitchFamily="1" charset="-122"/>
                <a:ea typeface="楷体_GB2312" pitchFamily="1" charset="-122"/>
              </a:rPr>
              <a:t>SQL</a:t>
            </a:r>
            <a:r>
              <a:rPr kumimoji="1" lang="zh-CN" altLang="en-US" sz="2000" b="1">
                <a:latin typeface="楷体_GB2312" pitchFamily="1" charset="-122"/>
                <a:ea typeface="楷体_GB2312" pitchFamily="1" charset="-122"/>
              </a:rPr>
              <a:t>语言得到了广泛的应用。如今无论是像</a:t>
            </a:r>
            <a:endParaRPr kumimoji="1" lang="zh-CN" altLang="en-US" sz="2000" b="1">
              <a:latin typeface="楷体_GB2312" pitchFamily="1" charset="-122"/>
              <a:ea typeface="楷体_GB2312" pitchFamily="1" charset="-122"/>
            </a:endParaRPr>
          </a:p>
          <a:p>
            <a:pPr eaLnBrk="1" hangingPunct="1"/>
            <a:r>
              <a:rPr kumimoji="1" lang="en-US" altLang="zh-CN" sz="2000" b="1">
                <a:latin typeface="楷体_GB2312" pitchFamily="1" charset="-122"/>
                <a:ea typeface="楷体_GB2312" pitchFamily="1" charset="-122"/>
              </a:rPr>
              <a:t>Oracle</a:t>
            </a:r>
            <a:r>
              <a:rPr kumimoji="1" lang="zh-CN" altLang="en-US" sz="2000" b="1">
                <a:latin typeface="楷体_GB2312" pitchFamily="1" charset="-122"/>
                <a:ea typeface="楷体_GB2312" pitchFamily="1" charset="-122"/>
              </a:rPr>
              <a:t>、</a:t>
            </a:r>
            <a:r>
              <a:rPr kumimoji="1" lang="en-US" altLang="zh-CN" sz="2000" b="1">
                <a:latin typeface="楷体_GB2312" pitchFamily="1" charset="-122"/>
                <a:ea typeface="楷体_GB2312" pitchFamily="1" charset="-122"/>
              </a:rPr>
              <a:t>Sybase</a:t>
            </a:r>
            <a:r>
              <a:rPr kumimoji="1" lang="zh-CN" altLang="en-US" sz="2000" b="1">
                <a:latin typeface="楷体_GB2312" pitchFamily="1" charset="-122"/>
                <a:ea typeface="楷体_GB2312" pitchFamily="1" charset="-122"/>
              </a:rPr>
              <a:t>、</a:t>
            </a:r>
            <a:r>
              <a:rPr kumimoji="1" lang="en-US" altLang="zh-CN" sz="2000" b="1">
                <a:latin typeface="楷体_GB2312" pitchFamily="1" charset="-122"/>
                <a:ea typeface="楷体_GB2312" pitchFamily="1" charset="-122"/>
              </a:rPr>
              <a:t>Informix</a:t>
            </a:r>
            <a:r>
              <a:rPr kumimoji="1" lang="zh-CN" altLang="en-US" sz="2000" b="1">
                <a:latin typeface="楷体_GB2312" pitchFamily="1" charset="-122"/>
                <a:ea typeface="楷体_GB2312" pitchFamily="1" charset="-122"/>
              </a:rPr>
              <a:t>、</a:t>
            </a:r>
            <a:r>
              <a:rPr kumimoji="1" lang="en-US" altLang="zh-CN" sz="2000" b="1">
                <a:latin typeface="楷体_GB2312" pitchFamily="1" charset="-122"/>
                <a:ea typeface="楷体_GB2312" pitchFamily="1" charset="-122"/>
              </a:rPr>
              <a:t>SQL Server</a:t>
            </a:r>
            <a:r>
              <a:rPr kumimoji="1" lang="zh-CN" altLang="en-US" sz="2000" b="1">
                <a:latin typeface="楷体_GB2312" pitchFamily="1" charset="-122"/>
                <a:ea typeface="楷体_GB2312" pitchFamily="1" charset="-122"/>
              </a:rPr>
              <a:t>这些大型的数据库管理系统，</a:t>
            </a:r>
            <a:endParaRPr kumimoji="1" lang="zh-CN" altLang="en-US" sz="2000" b="1">
              <a:latin typeface="楷体_GB2312" pitchFamily="1" charset="-122"/>
              <a:ea typeface="楷体_GB2312" pitchFamily="1" charset="-122"/>
            </a:endParaRPr>
          </a:p>
          <a:p>
            <a:pPr eaLnBrk="1" hangingPunct="1"/>
            <a:r>
              <a:rPr kumimoji="1" lang="zh-CN" altLang="en-US" sz="2000" b="1">
                <a:latin typeface="楷体_GB2312" pitchFamily="1" charset="-122"/>
                <a:ea typeface="楷体_GB2312" pitchFamily="1" charset="-122"/>
              </a:rPr>
              <a:t>还是像</a:t>
            </a:r>
            <a:r>
              <a:rPr kumimoji="1" lang="en-US" altLang="zh-CN" sz="2000" b="1">
                <a:latin typeface="楷体_GB2312" pitchFamily="1" charset="-122"/>
                <a:ea typeface="楷体_GB2312" pitchFamily="1" charset="-122"/>
              </a:rPr>
              <a:t>Visual Foxporo</a:t>
            </a:r>
            <a:r>
              <a:rPr kumimoji="1" lang="zh-CN" altLang="en-US" sz="2000" b="1">
                <a:latin typeface="楷体_GB2312" pitchFamily="1" charset="-122"/>
                <a:ea typeface="楷体_GB2312" pitchFamily="1" charset="-122"/>
              </a:rPr>
              <a:t>、</a:t>
            </a:r>
            <a:r>
              <a:rPr kumimoji="1" lang="en-US" altLang="zh-CN" sz="2000" b="1">
                <a:latin typeface="楷体_GB2312" pitchFamily="1" charset="-122"/>
                <a:ea typeface="楷体_GB2312" pitchFamily="1" charset="-122"/>
              </a:rPr>
              <a:t>PowerBuilder</a:t>
            </a:r>
            <a:r>
              <a:rPr kumimoji="1" lang="zh-CN" altLang="en-US" sz="2000" b="1">
                <a:latin typeface="楷体_GB2312" pitchFamily="1" charset="-122"/>
                <a:ea typeface="楷体_GB2312" pitchFamily="1" charset="-122"/>
              </a:rPr>
              <a:t>这些</a:t>
            </a:r>
            <a:r>
              <a:rPr kumimoji="1" lang="en-US" altLang="zh-CN" sz="2000" b="1">
                <a:latin typeface="楷体_GB2312" pitchFamily="1" charset="-122"/>
                <a:ea typeface="楷体_GB2312" pitchFamily="1" charset="-122"/>
              </a:rPr>
              <a:t>PC</a:t>
            </a:r>
            <a:r>
              <a:rPr kumimoji="1" lang="zh-CN" altLang="en-US" sz="2000" b="1">
                <a:latin typeface="楷体_GB2312" pitchFamily="1" charset="-122"/>
                <a:ea typeface="楷体_GB2312" pitchFamily="1" charset="-122"/>
              </a:rPr>
              <a:t>上常用的数据库开发系统，</a:t>
            </a:r>
            <a:endParaRPr kumimoji="1" lang="zh-CN" altLang="en-US" sz="2000" b="1">
              <a:latin typeface="楷体_GB2312" pitchFamily="1" charset="-122"/>
              <a:ea typeface="楷体_GB2312" pitchFamily="1" charset="-122"/>
            </a:endParaRPr>
          </a:p>
          <a:p>
            <a:pPr eaLnBrk="1" hangingPunct="1"/>
            <a:r>
              <a:rPr kumimoji="1" lang="zh-CN" altLang="en-US" sz="2000" b="1">
                <a:latin typeface="楷体_GB2312" pitchFamily="1" charset="-122"/>
                <a:ea typeface="楷体_GB2312" pitchFamily="1" charset="-122"/>
              </a:rPr>
              <a:t>都支持</a:t>
            </a:r>
            <a:r>
              <a:rPr kumimoji="1" lang="en-US" altLang="zh-CN" sz="2000" b="1">
                <a:latin typeface="楷体_GB2312" pitchFamily="1" charset="-122"/>
                <a:ea typeface="楷体_GB2312" pitchFamily="1" charset="-122"/>
              </a:rPr>
              <a:t>SQL</a:t>
            </a:r>
            <a:r>
              <a:rPr kumimoji="1" lang="zh-CN" altLang="en-US" sz="2000" b="1">
                <a:latin typeface="楷体_GB2312" pitchFamily="1" charset="-122"/>
                <a:ea typeface="楷体_GB2312" pitchFamily="1" charset="-122"/>
              </a:rPr>
              <a:t>语言作为查询语言。</a:t>
            </a:r>
            <a:endParaRPr kumimoji="1" lang="zh-CN" altLang="en-US" sz="2000" b="1">
              <a:latin typeface="楷体_GB2312" pitchFamily="1" charset="-122"/>
              <a:ea typeface="楷体_GB2312" pitchFamily="1" charset="-122"/>
            </a:endParaRPr>
          </a:p>
          <a:p>
            <a:pPr eaLnBrk="1" hangingPunct="1"/>
            <a:r>
              <a:rPr kumimoji="1" lang="zh-CN" altLang="en-US" sz="2000" b="1">
                <a:latin typeface="楷体_GB2312" pitchFamily="1" charset="-122"/>
                <a:ea typeface="楷体_GB2312" pitchFamily="1" charset="-122"/>
              </a:rPr>
              <a:t>	</a:t>
            </a:r>
            <a:endParaRPr kumimoji="1" lang="zh-CN" altLang="en-US" sz="2000" b="1">
              <a:latin typeface="楷体_GB2312" pitchFamily="1" charset="-122"/>
              <a:ea typeface="楷体_GB2312" pitchFamily="1" charset="-122"/>
            </a:endParaRPr>
          </a:p>
        </p:txBody>
      </p:sp>
      <p:sp>
        <p:nvSpPr>
          <p:cNvPr id="39941" name="WordArt 5"/>
          <p:cNvSpPr>
            <a:spLocks noChangeArrowheads="1" noChangeShapeType="1" noTextEdit="1"/>
          </p:cNvSpPr>
          <p:nvPr/>
        </p:nvSpPr>
        <p:spPr bwMode="auto">
          <a:xfrm>
            <a:off x="3095625" y="981075"/>
            <a:ext cx="2952750" cy="36195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eaLnBrk="1" hangingPunct="1">
              <a:defRPr/>
            </a:pPr>
            <a:r>
              <a:rPr lang="en-US" altLang="zh-CN" sz="2800" b="1" kern="10">
                <a:solidFill>
                  <a:srgbClr val="336699"/>
                </a:solidFill>
                <a:effectLst>
                  <a:outerShdw dist="45791" dir="2021404" algn="ctr" rotWithShape="0">
                    <a:srgbClr val="B2B2B2">
                      <a:alpha val="80000"/>
                    </a:srgbClr>
                  </a:outerShdw>
                </a:effectLst>
                <a:latin typeface="华文新魏" panose="02010800040101010101" pitchFamily="2" charset="-122"/>
                <a:ea typeface="华文新魏" panose="02010800040101010101" pitchFamily="2" charset="-122"/>
              </a:rPr>
              <a:t>MYSQL </a:t>
            </a:r>
            <a:r>
              <a:rPr lang="zh-CN" altLang="en-US" sz="2800" b="1" kern="10">
                <a:solidFill>
                  <a:srgbClr val="336699"/>
                </a:solidFill>
                <a:effectLst>
                  <a:outerShdw dist="45791" dir="2021404" algn="ctr" rotWithShape="0">
                    <a:srgbClr val="B2B2B2">
                      <a:alpha val="80000"/>
                    </a:srgbClr>
                  </a:outerShdw>
                </a:effectLst>
                <a:latin typeface="华文新魏" panose="02010800040101010101" pitchFamily="2" charset="-122"/>
                <a:ea typeface="华文新魏" panose="02010800040101010101" pitchFamily="2" charset="-122"/>
              </a:rPr>
              <a:t>开发工具</a:t>
            </a:r>
            <a:endParaRPr lang="zh-CN" altLang="en-US" sz="2800" b="1" kern="10">
              <a:solidFill>
                <a:srgbClr val="336699"/>
              </a:solidFill>
              <a:effectLst>
                <a:outerShdw dist="45791" dir="2021404" algn="ctr" rotWithShape="0">
                  <a:srgbClr val="B2B2B2">
                    <a:alpha val="80000"/>
                  </a:srgbClr>
                </a:outerShdw>
              </a:effectLst>
              <a:latin typeface="华文新魏" panose="02010800040101010101" pitchFamily="2" charset="-122"/>
              <a:ea typeface="华文新魏" panose="0201080004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539750" y="1557338"/>
            <a:ext cx="8353425" cy="4967287"/>
          </a:xfrm>
          <a:prstGeom prst="rect">
            <a:avLst/>
          </a:prstGeom>
          <a:solidFill>
            <a:schemeClr val="accent1">
              <a:alpha val="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600" b="1" dirty="0">
                <a:solidFill>
                  <a:srgbClr val="0000CC"/>
                </a:solidFill>
                <a:latin typeface="楷体_GB2312" pitchFamily="1" charset="-122"/>
                <a:ea typeface="楷体_GB2312" pitchFamily="1" charset="-122"/>
              </a:rPr>
              <a:t>■</a:t>
            </a:r>
            <a:r>
              <a:rPr kumimoji="1" lang="en-US" altLang="zh-CN" sz="1600" b="1" dirty="0">
                <a:solidFill>
                  <a:srgbClr val="FF0000"/>
                </a:solidFill>
                <a:latin typeface="楷体_GB2312" pitchFamily="1" charset="-122"/>
                <a:ea typeface="楷体_GB2312" pitchFamily="1" charset="-122"/>
              </a:rPr>
              <a:t> </a:t>
            </a:r>
            <a:r>
              <a:rPr kumimoji="1" lang="zh-CN" altLang="en-US" sz="2200" b="1" dirty="0">
                <a:latin typeface="楷体_GB2312" pitchFamily="1" charset="-122"/>
                <a:ea typeface="楷体_GB2312" pitchFamily="1" charset="-122"/>
              </a:rPr>
              <a:t>查询分析器的使用</a:t>
            </a:r>
            <a:r>
              <a:rPr kumimoji="1" lang="en-US" altLang="zh-CN" sz="2200" b="1" dirty="0">
                <a:latin typeface="楷体_GB2312" pitchFamily="1" charset="-122"/>
                <a:ea typeface="楷体_GB2312" pitchFamily="1" charset="-122"/>
              </a:rPr>
              <a:t>(4)-</a:t>
            </a:r>
            <a:r>
              <a:rPr kumimoji="1" lang="en-US" altLang="zh-CN" sz="2200" b="1" dirty="0" err="1">
                <a:latin typeface="楷体_GB2312" pitchFamily="1" charset="-122"/>
                <a:ea typeface="楷体_GB2312" pitchFamily="1" charset="-122"/>
              </a:rPr>
              <a:t>sql</a:t>
            </a:r>
            <a:r>
              <a:rPr kumimoji="1" lang="zh-CN" altLang="en-US" sz="2200" b="1" dirty="0">
                <a:latin typeface="楷体_GB2312" pitchFamily="1" charset="-122"/>
                <a:ea typeface="楷体_GB2312" pitchFamily="1" charset="-122"/>
              </a:rPr>
              <a:t>语句</a:t>
            </a:r>
            <a:endParaRPr kumimoji="1" lang="zh-CN" altLang="en-US" sz="2200" b="1" dirty="0">
              <a:latin typeface="楷体_GB2312" pitchFamily="1" charset="-122"/>
              <a:ea typeface="楷体_GB2312" pitchFamily="1" charset="-122"/>
            </a:endParaRPr>
          </a:p>
          <a:p>
            <a:pPr eaLnBrk="1" hangingPunct="1"/>
            <a:endParaRPr kumimoji="1" lang="zh-CN" altLang="en-US" sz="2200" b="1" dirty="0">
              <a:latin typeface="楷体_GB2312" pitchFamily="1" charset="-122"/>
              <a:ea typeface="楷体_GB2312" pitchFamily="1" charset="-122"/>
            </a:endParaRPr>
          </a:p>
          <a:p>
            <a:pPr eaLnBrk="1" hangingPunct="1"/>
            <a:r>
              <a:rPr kumimoji="1" lang="zh-CN" altLang="en-US" sz="2200" b="1" dirty="0">
                <a:latin typeface="楷体_GB2312" pitchFamily="1" charset="-122"/>
                <a:ea typeface="楷体_GB2312" pitchFamily="1" charset="-122"/>
              </a:rPr>
              <a:t>	</a:t>
            </a:r>
            <a:r>
              <a:rPr kumimoji="1" lang="en-US" altLang="zh-CN" sz="2000" b="1" dirty="0">
                <a:latin typeface="楷体_GB2312" pitchFamily="1" charset="-122"/>
                <a:ea typeface="楷体_GB2312" pitchFamily="1" charset="-122"/>
              </a:rPr>
              <a:t>SQL</a:t>
            </a:r>
            <a:r>
              <a:rPr kumimoji="1" lang="zh-CN" altLang="en-US" sz="2000" b="1" dirty="0">
                <a:latin typeface="楷体_GB2312" pitchFamily="1" charset="-122"/>
                <a:ea typeface="楷体_GB2312" pitchFamily="1" charset="-122"/>
              </a:rPr>
              <a:t>语言包含</a:t>
            </a:r>
            <a:r>
              <a:rPr kumimoji="1" lang="en-US" altLang="zh-CN" sz="2000" b="1" dirty="0">
                <a:latin typeface="楷体_GB2312" pitchFamily="1" charset="-122"/>
                <a:ea typeface="楷体_GB2312" pitchFamily="1" charset="-122"/>
              </a:rPr>
              <a:t>4</a:t>
            </a:r>
            <a:r>
              <a:rPr kumimoji="1" lang="zh-CN" altLang="en-US" sz="2000" b="1" dirty="0">
                <a:latin typeface="楷体_GB2312" pitchFamily="1" charset="-122"/>
                <a:ea typeface="楷体_GB2312" pitchFamily="1" charset="-122"/>
              </a:rPr>
              <a:t>个部分： </a:t>
            </a:r>
            <a:endParaRPr kumimoji="1" lang="zh-CN" altLang="en-US" sz="2000" b="1" dirty="0">
              <a:latin typeface="楷体_GB2312" pitchFamily="1" charset="-122"/>
              <a:ea typeface="楷体_GB2312" pitchFamily="1" charset="-122"/>
            </a:endParaRPr>
          </a:p>
          <a:p>
            <a:pPr eaLnBrk="1" hangingPunct="1"/>
            <a:r>
              <a:rPr kumimoji="1" lang="zh-CN" altLang="en-US" sz="2000" b="1" dirty="0">
                <a:latin typeface="楷体_GB2312" pitchFamily="1" charset="-122"/>
                <a:ea typeface="楷体_GB2312" pitchFamily="1" charset="-122"/>
              </a:rPr>
              <a:t>	</a:t>
            </a:r>
            <a:r>
              <a:rPr kumimoji="1" lang="en-US" altLang="zh-CN" sz="2000" b="1" dirty="0">
                <a:latin typeface="楷体_GB2312" pitchFamily="1" charset="-122"/>
                <a:ea typeface="楷体_GB2312" pitchFamily="1" charset="-122"/>
              </a:rPr>
              <a:t>※ </a:t>
            </a:r>
            <a:r>
              <a:rPr kumimoji="1" lang="zh-CN" altLang="en-US" sz="2000" b="1" dirty="0">
                <a:latin typeface="楷体_GB2312" pitchFamily="1" charset="-122"/>
                <a:ea typeface="楷体_GB2312" pitchFamily="1" charset="-122"/>
              </a:rPr>
              <a:t>数据定义语言</a:t>
            </a:r>
            <a:r>
              <a:rPr kumimoji="1" lang="en-US" altLang="zh-CN" sz="2000" b="1" dirty="0">
                <a:latin typeface="楷体_GB2312" pitchFamily="1" charset="-122"/>
                <a:ea typeface="楷体_GB2312" pitchFamily="1" charset="-122"/>
              </a:rPr>
              <a:t>(DDL)</a:t>
            </a:r>
            <a:r>
              <a:rPr kumimoji="1" lang="zh-CN" altLang="en-US" sz="2000" b="1" dirty="0">
                <a:latin typeface="楷体_GB2312" pitchFamily="1" charset="-122"/>
                <a:ea typeface="楷体_GB2312" pitchFamily="1" charset="-122"/>
              </a:rPr>
              <a:t>，例如：</a:t>
            </a:r>
            <a:r>
              <a:rPr kumimoji="1" lang="en-US" altLang="zh-CN" sz="2000" b="1" dirty="0">
                <a:latin typeface="楷体_GB2312" pitchFamily="1" charset="-122"/>
                <a:ea typeface="楷体_GB2312" pitchFamily="1" charset="-122"/>
              </a:rPr>
              <a:t>CREATE</a:t>
            </a:r>
            <a:r>
              <a:rPr kumimoji="1" lang="zh-CN" altLang="en-US" sz="2000" b="1" dirty="0">
                <a:latin typeface="楷体_GB2312" pitchFamily="1" charset="-122"/>
                <a:ea typeface="楷体_GB2312" pitchFamily="1" charset="-122"/>
              </a:rPr>
              <a:t>、</a:t>
            </a:r>
            <a:r>
              <a:rPr kumimoji="1" lang="en-US" altLang="zh-CN" sz="2000" b="1" dirty="0">
                <a:latin typeface="楷体_GB2312" pitchFamily="1" charset="-122"/>
                <a:ea typeface="楷体_GB2312" pitchFamily="1" charset="-122"/>
              </a:rPr>
              <a:t>DROP</a:t>
            </a:r>
            <a:r>
              <a:rPr kumimoji="1" lang="zh-CN" altLang="en-US" sz="2000" b="1" dirty="0">
                <a:latin typeface="楷体_GB2312" pitchFamily="1" charset="-122"/>
                <a:ea typeface="楷体_GB2312" pitchFamily="1" charset="-122"/>
              </a:rPr>
              <a:t>、</a:t>
            </a:r>
            <a:r>
              <a:rPr kumimoji="1" lang="en-US" altLang="zh-CN" sz="2000" b="1" dirty="0">
                <a:latin typeface="楷体_GB2312" pitchFamily="1" charset="-122"/>
                <a:ea typeface="楷体_GB2312" pitchFamily="1" charset="-122"/>
              </a:rPr>
              <a:t>ALTER</a:t>
            </a:r>
            <a:r>
              <a:rPr kumimoji="1" lang="zh-CN" altLang="en-US" sz="2000" b="1" dirty="0">
                <a:latin typeface="楷体_GB2312" pitchFamily="1" charset="-122"/>
                <a:ea typeface="楷体_GB2312" pitchFamily="1" charset="-122"/>
              </a:rPr>
              <a:t>等语句。 </a:t>
            </a:r>
            <a:endParaRPr kumimoji="1" lang="zh-CN" altLang="en-US" sz="2000" b="1" dirty="0">
              <a:latin typeface="楷体_GB2312" pitchFamily="1" charset="-122"/>
              <a:ea typeface="楷体_GB2312" pitchFamily="1" charset="-122"/>
            </a:endParaRPr>
          </a:p>
          <a:p>
            <a:pPr eaLnBrk="1" hangingPunct="1"/>
            <a:r>
              <a:rPr kumimoji="1" lang="zh-CN" altLang="en-US" sz="2000" b="1" dirty="0">
                <a:latin typeface="楷体_GB2312" pitchFamily="1" charset="-122"/>
                <a:ea typeface="楷体_GB2312" pitchFamily="1" charset="-122"/>
              </a:rPr>
              <a:t>	</a:t>
            </a:r>
            <a:r>
              <a:rPr kumimoji="1" lang="en-US" altLang="zh-CN" sz="2000" b="1" dirty="0">
                <a:latin typeface="楷体_GB2312" pitchFamily="1" charset="-122"/>
                <a:ea typeface="楷体_GB2312" pitchFamily="1" charset="-122"/>
              </a:rPr>
              <a:t>※ </a:t>
            </a:r>
            <a:r>
              <a:rPr kumimoji="1" lang="zh-CN" altLang="en-US" sz="2000" b="1" dirty="0">
                <a:latin typeface="楷体_GB2312" pitchFamily="1" charset="-122"/>
                <a:ea typeface="楷体_GB2312" pitchFamily="1" charset="-122"/>
              </a:rPr>
              <a:t>数据操作语言</a:t>
            </a:r>
            <a:r>
              <a:rPr kumimoji="1" lang="en-US" altLang="zh-CN" sz="2000" b="1" dirty="0">
                <a:latin typeface="楷体_GB2312" pitchFamily="1" charset="-122"/>
                <a:ea typeface="楷体_GB2312" pitchFamily="1" charset="-122"/>
              </a:rPr>
              <a:t>(DML)</a:t>
            </a:r>
            <a:r>
              <a:rPr kumimoji="1" lang="zh-CN" altLang="en-US" sz="2000" b="1" dirty="0">
                <a:latin typeface="楷体_GB2312" pitchFamily="1" charset="-122"/>
                <a:ea typeface="楷体_GB2312" pitchFamily="1" charset="-122"/>
              </a:rPr>
              <a:t>，例如：</a:t>
            </a:r>
            <a:r>
              <a:rPr kumimoji="1" lang="en-US" altLang="zh-CN" sz="2000" b="1" dirty="0">
                <a:latin typeface="楷体_GB2312" pitchFamily="1" charset="-122"/>
                <a:ea typeface="楷体_GB2312" pitchFamily="1" charset="-122"/>
              </a:rPr>
              <a:t>INSERT</a:t>
            </a:r>
            <a:r>
              <a:rPr kumimoji="1" lang="zh-CN" altLang="en-US" sz="2000" b="1" dirty="0">
                <a:latin typeface="楷体_GB2312" pitchFamily="1" charset="-122"/>
                <a:ea typeface="楷体_GB2312" pitchFamily="1" charset="-122"/>
              </a:rPr>
              <a:t>、</a:t>
            </a:r>
            <a:r>
              <a:rPr kumimoji="1" lang="en-US" altLang="zh-CN" sz="2000" b="1" dirty="0">
                <a:latin typeface="楷体_GB2312" pitchFamily="1" charset="-122"/>
                <a:ea typeface="楷体_GB2312" pitchFamily="1" charset="-122"/>
              </a:rPr>
              <a:t>UPDATE</a:t>
            </a:r>
            <a:r>
              <a:rPr kumimoji="1" lang="zh-CN" altLang="en-US" sz="2000" b="1" dirty="0">
                <a:latin typeface="楷体_GB2312" pitchFamily="1" charset="-122"/>
                <a:ea typeface="楷体_GB2312" pitchFamily="1" charset="-122"/>
              </a:rPr>
              <a:t>、</a:t>
            </a:r>
            <a:r>
              <a:rPr kumimoji="1" lang="en-US" altLang="zh-CN" sz="2000" b="1" dirty="0">
                <a:latin typeface="楷体_GB2312" pitchFamily="1" charset="-122"/>
                <a:ea typeface="楷体_GB2312" pitchFamily="1" charset="-122"/>
              </a:rPr>
              <a:t>DELETE</a:t>
            </a:r>
            <a:r>
              <a:rPr kumimoji="1" lang="zh-CN" altLang="en-US" sz="2000" b="1" dirty="0">
                <a:latin typeface="楷体_GB2312" pitchFamily="1" charset="-122"/>
                <a:ea typeface="楷体_GB2312" pitchFamily="1" charset="-122"/>
              </a:rPr>
              <a:t>语句。</a:t>
            </a:r>
            <a:endParaRPr kumimoji="1" lang="zh-CN" altLang="en-US" sz="2000" b="1" dirty="0">
              <a:latin typeface="楷体_GB2312" pitchFamily="1" charset="-122"/>
              <a:ea typeface="楷体_GB2312" pitchFamily="1" charset="-122"/>
            </a:endParaRPr>
          </a:p>
          <a:p>
            <a:pPr eaLnBrk="1" hangingPunct="1"/>
            <a:r>
              <a:rPr kumimoji="1" lang="zh-CN" altLang="en-US" sz="2000" b="1" dirty="0">
                <a:latin typeface="楷体_GB2312" pitchFamily="1" charset="-122"/>
                <a:ea typeface="楷体_GB2312" pitchFamily="1" charset="-122"/>
              </a:rPr>
              <a:t>	</a:t>
            </a:r>
            <a:r>
              <a:rPr kumimoji="1" lang="en-US" altLang="zh-CN" sz="2000" b="1" dirty="0">
                <a:latin typeface="楷体_GB2312" pitchFamily="1" charset="-122"/>
                <a:ea typeface="楷体_GB2312" pitchFamily="1" charset="-122"/>
              </a:rPr>
              <a:t>※ </a:t>
            </a:r>
            <a:r>
              <a:rPr kumimoji="1" lang="zh-CN" altLang="en-US" sz="2000" b="1" dirty="0">
                <a:latin typeface="楷体_GB2312" pitchFamily="1" charset="-122"/>
                <a:ea typeface="楷体_GB2312" pitchFamily="1" charset="-122"/>
              </a:rPr>
              <a:t>数据查询语言</a:t>
            </a:r>
            <a:r>
              <a:rPr kumimoji="1" lang="en-US" altLang="zh-CN" sz="2000" b="1" dirty="0">
                <a:latin typeface="楷体_GB2312" pitchFamily="1" charset="-122"/>
                <a:ea typeface="楷体_GB2312" pitchFamily="1" charset="-122"/>
              </a:rPr>
              <a:t>(DQL)</a:t>
            </a:r>
            <a:r>
              <a:rPr kumimoji="1" lang="zh-CN" altLang="en-US" sz="2000" b="1" dirty="0">
                <a:latin typeface="楷体_GB2312" pitchFamily="1" charset="-122"/>
                <a:ea typeface="楷体_GB2312" pitchFamily="1" charset="-122"/>
              </a:rPr>
              <a:t>，例如：</a:t>
            </a:r>
            <a:r>
              <a:rPr kumimoji="1" lang="en-US" altLang="zh-CN" sz="2000" b="1" dirty="0">
                <a:latin typeface="楷体_GB2312" pitchFamily="1" charset="-122"/>
                <a:ea typeface="楷体_GB2312" pitchFamily="1" charset="-122"/>
              </a:rPr>
              <a:t>SELECT</a:t>
            </a:r>
            <a:r>
              <a:rPr kumimoji="1" lang="zh-CN" altLang="en-US" sz="2000" b="1" dirty="0">
                <a:latin typeface="楷体_GB2312" pitchFamily="1" charset="-122"/>
                <a:ea typeface="楷体_GB2312" pitchFamily="1" charset="-122"/>
              </a:rPr>
              <a:t>语句。 </a:t>
            </a:r>
            <a:endParaRPr kumimoji="1" lang="zh-CN" altLang="en-US" sz="2000" b="1" dirty="0">
              <a:latin typeface="楷体_GB2312" pitchFamily="1" charset="-122"/>
              <a:ea typeface="楷体_GB2312" pitchFamily="1" charset="-122"/>
            </a:endParaRPr>
          </a:p>
          <a:p>
            <a:pPr eaLnBrk="1" hangingPunct="1"/>
            <a:r>
              <a:rPr kumimoji="1" lang="zh-CN" altLang="en-US" sz="2000" b="1" dirty="0">
                <a:latin typeface="楷体_GB2312" pitchFamily="1" charset="-122"/>
                <a:ea typeface="楷体_GB2312" pitchFamily="1" charset="-122"/>
              </a:rPr>
              <a:t>	</a:t>
            </a:r>
            <a:r>
              <a:rPr kumimoji="1" lang="en-US" altLang="zh-CN" sz="2000" b="1" dirty="0">
                <a:latin typeface="楷体_GB2312" pitchFamily="1" charset="-122"/>
                <a:ea typeface="楷体_GB2312" pitchFamily="1" charset="-122"/>
              </a:rPr>
              <a:t>※ </a:t>
            </a:r>
            <a:r>
              <a:rPr kumimoji="1" lang="zh-CN" altLang="en-US" sz="2000" b="1" dirty="0">
                <a:latin typeface="楷体_GB2312" pitchFamily="1" charset="-122"/>
                <a:ea typeface="楷体_GB2312" pitchFamily="1" charset="-122"/>
              </a:rPr>
              <a:t>数据控制语言</a:t>
            </a:r>
            <a:r>
              <a:rPr kumimoji="1" lang="en-US" altLang="zh-CN" sz="2000" b="1" dirty="0">
                <a:latin typeface="楷体_GB2312" pitchFamily="1" charset="-122"/>
                <a:ea typeface="楷体_GB2312" pitchFamily="1" charset="-122"/>
              </a:rPr>
              <a:t>(DCL)</a:t>
            </a:r>
            <a:r>
              <a:rPr kumimoji="1" lang="zh-CN" altLang="en-US" sz="2000" b="1" dirty="0">
                <a:latin typeface="楷体_GB2312" pitchFamily="1" charset="-122"/>
                <a:ea typeface="楷体_GB2312" pitchFamily="1" charset="-122"/>
              </a:rPr>
              <a:t>，例如：</a:t>
            </a:r>
            <a:r>
              <a:rPr kumimoji="1" lang="en-US" altLang="zh-CN" sz="2000" b="1" dirty="0">
                <a:latin typeface="楷体_GB2312" pitchFamily="1" charset="-122"/>
                <a:ea typeface="楷体_GB2312" pitchFamily="1" charset="-122"/>
              </a:rPr>
              <a:t>GRANT</a:t>
            </a:r>
            <a:r>
              <a:rPr kumimoji="1" lang="zh-CN" altLang="en-US" sz="2000" b="1" dirty="0">
                <a:latin typeface="楷体_GB2312" pitchFamily="1" charset="-122"/>
                <a:ea typeface="楷体_GB2312" pitchFamily="1" charset="-122"/>
              </a:rPr>
              <a:t>、</a:t>
            </a:r>
            <a:r>
              <a:rPr kumimoji="1" lang="en-US" altLang="zh-CN" sz="2000" b="1" dirty="0">
                <a:latin typeface="楷体_GB2312" pitchFamily="1" charset="-122"/>
                <a:ea typeface="楷体_GB2312" pitchFamily="1" charset="-122"/>
              </a:rPr>
              <a:t>REVOKE</a:t>
            </a:r>
            <a:r>
              <a:rPr kumimoji="1" lang="zh-CN" altLang="en-US" sz="2000" b="1" dirty="0">
                <a:latin typeface="楷体_GB2312" pitchFamily="1" charset="-122"/>
                <a:ea typeface="楷体_GB2312" pitchFamily="1" charset="-122"/>
              </a:rPr>
              <a:t>、</a:t>
            </a:r>
            <a:r>
              <a:rPr kumimoji="1" lang="en-US" altLang="zh-CN" sz="2000" b="1" dirty="0">
                <a:latin typeface="楷体_GB2312" pitchFamily="1" charset="-122"/>
                <a:ea typeface="楷体_GB2312" pitchFamily="1" charset="-122"/>
              </a:rPr>
              <a:t>COMMIT</a:t>
            </a:r>
            <a:r>
              <a:rPr kumimoji="1" lang="zh-CN" altLang="en-US" sz="2000" b="1" dirty="0">
                <a:latin typeface="楷体_GB2312" pitchFamily="1" charset="-122"/>
                <a:ea typeface="楷体_GB2312" pitchFamily="1" charset="-122"/>
              </a:rPr>
              <a:t>、</a:t>
            </a:r>
            <a:endParaRPr kumimoji="1" lang="en-US" altLang="zh-CN" sz="2000" b="1" dirty="0">
              <a:latin typeface="楷体_GB2312" pitchFamily="1" charset="-122"/>
              <a:ea typeface="楷体_GB2312" pitchFamily="1" charset="-122"/>
            </a:endParaRPr>
          </a:p>
          <a:p>
            <a:pPr eaLnBrk="1" hangingPunct="1"/>
            <a:r>
              <a:rPr kumimoji="1" lang="en-US" altLang="zh-CN" sz="2000" b="1" dirty="0">
                <a:latin typeface="楷体_GB2312" pitchFamily="1" charset="-122"/>
                <a:ea typeface="楷体_GB2312" pitchFamily="1" charset="-122"/>
              </a:rPr>
              <a:t>ROLLBACK</a:t>
            </a:r>
            <a:r>
              <a:rPr kumimoji="1" lang="zh-CN" altLang="en-US" sz="2000" b="1" dirty="0">
                <a:latin typeface="楷体_GB2312" pitchFamily="1" charset="-122"/>
                <a:ea typeface="楷体_GB2312" pitchFamily="1" charset="-122"/>
              </a:rPr>
              <a:t>等语句。 </a:t>
            </a:r>
            <a:endParaRPr kumimoji="1" lang="zh-CN" altLang="en-US" sz="2000" b="1" dirty="0">
              <a:latin typeface="楷体_GB2312" pitchFamily="1" charset="-122"/>
              <a:ea typeface="楷体_GB2312" pitchFamily="1" charset="-122"/>
            </a:endParaRPr>
          </a:p>
          <a:p>
            <a:pPr eaLnBrk="1" hangingPunct="1"/>
            <a:r>
              <a:rPr kumimoji="1" lang="zh-CN" altLang="en-US" sz="2000" b="1" dirty="0">
                <a:latin typeface="楷体_GB2312" pitchFamily="1" charset="-122"/>
                <a:ea typeface="楷体_GB2312" pitchFamily="1" charset="-122"/>
              </a:rPr>
              <a:t>	</a:t>
            </a:r>
            <a:endParaRPr kumimoji="1" lang="zh-CN" altLang="en-US" sz="2000" b="1" dirty="0">
              <a:latin typeface="楷体_GB2312" pitchFamily="1" charset="-122"/>
              <a:ea typeface="楷体_GB2312" pitchFamily="1" charset="-122"/>
            </a:endParaRPr>
          </a:p>
        </p:txBody>
      </p:sp>
      <p:pic>
        <p:nvPicPr>
          <p:cNvPr id="29699" name="Picture 5" descr="j018560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56550" y="1557338"/>
            <a:ext cx="9223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WordArt 6"/>
          <p:cNvSpPr>
            <a:spLocks noChangeArrowheads="1" noChangeShapeType="1" noTextEdit="1"/>
          </p:cNvSpPr>
          <p:nvPr/>
        </p:nvSpPr>
        <p:spPr bwMode="auto">
          <a:xfrm>
            <a:off x="3095625" y="981075"/>
            <a:ext cx="2952750" cy="36195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eaLnBrk="1" hangingPunct="1">
              <a:defRPr/>
            </a:pPr>
            <a:r>
              <a:rPr lang="en-US" altLang="zh-CN" sz="2800" b="1" kern="10">
                <a:solidFill>
                  <a:srgbClr val="336699"/>
                </a:solidFill>
                <a:effectLst>
                  <a:outerShdw dist="45791" dir="2021404" algn="ctr" rotWithShape="0">
                    <a:srgbClr val="B2B2B2">
                      <a:alpha val="80000"/>
                    </a:srgbClr>
                  </a:outerShdw>
                </a:effectLst>
                <a:latin typeface="华文新魏" panose="02010800040101010101" pitchFamily="2" charset="-122"/>
                <a:ea typeface="华文新魏" panose="02010800040101010101" pitchFamily="2" charset="-122"/>
              </a:rPr>
              <a:t>MYSQL </a:t>
            </a:r>
            <a:r>
              <a:rPr lang="zh-CN" altLang="en-US" sz="2800" b="1" kern="10">
                <a:solidFill>
                  <a:srgbClr val="336699"/>
                </a:solidFill>
                <a:effectLst>
                  <a:outerShdw dist="45791" dir="2021404" algn="ctr" rotWithShape="0">
                    <a:srgbClr val="B2B2B2">
                      <a:alpha val="80000"/>
                    </a:srgbClr>
                  </a:outerShdw>
                </a:effectLst>
                <a:latin typeface="华文新魏" panose="02010800040101010101" pitchFamily="2" charset="-122"/>
                <a:ea typeface="华文新魏" panose="02010800040101010101" pitchFamily="2" charset="-122"/>
              </a:rPr>
              <a:t>开发工具</a:t>
            </a:r>
            <a:endParaRPr lang="zh-CN" altLang="en-US" sz="2800" b="1" kern="10">
              <a:solidFill>
                <a:srgbClr val="336699"/>
              </a:solidFill>
              <a:effectLst>
                <a:outerShdw dist="45791" dir="2021404" algn="ctr" rotWithShape="0">
                  <a:srgbClr val="B2B2B2">
                    <a:alpha val="80000"/>
                  </a:srgbClr>
                </a:outerShdw>
              </a:effectLst>
              <a:latin typeface="华文新魏" panose="02010800040101010101" pitchFamily="2" charset="-122"/>
              <a:ea typeface="华文新魏" panose="0201080004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539750" y="765175"/>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en-US" altLang="en-US" sz="2800" b="1">
                <a:solidFill>
                  <a:srgbClr val="336666"/>
                </a:solidFill>
                <a:latin typeface="Calibri Light" panose="020F0302020204030204" pitchFamily="34" charset="0"/>
                <a:ea typeface="华文新魏" panose="02010800040101010101" pitchFamily="2" charset="-122"/>
              </a:rPr>
              <a:t>创建数据库</a:t>
            </a:r>
            <a:endParaRPr lang="zh-CN" altLang="en-US" sz="2800" b="1">
              <a:solidFill>
                <a:srgbClr val="336666"/>
              </a:solidFill>
              <a:latin typeface="Calibri Light" panose="020F0302020204030204" pitchFamily="34" charset="0"/>
              <a:ea typeface="华文新魏" panose="02010800040101010101" pitchFamily="2" charset="-122"/>
            </a:endParaRPr>
          </a:p>
        </p:txBody>
      </p:sp>
      <p:sp>
        <p:nvSpPr>
          <p:cNvPr id="31747"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48" name="Rectangle 6"/>
          <p:cNvSpPr>
            <a:spLocks noChangeArrowheads="1"/>
          </p:cNvSpPr>
          <p:nvPr/>
        </p:nvSpPr>
        <p:spPr bwMode="blackWhite">
          <a:xfrm>
            <a:off x="684213" y="1700213"/>
            <a:ext cx="7385050" cy="2232025"/>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tabLst>
                <a:tab pos="1200150" algn="l"/>
              </a:tabLst>
              <a:defRPr>
                <a:solidFill>
                  <a:schemeClr val="tx1"/>
                </a:solidFill>
                <a:latin typeface="Arial" panose="020B0604020202020204" pitchFamily="34" charset="0"/>
                <a:ea typeface="宋体" panose="02010600030101010101" pitchFamily="2" charset="-122"/>
              </a:defRPr>
            </a:lvl1pPr>
            <a:lvl2pPr marL="742950" indent="-285750">
              <a:tabLst>
                <a:tab pos="1200150" algn="l"/>
              </a:tabLst>
              <a:defRPr>
                <a:solidFill>
                  <a:schemeClr val="tx1"/>
                </a:solidFill>
                <a:latin typeface="Arial" panose="020B0604020202020204" pitchFamily="34" charset="0"/>
                <a:ea typeface="宋体" panose="02010600030101010101" pitchFamily="2" charset="-122"/>
              </a:defRPr>
            </a:lvl2pPr>
            <a:lvl3pPr marL="1143000" indent="-228600">
              <a:tabLst>
                <a:tab pos="1200150" algn="l"/>
              </a:tabLst>
              <a:defRPr>
                <a:solidFill>
                  <a:schemeClr val="tx1"/>
                </a:solidFill>
                <a:latin typeface="Arial" panose="020B0604020202020204" pitchFamily="34" charset="0"/>
                <a:ea typeface="宋体" panose="02010600030101010101" pitchFamily="2" charset="-122"/>
              </a:defRPr>
            </a:lvl3pPr>
            <a:lvl4pPr marL="1600200" indent="-228600">
              <a:tabLst>
                <a:tab pos="1200150" algn="l"/>
              </a:tabLst>
              <a:defRPr>
                <a:solidFill>
                  <a:schemeClr val="tx1"/>
                </a:solidFill>
                <a:latin typeface="Arial" panose="020B0604020202020204" pitchFamily="34" charset="0"/>
                <a:ea typeface="宋体" panose="02010600030101010101" pitchFamily="2" charset="-122"/>
              </a:defRPr>
            </a:lvl4pPr>
            <a:lvl5pPr marL="2057400" indent="-228600">
              <a:tabLst>
                <a:tab pos="120015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9pPr>
          </a:lstStyle>
          <a:p>
            <a:r>
              <a:rPr lang="en-US" altLang="zh-CN" b="1"/>
              <a:t>CREATE  DATABASE  [IF NOT EXISTS] </a:t>
            </a:r>
            <a:r>
              <a:rPr lang="en-US" altLang="zh-CN" b="1" i="1"/>
              <a:t>db_name</a:t>
            </a:r>
            <a:r>
              <a:rPr lang="en-US" altLang="zh-CN" b="1"/>
              <a:t>    </a:t>
            </a:r>
            <a:endParaRPr lang="en-US" altLang="zh-CN" b="1"/>
          </a:p>
          <a:p>
            <a:r>
              <a:rPr lang="en-US" altLang="zh-CN" b="1"/>
              <a:t>	[</a:t>
            </a:r>
            <a:r>
              <a:rPr lang="en-US" altLang="zh-CN" b="1" i="1"/>
              <a:t>create_specification</a:t>
            </a:r>
            <a:r>
              <a:rPr lang="en-US" altLang="zh-CN" b="1"/>
              <a:t> [, </a:t>
            </a:r>
            <a:r>
              <a:rPr lang="en-US" altLang="zh-CN" b="1" i="1"/>
              <a:t>create_specification</a:t>
            </a:r>
            <a:r>
              <a:rPr lang="en-US" altLang="zh-CN" b="1"/>
              <a:t>] ...]</a:t>
            </a:r>
            <a:r>
              <a:rPr lang="en-US" altLang="zh-CN"/>
              <a:t> </a:t>
            </a:r>
            <a:endParaRPr lang="en-US" altLang="zh-CN"/>
          </a:p>
          <a:p>
            <a:endParaRPr lang="en-US" altLang="zh-CN" i="1"/>
          </a:p>
          <a:p>
            <a:r>
              <a:rPr lang="en-US" altLang="zh-CN" b="1" i="1"/>
              <a:t>create_specification</a:t>
            </a:r>
            <a:r>
              <a:rPr lang="en-US" altLang="zh-CN" b="1"/>
              <a:t>:   </a:t>
            </a:r>
            <a:r>
              <a:rPr lang="en-US" altLang="zh-CN"/>
              <a:t> </a:t>
            </a:r>
            <a:endParaRPr lang="en-US" altLang="zh-CN"/>
          </a:p>
          <a:p>
            <a:endParaRPr lang="en-US" altLang="zh-CN"/>
          </a:p>
          <a:p>
            <a:r>
              <a:rPr lang="en-US" altLang="zh-CN" b="1"/>
              <a:t>    [DEFAULT] CHARACTER SET </a:t>
            </a:r>
            <a:r>
              <a:rPr lang="en-US" altLang="zh-CN" b="1" i="1"/>
              <a:t>charset_name</a:t>
            </a:r>
            <a:r>
              <a:rPr lang="en-US" altLang="zh-CN" b="1"/>
              <a:t>  </a:t>
            </a:r>
            <a:endParaRPr lang="en-US" altLang="zh-CN" b="1"/>
          </a:p>
          <a:p>
            <a:r>
              <a:rPr lang="en-US" altLang="zh-CN" b="1"/>
              <a:t>|   [DEFAULT] COLLATE </a:t>
            </a:r>
            <a:r>
              <a:rPr lang="en-US" altLang="zh-CN" b="1" i="1"/>
              <a:t>collation_name</a:t>
            </a:r>
            <a:r>
              <a:rPr lang="en-US" altLang="zh-CN" b="1"/>
              <a:t> </a:t>
            </a:r>
            <a:endParaRPr lang="en-US" altLang="ja-JP" b="1"/>
          </a:p>
        </p:txBody>
      </p:sp>
      <p:sp>
        <p:nvSpPr>
          <p:cNvPr id="31749" name="Text Box 7"/>
          <p:cNvSpPr txBox="1">
            <a:spLocks noChangeArrowheads="1"/>
          </p:cNvSpPr>
          <p:nvPr/>
        </p:nvSpPr>
        <p:spPr bwMode="auto">
          <a:xfrm>
            <a:off x="663575" y="4191000"/>
            <a:ext cx="7364413" cy="2146300"/>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1"/>
              </a:buClr>
              <a:buSzPct val="70000"/>
              <a:buFont typeface="Wingdings" panose="05000000000000000000" pitchFamily="2" charset="2"/>
              <a:buChar char="l"/>
            </a:pPr>
            <a:r>
              <a:rPr lang="en-US" altLang="zh-CN" sz="2200">
                <a:solidFill>
                  <a:srgbClr val="000000"/>
                </a:solidFill>
              </a:rPr>
              <a:t>CHARACTER SET</a:t>
            </a:r>
            <a:r>
              <a:rPr lang="zh-CN" altLang="en-US" sz="2200">
                <a:solidFill>
                  <a:srgbClr val="000000"/>
                </a:solidFill>
              </a:rPr>
              <a:t>：指定数据库采用的字符集</a:t>
            </a:r>
            <a:endParaRPr lang="zh-CN" altLang="en-US" sz="2200">
              <a:solidFill>
                <a:srgbClr val="000000"/>
              </a:solidFill>
            </a:endParaRPr>
          </a:p>
          <a:p>
            <a:pPr eaLnBrk="1" hangingPunct="1">
              <a:spcBef>
                <a:spcPct val="20000"/>
              </a:spcBef>
              <a:buClr>
                <a:schemeClr val="tx1"/>
              </a:buClr>
              <a:buSzPct val="70000"/>
              <a:buFont typeface="Wingdings" panose="05000000000000000000" pitchFamily="2" charset="2"/>
              <a:buChar char="l"/>
            </a:pPr>
            <a:r>
              <a:rPr lang="en-US" altLang="zh-CN" sz="2200">
                <a:solidFill>
                  <a:srgbClr val="000000"/>
                </a:solidFill>
              </a:rPr>
              <a:t>COLLATE</a:t>
            </a:r>
            <a:r>
              <a:rPr lang="zh-CN" altLang="en-US" sz="2200">
                <a:solidFill>
                  <a:srgbClr val="000000"/>
                </a:solidFill>
              </a:rPr>
              <a:t>：指定数据库字符集的比较方式</a:t>
            </a:r>
            <a:endParaRPr lang="zh-CN" altLang="en-US" sz="2200">
              <a:solidFill>
                <a:srgbClr val="000000"/>
              </a:solidFill>
            </a:endParaRPr>
          </a:p>
          <a:p>
            <a:pPr eaLnBrk="1" hangingPunct="1">
              <a:spcBef>
                <a:spcPct val="20000"/>
              </a:spcBef>
              <a:buClr>
                <a:schemeClr val="tx1"/>
              </a:buClr>
              <a:buSzPct val="70000"/>
              <a:buFont typeface="Wingdings" panose="05000000000000000000" pitchFamily="2" charset="2"/>
              <a:buChar char="l"/>
            </a:pPr>
            <a:r>
              <a:rPr lang="zh-CN" altLang="en-US" sz="2200">
                <a:solidFill>
                  <a:srgbClr val="000000"/>
                </a:solidFill>
              </a:rPr>
              <a:t>练习：</a:t>
            </a:r>
            <a:endParaRPr lang="zh-CN" altLang="en-US" sz="2200">
              <a:solidFill>
                <a:srgbClr val="000000"/>
              </a:solidFill>
            </a:endParaRPr>
          </a:p>
          <a:p>
            <a:pPr lvl="1" eaLnBrk="1" hangingPunct="1">
              <a:spcBef>
                <a:spcPct val="20000"/>
              </a:spcBef>
              <a:buClr>
                <a:schemeClr val="accent1"/>
              </a:buClr>
              <a:buSzPct val="150000"/>
              <a:buFontTx/>
              <a:buChar char="•"/>
            </a:pPr>
            <a:r>
              <a:rPr lang="zh-CN" altLang="en-US" sz="1700">
                <a:solidFill>
                  <a:srgbClr val="000000"/>
                </a:solidFill>
              </a:rPr>
              <a:t>创建一个名称为</a:t>
            </a:r>
            <a:r>
              <a:rPr lang="en-US" altLang="zh-CN" sz="1700">
                <a:solidFill>
                  <a:srgbClr val="000000"/>
                </a:solidFill>
              </a:rPr>
              <a:t>mydb1</a:t>
            </a:r>
            <a:r>
              <a:rPr lang="zh-CN" altLang="en-US" sz="1700">
                <a:solidFill>
                  <a:srgbClr val="000000"/>
                </a:solidFill>
              </a:rPr>
              <a:t>的数据库。</a:t>
            </a:r>
            <a:endParaRPr lang="zh-CN" altLang="en-US" sz="1700">
              <a:solidFill>
                <a:srgbClr val="000000"/>
              </a:solidFill>
            </a:endParaRPr>
          </a:p>
          <a:p>
            <a:pPr lvl="1" eaLnBrk="1" hangingPunct="1">
              <a:spcBef>
                <a:spcPct val="20000"/>
              </a:spcBef>
              <a:buClr>
                <a:schemeClr val="accent1"/>
              </a:buClr>
              <a:buSzPct val="150000"/>
              <a:buFontTx/>
              <a:buChar char="•"/>
            </a:pPr>
            <a:r>
              <a:rPr lang="zh-CN" altLang="en-US" sz="1700">
                <a:solidFill>
                  <a:srgbClr val="000000"/>
                </a:solidFill>
              </a:rPr>
              <a:t>创建一个使用</a:t>
            </a:r>
            <a:r>
              <a:rPr lang="en-US" altLang="zh-CN" sz="1700">
                <a:solidFill>
                  <a:srgbClr val="000000"/>
                </a:solidFill>
              </a:rPr>
              <a:t>utf-8</a:t>
            </a:r>
            <a:r>
              <a:rPr lang="zh-CN" altLang="en-US" sz="1700">
                <a:solidFill>
                  <a:srgbClr val="000000"/>
                </a:solidFill>
              </a:rPr>
              <a:t>字符集的</a:t>
            </a:r>
            <a:r>
              <a:rPr lang="en-US" altLang="zh-CN" sz="1700">
                <a:solidFill>
                  <a:srgbClr val="000000"/>
                </a:solidFill>
              </a:rPr>
              <a:t>mydb2</a:t>
            </a:r>
            <a:r>
              <a:rPr lang="zh-CN" altLang="en-US" sz="1700">
                <a:solidFill>
                  <a:srgbClr val="000000"/>
                </a:solidFill>
              </a:rPr>
              <a:t>数据库。</a:t>
            </a:r>
            <a:endParaRPr lang="zh-CN" altLang="en-US" sz="1700">
              <a:solidFill>
                <a:srgbClr val="000000"/>
              </a:solidFill>
            </a:endParaRPr>
          </a:p>
          <a:p>
            <a:pPr lvl="1" eaLnBrk="1" hangingPunct="1">
              <a:spcBef>
                <a:spcPct val="20000"/>
              </a:spcBef>
              <a:buClr>
                <a:schemeClr val="accent1"/>
              </a:buClr>
              <a:buSzPct val="150000"/>
              <a:buFontTx/>
              <a:buChar char="•"/>
            </a:pPr>
            <a:r>
              <a:rPr lang="zh-CN" altLang="en-US" sz="1600">
                <a:solidFill>
                  <a:srgbClr val="000000"/>
                </a:solidFill>
              </a:rPr>
              <a:t>创建一个使用</a:t>
            </a:r>
            <a:r>
              <a:rPr lang="en-US" altLang="zh-CN" sz="1600">
                <a:solidFill>
                  <a:srgbClr val="000000"/>
                </a:solidFill>
              </a:rPr>
              <a:t>utf-8</a:t>
            </a:r>
            <a:r>
              <a:rPr lang="zh-CN" altLang="en-US" sz="1600">
                <a:solidFill>
                  <a:srgbClr val="000000"/>
                </a:solidFill>
              </a:rPr>
              <a:t>字符集，并带校对规则的</a:t>
            </a:r>
            <a:r>
              <a:rPr lang="en-US" altLang="zh-CN" sz="1600">
                <a:solidFill>
                  <a:srgbClr val="000000"/>
                </a:solidFill>
              </a:rPr>
              <a:t>mydb3</a:t>
            </a:r>
            <a:r>
              <a:rPr lang="zh-CN" altLang="en-US" sz="1600">
                <a:solidFill>
                  <a:srgbClr val="000000"/>
                </a:solidFill>
              </a:rPr>
              <a:t>数据库</a:t>
            </a:r>
            <a:endParaRPr lang="zh-CN" altLang="en-US" sz="16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3"/>
          <p:cNvSpPr txBox="1">
            <a:spLocks noChangeArrowheads="1"/>
          </p:cNvSpPr>
          <p:nvPr/>
        </p:nvSpPr>
        <p:spPr bwMode="auto">
          <a:xfrm>
            <a:off x="7415213" y="188913"/>
            <a:ext cx="1620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ea typeface="华文行楷" panose="02010800040101010101" pitchFamily="2" charset="-122"/>
              </a:rPr>
              <a:t> </a:t>
            </a:r>
            <a:endParaRPr lang="en-US" altLang="zh-CN" sz="2000">
              <a:ea typeface="华文行楷" panose="02010800040101010101" pitchFamily="2" charset="-122"/>
            </a:endParaRPr>
          </a:p>
        </p:txBody>
      </p:sp>
      <p:sp>
        <p:nvSpPr>
          <p:cNvPr id="33795" name="Rectangle 2"/>
          <p:cNvSpPr>
            <a:spLocks noChangeArrowheads="1"/>
          </p:cNvSpPr>
          <p:nvPr/>
        </p:nvSpPr>
        <p:spPr bwMode="auto">
          <a:xfrm>
            <a:off x="539750" y="765175"/>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zh-CN" altLang="en-US" sz="2800" b="1">
                <a:solidFill>
                  <a:srgbClr val="336666"/>
                </a:solidFill>
                <a:latin typeface="Calibri Light" panose="020F0302020204030204" pitchFamily="34" charset="0"/>
                <a:ea typeface="华文新魏" panose="02010800040101010101" pitchFamily="2" charset="-122"/>
              </a:rPr>
              <a:t>查看、删除数据库</a:t>
            </a:r>
            <a:endParaRPr lang="zh-CN" altLang="en-US" sz="2800" b="1">
              <a:solidFill>
                <a:srgbClr val="336666"/>
              </a:solidFill>
              <a:latin typeface="Calibri Light" panose="020F0302020204030204" pitchFamily="34" charset="0"/>
              <a:ea typeface="华文新魏" panose="02010800040101010101" pitchFamily="2" charset="-122"/>
            </a:endParaRPr>
          </a:p>
        </p:txBody>
      </p:sp>
      <p:sp>
        <p:nvSpPr>
          <p:cNvPr id="33796"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797" name="Rectangle 6"/>
          <p:cNvSpPr>
            <a:spLocks noChangeArrowheads="1"/>
          </p:cNvSpPr>
          <p:nvPr/>
        </p:nvSpPr>
        <p:spPr bwMode="blackWhite">
          <a:xfrm>
            <a:off x="611188" y="1701800"/>
            <a:ext cx="7385050" cy="2663825"/>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tabLst>
                <a:tab pos="1200150" algn="l"/>
              </a:tabLst>
              <a:defRPr>
                <a:solidFill>
                  <a:schemeClr val="tx1"/>
                </a:solidFill>
                <a:latin typeface="Arial" panose="020B0604020202020204" pitchFamily="34" charset="0"/>
                <a:ea typeface="宋体" panose="02010600030101010101" pitchFamily="2" charset="-122"/>
              </a:defRPr>
            </a:lvl1pPr>
            <a:lvl2pPr marL="742950" indent="-285750">
              <a:tabLst>
                <a:tab pos="1200150" algn="l"/>
              </a:tabLst>
              <a:defRPr>
                <a:solidFill>
                  <a:schemeClr val="tx1"/>
                </a:solidFill>
                <a:latin typeface="Arial" panose="020B0604020202020204" pitchFamily="34" charset="0"/>
                <a:ea typeface="宋体" panose="02010600030101010101" pitchFamily="2" charset="-122"/>
              </a:defRPr>
            </a:lvl2pPr>
            <a:lvl3pPr marL="1143000" indent="-228600">
              <a:tabLst>
                <a:tab pos="1200150" algn="l"/>
              </a:tabLst>
              <a:defRPr>
                <a:solidFill>
                  <a:schemeClr val="tx1"/>
                </a:solidFill>
                <a:latin typeface="Arial" panose="020B0604020202020204" pitchFamily="34" charset="0"/>
                <a:ea typeface="宋体" panose="02010600030101010101" pitchFamily="2" charset="-122"/>
              </a:defRPr>
            </a:lvl3pPr>
            <a:lvl4pPr marL="1600200" indent="-228600">
              <a:tabLst>
                <a:tab pos="1200150" algn="l"/>
              </a:tabLst>
              <a:defRPr>
                <a:solidFill>
                  <a:schemeClr val="tx1"/>
                </a:solidFill>
                <a:latin typeface="Arial" panose="020B0604020202020204" pitchFamily="34" charset="0"/>
                <a:ea typeface="宋体" panose="02010600030101010101" pitchFamily="2" charset="-122"/>
              </a:defRPr>
            </a:lvl4pPr>
            <a:lvl5pPr marL="2057400" indent="-228600">
              <a:tabLst>
                <a:tab pos="120015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9pPr>
          </a:lstStyle>
          <a:p>
            <a:r>
              <a:rPr lang="zh-CN" altLang="en-US"/>
              <a:t>显示数据库语句：</a:t>
            </a:r>
            <a:endParaRPr lang="zh-CN" altLang="en-US"/>
          </a:p>
          <a:p>
            <a:r>
              <a:rPr lang="en-US" altLang="zh-CN" b="1">
                <a:solidFill>
                  <a:srgbClr val="FF0000"/>
                </a:solidFill>
              </a:rPr>
              <a:t>SHOW DATABASES</a:t>
            </a:r>
            <a:endParaRPr lang="en-US" altLang="zh-CN" b="1">
              <a:solidFill>
                <a:srgbClr val="FF0000"/>
              </a:solidFill>
            </a:endParaRPr>
          </a:p>
          <a:p>
            <a:endParaRPr lang="en-US" altLang="zh-CN" b="1">
              <a:solidFill>
                <a:srgbClr val="FF0000"/>
              </a:solidFill>
            </a:endParaRPr>
          </a:p>
          <a:p>
            <a:r>
              <a:rPr lang="zh-CN" altLang="en-US"/>
              <a:t>显示数据库创建语句：</a:t>
            </a:r>
            <a:endParaRPr lang="zh-CN" altLang="en-US"/>
          </a:p>
          <a:p>
            <a:r>
              <a:rPr lang="en-US" altLang="zh-CN" b="1">
                <a:solidFill>
                  <a:srgbClr val="FF0000"/>
                </a:solidFill>
              </a:rPr>
              <a:t>SHOW CREATE DATABASE</a:t>
            </a:r>
            <a:r>
              <a:rPr lang="en-US" altLang="zh-CN" b="1"/>
              <a:t> </a:t>
            </a:r>
            <a:r>
              <a:rPr lang="en-US" altLang="zh-CN" b="1" i="1"/>
              <a:t>db_name</a:t>
            </a:r>
            <a:endParaRPr lang="en-US" altLang="zh-CN" b="1" i="1"/>
          </a:p>
          <a:p>
            <a:r>
              <a:rPr lang="en-US" altLang="zh-CN"/>
              <a:t> </a:t>
            </a:r>
            <a:endParaRPr lang="en-US" altLang="zh-CN"/>
          </a:p>
          <a:p>
            <a:r>
              <a:rPr lang="zh-CN" altLang="en-US"/>
              <a:t>数据库删除语句：</a:t>
            </a:r>
            <a:endParaRPr lang="zh-CN" altLang="en-US"/>
          </a:p>
          <a:p>
            <a:r>
              <a:rPr lang="en-US" altLang="zh-CN" b="1">
                <a:solidFill>
                  <a:srgbClr val="FF0000"/>
                </a:solidFill>
              </a:rPr>
              <a:t>DROP DATABASE  [IF EXISTS]</a:t>
            </a:r>
            <a:r>
              <a:rPr lang="en-US" altLang="zh-CN" b="1"/>
              <a:t>  </a:t>
            </a:r>
            <a:r>
              <a:rPr lang="en-US" altLang="zh-CN" b="1" i="1"/>
              <a:t>db_name</a:t>
            </a:r>
            <a:r>
              <a:rPr lang="en-US" altLang="zh-CN" sz="2000"/>
              <a:t> </a:t>
            </a:r>
            <a:endParaRPr lang="en-US" altLang="zh-CN" sz="2000"/>
          </a:p>
          <a:p>
            <a:r>
              <a:rPr lang="en-US" altLang="zh-CN" sz="2000"/>
              <a:t> </a:t>
            </a:r>
            <a:endParaRPr lang="en-US" altLang="zh-CN" sz="2000"/>
          </a:p>
        </p:txBody>
      </p:sp>
      <p:sp>
        <p:nvSpPr>
          <p:cNvPr id="33798" name="Text Box 7"/>
          <p:cNvSpPr txBox="1">
            <a:spLocks noChangeArrowheads="1"/>
          </p:cNvSpPr>
          <p:nvPr/>
        </p:nvSpPr>
        <p:spPr bwMode="auto">
          <a:xfrm>
            <a:off x="635000" y="4586288"/>
            <a:ext cx="4584700" cy="152241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1"/>
              </a:buClr>
              <a:buSzPct val="70000"/>
              <a:buFont typeface="Wingdings" panose="05000000000000000000" pitchFamily="2" charset="2"/>
              <a:buChar char="l"/>
            </a:pPr>
            <a:r>
              <a:rPr lang="zh-CN" altLang="en-US">
                <a:solidFill>
                  <a:srgbClr val="000000"/>
                </a:solidFill>
              </a:rPr>
              <a:t>练习：</a:t>
            </a:r>
            <a:endParaRPr lang="zh-CN" altLang="en-US">
              <a:solidFill>
                <a:srgbClr val="000000"/>
              </a:solidFill>
            </a:endParaRPr>
          </a:p>
          <a:p>
            <a:pPr lvl="1" eaLnBrk="1" hangingPunct="1">
              <a:spcBef>
                <a:spcPct val="20000"/>
              </a:spcBef>
              <a:buClr>
                <a:schemeClr val="accent1"/>
              </a:buClr>
              <a:buSzPct val="150000"/>
              <a:buFontTx/>
              <a:buChar char="•"/>
            </a:pPr>
            <a:r>
              <a:rPr lang="zh-CN" altLang="en-US" sz="1600">
                <a:solidFill>
                  <a:srgbClr val="000000"/>
                </a:solidFill>
              </a:rPr>
              <a:t>查看当前数据库服务器中的所有数据库</a:t>
            </a:r>
            <a:endParaRPr lang="zh-CN" altLang="en-US" sz="1600">
              <a:solidFill>
                <a:srgbClr val="000000"/>
              </a:solidFill>
            </a:endParaRPr>
          </a:p>
          <a:p>
            <a:pPr lvl="1" eaLnBrk="1" hangingPunct="1">
              <a:spcBef>
                <a:spcPct val="20000"/>
              </a:spcBef>
              <a:buClr>
                <a:schemeClr val="accent1"/>
              </a:buClr>
              <a:buSzPct val="150000"/>
              <a:buFontTx/>
              <a:buChar char="•"/>
            </a:pPr>
            <a:r>
              <a:rPr lang="zh-CN" altLang="en-US" sz="1600">
                <a:solidFill>
                  <a:srgbClr val="000000"/>
                </a:solidFill>
              </a:rPr>
              <a:t>查看前面创建的</a:t>
            </a:r>
            <a:r>
              <a:rPr lang="en-US" altLang="zh-CN" sz="1600">
                <a:solidFill>
                  <a:srgbClr val="000000"/>
                </a:solidFill>
              </a:rPr>
              <a:t>mydb2</a:t>
            </a:r>
            <a:r>
              <a:rPr lang="zh-CN" altLang="en-US" sz="1600">
                <a:solidFill>
                  <a:srgbClr val="000000"/>
                </a:solidFill>
              </a:rPr>
              <a:t>数据库的定义信息</a:t>
            </a:r>
            <a:endParaRPr lang="zh-CN" altLang="en-US" sz="1600">
              <a:solidFill>
                <a:srgbClr val="000000"/>
              </a:solidFill>
            </a:endParaRPr>
          </a:p>
          <a:p>
            <a:pPr lvl="1" eaLnBrk="1" hangingPunct="1">
              <a:spcBef>
                <a:spcPct val="20000"/>
              </a:spcBef>
              <a:buClr>
                <a:schemeClr val="accent1"/>
              </a:buClr>
              <a:buSzPct val="150000"/>
              <a:buFontTx/>
              <a:buChar char="•"/>
            </a:pPr>
            <a:r>
              <a:rPr lang="zh-CN" altLang="en-US" sz="1600">
                <a:solidFill>
                  <a:srgbClr val="000000"/>
                </a:solidFill>
              </a:rPr>
              <a:t>删除前面创建的</a:t>
            </a:r>
            <a:r>
              <a:rPr lang="en-US" altLang="zh-CN" sz="1600">
                <a:solidFill>
                  <a:srgbClr val="000000"/>
                </a:solidFill>
              </a:rPr>
              <a:t>mydb1</a:t>
            </a:r>
            <a:r>
              <a:rPr lang="zh-CN" altLang="en-US" sz="1600">
                <a:solidFill>
                  <a:srgbClr val="000000"/>
                </a:solidFill>
              </a:rPr>
              <a:t>数据库</a:t>
            </a:r>
            <a:endParaRPr lang="zh-CN" altLang="en-US" sz="1600">
              <a:solidFill>
                <a:srgbClr val="000000"/>
              </a:solidFill>
            </a:endParaRPr>
          </a:p>
          <a:p>
            <a:pPr eaLnBrk="1" hangingPunct="1"/>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539750" y="765175"/>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zh-CN" altLang="en-US" sz="2800" b="1">
                <a:latin typeface="Calibri Light" panose="020F0302020204030204" pitchFamily="34" charset="0"/>
                <a:ea typeface="华文新魏" panose="02010800040101010101" pitchFamily="2" charset="-122"/>
              </a:rPr>
              <a:t>修改、备份、恢复数据库</a:t>
            </a:r>
            <a:endParaRPr lang="zh-CN" altLang="en-US" sz="2800" b="1">
              <a:latin typeface="Calibri Light" panose="020F0302020204030204" pitchFamily="34" charset="0"/>
              <a:ea typeface="华文新魏" panose="02010800040101010101" pitchFamily="2" charset="-122"/>
            </a:endParaRPr>
          </a:p>
        </p:txBody>
      </p:sp>
      <p:sp>
        <p:nvSpPr>
          <p:cNvPr id="35843"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4" name="Rectangle 6"/>
          <p:cNvSpPr>
            <a:spLocks noChangeArrowheads="1"/>
          </p:cNvSpPr>
          <p:nvPr/>
        </p:nvSpPr>
        <p:spPr bwMode="blackWhite">
          <a:xfrm>
            <a:off x="611188" y="1771650"/>
            <a:ext cx="7385050" cy="2305050"/>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tabLst>
                <a:tab pos="1200150" algn="l"/>
              </a:tabLst>
              <a:defRPr>
                <a:solidFill>
                  <a:schemeClr val="tx1"/>
                </a:solidFill>
                <a:latin typeface="Arial" panose="020B0604020202020204" pitchFamily="34" charset="0"/>
                <a:ea typeface="宋体" panose="02010600030101010101" pitchFamily="2" charset="-122"/>
              </a:defRPr>
            </a:lvl1pPr>
            <a:lvl2pPr marL="742950" indent="-285750">
              <a:tabLst>
                <a:tab pos="1200150" algn="l"/>
              </a:tabLst>
              <a:defRPr>
                <a:solidFill>
                  <a:schemeClr val="tx1"/>
                </a:solidFill>
                <a:latin typeface="Arial" panose="020B0604020202020204" pitchFamily="34" charset="0"/>
                <a:ea typeface="宋体" panose="02010600030101010101" pitchFamily="2" charset="-122"/>
              </a:defRPr>
            </a:lvl2pPr>
            <a:lvl3pPr marL="1143000" indent="-228600">
              <a:tabLst>
                <a:tab pos="1200150" algn="l"/>
              </a:tabLst>
              <a:defRPr>
                <a:solidFill>
                  <a:schemeClr val="tx1"/>
                </a:solidFill>
                <a:latin typeface="Arial" panose="020B0604020202020204" pitchFamily="34" charset="0"/>
                <a:ea typeface="宋体" panose="02010600030101010101" pitchFamily="2" charset="-122"/>
              </a:defRPr>
            </a:lvl3pPr>
            <a:lvl4pPr marL="1600200" indent="-228600">
              <a:tabLst>
                <a:tab pos="1200150" algn="l"/>
              </a:tabLst>
              <a:defRPr>
                <a:solidFill>
                  <a:schemeClr val="tx1"/>
                </a:solidFill>
                <a:latin typeface="Arial" panose="020B0604020202020204" pitchFamily="34" charset="0"/>
                <a:ea typeface="宋体" panose="02010600030101010101" pitchFamily="2" charset="-122"/>
              </a:defRPr>
            </a:lvl4pPr>
            <a:lvl5pPr marL="2057400" indent="-228600">
              <a:tabLst>
                <a:tab pos="120015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9pPr>
          </a:lstStyle>
          <a:p>
            <a:r>
              <a:rPr lang="en-US" altLang="zh-CN" sz="1600" b="1" i="1">
                <a:solidFill>
                  <a:srgbClr val="FF0000"/>
                </a:solidFill>
              </a:rPr>
              <a:t>ALTER  DATABASE</a:t>
            </a:r>
            <a:r>
              <a:rPr lang="en-US" altLang="zh-CN" sz="1600" b="1"/>
              <a:t>  [IF  EXISTS] </a:t>
            </a:r>
            <a:r>
              <a:rPr lang="en-US" altLang="zh-CN" sz="1600" b="1" i="1">
                <a:solidFill>
                  <a:srgbClr val="FF0000"/>
                </a:solidFill>
              </a:rPr>
              <a:t>db_name</a:t>
            </a:r>
            <a:r>
              <a:rPr lang="en-US" altLang="zh-CN" sz="1600" b="1">
                <a:solidFill>
                  <a:srgbClr val="FF0000"/>
                </a:solidFill>
              </a:rPr>
              <a:t> </a:t>
            </a:r>
            <a:r>
              <a:rPr lang="en-US" altLang="zh-CN" sz="1600" b="1"/>
              <a:t>   </a:t>
            </a:r>
            <a:endParaRPr lang="en-US" altLang="zh-CN" sz="1600" b="1"/>
          </a:p>
          <a:p>
            <a:r>
              <a:rPr lang="en-US" altLang="zh-CN" sz="1600" b="1"/>
              <a:t>	[</a:t>
            </a:r>
            <a:r>
              <a:rPr lang="en-US" altLang="zh-CN" sz="1600" b="1" i="1"/>
              <a:t>alter_specification</a:t>
            </a:r>
            <a:r>
              <a:rPr lang="en-US" altLang="zh-CN" sz="1600" b="1"/>
              <a:t> [, </a:t>
            </a:r>
            <a:r>
              <a:rPr lang="en-US" altLang="zh-CN" sz="1600" b="1" i="1"/>
              <a:t>alter_specification</a:t>
            </a:r>
            <a:r>
              <a:rPr lang="en-US" altLang="zh-CN" sz="1600" b="1"/>
              <a:t>] ...]</a:t>
            </a:r>
            <a:r>
              <a:rPr lang="en-US" altLang="zh-CN" sz="1600"/>
              <a:t> </a:t>
            </a:r>
            <a:endParaRPr lang="en-US" altLang="zh-CN" sz="1600"/>
          </a:p>
          <a:p>
            <a:endParaRPr lang="en-US" altLang="zh-CN" sz="1600" i="1"/>
          </a:p>
          <a:p>
            <a:r>
              <a:rPr lang="en-US" altLang="zh-CN" sz="1600" b="1" i="1"/>
              <a:t>alter_specification</a:t>
            </a:r>
            <a:r>
              <a:rPr lang="en-US" altLang="zh-CN" sz="1600" b="1"/>
              <a:t>:   </a:t>
            </a:r>
            <a:r>
              <a:rPr lang="en-US" altLang="zh-CN" sz="1600"/>
              <a:t> </a:t>
            </a:r>
            <a:endParaRPr lang="en-US" altLang="zh-CN" sz="1600"/>
          </a:p>
          <a:p>
            <a:endParaRPr lang="en-US" altLang="zh-CN" sz="1600"/>
          </a:p>
          <a:p>
            <a:r>
              <a:rPr lang="en-US" altLang="zh-CN" sz="1600" b="1"/>
              <a:t>    [DEFAULT] CHARACTER SET </a:t>
            </a:r>
            <a:r>
              <a:rPr lang="en-US" altLang="zh-CN" sz="1600" b="1" i="1"/>
              <a:t>charset_name</a:t>
            </a:r>
            <a:r>
              <a:rPr lang="en-US" altLang="zh-CN" sz="1600" b="1"/>
              <a:t>  </a:t>
            </a:r>
            <a:endParaRPr lang="en-US" altLang="zh-CN" sz="1600" b="1"/>
          </a:p>
          <a:p>
            <a:r>
              <a:rPr lang="en-US" altLang="zh-CN" sz="1600" b="1"/>
              <a:t>|   [DEFAULT] COLLATE </a:t>
            </a:r>
            <a:r>
              <a:rPr lang="en-US" altLang="zh-CN" sz="1600" b="1" i="1"/>
              <a:t>collation_name</a:t>
            </a:r>
            <a:endParaRPr lang="en-US" altLang="ja-JP" sz="1600" b="1"/>
          </a:p>
        </p:txBody>
      </p:sp>
      <p:sp>
        <p:nvSpPr>
          <p:cNvPr id="35845" name="Text Box 7"/>
          <p:cNvSpPr txBox="1">
            <a:spLocks noChangeArrowheads="1"/>
          </p:cNvSpPr>
          <p:nvPr/>
        </p:nvSpPr>
        <p:spPr bwMode="auto">
          <a:xfrm>
            <a:off x="627063" y="4273550"/>
            <a:ext cx="7356501" cy="1674305"/>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1600" dirty="0">
                <a:solidFill>
                  <a:srgbClr val="000000"/>
                </a:solidFill>
              </a:rPr>
              <a:t>备份数据库的数据</a:t>
            </a:r>
            <a:endParaRPr lang="zh-CN" altLang="en-US" sz="1600" dirty="0">
              <a:solidFill>
                <a:srgbClr val="000000"/>
              </a:solidFill>
            </a:endParaRPr>
          </a:p>
          <a:p>
            <a:pPr eaLnBrk="1" hangingPunct="1">
              <a:lnSpc>
                <a:spcPct val="90000"/>
              </a:lnSpc>
              <a:spcBef>
                <a:spcPct val="20000"/>
              </a:spcBef>
              <a:buClr>
                <a:schemeClr val="tx1"/>
              </a:buClr>
              <a:buSzPct val="70000"/>
              <a:buFont typeface="Wingdings" panose="05000000000000000000" pitchFamily="2" charset="2"/>
              <a:buNone/>
            </a:pPr>
            <a:r>
              <a:rPr lang="zh-CN" altLang="en-US" sz="1600" dirty="0">
                <a:solidFill>
                  <a:srgbClr val="000000"/>
                </a:solidFill>
              </a:rPr>
              <a:t>	</a:t>
            </a:r>
            <a:r>
              <a:rPr lang="en-US" altLang="zh-CN" sz="1600" dirty="0" err="1">
                <a:solidFill>
                  <a:srgbClr val="000000"/>
                </a:solidFill>
              </a:rPr>
              <a:t>mysqldump</a:t>
            </a:r>
            <a:r>
              <a:rPr lang="en-US" altLang="zh-CN" sz="1600" dirty="0">
                <a:solidFill>
                  <a:srgbClr val="000000"/>
                </a:solidFill>
              </a:rPr>
              <a:t> -u </a:t>
            </a:r>
            <a:r>
              <a:rPr lang="zh-CN" altLang="en-US" sz="1600" dirty="0">
                <a:solidFill>
                  <a:srgbClr val="000000"/>
                </a:solidFill>
              </a:rPr>
              <a:t>用户名 </a:t>
            </a:r>
            <a:r>
              <a:rPr lang="en-US" altLang="zh-CN" sz="1600" dirty="0">
                <a:solidFill>
                  <a:srgbClr val="000000"/>
                </a:solidFill>
              </a:rPr>
              <a:t>-p </a:t>
            </a:r>
            <a:r>
              <a:rPr lang="zh-CN" altLang="en-US" sz="1600" dirty="0">
                <a:solidFill>
                  <a:srgbClr val="000000"/>
                </a:solidFill>
              </a:rPr>
              <a:t>数据库名 </a:t>
            </a:r>
            <a:r>
              <a:rPr lang="en-US" altLang="zh-CN" sz="1600" dirty="0">
                <a:solidFill>
                  <a:srgbClr val="000000"/>
                </a:solidFill>
              </a:rPr>
              <a:t>&gt; </a:t>
            </a:r>
            <a:r>
              <a:rPr lang="zh-CN" altLang="en-US" sz="1600" dirty="0">
                <a:solidFill>
                  <a:srgbClr val="000000"/>
                </a:solidFill>
              </a:rPr>
              <a:t>文件名</a:t>
            </a:r>
            <a:r>
              <a:rPr lang="en-US" altLang="zh-CN" sz="1600" dirty="0">
                <a:solidFill>
                  <a:srgbClr val="000000"/>
                </a:solidFill>
              </a:rPr>
              <a:t>.</a:t>
            </a:r>
            <a:r>
              <a:rPr lang="en-US" altLang="zh-CN" sz="1600" dirty="0" err="1">
                <a:solidFill>
                  <a:srgbClr val="000000"/>
                </a:solidFill>
              </a:rPr>
              <a:t>sql</a:t>
            </a:r>
            <a:r>
              <a:rPr lang="en-US" altLang="zh-CN" sz="1600" dirty="0">
                <a:solidFill>
                  <a:srgbClr val="000000"/>
                </a:solidFill>
              </a:rPr>
              <a:t>  [</a:t>
            </a:r>
            <a:r>
              <a:rPr lang="zh-CN" altLang="en-US" sz="1600" dirty="0">
                <a:solidFill>
                  <a:srgbClr val="000000"/>
                </a:solidFill>
              </a:rPr>
              <a:t>在</a:t>
            </a:r>
            <a:r>
              <a:rPr lang="en-US" altLang="zh-CN" sz="1600" dirty="0">
                <a:solidFill>
                  <a:srgbClr val="000000"/>
                </a:solidFill>
              </a:rPr>
              <a:t>dos</a:t>
            </a:r>
            <a:r>
              <a:rPr lang="zh-CN" altLang="en-US" sz="1600" dirty="0">
                <a:solidFill>
                  <a:srgbClr val="000000"/>
                </a:solidFill>
              </a:rPr>
              <a:t>控制台下执行</a:t>
            </a:r>
            <a:r>
              <a:rPr lang="en-US" altLang="zh-CN" sz="1600" dirty="0">
                <a:solidFill>
                  <a:srgbClr val="000000"/>
                </a:solidFill>
              </a:rPr>
              <a:t>]</a:t>
            </a:r>
            <a:endParaRPr lang="en-US" altLang="zh-CN" sz="1600" dirty="0">
              <a:solidFill>
                <a:srgbClr val="000000"/>
              </a:solidFill>
            </a:endParaRPr>
          </a:p>
          <a:p>
            <a:pPr eaLnBrk="1" hangingPunct="1">
              <a:lnSpc>
                <a:spcPct val="90000"/>
              </a:lnSpc>
              <a:spcBef>
                <a:spcPct val="20000"/>
              </a:spcBef>
              <a:buClr>
                <a:schemeClr val="tx1"/>
              </a:buClr>
              <a:buSzPct val="70000"/>
              <a:buFont typeface="Wingdings" panose="05000000000000000000" pitchFamily="2" charset="2"/>
              <a:buNone/>
            </a:pPr>
            <a:r>
              <a:rPr lang="en-US" altLang="zh-CN" sz="1600" dirty="0">
                <a:solidFill>
                  <a:srgbClr val="000000"/>
                </a:solidFill>
              </a:rPr>
              <a:t>                </a:t>
            </a:r>
            <a:r>
              <a:rPr lang="en-US" altLang="zh-CN" sz="1600" dirty="0" err="1">
                <a:solidFill>
                  <a:srgbClr val="000000"/>
                </a:solidFill>
              </a:rPr>
              <a:t>mysqldump</a:t>
            </a:r>
            <a:r>
              <a:rPr lang="en-US" altLang="zh-CN" sz="1600" dirty="0">
                <a:solidFill>
                  <a:srgbClr val="000000"/>
                </a:solidFill>
              </a:rPr>
              <a:t> –u peter –p –databases test &gt; </a:t>
            </a:r>
            <a:r>
              <a:rPr lang="en-US" altLang="zh-CN" sz="1600" dirty="0" err="1">
                <a:solidFill>
                  <a:srgbClr val="000000"/>
                </a:solidFill>
              </a:rPr>
              <a:t>test.sql</a:t>
            </a:r>
            <a:endParaRPr lang="en-US" altLang="zh-CN" sz="1600" dirty="0">
              <a:solidFill>
                <a:srgbClr val="000000"/>
              </a:solidFill>
            </a:endParaRPr>
          </a:p>
          <a:p>
            <a:pPr eaLnBrk="1" hangingPunct="1">
              <a:lnSpc>
                <a:spcPct val="90000"/>
              </a:lnSpc>
              <a:spcBef>
                <a:spcPct val="20000"/>
              </a:spcBef>
              <a:buClr>
                <a:schemeClr val="tx1"/>
              </a:buClr>
              <a:buSzPct val="70000"/>
              <a:buFont typeface="Wingdings" panose="05000000000000000000" pitchFamily="2" charset="2"/>
              <a:buChar char="l"/>
            </a:pPr>
            <a:r>
              <a:rPr lang="zh-CN" altLang="en-US" sz="1600" dirty="0">
                <a:solidFill>
                  <a:srgbClr val="000000"/>
                </a:solidFill>
              </a:rPr>
              <a:t>恢复数据库</a:t>
            </a:r>
            <a:endParaRPr lang="zh-CN" altLang="en-US" sz="1600" dirty="0">
              <a:solidFill>
                <a:srgbClr val="000000"/>
              </a:solidFill>
            </a:endParaRPr>
          </a:p>
          <a:p>
            <a:pPr eaLnBrk="1" hangingPunct="1">
              <a:lnSpc>
                <a:spcPct val="90000"/>
              </a:lnSpc>
              <a:spcBef>
                <a:spcPct val="20000"/>
              </a:spcBef>
              <a:buClr>
                <a:schemeClr val="tx1"/>
              </a:buClr>
              <a:buSzPct val="70000"/>
              <a:buFont typeface="Wingdings" panose="05000000000000000000" pitchFamily="2" charset="2"/>
              <a:buNone/>
            </a:pPr>
            <a:r>
              <a:rPr lang="zh-CN" altLang="en-US" sz="1600" dirty="0">
                <a:solidFill>
                  <a:srgbClr val="000000"/>
                </a:solidFill>
              </a:rPr>
              <a:t>	</a:t>
            </a:r>
            <a:r>
              <a:rPr lang="en-US" altLang="zh-CN" sz="1600" dirty="0">
                <a:solidFill>
                  <a:srgbClr val="000000"/>
                </a:solidFill>
              </a:rPr>
              <a:t>Source </a:t>
            </a:r>
            <a:r>
              <a:rPr lang="zh-CN" altLang="en-US" sz="1600" dirty="0">
                <a:solidFill>
                  <a:srgbClr val="000000"/>
                </a:solidFill>
              </a:rPr>
              <a:t>文件名</a:t>
            </a:r>
            <a:r>
              <a:rPr lang="en-US" altLang="zh-CN" sz="1600" dirty="0">
                <a:solidFill>
                  <a:srgbClr val="000000"/>
                </a:solidFill>
              </a:rPr>
              <a:t>.</a:t>
            </a:r>
            <a:r>
              <a:rPr lang="en-US" altLang="zh-CN" sz="1600" dirty="0" err="1">
                <a:solidFill>
                  <a:srgbClr val="000000"/>
                </a:solidFill>
              </a:rPr>
              <a:t>sql</a:t>
            </a:r>
            <a:r>
              <a:rPr lang="en-US" altLang="zh-CN" sz="1600" dirty="0">
                <a:solidFill>
                  <a:srgbClr val="000000"/>
                </a:solidFill>
              </a:rPr>
              <a:t>  [</a:t>
            </a:r>
            <a:r>
              <a:rPr lang="zh-CN" altLang="en-US" sz="1600" dirty="0">
                <a:solidFill>
                  <a:srgbClr val="000000"/>
                </a:solidFill>
              </a:rPr>
              <a:t>在</a:t>
            </a:r>
            <a:r>
              <a:rPr lang="en-US" altLang="zh-CN" sz="1600" dirty="0" err="1">
                <a:solidFill>
                  <a:srgbClr val="000000"/>
                </a:solidFill>
              </a:rPr>
              <a:t>mysql</a:t>
            </a:r>
            <a:r>
              <a:rPr lang="zh-CN" altLang="en-US" sz="1600" dirty="0">
                <a:solidFill>
                  <a:srgbClr val="000000"/>
                </a:solidFill>
              </a:rPr>
              <a:t>控制台执行</a:t>
            </a:r>
            <a:r>
              <a:rPr lang="en-US" altLang="zh-CN" sz="1600" dirty="0">
                <a:solidFill>
                  <a:srgbClr val="000000"/>
                </a:solidFill>
              </a:rPr>
              <a:t>]</a:t>
            </a:r>
            <a:endParaRPr lang="en-US" altLang="zh-CN" sz="1600" dirty="0">
              <a:solidFill>
                <a:srgbClr val="000000"/>
              </a:solidFill>
            </a:endParaRPr>
          </a:p>
          <a:p>
            <a:pPr eaLnBrk="1" hangingPunct="1"/>
            <a:endParaRPr lang="en-US" altLang="zh-CN" dirty="0"/>
          </a:p>
        </p:txBody>
      </p:sp>
      <p:sp>
        <p:nvSpPr>
          <p:cNvPr id="35846" name="Text Box 8"/>
          <p:cNvSpPr txBox="1">
            <a:spLocks noChangeArrowheads="1"/>
          </p:cNvSpPr>
          <p:nvPr/>
        </p:nvSpPr>
        <p:spPr bwMode="auto">
          <a:xfrm>
            <a:off x="627063" y="5670550"/>
            <a:ext cx="6491288" cy="1127125"/>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1600" dirty="0">
                <a:solidFill>
                  <a:srgbClr val="000000"/>
                </a:solidFill>
              </a:rPr>
              <a:t>练习</a:t>
            </a:r>
            <a:endParaRPr lang="zh-CN" altLang="en-US" sz="1600" dirty="0">
              <a:solidFill>
                <a:srgbClr val="000000"/>
              </a:solidFill>
            </a:endParaRPr>
          </a:p>
          <a:p>
            <a:pPr lvl="1" eaLnBrk="1" hangingPunct="1">
              <a:lnSpc>
                <a:spcPct val="90000"/>
              </a:lnSpc>
              <a:spcBef>
                <a:spcPct val="20000"/>
              </a:spcBef>
              <a:buClr>
                <a:schemeClr val="tx1"/>
              </a:buClr>
              <a:buSzPct val="70000"/>
              <a:buFont typeface="Wingdings" panose="05000000000000000000" pitchFamily="2" charset="2"/>
              <a:buNone/>
            </a:pPr>
            <a:r>
              <a:rPr lang="en-US" altLang="zh-CN" sz="1600" dirty="0">
                <a:solidFill>
                  <a:srgbClr val="000000"/>
                </a:solidFill>
              </a:rPr>
              <a:t>1 </a:t>
            </a:r>
            <a:r>
              <a:rPr lang="zh-CN" altLang="en-US" sz="1600" dirty="0">
                <a:solidFill>
                  <a:srgbClr val="000000"/>
                </a:solidFill>
              </a:rPr>
              <a:t>查看服务器中的数据库，并把其中某一个库的字符集修改为</a:t>
            </a:r>
            <a:r>
              <a:rPr lang="en-US" altLang="zh-CN" sz="1600" dirty="0">
                <a:solidFill>
                  <a:srgbClr val="000000"/>
                </a:solidFill>
              </a:rPr>
              <a:t>utf8;</a:t>
            </a:r>
            <a:endParaRPr lang="en-US" altLang="zh-CN" sz="1600" dirty="0">
              <a:solidFill>
                <a:srgbClr val="000000"/>
              </a:solidFill>
            </a:endParaRPr>
          </a:p>
          <a:p>
            <a:pPr lvl="1" eaLnBrk="1" hangingPunct="1">
              <a:lnSpc>
                <a:spcPct val="90000"/>
              </a:lnSpc>
              <a:spcBef>
                <a:spcPct val="20000"/>
              </a:spcBef>
              <a:buClr>
                <a:schemeClr val="tx1"/>
              </a:buClr>
              <a:buSzPct val="70000"/>
              <a:buFont typeface="Wingdings" panose="05000000000000000000" pitchFamily="2" charset="2"/>
              <a:buNone/>
            </a:pPr>
            <a:r>
              <a:rPr lang="en-US" altLang="zh-CN" sz="1600" dirty="0">
                <a:solidFill>
                  <a:srgbClr val="000000"/>
                </a:solidFill>
              </a:rPr>
              <a:t>2 </a:t>
            </a:r>
            <a:r>
              <a:rPr lang="zh-CN" altLang="en-US" sz="1600" dirty="0">
                <a:solidFill>
                  <a:srgbClr val="000000"/>
                </a:solidFill>
              </a:rPr>
              <a:t>备份</a:t>
            </a:r>
            <a:r>
              <a:rPr lang="en-US" altLang="zh-CN" sz="1600" dirty="0">
                <a:solidFill>
                  <a:srgbClr val="000000"/>
                </a:solidFill>
              </a:rPr>
              <a:t>test</a:t>
            </a:r>
            <a:r>
              <a:rPr lang="zh-CN" altLang="en-US" sz="1600" dirty="0">
                <a:solidFill>
                  <a:srgbClr val="000000"/>
                </a:solidFill>
              </a:rPr>
              <a:t>库中的数据，并恢复</a:t>
            </a:r>
            <a:endParaRPr lang="zh-CN" altLang="en-US" sz="1600" dirty="0">
              <a:solidFill>
                <a:srgbClr val="000000"/>
              </a:solidFill>
            </a:endParaRPr>
          </a:p>
          <a:p>
            <a:pPr eaLnBrk="1" hangingPunct="1"/>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539750" y="765175"/>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zh-CN" altLang="en-US" sz="2800" b="1" dirty="0">
                <a:latin typeface="Calibri Light" panose="020F0302020204030204" pitchFamily="34" charset="0"/>
                <a:ea typeface="华文新魏" panose="02010800040101010101" pitchFamily="2" charset="-122"/>
              </a:rPr>
              <a:t>进入 </a:t>
            </a:r>
            <a:r>
              <a:rPr lang="en-US" altLang="zh-CN" sz="2800" b="1" dirty="0">
                <a:latin typeface="Calibri Light" panose="020F0302020204030204" pitchFamily="34" charset="0"/>
                <a:ea typeface="华文新魏" panose="02010800040101010101" pitchFamily="2" charset="-122"/>
              </a:rPr>
              <a:t>Database</a:t>
            </a:r>
            <a:endParaRPr lang="zh-CN" altLang="en-US" sz="2800" b="1" dirty="0">
              <a:latin typeface="Calibri Light" panose="020F0302020204030204" pitchFamily="34" charset="0"/>
              <a:ea typeface="华文新魏" panose="02010800040101010101" pitchFamily="2" charset="-122"/>
            </a:endParaRPr>
          </a:p>
        </p:txBody>
      </p:sp>
      <p:sp>
        <p:nvSpPr>
          <p:cNvPr id="35843"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4" name="Rectangle 6"/>
          <p:cNvSpPr>
            <a:spLocks noChangeArrowheads="1"/>
          </p:cNvSpPr>
          <p:nvPr/>
        </p:nvSpPr>
        <p:spPr bwMode="blackWhite">
          <a:xfrm>
            <a:off x="611188" y="1771650"/>
            <a:ext cx="7385050" cy="1011239"/>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tabLst>
                <a:tab pos="1200150" algn="l"/>
              </a:tabLst>
              <a:defRPr>
                <a:solidFill>
                  <a:schemeClr val="tx1"/>
                </a:solidFill>
                <a:latin typeface="Arial" panose="020B0604020202020204" pitchFamily="34" charset="0"/>
                <a:ea typeface="宋体" panose="02010600030101010101" pitchFamily="2" charset="-122"/>
              </a:defRPr>
            </a:lvl1pPr>
            <a:lvl2pPr marL="742950" indent="-285750">
              <a:tabLst>
                <a:tab pos="1200150" algn="l"/>
              </a:tabLst>
              <a:defRPr>
                <a:solidFill>
                  <a:schemeClr val="tx1"/>
                </a:solidFill>
                <a:latin typeface="Arial" panose="020B0604020202020204" pitchFamily="34" charset="0"/>
                <a:ea typeface="宋体" panose="02010600030101010101" pitchFamily="2" charset="-122"/>
              </a:defRPr>
            </a:lvl2pPr>
            <a:lvl3pPr marL="1143000" indent="-228600">
              <a:tabLst>
                <a:tab pos="1200150" algn="l"/>
              </a:tabLst>
              <a:defRPr>
                <a:solidFill>
                  <a:schemeClr val="tx1"/>
                </a:solidFill>
                <a:latin typeface="Arial" panose="020B0604020202020204" pitchFamily="34" charset="0"/>
                <a:ea typeface="宋体" panose="02010600030101010101" pitchFamily="2" charset="-122"/>
              </a:defRPr>
            </a:lvl3pPr>
            <a:lvl4pPr marL="1600200" indent="-228600">
              <a:tabLst>
                <a:tab pos="1200150" algn="l"/>
              </a:tabLst>
              <a:defRPr>
                <a:solidFill>
                  <a:schemeClr val="tx1"/>
                </a:solidFill>
                <a:latin typeface="Arial" panose="020B0604020202020204" pitchFamily="34" charset="0"/>
                <a:ea typeface="宋体" panose="02010600030101010101" pitchFamily="2" charset="-122"/>
              </a:defRPr>
            </a:lvl4pPr>
            <a:lvl5pPr marL="2057400" indent="-228600">
              <a:tabLst>
                <a:tab pos="120015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9pPr>
          </a:lstStyle>
          <a:p>
            <a:r>
              <a:rPr lang="en-US" altLang="zh-CN" sz="2800" b="1" i="1" dirty="0">
                <a:solidFill>
                  <a:srgbClr val="FF0000"/>
                </a:solidFill>
              </a:rPr>
              <a:t>use  </a:t>
            </a:r>
            <a:r>
              <a:rPr lang="en-US" altLang="zh-CN" sz="2800" b="1" dirty="0"/>
              <a:t> </a:t>
            </a:r>
            <a:r>
              <a:rPr lang="en-US" altLang="zh-CN" sz="2800" b="1" i="1" dirty="0" err="1">
                <a:solidFill>
                  <a:srgbClr val="FF0000"/>
                </a:solidFill>
              </a:rPr>
              <a:t>db_name</a:t>
            </a:r>
            <a:r>
              <a:rPr lang="en-US" altLang="zh-CN" sz="2800" b="1" dirty="0">
                <a:solidFill>
                  <a:srgbClr val="FF0000"/>
                </a:solidFill>
              </a:rPr>
              <a:t> </a:t>
            </a:r>
            <a:r>
              <a:rPr lang="en-US" altLang="zh-CN" sz="2800" b="1" dirty="0"/>
              <a:t>   </a:t>
            </a:r>
            <a:endParaRPr lang="en-US" altLang="ja-JP" sz="2800" b="1" dirty="0"/>
          </a:p>
        </p:txBody>
      </p:sp>
      <p:sp>
        <p:nvSpPr>
          <p:cNvPr id="2" name="文本框 1"/>
          <p:cNvSpPr txBox="1"/>
          <p:nvPr/>
        </p:nvSpPr>
        <p:spPr>
          <a:xfrm>
            <a:off x="537221" y="3059891"/>
            <a:ext cx="7696200" cy="1200329"/>
          </a:xfrm>
          <a:prstGeom prst="rect">
            <a:avLst/>
          </a:prstGeom>
          <a:noFill/>
        </p:spPr>
        <p:txBody>
          <a:bodyPr wrap="square" rtlCol="0">
            <a:spAutoFit/>
          </a:bodyPr>
          <a:lstStyle/>
          <a:p>
            <a:r>
              <a:rPr lang="en-US" altLang="zh-CN" dirty="0"/>
              <a:t>USE </a:t>
            </a:r>
            <a:r>
              <a:rPr lang="en-US" altLang="zh-CN" dirty="0" err="1"/>
              <a:t>db_name</a:t>
            </a:r>
            <a:r>
              <a:rPr lang="zh-CN" altLang="en-US" dirty="0"/>
              <a:t>语句可以通告</a:t>
            </a:r>
            <a:r>
              <a:rPr lang="en-US" altLang="zh-CN" dirty="0"/>
              <a:t>MySQL</a:t>
            </a:r>
            <a:r>
              <a:rPr lang="zh-CN" altLang="en-US" dirty="0"/>
              <a:t>把</a:t>
            </a:r>
            <a:r>
              <a:rPr lang="en-US" altLang="zh-CN" dirty="0" err="1"/>
              <a:t>db_name</a:t>
            </a:r>
            <a:r>
              <a:rPr lang="zh-CN" altLang="en-US" dirty="0"/>
              <a:t>数据库作为默认（当前）数据库使用，用于后续语句。该数据库保持为默认数据库，直到语段的结尾，或者直到发布一个不同的</a:t>
            </a:r>
            <a:r>
              <a:rPr lang="en-US" altLang="zh-CN" dirty="0"/>
              <a:t>USE</a:t>
            </a:r>
            <a:r>
              <a:rPr lang="zh-CN" altLang="en-US" dirty="0"/>
              <a:t>语句：</a:t>
            </a:r>
            <a:endParaRPr lang="zh-CN" altLang="en-US" dirty="0"/>
          </a:p>
          <a:p>
            <a:endParaRPr lang="zh-CN" altLang="en-US" dirty="0"/>
          </a:p>
        </p:txBody>
      </p:sp>
      <p:sp>
        <p:nvSpPr>
          <p:cNvPr id="3" name="文本框 2"/>
          <p:cNvSpPr txBox="1"/>
          <p:nvPr/>
        </p:nvSpPr>
        <p:spPr>
          <a:xfrm>
            <a:off x="611188" y="4152910"/>
            <a:ext cx="7315200" cy="1754326"/>
          </a:xfrm>
          <a:prstGeom prst="rect">
            <a:avLst/>
          </a:prstGeom>
          <a:noFill/>
        </p:spPr>
        <p:txBody>
          <a:bodyPr wrap="square" rtlCol="0">
            <a:spAutoFit/>
          </a:bodyPr>
          <a:lstStyle/>
          <a:p>
            <a:r>
              <a:rPr lang="en-US" altLang="zh-CN" dirty="0" err="1"/>
              <a:t>mysql</a:t>
            </a:r>
            <a:r>
              <a:rPr lang="en-US" altLang="zh-CN" dirty="0"/>
              <a:t>&gt; USE db1;</a:t>
            </a:r>
            <a:endParaRPr lang="en-US" altLang="zh-CN" dirty="0"/>
          </a:p>
          <a:p>
            <a:r>
              <a:rPr lang="en-US" altLang="zh-CN" dirty="0" err="1"/>
              <a:t>mysql</a:t>
            </a:r>
            <a:r>
              <a:rPr lang="en-US" altLang="zh-CN" dirty="0"/>
              <a:t>&gt; SELECT COUNT(*) FROM </a:t>
            </a:r>
            <a:r>
              <a:rPr lang="en-US" altLang="zh-CN" dirty="0" err="1"/>
              <a:t>mytable</a:t>
            </a:r>
            <a:r>
              <a:rPr lang="en-US" altLang="zh-CN" dirty="0"/>
              <a:t>;   # selects from db1.mytable</a:t>
            </a:r>
            <a:endParaRPr lang="en-US" altLang="zh-CN" dirty="0"/>
          </a:p>
          <a:p>
            <a:r>
              <a:rPr lang="en-US" altLang="zh-CN" dirty="0" err="1"/>
              <a:t>mysql</a:t>
            </a:r>
            <a:r>
              <a:rPr lang="en-US" altLang="zh-CN" dirty="0"/>
              <a:t>&gt; USE db2;</a:t>
            </a:r>
            <a:endParaRPr lang="en-US" altLang="zh-CN" dirty="0"/>
          </a:p>
          <a:p>
            <a:r>
              <a:rPr lang="en-US" altLang="zh-CN" dirty="0" err="1"/>
              <a:t>mysql</a:t>
            </a:r>
            <a:r>
              <a:rPr lang="en-US" altLang="zh-CN" dirty="0"/>
              <a:t>&gt; SELECT COUNT(*) FROM </a:t>
            </a:r>
            <a:r>
              <a:rPr lang="en-US" altLang="zh-CN" dirty="0" err="1"/>
              <a:t>mytable</a:t>
            </a:r>
            <a:r>
              <a:rPr lang="en-US" altLang="zh-CN" dirty="0"/>
              <a:t>;   # selects from db2.mytable</a:t>
            </a:r>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3"/>
          <p:cNvSpPr txBox="1">
            <a:spLocks noChangeArrowheads="1"/>
          </p:cNvSpPr>
          <p:nvPr/>
        </p:nvSpPr>
        <p:spPr bwMode="auto">
          <a:xfrm>
            <a:off x="7415213" y="188913"/>
            <a:ext cx="1620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ea typeface="华文行楷" panose="02010800040101010101" pitchFamily="2" charset="-122"/>
              </a:rPr>
              <a:t> </a:t>
            </a:r>
            <a:endParaRPr lang="en-US" altLang="zh-CN" sz="2000">
              <a:ea typeface="华文行楷" panose="02010800040101010101" pitchFamily="2" charset="-122"/>
            </a:endParaRPr>
          </a:p>
        </p:txBody>
      </p:sp>
      <p:sp>
        <p:nvSpPr>
          <p:cNvPr id="37891" name="Rectangle 2"/>
          <p:cNvSpPr>
            <a:spLocks noChangeArrowheads="1"/>
          </p:cNvSpPr>
          <p:nvPr/>
        </p:nvSpPr>
        <p:spPr bwMode="auto">
          <a:xfrm>
            <a:off x="539750" y="765175"/>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en-US" altLang="en-US" sz="2800" b="1">
                <a:latin typeface="华文新魏" panose="02010800040101010101" pitchFamily="2" charset="-122"/>
                <a:ea typeface="华文新魏" panose="02010800040101010101" pitchFamily="2" charset="-122"/>
              </a:rPr>
              <a:t>创建表(基本语句)</a:t>
            </a:r>
            <a:endParaRPr lang="en-US" altLang="zh-CN" sz="2800" b="1">
              <a:latin typeface="华文新魏" panose="02010800040101010101" pitchFamily="2" charset="-122"/>
              <a:ea typeface="华文新魏" panose="02010800040101010101" pitchFamily="2" charset="-122"/>
            </a:endParaRPr>
          </a:p>
        </p:txBody>
      </p:sp>
      <p:sp>
        <p:nvSpPr>
          <p:cNvPr id="37892"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893" name="Rectangle 6"/>
          <p:cNvSpPr>
            <a:spLocks noChangeArrowheads="1"/>
          </p:cNvSpPr>
          <p:nvPr/>
        </p:nvSpPr>
        <p:spPr bwMode="blackWhite">
          <a:xfrm>
            <a:off x="684213" y="1700213"/>
            <a:ext cx="7385050" cy="2232025"/>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tabLst>
                <a:tab pos="1200150" algn="l"/>
              </a:tabLst>
              <a:defRPr>
                <a:solidFill>
                  <a:schemeClr val="tx1"/>
                </a:solidFill>
                <a:latin typeface="Arial" panose="020B0604020202020204" pitchFamily="34" charset="0"/>
                <a:ea typeface="宋体" panose="02010600030101010101" pitchFamily="2" charset="-122"/>
              </a:defRPr>
            </a:lvl1pPr>
            <a:lvl2pPr marL="742950" indent="-285750">
              <a:tabLst>
                <a:tab pos="1200150" algn="l"/>
              </a:tabLst>
              <a:defRPr>
                <a:solidFill>
                  <a:schemeClr val="tx1"/>
                </a:solidFill>
                <a:latin typeface="Arial" panose="020B0604020202020204" pitchFamily="34" charset="0"/>
                <a:ea typeface="宋体" panose="02010600030101010101" pitchFamily="2" charset="-122"/>
              </a:defRPr>
            </a:lvl2pPr>
            <a:lvl3pPr marL="1143000" indent="-228600">
              <a:tabLst>
                <a:tab pos="1200150" algn="l"/>
              </a:tabLst>
              <a:defRPr>
                <a:solidFill>
                  <a:schemeClr val="tx1"/>
                </a:solidFill>
                <a:latin typeface="Arial" panose="020B0604020202020204" pitchFamily="34" charset="0"/>
                <a:ea typeface="宋体" panose="02010600030101010101" pitchFamily="2" charset="-122"/>
              </a:defRPr>
            </a:lvl3pPr>
            <a:lvl4pPr marL="1600200" indent="-228600">
              <a:tabLst>
                <a:tab pos="1200150" algn="l"/>
              </a:tabLst>
              <a:defRPr>
                <a:solidFill>
                  <a:schemeClr val="tx1"/>
                </a:solidFill>
                <a:latin typeface="Arial" panose="020B0604020202020204" pitchFamily="34" charset="0"/>
                <a:ea typeface="宋体" panose="02010600030101010101" pitchFamily="2" charset="-122"/>
              </a:defRPr>
            </a:lvl4pPr>
            <a:lvl5pPr marL="2057400" indent="-228600">
              <a:tabLst>
                <a:tab pos="120015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9pPr>
          </a:lstStyle>
          <a:p>
            <a:r>
              <a:rPr lang="en-US" altLang="zh-CN" b="1"/>
              <a:t>CREATE TABLE table_name</a:t>
            </a:r>
            <a:endParaRPr lang="en-US" altLang="zh-CN" b="1"/>
          </a:p>
          <a:p>
            <a:r>
              <a:rPr lang="en-US" altLang="zh-CN" b="1"/>
              <a:t>(</a:t>
            </a:r>
            <a:endParaRPr lang="en-US" altLang="zh-CN" b="1"/>
          </a:p>
          <a:p>
            <a:r>
              <a:rPr lang="en-US" altLang="zh-CN" b="1"/>
              <a:t>	</a:t>
            </a:r>
            <a:r>
              <a:rPr lang="en-US" altLang="zh-CN" sz="2000" b="1"/>
              <a:t>field1  datatype,</a:t>
            </a:r>
            <a:endParaRPr lang="en-US" altLang="zh-CN" sz="2000" b="1"/>
          </a:p>
          <a:p>
            <a:r>
              <a:rPr lang="en-US" altLang="zh-CN" sz="2000" b="1"/>
              <a:t>	field2  datatype,</a:t>
            </a:r>
            <a:endParaRPr lang="en-US" altLang="zh-CN" sz="2000" b="1"/>
          </a:p>
          <a:p>
            <a:r>
              <a:rPr lang="en-US" altLang="zh-CN" sz="2000" b="1"/>
              <a:t>	field3  datatype,</a:t>
            </a:r>
            <a:endParaRPr lang="en-US" altLang="zh-CN" b="1"/>
          </a:p>
          <a:p>
            <a:r>
              <a:rPr lang="en-US" altLang="zh-CN" b="1"/>
              <a:t>)character set </a:t>
            </a:r>
            <a:r>
              <a:rPr lang="zh-CN" altLang="en-US" b="1"/>
              <a:t>字符集 </a:t>
            </a:r>
            <a:r>
              <a:rPr lang="en-US" altLang="zh-CN" b="1"/>
              <a:t>collate </a:t>
            </a:r>
            <a:r>
              <a:rPr lang="zh-CN" altLang="en-US" b="1"/>
              <a:t>校对规则</a:t>
            </a:r>
            <a:endParaRPr lang="zh-CN" altLang="en-US" b="1"/>
          </a:p>
          <a:p>
            <a:r>
              <a:rPr lang="en-US" altLang="zh-CN" sz="1600" b="1">
                <a:solidFill>
                  <a:srgbClr val="FF0000"/>
                </a:solidFill>
              </a:rPr>
              <a:t>field</a:t>
            </a:r>
            <a:r>
              <a:rPr lang="zh-CN" altLang="en-US" sz="1600"/>
              <a:t>：指定列名　</a:t>
            </a:r>
            <a:r>
              <a:rPr lang="en-US" altLang="zh-CN" sz="1600" b="1">
                <a:solidFill>
                  <a:srgbClr val="FF0000"/>
                </a:solidFill>
              </a:rPr>
              <a:t>datatype</a:t>
            </a:r>
            <a:r>
              <a:rPr lang="zh-CN" altLang="en-US" sz="1600"/>
              <a:t>：指定列类型</a:t>
            </a:r>
            <a:endParaRPr lang="zh-CN" altLang="en-US" sz="1600"/>
          </a:p>
        </p:txBody>
      </p:sp>
      <p:sp>
        <p:nvSpPr>
          <p:cNvPr id="37894" name="Text Box 7"/>
          <p:cNvSpPr txBox="1">
            <a:spLocks noChangeArrowheads="1"/>
          </p:cNvSpPr>
          <p:nvPr/>
        </p:nvSpPr>
        <p:spPr bwMode="auto">
          <a:xfrm>
            <a:off x="592138" y="4168775"/>
            <a:ext cx="7796212" cy="2236788"/>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1"/>
              </a:buClr>
              <a:buSzPct val="70000"/>
              <a:buFont typeface="Wingdings" panose="05000000000000000000" pitchFamily="2" charset="2"/>
              <a:buChar char="l"/>
            </a:pPr>
            <a:r>
              <a:rPr lang="zh-CN" altLang="en-US">
                <a:solidFill>
                  <a:srgbClr val="000000"/>
                </a:solidFill>
              </a:rPr>
              <a:t>注意：创建表时，要根据需保存的数据创建相应的列，并根据数据的类型定义相应的列类型。例：</a:t>
            </a:r>
            <a:r>
              <a:rPr lang="en-US" altLang="zh-CN">
                <a:solidFill>
                  <a:srgbClr val="000000"/>
                </a:solidFill>
              </a:rPr>
              <a:t>user</a:t>
            </a:r>
            <a:r>
              <a:rPr lang="zh-CN" altLang="en-US">
                <a:solidFill>
                  <a:srgbClr val="000000"/>
                </a:solidFill>
              </a:rPr>
              <a:t>对象</a:t>
            </a:r>
            <a:endParaRPr lang="zh-CN" altLang="en-US">
              <a:solidFill>
                <a:srgbClr val="000000"/>
              </a:solidFill>
            </a:endParaRPr>
          </a:p>
          <a:p>
            <a:pPr eaLnBrk="1" hangingPunct="1">
              <a:spcBef>
                <a:spcPct val="20000"/>
              </a:spcBef>
              <a:buClr>
                <a:schemeClr val="tx1"/>
              </a:buClr>
              <a:buSzPct val="70000"/>
              <a:buFont typeface="Wingdings" panose="05000000000000000000" pitchFamily="2" charset="2"/>
              <a:buNone/>
            </a:pPr>
            <a:r>
              <a:rPr lang="zh-CN" altLang="en-US">
                <a:solidFill>
                  <a:srgbClr val="000000"/>
                </a:solidFill>
              </a:rPr>
              <a:t>	</a:t>
            </a:r>
            <a:r>
              <a:rPr lang="en-US" altLang="zh-CN">
                <a:solidFill>
                  <a:srgbClr val="000000"/>
                </a:solidFill>
              </a:rPr>
              <a:t>id        int                              </a:t>
            </a:r>
            <a:endParaRPr lang="en-US" altLang="zh-CN">
              <a:solidFill>
                <a:srgbClr val="000000"/>
              </a:solidFill>
            </a:endParaRPr>
          </a:p>
          <a:p>
            <a:pPr eaLnBrk="1" hangingPunct="1">
              <a:spcBef>
                <a:spcPct val="20000"/>
              </a:spcBef>
              <a:buClr>
                <a:schemeClr val="tx1"/>
              </a:buClr>
              <a:buSzPct val="70000"/>
              <a:buFont typeface="Wingdings" panose="05000000000000000000" pitchFamily="2" charset="2"/>
              <a:buNone/>
            </a:pPr>
            <a:r>
              <a:rPr lang="en-US" altLang="zh-CN">
                <a:solidFill>
                  <a:srgbClr val="000000"/>
                </a:solidFill>
              </a:rPr>
              <a:t>	name string</a:t>
            </a:r>
            <a:endParaRPr lang="en-US" altLang="zh-CN">
              <a:solidFill>
                <a:srgbClr val="000000"/>
              </a:solidFill>
            </a:endParaRPr>
          </a:p>
          <a:p>
            <a:pPr eaLnBrk="1" hangingPunct="1">
              <a:spcBef>
                <a:spcPct val="20000"/>
              </a:spcBef>
              <a:buClr>
                <a:schemeClr val="tx1"/>
              </a:buClr>
              <a:buSzPct val="70000"/>
              <a:buFont typeface="Wingdings" panose="05000000000000000000" pitchFamily="2" charset="2"/>
              <a:buNone/>
            </a:pPr>
            <a:r>
              <a:rPr lang="en-US" altLang="zh-CN">
                <a:solidFill>
                  <a:srgbClr val="000000"/>
                </a:solidFill>
              </a:rPr>
              <a:t>	password string</a:t>
            </a:r>
            <a:endParaRPr lang="en-US" altLang="zh-CN">
              <a:solidFill>
                <a:srgbClr val="000000"/>
              </a:solidFill>
            </a:endParaRPr>
          </a:p>
          <a:p>
            <a:pPr eaLnBrk="1" hangingPunct="1">
              <a:spcBef>
                <a:spcPct val="20000"/>
              </a:spcBef>
              <a:buClr>
                <a:schemeClr val="tx1"/>
              </a:buClr>
              <a:buSzPct val="70000"/>
              <a:buFont typeface="Wingdings" panose="05000000000000000000" pitchFamily="2" charset="2"/>
              <a:buNone/>
            </a:pPr>
            <a:r>
              <a:rPr lang="en-US" altLang="zh-CN">
                <a:solidFill>
                  <a:srgbClr val="000000"/>
                </a:solidFill>
              </a:rPr>
              <a:t>	birthday date</a:t>
            </a:r>
            <a:endParaRPr lang="en-US" altLang="zh-CN" sz="1600" b="1">
              <a:solidFill>
                <a:srgbClr val="000000"/>
              </a:solidFill>
            </a:endParaRPr>
          </a:p>
          <a:p>
            <a:pPr eaLnBrk="1" hangingPunct="1"/>
            <a:endParaRPr lang="en-US" altLang="zh-CN"/>
          </a:p>
        </p:txBody>
      </p:sp>
      <p:graphicFrame>
        <p:nvGraphicFramePr>
          <p:cNvPr id="54280" name="Group 8"/>
          <p:cNvGraphicFramePr>
            <a:graphicFrameLocks noGrp="1"/>
          </p:cNvGraphicFramePr>
          <p:nvPr/>
        </p:nvGraphicFramePr>
        <p:xfrm>
          <a:off x="3276600" y="5013325"/>
          <a:ext cx="4824413" cy="1095376"/>
        </p:xfrm>
        <a:graphic>
          <a:graphicData uri="http://schemas.openxmlformats.org/drawingml/2006/table">
            <a:tbl>
              <a:tblPr/>
              <a:tblGrid>
                <a:gridCol w="1104900"/>
                <a:gridCol w="1103313"/>
                <a:gridCol w="1249362"/>
                <a:gridCol w="1366838"/>
              </a:tblGrid>
              <a:tr h="547688">
                <a:tc>
                  <a:txBody>
                    <a:bodyPr/>
                    <a:lstStyle/>
                    <a:p>
                      <a:pPr marL="0" marR="0" lvl="0" indent="0" algn="ctr"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en-US" altLang="zh-CN" sz="1400" b="1" i="0" u="none" strike="noStrike" cap="none" normalizeH="0" baseline="0">
                          <a:ln>
                            <a:noFill/>
                          </a:ln>
                          <a:solidFill>
                            <a:schemeClr val="tx1"/>
                          </a:solidFill>
                          <a:effectLst/>
                          <a:latin typeface="Calibri" panose="020F0502020204030204" pitchFamily="34" charset="0"/>
                          <a:ea typeface="宋体" panose="02010600030101010101" pitchFamily="2" charset="-122"/>
                        </a:rPr>
                        <a:t>Id</a:t>
                      </a:r>
                      <a:endParaRPr kumimoji="0" lang="en-US" altLang="zh-CN" sz="14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en-US" altLang="zh-CN" sz="1400" b="1" i="0" u="none" strike="noStrike" cap="none" normalizeH="0" baseline="0">
                          <a:ln>
                            <a:noFill/>
                          </a:ln>
                          <a:solidFill>
                            <a:schemeClr val="tx1"/>
                          </a:solidFill>
                          <a:effectLst/>
                          <a:latin typeface="Calibri" panose="020F0502020204030204" pitchFamily="34" charset="0"/>
                          <a:ea typeface="宋体" panose="02010600030101010101" pitchFamily="2" charset="-122"/>
                        </a:rPr>
                        <a:t>Name </a:t>
                      </a:r>
                      <a:endParaRPr kumimoji="0" lang="en-US" altLang="zh-CN" sz="14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en-US" altLang="zh-CN" sz="1400" b="1" i="0" u="none" strike="noStrike" cap="none" normalizeH="0" baseline="0">
                          <a:ln>
                            <a:noFill/>
                          </a:ln>
                          <a:solidFill>
                            <a:schemeClr val="tx1"/>
                          </a:solidFill>
                          <a:effectLst/>
                          <a:latin typeface="Calibri" panose="020F0502020204030204" pitchFamily="34" charset="0"/>
                          <a:ea typeface="宋体" panose="02010600030101010101" pitchFamily="2" charset="-122"/>
                        </a:rPr>
                        <a:t>Password</a:t>
                      </a:r>
                      <a:endParaRPr kumimoji="0" lang="en-US" altLang="zh-CN" sz="14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en-US" altLang="zh-CN" sz="1400" b="1" i="0" u="none" strike="noStrike" cap="none" normalizeH="0" baseline="0">
                          <a:ln>
                            <a:noFill/>
                          </a:ln>
                          <a:solidFill>
                            <a:schemeClr val="tx1"/>
                          </a:solidFill>
                          <a:effectLst/>
                          <a:latin typeface="Calibri" panose="020F0502020204030204" pitchFamily="34" charset="0"/>
                          <a:ea typeface="宋体" panose="02010600030101010101" pitchFamily="2" charset="-122"/>
                        </a:rPr>
                        <a:t>birthday</a:t>
                      </a:r>
                      <a:endParaRPr kumimoji="0" lang="en-US" altLang="zh-CN" sz="14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endParaRPr kumimoji="0" lang="zh-CN" altLang="zh-CN" sz="2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endParaRPr kumimoji="0" lang="zh-CN" altLang="zh-CN" sz="2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endParaRPr kumimoji="0" lang="zh-CN" altLang="zh-CN" sz="2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endParaRPr kumimoji="0" lang="zh-CN" altLang="zh-CN" sz="2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auto">
          <a:xfrm>
            <a:off x="395288" y="765175"/>
            <a:ext cx="8229600" cy="606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defTabSz="264795" eaLnBrk="1" hangingPunct="1">
              <a:tabLst>
                <a:tab pos="0" algn="l"/>
                <a:tab pos="255270" algn="l"/>
                <a:tab pos="520700" algn="l"/>
                <a:tab pos="785495" algn="l"/>
                <a:tab pos="1050925" algn="l"/>
                <a:tab pos="1315720" algn="l"/>
                <a:tab pos="1581150" algn="l"/>
                <a:tab pos="1845945" algn="l"/>
                <a:tab pos="2111375" algn="l"/>
                <a:tab pos="2376170" algn="l"/>
                <a:tab pos="2641600" algn="l"/>
                <a:tab pos="2906395" algn="l"/>
                <a:tab pos="3171825" algn="l"/>
                <a:tab pos="3436620" algn="l"/>
                <a:tab pos="3702050" algn="l"/>
                <a:tab pos="3966845" algn="l"/>
                <a:tab pos="4232275" algn="l"/>
                <a:tab pos="4497070" algn="l"/>
                <a:tab pos="4762500" algn="l"/>
                <a:tab pos="5029200" algn="l"/>
                <a:tab pos="5292725" algn="l"/>
                <a:tab pos="5782945" algn="l"/>
                <a:tab pos="6506845" algn="l"/>
                <a:tab pos="7230745" algn="l"/>
                <a:tab pos="7954645" algn="l"/>
                <a:tab pos="8210550" algn="l"/>
                <a:tab pos="8475345" algn="l"/>
                <a:tab pos="8740775" algn="l"/>
                <a:tab pos="9005570" algn="l"/>
                <a:tab pos="9275445" algn="l"/>
                <a:tab pos="9535795" algn="l"/>
                <a:tab pos="9801225" algn="l"/>
              </a:tabLst>
            </a:pPr>
            <a:r>
              <a:rPr lang="zh-CN" altLang="en-GB" sz="3200" b="1"/>
              <a:t>显示表结构操作</a:t>
            </a:r>
            <a:endParaRPr lang="zh-CN" altLang="en-GB" sz="3200" b="1"/>
          </a:p>
        </p:txBody>
      </p:sp>
      <p:sp>
        <p:nvSpPr>
          <p:cNvPr id="88067" name="Rectangle 3"/>
          <p:cNvSpPr>
            <a:spLocks noGrp="1" noChangeArrowheads="1"/>
          </p:cNvSpPr>
          <p:nvPr>
            <p:ph type="body" idx="1"/>
          </p:nvPr>
        </p:nvSpPr>
        <p:spPr>
          <a:xfrm>
            <a:off x="827088" y="2205038"/>
            <a:ext cx="7562850" cy="4060825"/>
          </a:xfrm>
        </p:spPr>
        <p:txBody>
          <a:bodyPr lIns="0" tIns="0" rIns="0" bIns="0"/>
          <a:lstStyle/>
          <a:p>
            <a:pPr marL="852805" lvl="1" indent="-282575" defTabSz="264795" eaLnBrk="1" hangingPunct="1">
              <a:tabLst>
                <a:tab pos="1041400" algn="l"/>
                <a:tab pos="1309370" algn="l"/>
                <a:tab pos="1571625" algn="l"/>
                <a:tab pos="1836420" algn="l"/>
                <a:tab pos="2101850" algn="l"/>
                <a:tab pos="2366645" algn="l"/>
                <a:tab pos="2632075" algn="l"/>
                <a:tab pos="2896870" algn="l"/>
                <a:tab pos="3162300" algn="l"/>
                <a:tab pos="3427095" algn="l"/>
                <a:tab pos="3692525" algn="l"/>
                <a:tab pos="3957320" algn="l"/>
                <a:tab pos="4222750" algn="l"/>
                <a:tab pos="4487545" algn="l"/>
                <a:tab pos="4752975" algn="l"/>
                <a:tab pos="5017770" algn="l"/>
                <a:tab pos="5283200" algn="l"/>
                <a:tab pos="5547995" algn="l"/>
                <a:tab pos="5813425" algn="l"/>
                <a:tab pos="6078220" algn="l"/>
                <a:tab pos="6499225" algn="l"/>
                <a:tab pos="7223125" algn="l"/>
                <a:tab pos="7947025" algn="l"/>
                <a:tab pos="8202295" algn="l"/>
                <a:tab pos="8467725" algn="l"/>
                <a:tab pos="8732520" algn="l"/>
                <a:tab pos="8997950" algn="l"/>
                <a:tab pos="9262745" algn="l"/>
                <a:tab pos="9528175" algn="l"/>
                <a:tab pos="9792970" algn="l"/>
                <a:tab pos="10058400" algn="l"/>
                <a:tab pos="10323195" algn="l"/>
              </a:tabLst>
              <a:defRPr/>
            </a:pPr>
            <a:r>
              <a:rPr lang="zh-CN" altLang="en-GB" dirty="0">
                <a:latin typeface="+mn-ea"/>
              </a:rPr>
              <a:t>语法：</a:t>
            </a:r>
            <a:r>
              <a:rPr lang="en-GB" altLang="zh-CN" b="1" dirty="0">
                <a:latin typeface="+mn-ea"/>
              </a:rPr>
              <a:t>describe  </a:t>
            </a:r>
            <a:r>
              <a:rPr lang="zh-CN" altLang="en-GB" b="1" dirty="0">
                <a:latin typeface="+mn-ea"/>
              </a:rPr>
              <a:t>表名；</a:t>
            </a:r>
            <a:endParaRPr lang="zh-CN" altLang="en-GB" b="1" dirty="0">
              <a:latin typeface="+mn-ea"/>
            </a:endParaRPr>
          </a:p>
          <a:p>
            <a:pPr marL="852805" lvl="1" indent="-282575" defTabSz="264795" eaLnBrk="1" hangingPunct="1">
              <a:buFontTx/>
              <a:buNone/>
              <a:tabLst>
                <a:tab pos="1041400" algn="l"/>
                <a:tab pos="1309370" algn="l"/>
                <a:tab pos="1571625" algn="l"/>
                <a:tab pos="1836420" algn="l"/>
                <a:tab pos="2101850" algn="l"/>
                <a:tab pos="2366645" algn="l"/>
                <a:tab pos="2632075" algn="l"/>
                <a:tab pos="2896870" algn="l"/>
                <a:tab pos="3162300" algn="l"/>
                <a:tab pos="3427095" algn="l"/>
                <a:tab pos="3692525" algn="l"/>
                <a:tab pos="3957320" algn="l"/>
                <a:tab pos="4222750" algn="l"/>
                <a:tab pos="4487545" algn="l"/>
                <a:tab pos="4752975" algn="l"/>
                <a:tab pos="5017770" algn="l"/>
                <a:tab pos="5283200" algn="l"/>
                <a:tab pos="5547995" algn="l"/>
                <a:tab pos="5813425" algn="l"/>
                <a:tab pos="6078220" algn="l"/>
                <a:tab pos="6499225" algn="l"/>
                <a:tab pos="7223125" algn="l"/>
                <a:tab pos="7947025" algn="l"/>
                <a:tab pos="8202295" algn="l"/>
                <a:tab pos="8467725" algn="l"/>
                <a:tab pos="8732520" algn="l"/>
                <a:tab pos="8997950" algn="l"/>
                <a:tab pos="9262745" algn="l"/>
                <a:tab pos="9528175" algn="l"/>
                <a:tab pos="9792970" algn="l"/>
                <a:tab pos="10058400" algn="l"/>
                <a:tab pos="10323195" algn="l"/>
              </a:tabLst>
              <a:defRPr/>
            </a:pPr>
            <a:r>
              <a:rPr lang="en-GB" altLang="zh-CN" b="1" dirty="0">
                <a:latin typeface="+mn-ea"/>
              </a:rPr>
              <a:t>					 </a:t>
            </a:r>
            <a:r>
              <a:rPr lang="en-GB" altLang="zh-CN" b="1" dirty="0" err="1">
                <a:solidFill>
                  <a:srgbClr val="FF0000"/>
                </a:solidFill>
                <a:latin typeface="+mn-ea"/>
              </a:rPr>
              <a:t>desc</a:t>
            </a:r>
            <a:r>
              <a:rPr lang="en-GB" altLang="zh-CN" b="1" dirty="0">
                <a:solidFill>
                  <a:srgbClr val="FF0000"/>
                </a:solidFill>
                <a:latin typeface="+mn-ea"/>
              </a:rPr>
              <a:t> 	  </a:t>
            </a:r>
            <a:r>
              <a:rPr lang="zh-CN" altLang="en-GB" b="1" dirty="0">
                <a:solidFill>
                  <a:srgbClr val="FF0000"/>
                </a:solidFill>
                <a:latin typeface="+mn-ea"/>
              </a:rPr>
              <a:t>表名；</a:t>
            </a:r>
            <a:endParaRPr lang="zh-CN" altLang="en-GB" b="1" dirty="0">
              <a:solidFill>
                <a:srgbClr val="FF0000"/>
              </a:solidFill>
              <a:latin typeface="+mn-ea"/>
            </a:endParaRPr>
          </a:p>
          <a:p>
            <a:pPr marL="1284605" lvl="2" indent="-212725" defTabSz="264795" eaLnBrk="1" hangingPunct="1">
              <a:lnSpc>
                <a:spcPts val="8275"/>
              </a:lnSpc>
              <a:buFontTx/>
              <a:buNone/>
              <a:tabLst>
                <a:tab pos="1041400" algn="l"/>
                <a:tab pos="1309370" algn="l"/>
                <a:tab pos="1571625" algn="l"/>
                <a:tab pos="1836420" algn="l"/>
                <a:tab pos="2101850" algn="l"/>
                <a:tab pos="2366645" algn="l"/>
                <a:tab pos="2632075" algn="l"/>
                <a:tab pos="2896870" algn="l"/>
                <a:tab pos="3162300" algn="l"/>
                <a:tab pos="3427095" algn="l"/>
                <a:tab pos="3692525" algn="l"/>
                <a:tab pos="3957320" algn="l"/>
                <a:tab pos="4222750" algn="l"/>
                <a:tab pos="4487545" algn="l"/>
                <a:tab pos="4752975" algn="l"/>
                <a:tab pos="5017770" algn="l"/>
                <a:tab pos="5283200" algn="l"/>
                <a:tab pos="5547995" algn="l"/>
                <a:tab pos="5813425" algn="l"/>
                <a:tab pos="6078220" algn="l"/>
                <a:tab pos="6499225" algn="l"/>
                <a:tab pos="7223125" algn="l"/>
                <a:tab pos="7947025" algn="l"/>
                <a:tab pos="8202295" algn="l"/>
                <a:tab pos="8467725" algn="l"/>
                <a:tab pos="8732520" algn="l"/>
                <a:tab pos="8997950" algn="l"/>
                <a:tab pos="9262745" algn="l"/>
                <a:tab pos="9528175" algn="l"/>
                <a:tab pos="9792970" algn="l"/>
                <a:tab pos="10058400" algn="l"/>
                <a:tab pos="10323195" algn="l"/>
              </a:tabLst>
              <a:defRPr/>
            </a:pPr>
            <a:r>
              <a:rPr lang="zh-CN" altLang="en-GB" sz="2800" dirty="0">
                <a:latin typeface="+mn-ea"/>
              </a:rPr>
              <a:t>叙述：用于显示表的创建结构。</a:t>
            </a:r>
            <a:endParaRPr lang="en-US" altLang="zh-CN" sz="2800" dirty="0">
              <a:latin typeface="+mn-ea"/>
            </a:endParaRPr>
          </a:p>
          <a:p>
            <a:pPr marL="1284605" lvl="2" indent="-212725" defTabSz="264795" eaLnBrk="1" hangingPunct="1">
              <a:lnSpc>
                <a:spcPts val="8275"/>
              </a:lnSpc>
              <a:buFontTx/>
              <a:buNone/>
              <a:tabLst>
                <a:tab pos="1041400" algn="l"/>
                <a:tab pos="1309370" algn="l"/>
                <a:tab pos="1571625" algn="l"/>
                <a:tab pos="1836420" algn="l"/>
                <a:tab pos="2101850" algn="l"/>
                <a:tab pos="2366645" algn="l"/>
                <a:tab pos="2632075" algn="l"/>
                <a:tab pos="2896870" algn="l"/>
                <a:tab pos="3162300" algn="l"/>
                <a:tab pos="3427095" algn="l"/>
                <a:tab pos="3692525" algn="l"/>
                <a:tab pos="3957320" algn="l"/>
                <a:tab pos="4222750" algn="l"/>
                <a:tab pos="4487545" algn="l"/>
                <a:tab pos="4752975" algn="l"/>
                <a:tab pos="5017770" algn="l"/>
                <a:tab pos="5283200" algn="l"/>
                <a:tab pos="5547995" algn="l"/>
                <a:tab pos="5813425" algn="l"/>
                <a:tab pos="6078220" algn="l"/>
                <a:tab pos="6499225" algn="l"/>
                <a:tab pos="7223125" algn="l"/>
                <a:tab pos="7947025" algn="l"/>
                <a:tab pos="8202295" algn="l"/>
                <a:tab pos="8467725" algn="l"/>
                <a:tab pos="8732520" algn="l"/>
                <a:tab pos="8997950" algn="l"/>
                <a:tab pos="9262745" algn="l"/>
                <a:tab pos="9528175" algn="l"/>
                <a:tab pos="9792970" algn="l"/>
                <a:tab pos="10058400" algn="l"/>
                <a:tab pos="10323195" algn="l"/>
              </a:tabLst>
              <a:defRPr/>
            </a:pPr>
            <a:r>
              <a:rPr lang="en-US" altLang="zh-CN" sz="2800" dirty="0">
                <a:latin typeface="+mn-ea"/>
              </a:rPr>
              <a:t>show create table </a:t>
            </a:r>
            <a:endParaRPr lang="zh-CN" altLang="en-GB" sz="2800" dirty="0">
              <a:latin typeface="+mn-ea"/>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74638"/>
            <a:ext cx="6781800" cy="944562"/>
          </a:xfrm>
          <a:solidFill>
            <a:srgbClr val="FFFFFF"/>
          </a:solidFill>
          <a:ln>
            <a:solidFill>
              <a:srgbClr val="000000"/>
            </a:solidFill>
            <a:miter lim="800000"/>
          </a:ln>
        </p:spPr>
        <p:txBody>
          <a:bodyPr vert="horz" wrap="square" lIns="91440" tIns="45720" rIns="91440" bIns="45720" numCol="1" anchor="t" anchorCtr="0" compatLnSpc="1"/>
          <a:lstStyle/>
          <a:p>
            <a:pPr eaLnBrk="1" hangingPunct="1"/>
            <a:r>
              <a:rPr lang="zh-CN" altLang="en-US"/>
              <a:t>计算机编程的学习之道</a:t>
            </a:r>
            <a:endParaRPr lang="zh-CN" altLang="en-US"/>
          </a:p>
        </p:txBody>
      </p:sp>
      <p:sp>
        <p:nvSpPr>
          <p:cNvPr id="5123" name="Rectangle 3"/>
          <p:cNvSpPr>
            <a:spLocks noGrp="1" noChangeArrowheads="1"/>
          </p:cNvSpPr>
          <p:nvPr>
            <p:ph type="body" idx="1"/>
          </p:nvPr>
        </p:nvSpPr>
        <p:spPr bwMode="auto">
          <a:xfrm>
            <a:off x="381000" y="1371600"/>
            <a:ext cx="8229600" cy="5029200"/>
          </a:xfrm>
          <a:solidFill>
            <a:srgbClr val="FFFFFF"/>
          </a:solidFill>
          <a:ln>
            <a:solidFill>
              <a:srgbClr val="000000"/>
            </a:solidFill>
            <a:miter lim="800000"/>
          </a:ln>
        </p:spPr>
        <p:txBody>
          <a:bodyPr vert="horz" wrap="square" lIns="91440" tIns="45720" rIns="91440" bIns="45720" numCol="1" anchor="t" anchorCtr="0" compatLnSpc="1"/>
          <a:lstStyle/>
          <a:p>
            <a:pPr eaLnBrk="1" hangingPunct="1"/>
            <a:r>
              <a:rPr lang="zh-CN" altLang="en-US"/>
              <a:t>高效而愉快（有趣）的学习过程</a:t>
            </a:r>
            <a:endParaRPr lang="zh-CN" altLang="en-US"/>
          </a:p>
          <a:p>
            <a:pPr eaLnBrk="1" hangingPunct="1"/>
            <a:r>
              <a:rPr lang="zh-CN" altLang="en-US"/>
              <a:t>多实践，从结果来了解原理</a:t>
            </a:r>
            <a:endParaRPr lang="zh-CN" altLang="en-US"/>
          </a:p>
          <a:p>
            <a:pPr eaLnBrk="1" hangingPunct="1"/>
            <a:r>
              <a:rPr lang="zh-CN" altLang="en-US"/>
              <a:t>多提问，基于问题进行学习</a:t>
            </a:r>
            <a:endParaRPr lang="zh-CN" altLang="en-US"/>
          </a:p>
          <a:p>
            <a:pPr eaLnBrk="1" hangingPunct="1"/>
            <a:r>
              <a:rPr lang="zh-CN" altLang="en-US"/>
              <a:t>从整体到细节</a:t>
            </a:r>
            <a:r>
              <a:rPr lang="en-US" altLang="zh-CN"/>
              <a:t>(</a:t>
            </a:r>
            <a:r>
              <a:rPr lang="zh-CN" altLang="en-US"/>
              <a:t>而非</a:t>
            </a:r>
            <a:r>
              <a:rPr lang="en-US" altLang="zh-CN">
                <a:latin typeface="Arial" panose="020B0604020202020204" pitchFamily="34" charset="0"/>
              </a:rPr>
              <a:t>…</a:t>
            </a:r>
            <a:r>
              <a:rPr lang="en-US" altLang="zh-CN"/>
              <a:t>)</a:t>
            </a:r>
            <a:endParaRPr lang="en-US" altLang="zh-CN"/>
          </a:p>
          <a:p>
            <a:pPr eaLnBrk="1" hangingPunct="1"/>
            <a:r>
              <a:rPr lang="zh-CN" altLang="en-US"/>
              <a:t>知道如何做再知道为什么这么做，是做了再会而不是会了再做  </a:t>
            </a:r>
            <a:r>
              <a:rPr lang="en-US" altLang="zh-CN"/>
              <a:t>;</a:t>
            </a:r>
            <a:endParaRPr lang="en-US" altLang="zh-CN"/>
          </a:p>
          <a:p>
            <a:pPr eaLnBrk="1" hangingPunct="1"/>
            <a:r>
              <a:rPr lang="zh-CN" altLang="en-US"/>
              <a:t>适当的不求甚解，放过问题 </a:t>
            </a:r>
            <a:r>
              <a:rPr lang="en-US" altLang="zh-CN"/>
              <a:t>;</a:t>
            </a:r>
            <a:endParaRPr lang="en-US" altLang="zh-CN"/>
          </a:p>
          <a:p>
            <a:pPr eaLnBrk="1" hangingPunct="1"/>
            <a:r>
              <a:rPr lang="zh-CN" altLang="en-US"/>
              <a:t>先学习和模仿，再创造，闭门造车行不通</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小总结：</a:t>
            </a:r>
            <a:endParaRPr lang="zh-CN" altLang="en-US" dirty="0"/>
          </a:p>
        </p:txBody>
      </p:sp>
      <p:sp>
        <p:nvSpPr>
          <p:cNvPr id="3" name="内容占位符 2"/>
          <p:cNvSpPr>
            <a:spLocks noGrp="1"/>
          </p:cNvSpPr>
          <p:nvPr>
            <p:ph idx="1"/>
          </p:nvPr>
        </p:nvSpPr>
        <p:spPr>
          <a:xfrm>
            <a:off x="457200" y="1066800"/>
            <a:ext cx="8229600" cy="5486400"/>
          </a:xfrm>
        </p:spPr>
        <p:txBody>
          <a:bodyPr/>
          <a:lstStyle/>
          <a:p>
            <a:pPr marL="0" indent="0">
              <a:buNone/>
            </a:pPr>
            <a:r>
              <a:rPr lang="zh-CN" altLang="en-US" dirty="0"/>
              <a:t>常用</a:t>
            </a:r>
            <a:r>
              <a:rPr lang="en-US" altLang="zh-CN" dirty="0"/>
              <a:t>SQL </a:t>
            </a:r>
            <a:r>
              <a:rPr lang="zh-CN" altLang="en-US" dirty="0"/>
              <a:t>命令：</a:t>
            </a:r>
            <a:endParaRPr lang="en-US" altLang="zh-CN" dirty="0"/>
          </a:p>
          <a:p>
            <a:pPr marL="0" indent="0">
              <a:buNone/>
            </a:pPr>
            <a:r>
              <a:rPr lang="en-US" altLang="zh-CN" dirty="0"/>
              <a:t> create  database  </a:t>
            </a:r>
            <a:r>
              <a:rPr lang="en-US" altLang="zh-CN" dirty="0" err="1"/>
              <a:t>db_name</a:t>
            </a:r>
            <a:endParaRPr lang="en-US" altLang="zh-CN" dirty="0"/>
          </a:p>
          <a:p>
            <a:pPr marL="0" indent="0">
              <a:buNone/>
            </a:pPr>
            <a:r>
              <a:rPr lang="en-US" altLang="zh-CN" dirty="0"/>
              <a:t>use  </a:t>
            </a:r>
            <a:r>
              <a:rPr lang="en-US" altLang="zh-CN" dirty="0" err="1"/>
              <a:t>db_name</a:t>
            </a:r>
            <a:r>
              <a:rPr lang="en-US" altLang="zh-CN" dirty="0"/>
              <a:t>;</a:t>
            </a:r>
            <a:endParaRPr lang="en-US" altLang="zh-CN" dirty="0"/>
          </a:p>
          <a:p>
            <a:pPr marL="0" indent="0">
              <a:buNone/>
            </a:pPr>
            <a:r>
              <a:rPr lang="en-US" altLang="zh-CN" dirty="0"/>
              <a:t>create table  </a:t>
            </a:r>
            <a:r>
              <a:rPr lang="en-US" altLang="zh-CN" dirty="0" err="1"/>
              <a:t>table_name</a:t>
            </a:r>
            <a:r>
              <a:rPr lang="en-US" altLang="zh-CN" dirty="0"/>
              <a:t> (</a:t>
            </a:r>
            <a:endParaRPr lang="en-US" altLang="zh-CN" dirty="0"/>
          </a:p>
          <a:p>
            <a:pPr marL="0" indent="0">
              <a:buNone/>
            </a:pPr>
            <a:r>
              <a:rPr lang="en-US" altLang="zh-CN" dirty="0"/>
              <a:t>id   </a:t>
            </a:r>
            <a:r>
              <a:rPr lang="en-US" altLang="zh-CN" dirty="0" err="1"/>
              <a:t>int</a:t>
            </a:r>
            <a:r>
              <a:rPr lang="en-US" altLang="zh-CN" dirty="0"/>
              <a:t>  ,</a:t>
            </a:r>
            <a:endParaRPr lang="en-US" altLang="zh-CN" dirty="0"/>
          </a:p>
          <a:p>
            <a:pPr marL="0" indent="0">
              <a:buNone/>
            </a:pPr>
            <a:r>
              <a:rPr lang="en-US" altLang="zh-CN" dirty="0"/>
              <a:t>…. );</a:t>
            </a:r>
            <a:endParaRPr lang="en-US" altLang="zh-CN" dirty="0"/>
          </a:p>
          <a:p>
            <a:pPr marL="0" indent="0">
              <a:buNone/>
            </a:pPr>
            <a:r>
              <a:rPr lang="en-US" altLang="zh-CN" dirty="0" err="1"/>
              <a:t>desc</a:t>
            </a:r>
            <a:r>
              <a:rPr lang="en-US" altLang="zh-CN" dirty="0"/>
              <a:t> </a:t>
            </a:r>
            <a:r>
              <a:rPr lang="en-US" altLang="zh-CN" dirty="0" err="1"/>
              <a:t>table_name</a:t>
            </a:r>
            <a:r>
              <a:rPr lang="en-US" altLang="zh-CN" dirty="0"/>
              <a:t>;</a:t>
            </a:r>
            <a:endParaRPr lang="en-US" altLang="zh-CN" dirty="0"/>
          </a:p>
          <a:p>
            <a:pPr marL="0" indent="0">
              <a:buNone/>
            </a:pPr>
            <a:r>
              <a:rPr lang="en-US" altLang="zh-CN" dirty="0"/>
              <a:t>show tables;</a:t>
            </a:r>
            <a:endParaRPr lang="en-US" altLang="zh-CN" dirty="0"/>
          </a:p>
          <a:p>
            <a:pPr marL="0" indent="0">
              <a:buNone/>
            </a:pPr>
            <a:r>
              <a:rPr lang="en-US" altLang="zh-CN" dirty="0"/>
              <a:t>show databases;</a:t>
            </a:r>
            <a:endParaRPr lang="en-US" altLang="zh-CN" dirty="0"/>
          </a:p>
          <a:p>
            <a:pPr marL="0" indent="0">
              <a:buNone/>
            </a:pPr>
            <a:r>
              <a:rPr lang="en-US" altLang="zh-CN" dirty="0"/>
              <a:t>show create database </a:t>
            </a:r>
            <a:r>
              <a:rPr lang="en-US" altLang="zh-CN" dirty="0" err="1"/>
              <a:t>db_name</a:t>
            </a:r>
            <a:r>
              <a:rPr lang="en-US" altLang="zh-CN" dirty="0"/>
              <a:t>;</a:t>
            </a:r>
            <a:endParaRPr lang="en-US" altLang="zh-CN" dirty="0"/>
          </a:p>
          <a:p>
            <a:pPr marL="0" indent="0">
              <a:buNone/>
            </a:pPr>
            <a:r>
              <a:rPr lang="en-US" altLang="zh-CN" dirty="0"/>
              <a:t>show create table </a:t>
            </a:r>
            <a:r>
              <a:rPr lang="en-US" altLang="zh-CN" dirty="0" err="1"/>
              <a:t>table_name</a:t>
            </a:r>
            <a:r>
              <a:rPr lang="en-US" altLang="zh-CN" dirty="0"/>
              <a:t>;</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bwMode="auto">
          <a:xfrm>
            <a:off x="684213" y="1125538"/>
            <a:ext cx="7696200"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lstStyle/>
          <a:p>
            <a:pPr eaLnBrk="1" hangingPunct="1"/>
            <a:r>
              <a:rPr lang="en-US" altLang="zh-CN">
                <a:ea typeface="楷体_GB2312" pitchFamily="1" charset="-122"/>
              </a:rPr>
              <a:t>MySQL</a:t>
            </a:r>
            <a:r>
              <a:rPr lang="zh-CN" altLang="en-US">
                <a:ea typeface="楷体_GB2312" pitchFamily="1" charset="-122"/>
              </a:rPr>
              <a:t>常用数据类型</a:t>
            </a:r>
            <a:endParaRPr lang="ja-JP" altLang="en-US">
              <a:ea typeface="楷体_GB2312" pitchFamily="1" charset="-122"/>
            </a:endParaRPr>
          </a:p>
        </p:txBody>
      </p:sp>
      <p:sp>
        <p:nvSpPr>
          <p:cNvPr id="41987" name="Text Box 53"/>
          <p:cNvSpPr txBox="1">
            <a:spLocks noChangeArrowheads="1"/>
          </p:cNvSpPr>
          <p:nvPr/>
        </p:nvSpPr>
        <p:spPr bwMode="auto">
          <a:xfrm>
            <a:off x="395288" y="5876925"/>
            <a:ext cx="77771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1400"/>
              <a:t>VARCHAR</a:t>
            </a:r>
            <a:r>
              <a:rPr lang="zh-CN" altLang="en-US" sz="1400"/>
              <a:t>、</a:t>
            </a:r>
            <a:r>
              <a:rPr lang="en-US" altLang="zh-CN" sz="1400"/>
              <a:t>BLOB</a:t>
            </a:r>
            <a:r>
              <a:rPr lang="zh-CN" altLang="en-US" sz="1400"/>
              <a:t>和</a:t>
            </a:r>
            <a:r>
              <a:rPr lang="en-US" altLang="zh-CN" sz="1400"/>
              <a:t>TEXT</a:t>
            </a:r>
            <a:r>
              <a:rPr lang="zh-CN" altLang="en-US" sz="1400"/>
              <a:t>类是变长类型。每个类型的存储需求取决于列值的实际长度。</a:t>
            </a:r>
            <a:r>
              <a:rPr lang="zh-CN" altLang="en-US" sz="2000"/>
              <a:t> </a:t>
            </a:r>
            <a:endParaRPr lang="zh-CN" altLang="en-US" sz="2000"/>
          </a:p>
        </p:txBody>
      </p:sp>
      <p:graphicFrame>
        <p:nvGraphicFramePr>
          <p:cNvPr id="1116489" name="Group 329"/>
          <p:cNvGraphicFramePr>
            <a:graphicFrameLocks noGrp="1"/>
          </p:cNvGraphicFramePr>
          <p:nvPr>
            <p:ph idx="1"/>
          </p:nvPr>
        </p:nvGraphicFramePr>
        <p:xfrm>
          <a:off x="539750" y="1916113"/>
          <a:ext cx="8135938" cy="3838575"/>
        </p:xfrm>
        <a:graphic>
          <a:graphicData uri="http://schemas.openxmlformats.org/drawingml/2006/table">
            <a:tbl>
              <a:tblPr/>
              <a:tblGrid>
                <a:gridCol w="1228725"/>
                <a:gridCol w="3556000"/>
                <a:gridCol w="3351213"/>
              </a:tblGrid>
              <a:tr h="333342">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分类</a:t>
                      </a:r>
                      <a:endPar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数据类型</a:t>
                      </a: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说明</a:t>
                      </a: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703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数值类型</a:t>
                      </a: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BIT(M)</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TINYINT [UNSIGNED] [ZEROFILL] </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BOOL</a:t>
                      </a:r>
                      <a:r>
                        <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BOOLEAN </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SMALLINT [UNSIGNED] [ZEROFILL] </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INT [UNSIGNED] [ZEROFILL] </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BIGINT [UNSIGNED] [ZEROFILL] </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FLOAT[(</a:t>
                      </a:r>
                      <a:r>
                        <a:rPr kumimoji="0" lang="en-US" altLang="zh-CN" sz="1200" b="0" i="1" u="none" strike="noStrike" cap="none" normalizeH="0" baseline="0">
                          <a:ln>
                            <a:noFill/>
                          </a:ln>
                          <a:solidFill>
                            <a:schemeClr val="tx1"/>
                          </a:solidFill>
                          <a:effectLst/>
                          <a:latin typeface="Arial" panose="020B0604020202020204" pitchFamily="34" charset="0"/>
                          <a:ea typeface="宋体" panose="02010600030101010101" pitchFamily="2" charset="-122"/>
                        </a:rPr>
                        <a:t>M</a:t>
                      </a: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200" b="0" i="1" u="none" strike="noStrike" cap="none" normalizeH="0" baseline="0">
                          <a:ln>
                            <a:noFill/>
                          </a:ln>
                          <a:solidFill>
                            <a:schemeClr val="tx1"/>
                          </a:solidFill>
                          <a:effectLst/>
                          <a:latin typeface="Arial" panose="020B0604020202020204" pitchFamily="34" charset="0"/>
                          <a:ea typeface="宋体" panose="02010600030101010101" pitchFamily="2" charset="-122"/>
                        </a:rPr>
                        <a:t>D</a:t>
                      </a: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 [UNSIGNED] [ZEROFILL] </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DOUBLE[(</a:t>
                      </a:r>
                      <a:r>
                        <a:rPr kumimoji="0" lang="en-US" altLang="zh-CN" sz="1200" b="0" i="1" u="none" strike="noStrike" cap="none" normalizeH="0" baseline="0">
                          <a:ln>
                            <a:noFill/>
                          </a:ln>
                          <a:solidFill>
                            <a:schemeClr val="tx1"/>
                          </a:solidFill>
                          <a:effectLst/>
                          <a:latin typeface="Arial" panose="020B0604020202020204" pitchFamily="34" charset="0"/>
                          <a:ea typeface="宋体" panose="02010600030101010101" pitchFamily="2" charset="-122"/>
                        </a:rPr>
                        <a:t>M</a:t>
                      </a: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200" b="0" i="1" u="none" strike="noStrike" cap="none" normalizeH="0" baseline="0">
                          <a:ln>
                            <a:noFill/>
                          </a:ln>
                          <a:solidFill>
                            <a:schemeClr val="tx1"/>
                          </a:solidFill>
                          <a:effectLst/>
                          <a:latin typeface="Arial" panose="020B0604020202020204" pitchFamily="34" charset="0"/>
                          <a:ea typeface="宋体" panose="02010600030101010101" pitchFamily="2" charset="-122"/>
                        </a:rPr>
                        <a:t>D</a:t>
                      </a: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 [UNSIGNED] [ZEROFILL] </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位类型。</a:t>
                      </a: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M</a:t>
                      </a: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指定位数，默认值</a:t>
                      </a: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，范围</a:t>
                      </a: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1-64</a:t>
                      </a:r>
                      <a:endPar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带符号的范围是</a:t>
                      </a: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-128</a:t>
                      </a: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到</a:t>
                      </a: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127</a:t>
                      </a: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。无符号</a:t>
                      </a: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到</a:t>
                      </a: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255</a:t>
                      </a: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使用</a:t>
                      </a: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或</a:t>
                      </a: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表示真或假</a:t>
                      </a:r>
                      <a:endPar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a:t>
                      </a: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的</a:t>
                      </a: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16</a:t>
                      </a: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次方</a:t>
                      </a:r>
                      <a:endPar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a:t>
                      </a: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的</a:t>
                      </a: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32</a:t>
                      </a: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次方</a:t>
                      </a:r>
                      <a:endPar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a:t>
                      </a: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的</a:t>
                      </a: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64</a:t>
                      </a: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次方</a:t>
                      </a:r>
                      <a:endPar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M</a:t>
                      </a: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指定显示长度，</a:t>
                      </a: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d</a:t>
                      </a: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指定小数位数</a:t>
                      </a:r>
                      <a:endPar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表示比</a:t>
                      </a: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float</a:t>
                      </a: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精度更大的小数</a:t>
                      </a:r>
                      <a:endPar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381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文本、二进制类型</a:t>
                      </a: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CHAR(size) char(20)</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VARCHAR(size)  varchar(20)</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BLOB   LONGBLOB</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TEXT(clob)          LONGTEXT(longclob)</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固定长度字符串</a:t>
                      </a: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可变长度字符串</a:t>
                      </a: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二进制数据</a:t>
                      </a: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大文本</a:t>
                      </a: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069">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时间日期</a:t>
                      </a: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DATE/DATETIME/TimeStamp</a:t>
                      </a:r>
                      <a:endPar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日期类型</a:t>
                      </a: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(YYYY-MM-DD)  (YYYY-MM-DD HH:MM:SS)</a:t>
                      </a:r>
                      <a:r>
                        <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TimeStamp</a:t>
                      </a:r>
                      <a:r>
                        <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表示时间戳，它可用于自动记录</a:t>
                      </a: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insert</a:t>
                      </a:r>
                      <a:r>
                        <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update</a:t>
                      </a:r>
                      <a:r>
                        <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操作的时间</a:t>
                      </a:r>
                      <a:endPar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body"/>
          </p:nvPr>
        </p:nvSpPr>
        <p:spPr>
          <a:xfrm>
            <a:off x="323850" y="928688"/>
            <a:ext cx="8424863" cy="2500312"/>
          </a:xfrm>
        </p:spPr>
        <p:txBody>
          <a:bodyPr lIns="0" tIns="0" rIns="0" bIns="0" anchor="t"/>
          <a:lstStyle/>
          <a:p>
            <a:pPr marL="390525" indent="-294005" algn="l" defTabSz="264795" eaLnBrk="1" hangingPunct="1">
              <a:lnSpc>
                <a:spcPct val="90000"/>
              </a:lnSpc>
              <a:spcBef>
                <a:spcPct val="20000"/>
              </a:spcBef>
              <a:spcAft>
                <a:spcPts val="600"/>
              </a:spcAft>
              <a:buFontTx/>
              <a:buChar char="•"/>
              <a:tabLst>
                <a:tab pos="404495" algn="l"/>
                <a:tab pos="812800" algn="l"/>
                <a:tab pos="1220470" algn="l"/>
                <a:tab pos="1628775" algn="l"/>
                <a:tab pos="2036445" algn="l"/>
                <a:tab pos="2444750" algn="l"/>
                <a:tab pos="2852420" algn="l"/>
                <a:tab pos="3260725" algn="l"/>
                <a:tab pos="3668395" algn="l"/>
                <a:tab pos="4076700" algn="l"/>
                <a:tab pos="4484370" algn="l"/>
                <a:tab pos="4892675" algn="l"/>
                <a:tab pos="5300345" algn="l"/>
                <a:tab pos="5708650" algn="l"/>
                <a:tab pos="6116320" algn="l"/>
                <a:tab pos="6524625" algn="l"/>
                <a:tab pos="6932295" algn="l"/>
                <a:tab pos="7340600" algn="l"/>
                <a:tab pos="7748270" algn="l"/>
                <a:tab pos="8156575" algn="l"/>
              </a:tabLst>
              <a:defRPr/>
            </a:pPr>
            <a:r>
              <a:rPr lang="zh-CN" altLang="en-GB" sz="2600" dirty="0"/>
              <a:t>例如：</a:t>
            </a:r>
            <a:r>
              <a:rPr lang="en-GB" altLang="zh-CN" sz="2600" dirty="0"/>
              <a:t>INT(4)  </a:t>
            </a:r>
            <a:r>
              <a:rPr lang="zh-CN" altLang="en-GB" sz="2600" dirty="0"/>
              <a:t>意思是指定了一个具有</a:t>
            </a:r>
            <a:r>
              <a:rPr lang="en-GB" altLang="zh-CN" sz="2600" dirty="0"/>
              <a:t>4</a:t>
            </a:r>
            <a:r>
              <a:rPr lang="zh-CN" altLang="en-GB" sz="2600" dirty="0"/>
              <a:t>个字符显示宽度的</a:t>
            </a:r>
            <a:r>
              <a:rPr lang="en-GB" altLang="zh-CN" sz="2600" dirty="0"/>
              <a:t>INT</a:t>
            </a:r>
            <a:r>
              <a:rPr lang="zh-CN" altLang="en-GB" sz="2600" dirty="0"/>
              <a:t>列。如果定义了一个没有明确宽度的整数列，则会分配缺省的宽度，缺省值为每种类型的最长值的长度。</a:t>
            </a:r>
            <a:endParaRPr lang="zh-CN" altLang="en-GB" sz="2600" dirty="0"/>
          </a:p>
          <a:p>
            <a:pPr marL="390525" indent="-294005" algn="l" defTabSz="264795" eaLnBrk="1" hangingPunct="1">
              <a:lnSpc>
                <a:spcPct val="90000"/>
              </a:lnSpc>
              <a:spcBef>
                <a:spcPct val="20000"/>
              </a:spcBef>
              <a:spcAft>
                <a:spcPts val="600"/>
              </a:spcAft>
              <a:buFontTx/>
              <a:buChar char="•"/>
              <a:tabLst>
                <a:tab pos="404495" algn="l"/>
                <a:tab pos="812800" algn="l"/>
                <a:tab pos="1220470" algn="l"/>
                <a:tab pos="1628775" algn="l"/>
                <a:tab pos="2036445" algn="l"/>
                <a:tab pos="2444750" algn="l"/>
                <a:tab pos="2852420" algn="l"/>
                <a:tab pos="3260725" algn="l"/>
                <a:tab pos="3668395" algn="l"/>
                <a:tab pos="4076700" algn="l"/>
                <a:tab pos="4484370" algn="l"/>
                <a:tab pos="4892675" algn="l"/>
                <a:tab pos="5300345" algn="l"/>
                <a:tab pos="5708650" algn="l"/>
                <a:tab pos="6116320" algn="l"/>
                <a:tab pos="6524625" algn="l"/>
                <a:tab pos="6932295" algn="l"/>
                <a:tab pos="7340600" algn="l"/>
                <a:tab pos="7748270" algn="l"/>
                <a:tab pos="8156575" algn="l"/>
              </a:tabLst>
              <a:defRPr/>
            </a:pPr>
            <a:r>
              <a:rPr lang="zh-CN" altLang="en-GB" sz="2600" dirty="0">
                <a:solidFill>
                  <a:srgbClr val="FF0000"/>
                </a:solidFill>
              </a:rPr>
              <a:t>对于每种浮点型，可指定一个最大的显示尺寸</a:t>
            </a:r>
            <a:r>
              <a:rPr lang="en-GB" altLang="zh-CN" sz="2600" dirty="0">
                <a:solidFill>
                  <a:srgbClr val="FF0000"/>
                </a:solidFill>
              </a:rPr>
              <a:t>M</a:t>
            </a:r>
            <a:r>
              <a:rPr lang="zh-CN" altLang="en-GB" sz="2600" dirty="0">
                <a:solidFill>
                  <a:srgbClr val="FF0000"/>
                </a:solidFill>
              </a:rPr>
              <a:t>和小数位数</a:t>
            </a:r>
            <a:r>
              <a:rPr lang="en-GB" altLang="zh-CN" sz="2600" dirty="0">
                <a:solidFill>
                  <a:srgbClr val="FF0000"/>
                </a:solidFill>
              </a:rPr>
              <a:t>D</a:t>
            </a:r>
            <a:r>
              <a:rPr lang="zh-CN" altLang="en-GB" sz="2600" dirty="0"/>
              <a:t>，</a:t>
            </a:r>
            <a:r>
              <a:rPr lang="en-GB" altLang="zh-CN" sz="2600" dirty="0"/>
              <a:t>M</a:t>
            </a:r>
            <a:r>
              <a:rPr lang="zh-CN" altLang="en-GB" sz="2600" dirty="0"/>
              <a:t>的取值应该是</a:t>
            </a:r>
            <a:r>
              <a:rPr lang="en-GB" altLang="zh-CN" sz="2600" dirty="0"/>
              <a:t>0-30</a:t>
            </a:r>
            <a:r>
              <a:rPr lang="zh-CN" altLang="en-GB" sz="2600" dirty="0"/>
              <a:t>，但</a:t>
            </a:r>
            <a:r>
              <a:rPr lang="zh-CN" altLang="en-US" sz="2600" dirty="0"/>
              <a:t>小于</a:t>
            </a:r>
            <a:r>
              <a:rPr lang="en-GB" altLang="zh-CN" sz="2600" dirty="0"/>
              <a:t>M-2</a:t>
            </a:r>
            <a:r>
              <a:rPr lang="zh-CN" altLang="en-GB" sz="2600" dirty="0"/>
              <a:t>。</a:t>
            </a:r>
            <a:r>
              <a:rPr lang="en-GB" altLang="zh-CN" sz="2600" dirty="0"/>
              <a:t>M</a:t>
            </a:r>
            <a:r>
              <a:rPr lang="zh-CN" altLang="en-GB" sz="2600" dirty="0"/>
              <a:t>和</a:t>
            </a:r>
            <a:r>
              <a:rPr lang="en-GB" altLang="zh-CN" sz="2600" dirty="0"/>
              <a:t>D</a:t>
            </a:r>
            <a:r>
              <a:rPr lang="zh-CN" altLang="en-GB" sz="2600" dirty="0"/>
              <a:t>对于</a:t>
            </a:r>
            <a:r>
              <a:rPr lang="en-GB" altLang="zh-CN" sz="2600" dirty="0"/>
              <a:t>DECIMAL</a:t>
            </a:r>
            <a:r>
              <a:rPr lang="zh-CN" altLang="en-GB" sz="2600" dirty="0"/>
              <a:t>是必须的。</a:t>
            </a:r>
            <a:endParaRPr lang="zh-CN" altLang="en-GB" sz="2600" dirty="0"/>
          </a:p>
        </p:txBody>
      </p:sp>
      <p:pic>
        <p:nvPicPr>
          <p:cNvPr id="58371"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57188" y="3500438"/>
            <a:ext cx="8280400" cy="273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body"/>
          </p:nvPr>
        </p:nvSpPr>
        <p:spPr>
          <a:xfrm>
            <a:off x="468313" y="908050"/>
            <a:ext cx="8148637" cy="5114925"/>
          </a:xfrm>
        </p:spPr>
        <p:txBody>
          <a:bodyPr lIns="0" tIns="0" rIns="0" bIns="0" anchor="t"/>
          <a:lstStyle/>
          <a:p>
            <a:pPr marL="781050" lvl="1" indent="-259080" algn="l" defTabSz="264795" eaLnBrk="1" hangingPunct="1">
              <a:spcBef>
                <a:spcPct val="20000"/>
              </a:spcBef>
              <a:buFontTx/>
              <a:buChar char="–"/>
              <a:tabLst>
                <a:tab pos="404495" algn="l"/>
                <a:tab pos="812800" algn="l"/>
                <a:tab pos="1220470" algn="l"/>
                <a:tab pos="1628775" algn="l"/>
                <a:tab pos="2036445" algn="l"/>
                <a:tab pos="2444750" algn="l"/>
                <a:tab pos="2852420" algn="l"/>
                <a:tab pos="3260725" algn="l"/>
                <a:tab pos="3668395" algn="l"/>
                <a:tab pos="4076700" algn="l"/>
                <a:tab pos="4484370" algn="l"/>
                <a:tab pos="4892675" algn="l"/>
                <a:tab pos="5300345" algn="l"/>
                <a:tab pos="5708650" algn="l"/>
                <a:tab pos="6116320" algn="l"/>
                <a:tab pos="6524625" algn="l"/>
                <a:tab pos="6932295" algn="l"/>
                <a:tab pos="7340600" algn="l"/>
                <a:tab pos="7748270" algn="l"/>
                <a:tab pos="8156575" algn="l"/>
              </a:tabLst>
              <a:defRPr/>
            </a:pPr>
            <a:r>
              <a:rPr lang="zh-CN" altLang="en-GB" sz="2800" b="1"/>
              <a:t>字符串</a:t>
            </a:r>
            <a:r>
              <a:rPr lang="en-GB" altLang="zh-CN" sz="2800" b="1"/>
              <a:t>:</a:t>
            </a:r>
            <a:endParaRPr lang="en-GB" altLang="zh-CN" sz="2800" b="1"/>
          </a:p>
          <a:p>
            <a:pPr marL="390525" indent="-294005" algn="l" defTabSz="264795" eaLnBrk="1" hangingPunct="1">
              <a:lnSpc>
                <a:spcPct val="97000"/>
              </a:lnSpc>
              <a:spcBef>
                <a:spcPct val="20000"/>
              </a:spcBef>
              <a:tabLst>
                <a:tab pos="404495" algn="l"/>
                <a:tab pos="812800" algn="l"/>
                <a:tab pos="1220470" algn="l"/>
                <a:tab pos="1628775" algn="l"/>
                <a:tab pos="2036445" algn="l"/>
                <a:tab pos="2444750" algn="l"/>
                <a:tab pos="2852420" algn="l"/>
                <a:tab pos="3260725" algn="l"/>
                <a:tab pos="3668395" algn="l"/>
                <a:tab pos="4076700" algn="l"/>
                <a:tab pos="4484370" algn="l"/>
                <a:tab pos="4892675" algn="l"/>
                <a:tab pos="5300345" algn="l"/>
                <a:tab pos="5708650" algn="l"/>
                <a:tab pos="6116320" algn="l"/>
                <a:tab pos="6524625" algn="l"/>
                <a:tab pos="6932295" algn="l"/>
                <a:tab pos="7340600" algn="l"/>
                <a:tab pos="7748270" algn="l"/>
                <a:tab pos="8156575" algn="l"/>
              </a:tabLst>
              <a:defRPr/>
            </a:pPr>
            <a:r>
              <a:rPr lang="en-GB" altLang="zh-CN" sz="2800"/>
              <a:t>			</a:t>
            </a:r>
            <a:r>
              <a:rPr lang="zh-CN" altLang="en-GB" sz="2800"/>
              <a:t>由单引号或者双引号括起来的字符或者数字。</a:t>
            </a:r>
            <a:endParaRPr lang="zh-CN" altLang="en-GB" sz="2800"/>
          </a:p>
          <a:p>
            <a:pPr marL="390525" indent="-294005" algn="l" defTabSz="264795" eaLnBrk="1" hangingPunct="1">
              <a:lnSpc>
                <a:spcPct val="97000"/>
              </a:lnSpc>
              <a:spcBef>
                <a:spcPct val="20000"/>
              </a:spcBef>
              <a:tabLst>
                <a:tab pos="404495" algn="l"/>
                <a:tab pos="812800" algn="l"/>
                <a:tab pos="1220470" algn="l"/>
                <a:tab pos="1628775" algn="l"/>
                <a:tab pos="2036445" algn="l"/>
                <a:tab pos="2444750" algn="l"/>
                <a:tab pos="2852420" algn="l"/>
                <a:tab pos="3260725" algn="l"/>
                <a:tab pos="3668395" algn="l"/>
                <a:tab pos="4076700" algn="l"/>
                <a:tab pos="4484370" algn="l"/>
                <a:tab pos="4892675" algn="l"/>
                <a:tab pos="5300345" algn="l"/>
                <a:tab pos="5708650" algn="l"/>
                <a:tab pos="6116320" algn="l"/>
                <a:tab pos="6524625" algn="l"/>
                <a:tab pos="6932295" algn="l"/>
                <a:tab pos="7340600" algn="l"/>
                <a:tab pos="7748270" algn="l"/>
                <a:tab pos="8156575" algn="l"/>
              </a:tabLst>
              <a:defRPr/>
            </a:pPr>
            <a:r>
              <a:rPr lang="zh-CN" altLang="en-GB" sz="2800"/>
              <a:t>			如：</a:t>
            </a:r>
            <a:r>
              <a:rPr lang="zh-CN" altLang="en-GB" sz="2800">
                <a:latin typeface="Times New Roman" panose="02020603050405020304"/>
              </a:rPr>
              <a:t>”</a:t>
            </a:r>
            <a:r>
              <a:rPr lang="en-GB" altLang="zh-CN" sz="2800"/>
              <a:t>abc</a:t>
            </a:r>
            <a:r>
              <a:rPr lang="en-GB" altLang="zh-CN" sz="2800">
                <a:latin typeface="Times New Roman" panose="02020603050405020304"/>
              </a:rPr>
              <a:t>”</a:t>
            </a:r>
            <a:r>
              <a:rPr lang="en-GB" altLang="zh-CN" sz="2800"/>
              <a:t>,</a:t>
            </a:r>
            <a:r>
              <a:rPr lang="en-GB" altLang="zh-CN" sz="2800">
                <a:latin typeface="Times New Roman" panose="02020603050405020304"/>
              </a:rPr>
              <a:t>‘</a:t>
            </a:r>
            <a:r>
              <a:rPr lang="en-GB" altLang="zh-CN" sz="2800"/>
              <a:t>abc10</a:t>
            </a:r>
            <a:r>
              <a:rPr lang="en-GB" altLang="zh-CN" sz="2800">
                <a:latin typeface="Times New Roman" panose="02020603050405020304"/>
              </a:rPr>
              <a:t>’</a:t>
            </a:r>
            <a:endParaRPr lang="en-GB" altLang="zh-CN" sz="2800"/>
          </a:p>
          <a:p>
            <a:pPr marL="781050" lvl="1" indent="-259080" algn="l" defTabSz="264795" eaLnBrk="1" hangingPunct="1">
              <a:lnSpc>
                <a:spcPct val="97000"/>
              </a:lnSpc>
              <a:spcBef>
                <a:spcPct val="20000"/>
              </a:spcBef>
              <a:buFontTx/>
              <a:buChar char="–"/>
              <a:tabLst>
                <a:tab pos="404495" algn="l"/>
                <a:tab pos="812800" algn="l"/>
                <a:tab pos="1220470" algn="l"/>
                <a:tab pos="1628775" algn="l"/>
                <a:tab pos="2036445" algn="l"/>
                <a:tab pos="2444750" algn="l"/>
                <a:tab pos="2852420" algn="l"/>
                <a:tab pos="3260725" algn="l"/>
                <a:tab pos="3668395" algn="l"/>
                <a:tab pos="4076700" algn="l"/>
                <a:tab pos="4484370" algn="l"/>
                <a:tab pos="4892675" algn="l"/>
                <a:tab pos="5300345" algn="l"/>
                <a:tab pos="5708650" algn="l"/>
                <a:tab pos="6116320" algn="l"/>
                <a:tab pos="6524625" algn="l"/>
                <a:tab pos="6932295" algn="l"/>
                <a:tab pos="7340600" algn="l"/>
                <a:tab pos="7748270" algn="l"/>
                <a:tab pos="8156575" algn="l"/>
              </a:tabLst>
              <a:defRPr/>
            </a:pPr>
            <a:r>
              <a:rPr lang="zh-CN" altLang="en-GB" sz="2800"/>
              <a:t>字符串中要用转义字符才能表示的特殊符号</a:t>
            </a:r>
            <a:endParaRPr lang="zh-CN" altLang="en-GB" sz="2800"/>
          </a:p>
        </p:txBody>
      </p:sp>
      <p:pic>
        <p:nvPicPr>
          <p:cNvPr id="54275"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11188" y="3429000"/>
            <a:ext cx="8208962"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a:ea typeface="楷体_GB2312" pitchFamily="1" charset="-122"/>
              </a:rPr>
              <a:t>MySQL</a:t>
            </a:r>
            <a:r>
              <a:rPr lang="zh-CN" altLang="en-US">
                <a:ea typeface="楷体_GB2312" pitchFamily="1" charset="-122"/>
              </a:rPr>
              <a:t>常用数据类型 数值</a:t>
            </a:r>
            <a:endParaRPr lang="zh-CN" altLang="en-US"/>
          </a:p>
        </p:txBody>
      </p:sp>
      <p:sp>
        <p:nvSpPr>
          <p:cNvPr id="44035" name="表格占位符 2"/>
          <p:cNvSpPr>
            <a:spLocks noGrp="1"/>
          </p:cNvSpPr>
          <p:nvPr>
            <p:ph type="tbl"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pic>
        <p:nvPicPr>
          <p:cNvPr id="4403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1000" y="1295400"/>
            <a:ext cx="8153400" cy="510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a:ea typeface="楷体_GB2312" pitchFamily="1" charset="-122"/>
              </a:rPr>
              <a:t>MySQL</a:t>
            </a:r>
            <a:r>
              <a:rPr lang="zh-CN" altLang="en-US">
                <a:ea typeface="楷体_GB2312" pitchFamily="1" charset="-122"/>
              </a:rPr>
              <a:t>常用数据类型 数值</a:t>
            </a:r>
            <a:endParaRPr lang="zh-CN" altLang="en-US"/>
          </a:p>
        </p:txBody>
      </p:sp>
      <p:pic>
        <p:nvPicPr>
          <p:cNvPr id="45059" name="Picture 3"/>
          <p:cNvPicPr>
            <a:picLocks noGrp="1" noChangeAspect="1" noChangeArrowheads="1"/>
          </p:cNvPicPr>
          <p:nvPr>
            <p:ph type="tbl" idx="1"/>
          </p:nvPr>
        </p:nvPicPr>
        <p:blipFill>
          <a:blip r:embed="rId1" cstate="print">
            <a:extLst>
              <a:ext uri="{28A0092B-C50C-407E-A947-70E740481C1C}">
                <a14:useLocalDpi xmlns:a14="http://schemas.microsoft.com/office/drawing/2010/main" val="0"/>
              </a:ext>
            </a:extLst>
          </a:blip>
          <a:srcRect/>
          <a:stretch>
            <a:fillRect/>
          </a:stretch>
        </p:blipFill>
        <p:spPr bwMode="auto">
          <a:xfrm>
            <a:off x="609600" y="1295400"/>
            <a:ext cx="7924800" cy="5257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3"/>
          <p:cNvSpPr txBox="1">
            <a:spLocks noChangeArrowheads="1"/>
          </p:cNvSpPr>
          <p:nvPr/>
        </p:nvSpPr>
        <p:spPr bwMode="auto">
          <a:xfrm>
            <a:off x="7415213" y="188913"/>
            <a:ext cx="1620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ea typeface="华文行楷" panose="02010800040101010101" pitchFamily="2" charset="-122"/>
              </a:rPr>
              <a:t> </a:t>
            </a:r>
            <a:endParaRPr lang="en-US" altLang="zh-CN" sz="2000">
              <a:ea typeface="华文行楷" panose="02010800040101010101" pitchFamily="2" charset="-122"/>
            </a:endParaRPr>
          </a:p>
        </p:txBody>
      </p:sp>
      <p:sp>
        <p:nvSpPr>
          <p:cNvPr id="46083" name="Rectangle 2"/>
          <p:cNvSpPr>
            <a:spLocks noChangeArrowheads="1"/>
          </p:cNvSpPr>
          <p:nvPr/>
        </p:nvSpPr>
        <p:spPr bwMode="auto">
          <a:xfrm>
            <a:off x="539750" y="765175"/>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en-US" altLang="en-US" sz="2800" b="1">
                <a:latin typeface="华文新魏" panose="02010800040101010101" pitchFamily="2" charset="-122"/>
                <a:ea typeface="华文新魏" panose="02010800040101010101" pitchFamily="2" charset="-122"/>
              </a:rPr>
              <a:t>MySQL常用数据类型</a:t>
            </a:r>
            <a:endParaRPr lang="zh-CN" altLang="en-US" sz="2800" b="1">
              <a:latin typeface="华文新魏" panose="02010800040101010101" pitchFamily="2" charset="-122"/>
              <a:ea typeface="华文新魏" panose="02010800040101010101" pitchFamily="2" charset="-122"/>
            </a:endParaRPr>
          </a:p>
        </p:txBody>
      </p:sp>
      <p:sp>
        <p:nvSpPr>
          <p:cNvPr id="46084"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46085"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213" y="1628775"/>
            <a:ext cx="5111750" cy="2293938"/>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86"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1863" y="1773238"/>
            <a:ext cx="2447925" cy="2149475"/>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87"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188" y="3933825"/>
            <a:ext cx="7920037" cy="2732088"/>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57200" y="414338"/>
            <a:ext cx="8229600" cy="871537"/>
          </a:xfrm>
        </p:spPr>
        <p:txBody>
          <a:bodyPr/>
          <a:lstStyle/>
          <a:p>
            <a:r>
              <a:rPr lang="zh-CN" altLang="en-US"/>
              <a:t>总结：常用数据类型</a:t>
            </a:r>
            <a:endParaRPr lang="zh-CN" altLang="en-US"/>
          </a:p>
        </p:txBody>
      </p:sp>
      <p:sp>
        <p:nvSpPr>
          <p:cNvPr id="74755" name="Rectangle 3"/>
          <p:cNvSpPr>
            <a:spLocks noChangeArrowheads="1"/>
          </p:cNvSpPr>
          <p:nvPr/>
        </p:nvSpPr>
        <p:spPr bwMode="auto">
          <a:xfrm>
            <a:off x="3282950" y="2176463"/>
            <a:ext cx="644525" cy="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05869" name="Group 397"/>
          <p:cNvGraphicFramePr>
            <a:graphicFrameLocks noGrp="1"/>
          </p:cNvGraphicFramePr>
          <p:nvPr>
            <p:ph idx="1"/>
          </p:nvPr>
        </p:nvGraphicFramePr>
        <p:xfrm>
          <a:off x="611188" y="1196975"/>
          <a:ext cx="8229600" cy="4754808"/>
        </p:xfrm>
        <a:graphic>
          <a:graphicData uri="http://schemas.openxmlformats.org/drawingml/2006/table">
            <a:tbl>
              <a:tblPr/>
              <a:tblGrid>
                <a:gridCol w="1611312"/>
                <a:gridCol w="2774950"/>
                <a:gridCol w="1157288"/>
                <a:gridCol w="2686050"/>
              </a:tblGrid>
              <a:tr h="33525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GB"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分类</a:t>
                      </a:r>
                      <a:endParaRPr kumimoji="0" lang="zh-CN" altLang="en-GB"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GB" sz="16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备注和说明</a:t>
                      </a:r>
                      <a:endParaRPr kumimoji="0" lang="zh-CN" altLang="en-GB" sz="16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GB" sz="16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数据类型</a:t>
                      </a:r>
                      <a:endParaRPr kumimoji="0" lang="zh-CN" altLang="en-GB" sz="16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GB" sz="16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说明</a:t>
                      </a:r>
                      <a:endParaRPr kumimoji="0" lang="zh-CN" altLang="en-GB" sz="1600" b="0" i="0" u="none" strike="noStrike" cap="none" normalizeH="0" baseline="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r h="335258">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GB"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二进制数据类型</a:t>
                      </a:r>
                      <a:endParaRPr kumimoji="0" lang="zh-CN" altLang="en-GB"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GB"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存储非子符和文本的数据</a:t>
                      </a:r>
                      <a:endParaRPr kumimoji="0" lang="zh-CN" altLang="en-GB"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GB" altLang="zh-CN" sz="1600" b="0"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BLOB</a:t>
                      </a:r>
                      <a:endParaRPr kumimoji="0" lang="en-GB" altLang="zh-CN" sz="1600" b="0"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可用来存储图像</a:t>
                      </a:r>
                      <a:endParaRPr kumimoji="0" lang="zh-CN" altLang="en-US" sz="1600" b="0"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081">
                <a:tc rowSpan="3">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GB" sz="1600" b="0"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文本数据类型</a:t>
                      </a:r>
                      <a:endParaRPr kumimoji="0" lang="zh-CN" altLang="en-GB" sz="1600" b="0"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GB"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字符数据包括任意字母、符号或数字字符的组合</a:t>
                      </a:r>
                      <a:endParaRPr kumimoji="0" lang="zh-CN" altLang="en-GB"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GB" altLang="zh-CN" sz="1600" b="0"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char</a:t>
                      </a:r>
                      <a:endParaRPr kumimoji="0" lang="en-GB" altLang="zh-CN" sz="1600" b="0"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固定长度的非 </a:t>
                      </a:r>
                      <a:r>
                        <a:rPr kumimoji="0" lang="en-US" altLang="zh-CN"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Unicode </a:t>
                      </a:r>
                      <a:r>
                        <a:rPr kumimoji="0" lang="zh-CN" altLang="en-US"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字符数据</a:t>
                      </a:r>
                      <a:endParaRPr kumimoji="0" lang="zh-CN" altLang="en-US"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58">
                <a:tc vMerge="1">
                  <a:tcPr/>
                </a:tc>
                <a:tc vMerge="1">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GB" altLang="zh-CN"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varchar</a:t>
                      </a:r>
                      <a:endParaRPr kumimoji="0" lang="en-GB" altLang="zh-CN"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GB"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可变长度非 </a:t>
                      </a:r>
                      <a:r>
                        <a:rPr kumimoji="0" lang="en-GB" altLang="zh-CN"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Unicode </a:t>
                      </a:r>
                      <a:r>
                        <a:rPr kumimoji="0" lang="zh-CN" altLang="en-GB"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数据</a:t>
                      </a:r>
                      <a:endParaRPr kumimoji="0" lang="zh-CN" altLang="en-GB"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58">
                <a:tc vMerge="1">
                  <a:tcPr/>
                </a:tc>
                <a:tc vMerge="1">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GB" altLang="zh-CN"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text</a:t>
                      </a:r>
                      <a:endParaRPr kumimoji="0" lang="en-GB" altLang="zh-CN"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GB"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存储长文本信息</a:t>
                      </a:r>
                      <a:endParaRPr kumimoji="0" lang="zh-CN" altLang="en-GB"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58">
                <a:tc rowSpan="3">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GB" sz="1600" b="0"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日期和时间</a:t>
                      </a:r>
                      <a:endParaRPr kumimoji="0" lang="zh-CN" altLang="en-GB" sz="1600" b="0"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GB" sz="1600" b="0"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日期和时间在单引号内输入</a:t>
                      </a:r>
                      <a:endParaRPr kumimoji="0" lang="zh-CN" altLang="en-GB" sz="1600" b="0"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GB" altLang="zh-CN" sz="1600" b="0"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time</a:t>
                      </a:r>
                      <a:endParaRPr kumimoji="0" lang="en-GB" altLang="zh-CN" sz="1600" b="0"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时间</a:t>
                      </a:r>
                      <a:endParaRPr kumimoji="0" lang="zh-CN" altLang="en-GB" sz="1600" b="0"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58">
                <a:tc vMerge="1">
                  <a:tcPr/>
                </a:tc>
                <a:tc vMerge="1">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GB" altLang="zh-CN" sz="1600" b="0"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date</a:t>
                      </a:r>
                      <a:endParaRPr kumimoji="0" lang="en-GB" altLang="zh-CN" sz="1600" b="0"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日期</a:t>
                      </a:r>
                      <a:endParaRPr kumimoji="0" lang="zh-CN" altLang="en-GB" sz="1600" b="0"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58">
                <a:tc vMerge="1">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GB" altLang="zh-CN" sz="1600" b="0" i="0" u="none" strike="noStrike" cap="none" normalizeH="0" baseline="0" dirty="0" err="1">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datetime</a:t>
                      </a:r>
                      <a:r>
                        <a:rPr kumimoji="0" lang="en-GB" altLang="zh-CN" sz="1600" b="0"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 </a:t>
                      </a:r>
                      <a:endParaRPr kumimoji="0" lang="en-GB" altLang="zh-CN" sz="1600" b="0"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GB" sz="1600" b="0"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日期和时间</a:t>
                      </a:r>
                      <a:endParaRPr kumimoji="0" lang="zh-CN" altLang="en-GB" sz="1600" b="0"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081">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GB"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数</a:t>
                      </a:r>
                      <a:r>
                        <a:rPr kumimoji="0" lang="zh-CN" altLang="en-US"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值型</a:t>
                      </a:r>
                      <a:r>
                        <a:rPr kumimoji="0" lang="zh-CN" altLang="en-GB"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数据</a:t>
                      </a:r>
                      <a:endParaRPr kumimoji="0" lang="zh-CN" altLang="en-GB"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GB"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该数据仅包含数字，包括正数、负数以及</a:t>
                      </a:r>
                      <a:r>
                        <a:rPr kumimoji="0" lang="zh-CN" altLang="en-US"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浮点数</a:t>
                      </a:r>
                      <a:endParaRPr kumimoji="0" lang="zh-CN" altLang="en-GB"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GB" altLang="zh-CN"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int</a:t>
                      </a:r>
                      <a:endParaRPr kumimoji="0" lang="en-US" altLang="zh-CN"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en-GB" altLang="zh-CN"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smallint</a:t>
                      </a:r>
                      <a:endParaRPr kumimoji="0" lang="en-US" altLang="zh-CN" sz="16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GB"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整数</a:t>
                      </a:r>
                      <a:endParaRPr kumimoji="0" lang="zh-CN" altLang="en-GB"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081">
                <a:tc vMerge="1">
                  <a:tcPr/>
                </a:tc>
                <a:tc vMerge="1">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GB" altLang="zh-CN"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float</a:t>
                      </a:r>
                      <a:endParaRPr kumimoji="0" lang="en-US" altLang="zh-CN"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double</a:t>
                      </a:r>
                      <a:endParaRPr kumimoji="0" lang="en-GB" altLang="zh-CN" sz="1600" b="0" i="0" u="none" strike="noStrike" cap="none" normalizeH="0" baseline="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浮点数</a:t>
                      </a:r>
                      <a:endParaRPr kumimoji="0" lang="zh-CN" altLang="en-GB"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58">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GB"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货币数据类型</a:t>
                      </a:r>
                      <a:endParaRPr kumimoji="0" lang="zh-CN" altLang="en-GB"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GB" sz="1600" b="0"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用于</a:t>
                      </a:r>
                      <a:r>
                        <a:rPr kumimoji="0" lang="zh-CN" altLang="en-US" sz="1600" b="0"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财务数据</a:t>
                      </a:r>
                      <a:endParaRPr kumimoji="0" lang="zh-CN" altLang="en-GB" sz="1600" b="0"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GB" altLang="zh-CN"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decimal</a:t>
                      </a:r>
                      <a:endParaRPr kumimoji="0" lang="en-GB" altLang="zh-CN"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anose="05000000000000000000" pitchFamily="2" charset="2"/>
                        <a:buNone/>
                      </a:pPr>
                      <a:r>
                        <a:rPr kumimoji="0" lang="zh-CN" altLang="en-US" sz="1600" b="0" i="0" u="none" strike="noStrike" cap="none" normalizeH="0" baseline="0" dirty="0">
                          <a:ln>
                            <a:noFill/>
                          </a:ln>
                          <a:solidFill>
                            <a:schemeClr val="tx1"/>
                          </a:solidFill>
                          <a:effectLst/>
                          <a:latin typeface="Arial" panose="020B0604020202020204" pitchFamily="34" charset="0"/>
                          <a:ea typeface="黑体" panose="02010609060101010101" pitchFamily="49" charset="-122"/>
                        </a:rPr>
                        <a:t>定点数</a:t>
                      </a:r>
                      <a:endParaRPr kumimoji="0" lang="zh-CN" altLang="zh-CN" sz="1600" b="0" i="0" u="none" strike="noStrike" cap="none" normalizeH="0" baseline="0" dirty="0">
                        <a:ln>
                          <a:noFill/>
                        </a:ln>
                        <a:solidFill>
                          <a:schemeClr val="tx1"/>
                        </a:solidFill>
                        <a:effectLst/>
                        <a:latin typeface="Arial" panose="020B0604020202020204" pitchFamily="34" charset="0"/>
                        <a:ea typeface="黑体" panose="02010609060101010101" pitchFamily="49"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58">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GB" altLang="zh-CN"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Bit</a:t>
                      </a:r>
                      <a:r>
                        <a:rPr kumimoji="0" lang="zh-CN" altLang="en-GB"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数据类型</a:t>
                      </a:r>
                      <a:endParaRPr kumimoji="0" lang="zh-CN" altLang="en-GB"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GB" sz="1600" b="0"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表示是</a:t>
                      </a:r>
                      <a:r>
                        <a:rPr kumimoji="0" lang="en-GB" altLang="zh-CN" sz="1600" b="0"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a:t>
                      </a:r>
                      <a:r>
                        <a:rPr kumimoji="0" lang="zh-CN" altLang="en-GB" sz="1600" b="0"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否的数据</a:t>
                      </a:r>
                      <a:endParaRPr kumimoji="0" lang="zh-CN" altLang="en-GB" sz="1600" b="0"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GB" altLang="zh-CN"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bit</a:t>
                      </a:r>
                      <a:endParaRPr kumimoji="0" lang="en-GB" altLang="zh-CN" sz="1600" b="0" i="0" u="none" strike="noStrike" cap="none" normalizeH="0" baseline="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GB" sz="1600" b="0"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存储布尔数据类型</a:t>
                      </a:r>
                      <a:endParaRPr kumimoji="0" lang="zh-CN" altLang="en-US" sz="1600" b="0" i="0" u="none" strike="noStrike" cap="none" normalizeH="0" baseline="0" dirty="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en-US" altLang="zh-CN"/>
              <a:t>MySQL </a:t>
            </a:r>
            <a:r>
              <a:rPr lang="zh-CN" altLang="en-US"/>
              <a:t>字符</a:t>
            </a:r>
            <a:r>
              <a:rPr lang="en-US" altLang="zh-CN"/>
              <a:t>client</a:t>
            </a:r>
            <a:r>
              <a:rPr lang="zh-CN" altLang="en-US"/>
              <a:t>端</a:t>
            </a:r>
            <a:endParaRPr lang="zh-CN" altLang="en-US"/>
          </a:p>
        </p:txBody>
      </p:sp>
      <p:sp>
        <p:nvSpPr>
          <p:cNvPr id="4813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zh-CN" altLang="en-US"/>
              <a:t>☞ 小技巧</a:t>
            </a:r>
            <a:r>
              <a:rPr lang="en-US" altLang="zh-CN"/>
              <a:t>:</a:t>
            </a:r>
            <a:endParaRPr lang="en-US" altLang="zh-CN"/>
          </a:p>
          <a:p>
            <a:pPr eaLnBrk="1" hangingPunct="1"/>
            <a:r>
              <a:rPr lang="en-US" altLang="zh-CN"/>
              <a:t>mysql </a:t>
            </a:r>
            <a:r>
              <a:rPr lang="zh-CN" altLang="en-US"/>
              <a:t>自带的</a:t>
            </a:r>
            <a:r>
              <a:rPr lang="en-US" altLang="zh-CN"/>
              <a:t>client </a:t>
            </a:r>
            <a:r>
              <a:rPr lang="zh-CN" altLang="en-US"/>
              <a:t>默认支持 </a:t>
            </a:r>
            <a:r>
              <a:rPr lang="en-US" altLang="zh-CN"/>
              <a:t>utf8 </a:t>
            </a:r>
            <a:r>
              <a:rPr lang="zh-CN" altLang="en-US"/>
              <a:t>码，所有我们在添加中文的时候，需要设置让</a:t>
            </a:r>
            <a:r>
              <a:rPr lang="en-US" altLang="zh-CN"/>
              <a:t>client</a:t>
            </a:r>
            <a:r>
              <a:rPr lang="zh-CN" altLang="en-US"/>
              <a:t>支持</a:t>
            </a:r>
            <a:r>
              <a:rPr lang="en-US" altLang="zh-CN"/>
              <a:t>gbk</a:t>
            </a:r>
            <a:endParaRPr lang="en-US" altLang="zh-CN"/>
          </a:p>
          <a:p>
            <a:pPr eaLnBrk="1" hangingPunct="1"/>
            <a:r>
              <a:rPr lang="en-US" altLang="zh-CN"/>
              <a:t>* show variables like ‘char%’;   //</a:t>
            </a:r>
            <a:r>
              <a:rPr lang="zh-CN" altLang="en-US"/>
              <a:t>显示关于字符的设置参数</a:t>
            </a:r>
            <a:endParaRPr lang="zh-CN" altLang="en-US"/>
          </a:p>
          <a:p>
            <a:pPr eaLnBrk="1" hangingPunct="1"/>
            <a:r>
              <a:rPr lang="zh-CN" altLang="en-US"/>
              <a:t>* </a:t>
            </a:r>
            <a:r>
              <a:rPr lang="en-US" altLang="zh-CN"/>
              <a:t>set character_set_client=gbk; //</a:t>
            </a:r>
            <a:r>
              <a:rPr lang="zh-CN" altLang="en-US"/>
              <a:t>可以存中文</a:t>
            </a:r>
            <a:endParaRPr lang="zh-CN" altLang="en-US"/>
          </a:p>
          <a:p>
            <a:pPr eaLnBrk="1" hangingPunct="1"/>
            <a:r>
              <a:rPr lang="zh-CN" altLang="en-US"/>
              <a:t>* </a:t>
            </a:r>
            <a:r>
              <a:rPr lang="en-US" altLang="zh-CN"/>
              <a:t>set character_set_results=gbk; //</a:t>
            </a:r>
            <a:r>
              <a:rPr lang="zh-CN" altLang="en-US"/>
              <a:t>可以看中文</a:t>
            </a:r>
            <a:endParaRPr lang="en-US" altLang="zh-CN"/>
          </a:p>
          <a:p>
            <a:pPr eaLnBrk="1" hangingPunct="1"/>
            <a:endParaRPr lang="zh-CN" altLang="en-US"/>
          </a:p>
          <a:p>
            <a:pPr eaLnBrk="1" hangingPunct="1"/>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3"/>
          <p:cNvSpPr txBox="1">
            <a:spLocks noChangeArrowheads="1"/>
          </p:cNvSpPr>
          <p:nvPr/>
        </p:nvSpPr>
        <p:spPr bwMode="auto">
          <a:xfrm>
            <a:off x="7415213" y="188913"/>
            <a:ext cx="1620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ea typeface="华文行楷" panose="02010800040101010101" pitchFamily="2" charset="-122"/>
              </a:rPr>
              <a:t> </a:t>
            </a:r>
            <a:endParaRPr lang="en-US" altLang="zh-CN" sz="2000">
              <a:ea typeface="华文行楷" panose="02010800040101010101" pitchFamily="2" charset="-122"/>
            </a:endParaRPr>
          </a:p>
        </p:txBody>
      </p:sp>
      <p:sp>
        <p:nvSpPr>
          <p:cNvPr id="49155" name="Rectangle 2"/>
          <p:cNvSpPr>
            <a:spLocks noChangeArrowheads="1"/>
          </p:cNvSpPr>
          <p:nvPr/>
        </p:nvSpPr>
        <p:spPr bwMode="auto">
          <a:xfrm>
            <a:off x="539750" y="765175"/>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en-US" altLang="en-US" sz="2800" b="1">
                <a:latin typeface="Calibri Light" panose="020F0302020204030204" pitchFamily="34" charset="0"/>
                <a:ea typeface="华文新魏" panose="02010800040101010101" pitchFamily="2" charset="-122"/>
              </a:rPr>
              <a:t>创建表练习</a:t>
            </a:r>
            <a:endParaRPr lang="zh-CN" altLang="en-US" sz="2800" b="1">
              <a:latin typeface="Calibri Light" panose="020F0302020204030204" pitchFamily="34" charset="0"/>
              <a:ea typeface="华文新魏" panose="02010800040101010101" pitchFamily="2" charset="-122"/>
            </a:endParaRPr>
          </a:p>
        </p:txBody>
      </p:sp>
      <p:sp>
        <p:nvSpPr>
          <p:cNvPr id="49156"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57" name="Text Box 6"/>
          <p:cNvSpPr txBox="1">
            <a:spLocks noChangeArrowheads="1"/>
          </p:cNvSpPr>
          <p:nvPr/>
        </p:nvSpPr>
        <p:spPr bwMode="auto">
          <a:xfrm>
            <a:off x="590550" y="1700213"/>
            <a:ext cx="7797800"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a:t>创建一个员工表</a:t>
            </a:r>
            <a:endParaRPr lang="zh-CN" altLang="en-US" sz="2400"/>
          </a:p>
        </p:txBody>
      </p:sp>
      <p:graphicFrame>
        <p:nvGraphicFramePr>
          <p:cNvPr id="58375" name="Group 7"/>
          <p:cNvGraphicFramePr>
            <a:graphicFrameLocks noGrp="1"/>
          </p:cNvGraphicFramePr>
          <p:nvPr/>
        </p:nvGraphicFramePr>
        <p:xfrm>
          <a:off x="684213" y="2320925"/>
          <a:ext cx="7489825" cy="3171825"/>
        </p:xfrm>
        <a:graphic>
          <a:graphicData uri="http://schemas.openxmlformats.org/drawingml/2006/table">
            <a:tbl>
              <a:tblPr/>
              <a:tblGrid>
                <a:gridCol w="2638425"/>
                <a:gridCol w="4851400"/>
              </a:tblGrid>
              <a:tr h="352359">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zh-CN" altLang="en-US" sz="19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字段</a:t>
                      </a:r>
                      <a:endParaRPr kumimoji="0" lang="zh-CN" altLang="en-US" sz="19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zh-CN" altLang="en-US" sz="1900" b="0" i="0" u="none" strike="noStrike" cap="none" normalizeH="0" baseline="0">
                          <a:ln>
                            <a:noFill/>
                          </a:ln>
                          <a:solidFill>
                            <a:schemeClr val="tx1"/>
                          </a:solidFill>
                          <a:effectLst/>
                          <a:latin typeface="Calibri" panose="020F0502020204030204" pitchFamily="34" charset="0"/>
                          <a:ea typeface="宋体" panose="02010600030101010101" pitchFamily="2" charset="-122"/>
                        </a:rPr>
                        <a:t>属性</a:t>
                      </a:r>
                      <a:endParaRPr kumimoji="0" lang="zh-CN" altLang="en-US" sz="19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027">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en-US" altLang="zh-CN" sz="19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Id</a:t>
                      </a:r>
                      <a:endParaRPr kumimoji="0" lang="en-US" altLang="zh-CN" sz="19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zh-CN" altLang="en-US" sz="19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整形</a:t>
                      </a:r>
                      <a:endParaRPr kumimoji="0" lang="zh-CN" altLang="en-US" sz="19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359">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en-US" altLang="zh-CN" sz="1900" b="0" i="0" u="none" strike="noStrike" cap="none" normalizeH="0" baseline="0">
                          <a:ln>
                            <a:noFill/>
                          </a:ln>
                          <a:solidFill>
                            <a:schemeClr val="tx1"/>
                          </a:solidFill>
                          <a:effectLst/>
                          <a:latin typeface="Calibri" panose="020F0502020204030204" pitchFamily="34" charset="0"/>
                          <a:ea typeface="宋体" panose="02010600030101010101" pitchFamily="2" charset="-122"/>
                        </a:rPr>
                        <a:t>name</a:t>
                      </a:r>
                      <a:endParaRPr kumimoji="0" lang="en-US" altLang="zh-CN" sz="19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zh-CN" altLang="en-US" sz="1900" b="0" i="0" u="none" strike="noStrike" cap="none" normalizeH="0" baseline="0">
                          <a:ln>
                            <a:noFill/>
                          </a:ln>
                          <a:solidFill>
                            <a:schemeClr val="tx1"/>
                          </a:solidFill>
                          <a:effectLst/>
                          <a:latin typeface="Calibri" panose="020F0502020204030204" pitchFamily="34" charset="0"/>
                          <a:ea typeface="宋体" panose="02010600030101010101" pitchFamily="2" charset="-122"/>
                        </a:rPr>
                        <a:t>字符型</a:t>
                      </a:r>
                      <a:endParaRPr kumimoji="0" lang="zh-CN" altLang="en-US" sz="19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3946">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en-US" altLang="zh-CN" sz="1900" b="0" i="0" u="none" strike="noStrike" cap="none" normalizeH="0" baseline="0">
                          <a:ln>
                            <a:noFill/>
                          </a:ln>
                          <a:solidFill>
                            <a:schemeClr val="tx1"/>
                          </a:solidFill>
                          <a:effectLst/>
                          <a:latin typeface="Calibri" panose="020F0502020204030204" pitchFamily="34" charset="0"/>
                          <a:ea typeface="宋体" panose="02010600030101010101" pitchFamily="2" charset="-122"/>
                        </a:rPr>
                        <a:t>sex</a:t>
                      </a:r>
                      <a:endParaRPr kumimoji="0" lang="en-US" altLang="zh-CN" sz="19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zh-CN" altLang="en-US" sz="1900" b="0" i="0" u="none" strike="noStrike" cap="none" normalizeH="0" baseline="0">
                          <a:ln>
                            <a:noFill/>
                          </a:ln>
                          <a:solidFill>
                            <a:schemeClr val="tx1"/>
                          </a:solidFill>
                          <a:effectLst/>
                          <a:latin typeface="Calibri" panose="020F0502020204030204" pitchFamily="34" charset="0"/>
                          <a:ea typeface="宋体" panose="02010600030101010101" pitchFamily="2" charset="-122"/>
                        </a:rPr>
                        <a:t>字符型或</a:t>
                      </a:r>
                      <a:r>
                        <a:rPr kumimoji="0" lang="en-US" altLang="zh-CN" sz="1900" b="0" i="0" u="none" strike="noStrike" cap="none" normalizeH="0" baseline="0">
                          <a:ln>
                            <a:noFill/>
                          </a:ln>
                          <a:solidFill>
                            <a:schemeClr val="tx1"/>
                          </a:solidFill>
                          <a:effectLst/>
                          <a:latin typeface="Calibri" panose="020F0502020204030204" pitchFamily="34" charset="0"/>
                          <a:ea typeface="宋体" panose="02010600030101010101" pitchFamily="2" charset="-122"/>
                        </a:rPr>
                        <a:t>bit</a:t>
                      </a:r>
                      <a:r>
                        <a:rPr kumimoji="0" lang="zh-CN" altLang="en-US" sz="1900" b="0" i="0" u="none" strike="noStrike" cap="none" normalizeH="0" baseline="0">
                          <a:ln>
                            <a:noFill/>
                          </a:ln>
                          <a:solidFill>
                            <a:schemeClr val="tx1"/>
                          </a:solidFill>
                          <a:effectLst/>
                          <a:latin typeface="Calibri" panose="020F0502020204030204" pitchFamily="34" charset="0"/>
                          <a:ea typeface="宋体" panose="02010600030101010101" pitchFamily="2" charset="-122"/>
                        </a:rPr>
                        <a:t>型</a:t>
                      </a:r>
                      <a:endParaRPr kumimoji="0" lang="zh-CN" altLang="en-US" sz="19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027">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en-US" altLang="zh-CN" sz="1900" b="0" i="0" u="none" strike="noStrike" cap="none" normalizeH="0" baseline="0">
                          <a:ln>
                            <a:noFill/>
                          </a:ln>
                          <a:solidFill>
                            <a:schemeClr val="tx1"/>
                          </a:solidFill>
                          <a:effectLst/>
                          <a:latin typeface="Calibri" panose="020F0502020204030204" pitchFamily="34" charset="0"/>
                          <a:ea typeface="宋体" panose="02010600030101010101" pitchFamily="2" charset="-122"/>
                        </a:rPr>
                        <a:t>brithday</a:t>
                      </a:r>
                      <a:endParaRPr kumimoji="0" lang="en-US" altLang="zh-CN" sz="19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zh-CN" altLang="en-US" sz="1900" b="0" i="0" u="none" strike="noStrike" cap="none" normalizeH="0" baseline="0">
                          <a:ln>
                            <a:noFill/>
                          </a:ln>
                          <a:solidFill>
                            <a:schemeClr val="tx1"/>
                          </a:solidFill>
                          <a:effectLst/>
                          <a:latin typeface="Calibri" panose="020F0502020204030204" pitchFamily="34" charset="0"/>
                          <a:ea typeface="宋体" panose="02010600030101010101" pitchFamily="2" charset="-122"/>
                        </a:rPr>
                        <a:t>日期型</a:t>
                      </a:r>
                      <a:endParaRPr kumimoji="0" lang="zh-CN" altLang="en-US" sz="19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359">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en-US" altLang="zh-CN" sz="1900" b="0" i="0" u="none" strike="noStrike" cap="none" normalizeH="0" baseline="0">
                          <a:ln>
                            <a:noFill/>
                          </a:ln>
                          <a:solidFill>
                            <a:schemeClr val="tx1"/>
                          </a:solidFill>
                          <a:effectLst/>
                          <a:latin typeface="Calibri" panose="020F0502020204030204" pitchFamily="34" charset="0"/>
                          <a:ea typeface="宋体" panose="02010600030101010101" pitchFamily="2" charset="-122"/>
                        </a:rPr>
                        <a:t>Entry_date</a:t>
                      </a:r>
                      <a:endParaRPr kumimoji="0" lang="en-US" altLang="zh-CN" sz="19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zh-CN" altLang="en-US" sz="1900" b="0" i="0" u="none" strike="noStrike" cap="none" normalizeH="0" baseline="0">
                          <a:ln>
                            <a:noFill/>
                          </a:ln>
                          <a:solidFill>
                            <a:schemeClr val="tx1"/>
                          </a:solidFill>
                          <a:effectLst/>
                          <a:latin typeface="Calibri" panose="020F0502020204030204" pitchFamily="34" charset="0"/>
                          <a:ea typeface="宋体" panose="02010600030101010101" pitchFamily="2" charset="-122"/>
                        </a:rPr>
                        <a:t>日期型</a:t>
                      </a:r>
                      <a:endParaRPr kumimoji="0" lang="zh-CN" altLang="en-US" sz="19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359">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en-US" altLang="zh-CN" sz="1900" b="0" i="0" u="none" strike="noStrike" cap="none" normalizeH="0" baseline="0">
                          <a:ln>
                            <a:noFill/>
                          </a:ln>
                          <a:solidFill>
                            <a:schemeClr val="tx1"/>
                          </a:solidFill>
                          <a:effectLst/>
                          <a:latin typeface="Calibri" panose="020F0502020204030204" pitchFamily="34" charset="0"/>
                          <a:ea typeface="宋体" panose="02010600030101010101" pitchFamily="2" charset="-122"/>
                        </a:rPr>
                        <a:t>job</a:t>
                      </a:r>
                      <a:endParaRPr kumimoji="0" lang="en-US" altLang="zh-CN" sz="19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zh-CN" altLang="en-US" sz="1900" b="0" i="0" u="none" strike="noStrike" cap="none" normalizeH="0" baseline="0">
                          <a:ln>
                            <a:noFill/>
                          </a:ln>
                          <a:solidFill>
                            <a:schemeClr val="tx1"/>
                          </a:solidFill>
                          <a:effectLst/>
                          <a:latin typeface="Calibri" panose="020F0502020204030204" pitchFamily="34" charset="0"/>
                          <a:ea typeface="宋体" panose="02010600030101010101" pitchFamily="2" charset="-122"/>
                        </a:rPr>
                        <a:t>字符型</a:t>
                      </a:r>
                      <a:endParaRPr kumimoji="0" lang="zh-CN" altLang="en-US" sz="19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027">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en-US" altLang="zh-CN" sz="1900" b="0" i="0" u="none" strike="noStrike" cap="none" normalizeH="0" baseline="0">
                          <a:ln>
                            <a:noFill/>
                          </a:ln>
                          <a:solidFill>
                            <a:schemeClr val="tx1"/>
                          </a:solidFill>
                          <a:effectLst/>
                          <a:latin typeface="Calibri" panose="020F0502020204030204" pitchFamily="34" charset="0"/>
                          <a:ea typeface="宋体" panose="02010600030101010101" pitchFamily="2" charset="-122"/>
                        </a:rPr>
                        <a:t>Salary</a:t>
                      </a:r>
                      <a:endParaRPr kumimoji="0" lang="en-US" altLang="zh-CN" sz="19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zh-CN" altLang="en-US" sz="1900" b="0" i="0" u="none" strike="noStrike" cap="none" normalizeH="0" baseline="0">
                          <a:ln>
                            <a:noFill/>
                          </a:ln>
                          <a:solidFill>
                            <a:schemeClr val="tx1"/>
                          </a:solidFill>
                          <a:effectLst/>
                          <a:latin typeface="Calibri" panose="020F0502020204030204" pitchFamily="34" charset="0"/>
                          <a:ea typeface="宋体" panose="02010600030101010101" pitchFamily="2" charset="-122"/>
                        </a:rPr>
                        <a:t>小数型</a:t>
                      </a:r>
                      <a:endParaRPr kumimoji="0" lang="zh-CN" altLang="en-US" sz="19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359">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en-US" altLang="zh-CN" sz="1900" b="0" i="0" u="none" strike="noStrike" cap="none" normalizeH="0" baseline="0">
                          <a:ln>
                            <a:noFill/>
                          </a:ln>
                          <a:solidFill>
                            <a:schemeClr val="tx1"/>
                          </a:solidFill>
                          <a:effectLst/>
                          <a:latin typeface="Calibri" panose="020F0502020204030204" pitchFamily="34" charset="0"/>
                          <a:ea typeface="宋体" panose="02010600030101010101" pitchFamily="2" charset="-122"/>
                        </a:rPr>
                        <a:t>resume</a:t>
                      </a:r>
                      <a:endParaRPr kumimoji="0" lang="en-US" altLang="zh-CN" sz="19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zh-CN" altLang="en-US" sz="19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大文本型</a:t>
                      </a:r>
                      <a:endParaRPr kumimoji="0" lang="zh-CN" altLang="en-US" sz="19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4638"/>
            <a:ext cx="6781800" cy="944562"/>
          </a:xfrm>
          <a:solidFill>
            <a:srgbClr val="FFFFFF"/>
          </a:solidFill>
          <a:ln>
            <a:solidFill>
              <a:srgbClr val="000000"/>
            </a:solidFill>
            <a:miter lim="800000"/>
          </a:ln>
        </p:spPr>
        <p:txBody>
          <a:bodyPr vert="horz" wrap="square" lIns="91440" tIns="45720" rIns="91440" bIns="45720" numCol="1" anchor="t" anchorCtr="0" compatLnSpc="1"/>
          <a:lstStyle/>
          <a:p>
            <a:pPr eaLnBrk="1" hangingPunct="1"/>
            <a:r>
              <a:rPr lang="zh-CN" altLang="en-US"/>
              <a:t>计算机编程的学习之道</a:t>
            </a:r>
            <a:endParaRPr lang="zh-CN" altLang="en-US"/>
          </a:p>
        </p:txBody>
      </p:sp>
      <p:sp>
        <p:nvSpPr>
          <p:cNvPr id="6147" name="Rectangle 3"/>
          <p:cNvSpPr>
            <a:spLocks noGrp="1" noChangeArrowheads="1"/>
          </p:cNvSpPr>
          <p:nvPr>
            <p:ph type="body" idx="1"/>
          </p:nvPr>
        </p:nvSpPr>
        <p:spPr bwMode="auto">
          <a:xfrm>
            <a:off x="381000" y="1371600"/>
            <a:ext cx="8229600" cy="5029200"/>
          </a:xfrm>
          <a:solidFill>
            <a:srgbClr val="FFFFFF"/>
          </a:solidFill>
          <a:ln>
            <a:solidFill>
              <a:srgbClr val="000000"/>
            </a:solidFill>
            <a:miter lim="800000"/>
          </a:ln>
        </p:spPr>
        <p:txBody>
          <a:bodyPr vert="horz" wrap="square" lIns="91440" tIns="45720" rIns="91440" bIns="45720" numCol="1" anchor="t" anchorCtr="0" compatLnSpc="1"/>
          <a:lstStyle/>
          <a:p>
            <a:pPr eaLnBrk="1" hangingPunct="1"/>
            <a:r>
              <a:rPr lang="zh-CN" altLang="en-US"/>
              <a:t>把解决就业和相关的技能需求为第一要务</a:t>
            </a:r>
            <a:endParaRPr lang="zh-CN" altLang="en-US"/>
          </a:p>
          <a:p>
            <a:pPr eaLnBrk="1" hangingPunct="1"/>
            <a:r>
              <a:rPr lang="zh-CN" altLang="en-US"/>
              <a:t>学习的是技术技能，更要学思维方式（这样才能有更大的提高）</a:t>
            </a:r>
            <a:endParaRPr lang="zh-CN" altLang="en-US"/>
          </a:p>
          <a:p>
            <a:pPr eaLnBrk="1" hangingPunct="1"/>
            <a:r>
              <a:rPr lang="zh-CN" altLang="en-US"/>
              <a:t>强调 学习是</a:t>
            </a:r>
            <a:r>
              <a:rPr lang="zh-CN" altLang="en-US" sz="3600" b="1">
                <a:solidFill>
                  <a:srgbClr val="CC3300"/>
                </a:solidFill>
              </a:rPr>
              <a:t>循序渐进的过程</a:t>
            </a:r>
            <a:endParaRPr lang="zh-CN" altLang="en-US" sz="3600" b="1">
              <a:solidFill>
                <a:srgbClr val="CC33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a:t>思考</a:t>
            </a:r>
            <a:endParaRPr lang="zh-CN" altLang="en-US"/>
          </a:p>
        </p:txBody>
      </p:sp>
      <p:sp>
        <p:nvSpPr>
          <p:cNvPr id="51203" name="Rectangle 3"/>
          <p:cNvSpPr>
            <a:spLocks noChangeArrowheads="1"/>
          </p:cNvSpPr>
          <p:nvPr/>
        </p:nvSpPr>
        <p:spPr bwMode="auto">
          <a:xfrm>
            <a:off x="3282950" y="2176463"/>
            <a:ext cx="644525" cy="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7585" name="Rectangle 65"/>
          <p:cNvSpPr>
            <a:spLocks noChangeArrowheads="1"/>
          </p:cNvSpPr>
          <p:nvPr/>
        </p:nvSpPr>
        <p:spPr bwMode="auto">
          <a:xfrm>
            <a:off x="684213" y="1428750"/>
            <a:ext cx="8208962" cy="4664075"/>
          </a:xfrm>
          <a:prstGeom prst="rect">
            <a:avLst/>
          </a:prstGeom>
          <a:noFill/>
          <a:ln w="9525">
            <a:noFill/>
            <a:miter lim="800000"/>
          </a:ln>
        </p:spPr>
        <p:txBody>
          <a:bodyPr/>
          <a:lstStyle/>
          <a:p>
            <a:pPr marL="342900" indent="-342900" eaLnBrk="1" hangingPunct="1">
              <a:spcBef>
                <a:spcPct val="35000"/>
              </a:spcBef>
              <a:buClr>
                <a:srgbClr val="339966"/>
              </a:buClr>
              <a:buFont typeface="Wingdings" panose="05000000000000000000" pitchFamily="2" charset="2"/>
              <a:buChar char="q"/>
              <a:defRPr/>
            </a:pPr>
            <a:r>
              <a:rPr lang="zh-CN" altLang="en-US" sz="2400" dirty="0">
                <a:latin typeface="+mn-ea"/>
                <a:ea typeface="+mn-ea"/>
              </a:rPr>
              <a:t>电话号码一般使用什么数据类型存储</a:t>
            </a:r>
            <a:r>
              <a:rPr lang="en-US" altLang="zh-CN" sz="2400" dirty="0">
                <a:latin typeface="+mn-ea"/>
                <a:ea typeface="+mn-ea"/>
              </a:rPr>
              <a:t>?</a:t>
            </a:r>
            <a:endParaRPr lang="en-US" altLang="zh-CN" sz="2400" dirty="0">
              <a:latin typeface="+mn-ea"/>
              <a:ea typeface="+mn-ea"/>
            </a:endParaRPr>
          </a:p>
          <a:p>
            <a:pPr marL="342900" indent="-342900" eaLnBrk="1" hangingPunct="1">
              <a:spcBef>
                <a:spcPct val="35000"/>
              </a:spcBef>
              <a:buClr>
                <a:srgbClr val="339966"/>
              </a:buClr>
              <a:buFont typeface="Wingdings" panose="05000000000000000000" pitchFamily="2" charset="2"/>
              <a:buChar char="q"/>
              <a:defRPr/>
            </a:pPr>
            <a:r>
              <a:rPr lang="zh-CN" altLang="en-US" sz="2400" dirty="0">
                <a:latin typeface="+mn-ea"/>
                <a:ea typeface="+mn-ea"/>
              </a:rPr>
              <a:t>性别一般使用什么数据类型存储</a:t>
            </a:r>
            <a:r>
              <a:rPr lang="en-US" altLang="zh-CN" sz="2400" dirty="0">
                <a:latin typeface="+mn-ea"/>
                <a:ea typeface="+mn-ea"/>
              </a:rPr>
              <a:t>?</a:t>
            </a:r>
            <a:endParaRPr lang="en-US" altLang="zh-CN" sz="2400" dirty="0">
              <a:latin typeface="+mn-ea"/>
              <a:ea typeface="+mn-ea"/>
            </a:endParaRPr>
          </a:p>
          <a:p>
            <a:pPr marL="342900" indent="-342900" eaLnBrk="1" hangingPunct="1">
              <a:spcBef>
                <a:spcPct val="35000"/>
              </a:spcBef>
              <a:buClr>
                <a:srgbClr val="339966"/>
              </a:buClr>
              <a:buFont typeface="Wingdings" panose="05000000000000000000" pitchFamily="2" charset="2"/>
              <a:buChar char="q"/>
              <a:defRPr/>
            </a:pPr>
            <a:r>
              <a:rPr lang="zh-CN" altLang="en-US" sz="2400" dirty="0">
                <a:latin typeface="+mn-ea"/>
                <a:ea typeface="+mn-ea"/>
              </a:rPr>
              <a:t>年龄信息一般使用什么数据类型存储</a:t>
            </a:r>
            <a:r>
              <a:rPr lang="en-US" altLang="zh-CN" sz="2400" dirty="0">
                <a:latin typeface="+mn-ea"/>
                <a:ea typeface="+mn-ea"/>
              </a:rPr>
              <a:t>?</a:t>
            </a:r>
            <a:endParaRPr lang="en-US" altLang="zh-CN" sz="2400" dirty="0">
              <a:latin typeface="+mn-ea"/>
              <a:ea typeface="+mn-ea"/>
            </a:endParaRPr>
          </a:p>
          <a:p>
            <a:pPr marL="342900" indent="-342900" eaLnBrk="1" hangingPunct="1">
              <a:spcBef>
                <a:spcPct val="35000"/>
              </a:spcBef>
              <a:buClr>
                <a:srgbClr val="339966"/>
              </a:buClr>
              <a:buFont typeface="Wingdings" panose="05000000000000000000" pitchFamily="2" charset="2"/>
              <a:buChar char="q"/>
              <a:defRPr/>
            </a:pPr>
            <a:r>
              <a:rPr lang="zh-CN" altLang="en-US" sz="2400" dirty="0">
                <a:latin typeface="+mn-ea"/>
                <a:ea typeface="+mn-ea"/>
              </a:rPr>
              <a:t>照片信息一般使用什么数据类型存储</a:t>
            </a:r>
            <a:r>
              <a:rPr lang="en-US" altLang="zh-CN" sz="2400" dirty="0">
                <a:latin typeface="+mn-ea"/>
                <a:ea typeface="+mn-ea"/>
              </a:rPr>
              <a:t>?</a:t>
            </a:r>
            <a:endParaRPr lang="en-US" altLang="zh-CN" sz="2400" dirty="0">
              <a:latin typeface="+mn-ea"/>
              <a:ea typeface="+mn-ea"/>
            </a:endParaRPr>
          </a:p>
          <a:p>
            <a:pPr marL="342900" indent="-342900" eaLnBrk="1" hangingPunct="1">
              <a:spcBef>
                <a:spcPct val="35000"/>
              </a:spcBef>
              <a:buClr>
                <a:srgbClr val="339966"/>
              </a:buClr>
              <a:buFont typeface="Wingdings" panose="05000000000000000000" pitchFamily="2" charset="2"/>
              <a:buChar char="q"/>
              <a:defRPr/>
            </a:pPr>
            <a:r>
              <a:rPr lang="zh-CN" altLang="en-US" sz="2400" dirty="0">
                <a:latin typeface="+mn-ea"/>
                <a:ea typeface="+mn-ea"/>
              </a:rPr>
              <a:t>薪水一般使用什么数据类型存储</a:t>
            </a:r>
            <a:r>
              <a:rPr lang="en-US" altLang="zh-CN" sz="2400" dirty="0">
                <a:latin typeface="+mn-ea"/>
                <a:ea typeface="+mn-ea"/>
              </a:rPr>
              <a:t>?</a:t>
            </a:r>
            <a:endParaRPr lang="en-US" altLang="zh-CN" sz="2400" dirty="0">
              <a:latin typeface="+mn-ea"/>
              <a:ea typeface="+mn-ea"/>
            </a:endParaRPr>
          </a:p>
          <a:p>
            <a:pPr marL="342900" indent="-342900" eaLnBrk="1" hangingPunct="1">
              <a:spcBef>
                <a:spcPct val="35000"/>
              </a:spcBef>
              <a:buClr>
                <a:srgbClr val="339966"/>
              </a:buClr>
              <a:buFont typeface="Wingdings" panose="05000000000000000000" pitchFamily="2" charset="2"/>
              <a:buChar char="q"/>
              <a:defRPr/>
            </a:pPr>
            <a:endParaRPr lang="en-US" altLang="zh-CN" sz="240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7585">
                                            <p:txEl>
                                              <p:pRg st="0" end="0"/>
                                            </p:txEl>
                                          </p:spTgt>
                                        </p:tgtEl>
                                        <p:attrNameLst>
                                          <p:attrName>style.visibility</p:attrName>
                                        </p:attrNameLst>
                                      </p:cBhvr>
                                      <p:to>
                                        <p:strVal val="visible"/>
                                      </p:to>
                                    </p:set>
                                    <p:anim calcmode="lin" valueType="num">
                                      <p:cBhvr additive="base">
                                        <p:cTn id="7" dur="500" fill="hold"/>
                                        <p:tgtEl>
                                          <p:spTgt spid="10758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758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7585">
                                            <p:txEl>
                                              <p:pRg st="1" end="1"/>
                                            </p:txEl>
                                          </p:spTgt>
                                        </p:tgtEl>
                                        <p:attrNameLst>
                                          <p:attrName>style.visibility</p:attrName>
                                        </p:attrNameLst>
                                      </p:cBhvr>
                                      <p:to>
                                        <p:strVal val="visible"/>
                                      </p:to>
                                    </p:set>
                                    <p:anim calcmode="lin" valueType="num">
                                      <p:cBhvr additive="base">
                                        <p:cTn id="13" dur="500" fill="hold"/>
                                        <p:tgtEl>
                                          <p:spTgt spid="10758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758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7585">
                                            <p:txEl>
                                              <p:pRg st="2" end="2"/>
                                            </p:txEl>
                                          </p:spTgt>
                                        </p:tgtEl>
                                        <p:attrNameLst>
                                          <p:attrName>style.visibility</p:attrName>
                                        </p:attrNameLst>
                                      </p:cBhvr>
                                      <p:to>
                                        <p:strVal val="visible"/>
                                      </p:to>
                                    </p:set>
                                    <p:anim calcmode="lin" valueType="num">
                                      <p:cBhvr additive="base">
                                        <p:cTn id="19" dur="500" fill="hold"/>
                                        <p:tgtEl>
                                          <p:spTgt spid="10758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758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7585">
                                            <p:txEl>
                                              <p:pRg st="3" end="3"/>
                                            </p:txEl>
                                          </p:spTgt>
                                        </p:tgtEl>
                                        <p:attrNameLst>
                                          <p:attrName>style.visibility</p:attrName>
                                        </p:attrNameLst>
                                      </p:cBhvr>
                                      <p:to>
                                        <p:strVal val="visible"/>
                                      </p:to>
                                    </p:set>
                                    <p:anim calcmode="lin" valueType="num">
                                      <p:cBhvr additive="base">
                                        <p:cTn id="25" dur="500" fill="hold"/>
                                        <p:tgtEl>
                                          <p:spTgt spid="10758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758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7585">
                                            <p:txEl>
                                              <p:pRg st="4" end="4"/>
                                            </p:txEl>
                                          </p:spTgt>
                                        </p:tgtEl>
                                        <p:attrNameLst>
                                          <p:attrName>style.visibility</p:attrName>
                                        </p:attrNameLst>
                                      </p:cBhvr>
                                      <p:to>
                                        <p:strVal val="visible"/>
                                      </p:to>
                                    </p:set>
                                    <p:anim calcmode="lin" valueType="num">
                                      <p:cBhvr additive="base">
                                        <p:cTn id="31" dur="500" fill="hold"/>
                                        <p:tgtEl>
                                          <p:spTgt spid="10758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758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8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a:t>思考</a:t>
            </a:r>
            <a:endParaRPr lang="zh-CN" altLang="en-US"/>
          </a:p>
        </p:txBody>
      </p:sp>
      <p:sp>
        <p:nvSpPr>
          <p:cNvPr id="52227" name="Rectangle 3"/>
          <p:cNvSpPr>
            <a:spLocks noChangeArrowheads="1"/>
          </p:cNvSpPr>
          <p:nvPr/>
        </p:nvSpPr>
        <p:spPr bwMode="auto">
          <a:xfrm>
            <a:off x="3282950" y="2176463"/>
            <a:ext cx="644525" cy="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9572" name="Rectangle 4"/>
          <p:cNvSpPr>
            <a:spLocks noChangeArrowheads="1"/>
          </p:cNvSpPr>
          <p:nvPr/>
        </p:nvSpPr>
        <p:spPr bwMode="auto">
          <a:xfrm>
            <a:off x="684213" y="1428750"/>
            <a:ext cx="8208962" cy="4664075"/>
          </a:xfrm>
          <a:prstGeom prst="rect">
            <a:avLst/>
          </a:prstGeom>
          <a:noFill/>
          <a:ln w="9525">
            <a:noFill/>
            <a:miter lim="800000"/>
          </a:ln>
        </p:spPr>
        <p:txBody>
          <a:bodyPr/>
          <a:lstStyle/>
          <a:p>
            <a:pPr marL="342900" indent="-342900" eaLnBrk="1" hangingPunct="1">
              <a:spcBef>
                <a:spcPct val="40000"/>
              </a:spcBef>
              <a:buClr>
                <a:srgbClr val="339966"/>
              </a:buClr>
              <a:buFont typeface="Wingdings" panose="05000000000000000000" pitchFamily="2" charset="2"/>
              <a:buChar char="q"/>
              <a:defRPr/>
            </a:pPr>
            <a:r>
              <a:rPr lang="zh-CN" altLang="en-US" sz="2400" dirty="0">
                <a:latin typeface="+mn-ea"/>
                <a:ea typeface="+mn-ea"/>
              </a:rPr>
              <a:t>学员姓名允许为空吗</a:t>
            </a:r>
            <a:r>
              <a:rPr lang="en-US" altLang="zh-CN" sz="2400" dirty="0">
                <a:latin typeface="+mn-ea"/>
                <a:ea typeface="+mn-ea"/>
              </a:rPr>
              <a:t>?</a:t>
            </a:r>
            <a:endParaRPr lang="en-US" altLang="zh-CN" sz="2400" dirty="0">
              <a:latin typeface="+mn-ea"/>
              <a:ea typeface="+mn-ea"/>
            </a:endParaRPr>
          </a:p>
          <a:p>
            <a:pPr marL="342900" indent="-342900" eaLnBrk="1" hangingPunct="1">
              <a:spcBef>
                <a:spcPct val="40000"/>
              </a:spcBef>
              <a:buClr>
                <a:srgbClr val="339966"/>
              </a:buClr>
              <a:buFont typeface="Wingdings" panose="05000000000000000000" pitchFamily="2" charset="2"/>
              <a:buChar char="q"/>
              <a:defRPr/>
            </a:pPr>
            <a:r>
              <a:rPr lang="zh-CN" altLang="en-US" sz="2400" dirty="0">
                <a:latin typeface="+mn-ea"/>
                <a:ea typeface="+mn-ea"/>
              </a:rPr>
              <a:t>家庭地址允许为空吗</a:t>
            </a:r>
            <a:r>
              <a:rPr lang="en-US" altLang="zh-CN" sz="2400" dirty="0">
                <a:latin typeface="+mn-ea"/>
                <a:ea typeface="+mn-ea"/>
              </a:rPr>
              <a:t>?</a:t>
            </a:r>
            <a:endParaRPr lang="en-US" altLang="zh-CN" sz="2400" dirty="0">
              <a:latin typeface="+mn-ea"/>
              <a:ea typeface="+mn-ea"/>
            </a:endParaRPr>
          </a:p>
          <a:p>
            <a:pPr marL="342900" indent="-342900" eaLnBrk="1" hangingPunct="1">
              <a:spcBef>
                <a:spcPct val="40000"/>
              </a:spcBef>
              <a:buClr>
                <a:srgbClr val="339966"/>
              </a:buClr>
              <a:buFont typeface="Wingdings" panose="05000000000000000000" pitchFamily="2" charset="2"/>
              <a:buChar char="q"/>
              <a:defRPr/>
            </a:pPr>
            <a:r>
              <a:rPr lang="zh-CN" altLang="en-US" sz="2400" dirty="0">
                <a:latin typeface="+mn-ea"/>
                <a:ea typeface="+mn-ea"/>
              </a:rPr>
              <a:t>电子邮件信息允许为空吗</a:t>
            </a:r>
            <a:r>
              <a:rPr lang="en-US" altLang="zh-CN" sz="2400" dirty="0">
                <a:latin typeface="+mn-ea"/>
                <a:ea typeface="+mn-ea"/>
              </a:rPr>
              <a:t>?</a:t>
            </a:r>
            <a:endParaRPr lang="en-US" altLang="zh-CN" sz="2400" dirty="0">
              <a:latin typeface="+mn-ea"/>
              <a:ea typeface="+mn-ea"/>
            </a:endParaRPr>
          </a:p>
          <a:p>
            <a:pPr marL="342900" indent="-342900" eaLnBrk="1" hangingPunct="1">
              <a:spcBef>
                <a:spcPct val="40000"/>
              </a:spcBef>
              <a:buClr>
                <a:srgbClr val="339966"/>
              </a:buClr>
              <a:buFont typeface="Wingdings" panose="05000000000000000000" pitchFamily="2" charset="2"/>
              <a:buChar char="q"/>
              <a:defRPr/>
            </a:pPr>
            <a:r>
              <a:rPr lang="zh-CN" altLang="en-US" sz="2400" dirty="0">
                <a:latin typeface="+mn-ea"/>
                <a:ea typeface="+mn-ea"/>
              </a:rPr>
              <a:t>考试成绩允许为空吗</a:t>
            </a:r>
            <a:r>
              <a:rPr lang="en-US" altLang="zh-CN" sz="2400" dirty="0">
                <a:latin typeface="+mn-ea"/>
                <a:ea typeface="+mn-ea"/>
              </a:rPr>
              <a:t>?</a:t>
            </a:r>
            <a:endParaRPr lang="en-US" altLang="zh-CN" sz="240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9572">
                                            <p:txEl>
                                              <p:pRg st="0" end="0"/>
                                            </p:txEl>
                                          </p:spTgt>
                                        </p:tgtEl>
                                        <p:attrNameLst>
                                          <p:attrName>style.visibility</p:attrName>
                                        </p:attrNameLst>
                                      </p:cBhvr>
                                      <p:to>
                                        <p:strVal val="visible"/>
                                      </p:to>
                                    </p:set>
                                    <p:anim calcmode="lin" valueType="num">
                                      <p:cBhvr additive="base">
                                        <p:cTn id="7" dur="500" fill="hold"/>
                                        <p:tgtEl>
                                          <p:spTgt spid="10957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95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9572">
                                            <p:txEl>
                                              <p:pRg st="1" end="1"/>
                                            </p:txEl>
                                          </p:spTgt>
                                        </p:tgtEl>
                                        <p:attrNameLst>
                                          <p:attrName>style.visibility</p:attrName>
                                        </p:attrNameLst>
                                      </p:cBhvr>
                                      <p:to>
                                        <p:strVal val="visible"/>
                                      </p:to>
                                    </p:set>
                                    <p:anim calcmode="lin" valueType="num">
                                      <p:cBhvr additive="base">
                                        <p:cTn id="13" dur="500" fill="hold"/>
                                        <p:tgtEl>
                                          <p:spTgt spid="10957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957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9572">
                                            <p:txEl>
                                              <p:pRg st="2" end="2"/>
                                            </p:txEl>
                                          </p:spTgt>
                                        </p:tgtEl>
                                        <p:attrNameLst>
                                          <p:attrName>style.visibility</p:attrName>
                                        </p:attrNameLst>
                                      </p:cBhvr>
                                      <p:to>
                                        <p:strVal val="visible"/>
                                      </p:to>
                                    </p:set>
                                    <p:anim calcmode="lin" valueType="num">
                                      <p:cBhvr additive="base">
                                        <p:cTn id="19" dur="500" fill="hold"/>
                                        <p:tgtEl>
                                          <p:spTgt spid="10957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957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9572">
                                            <p:txEl>
                                              <p:pRg st="3" end="3"/>
                                            </p:txEl>
                                          </p:spTgt>
                                        </p:tgtEl>
                                        <p:attrNameLst>
                                          <p:attrName>style.visibility</p:attrName>
                                        </p:attrNameLst>
                                      </p:cBhvr>
                                      <p:to>
                                        <p:strVal val="visible"/>
                                      </p:to>
                                    </p:set>
                                    <p:anim calcmode="lin" valueType="num">
                                      <p:cBhvr additive="base">
                                        <p:cTn id="25" dur="500" fill="hold"/>
                                        <p:tgtEl>
                                          <p:spTgt spid="10957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957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3"/>
          <p:cNvSpPr txBox="1">
            <a:spLocks noChangeArrowheads="1"/>
          </p:cNvSpPr>
          <p:nvPr/>
        </p:nvSpPr>
        <p:spPr bwMode="auto">
          <a:xfrm>
            <a:off x="7415213" y="188913"/>
            <a:ext cx="1620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ea typeface="华文行楷" panose="02010800040101010101" pitchFamily="2" charset="-122"/>
              </a:rPr>
              <a:t> </a:t>
            </a:r>
            <a:endParaRPr lang="en-US" altLang="zh-CN" sz="2000">
              <a:ea typeface="华文行楷" panose="02010800040101010101" pitchFamily="2" charset="-122"/>
            </a:endParaRPr>
          </a:p>
        </p:txBody>
      </p:sp>
      <p:sp>
        <p:nvSpPr>
          <p:cNvPr id="71683" name="Rectangle 2"/>
          <p:cNvSpPr>
            <a:spLocks noChangeArrowheads="1"/>
          </p:cNvSpPr>
          <p:nvPr/>
        </p:nvSpPr>
        <p:spPr bwMode="auto">
          <a:xfrm>
            <a:off x="539750" y="765175"/>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en-US" altLang="en-US" sz="2800" b="1">
                <a:latin typeface="Calibri Light" panose="020F0302020204030204" pitchFamily="34" charset="0"/>
                <a:ea typeface="华文新魏" panose="02010800040101010101" pitchFamily="2" charset="-122"/>
              </a:rPr>
              <a:t>Select语句(1)</a:t>
            </a:r>
            <a:endParaRPr lang="en-US" altLang="zh-CN" sz="2800" b="1">
              <a:latin typeface="Calibri Light" panose="020F0302020204030204" pitchFamily="34" charset="0"/>
              <a:ea typeface="华文新魏" panose="02010800040101010101" pitchFamily="2" charset="-122"/>
            </a:endParaRPr>
          </a:p>
        </p:txBody>
      </p:sp>
      <p:sp>
        <p:nvSpPr>
          <p:cNvPr id="71684"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685" name="Rectangle 7"/>
          <p:cNvSpPr>
            <a:spLocks noChangeArrowheads="1"/>
          </p:cNvSpPr>
          <p:nvPr/>
        </p:nvSpPr>
        <p:spPr bwMode="blackWhite">
          <a:xfrm>
            <a:off x="684213" y="2347913"/>
            <a:ext cx="7632700" cy="1079500"/>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tabLst>
                <a:tab pos="1200150" algn="l"/>
              </a:tabLst>
              <a:defRPr>
                <a:solidFill>
                  <a:schemeClr val="tx1"/>
                </a:solidFill>
                <a:latin typeface="Arial" panose="020B0604020202020204" pitchFamily="34" charset="0"/>
                <a:ea typeface="宋体" panose="02010600030101010101" pitchFamily="2" charset="-122"/>
              </a:defRPr>
            </a:lvl1pPr>
            <a:lvl2pPr marL="742950" indent="-285750">
              <a:tabLst>
                <a:tab pos="1200150" algn="l"/>
              </a:tabLst>
              <a:defRPr>
                <a:solidFill>
                  <a:schemeClr val="tx1"/>
                </a:solidFill>
                <a:latin typeface="Arial" panose="020B0604020202020204" pitchFamily="34" charset="0"/>
                <a:ea typeface="宋体" panose="02010600030101010101" pitchFamily="2" charset="-122"/>
              </a:defRPr>
            </a:lvl2pPr>
            <a:lvl3pPr marL="1143000" indent="-228600">
              <a:tabLst>
                <a:tab pos="1200150" algn="l"/>
              </a:tabLst>
              <a:defRPr>
                <a:solidFill>
                  <a:schemeClr val="tx1"/>
                </a:solidFill>
                <a:latin typeface="Arial" panose="020B0604020202020204" pitchFamily="34" charset="0"/>
                <a:ea typeface="宋体" panose="02010600030101010101" pitchFamily="2" charset="-122"/>
              </a:defRPr>
            </a:lvl3pPr>
            <a:lvl4pPr marL="1600200" indent="-228600">
              <a:tabLst>
                <a:tab pos="1200150" algn="l"/>
              </a:tabLst>
              <a:defRPr>
                <a:solidFill>
                  <a:schemeClr val="tx1"/>
                </a:solidFill>
                <a:latin typeface="Arial" panose="020B0604020202020204" pitchFamily="34" charset="0"/>
                <a:ea typeface="宋体" panose="02010600030101010101" pitchFamily="2" charset="-122"/>
              </a:defRPr>
            </a:lvl4pPr>
            <a:lvl5pPr marL="2057400" indent="-228600">
              <a:tabLst>
                <a:tab pos="120015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None/>
            </a:pPr>
            <a:r>
              <a:rPr lang="en-US" altLang="ja-JP" b="1">
                <a:solidFill>
                  <a:srgbClr val="000000"/>
                </a:solidFill>
                <a:latin typeface="Courier New" panose="02070309020205020404" pitchFamily="49" charset="0"/>
              </a:rPr>
              <a:t>SELECT</a:t>
            </a:r>
            <a:r>
              <a:rPr lang="en-US" altLang="zh-CN" b="1">
                <a:solidFill>
                  <a:srgbClr val="000000"/>
                </a:solidFill>
                <a:latin typeface="Courier New" panose="02070309020205020404" pitchFamily="49" charset="0"/>
              </a:rPr>
              <a:t> [</a:t>
            </a:r>
            <a:r>
              <a:rPr lang="en-US" altLang="ja-JP" sz="2000" b="1">
                <a:solidFill>
                  <a:srgbClr val="000000"/>
                </a:solidFill>
                <a:latin typeface="Courier New" panose="02070309020205020404" pitchFamily="49" charset="0"/>
              </a:rPr>
              <a:t>DISTINCT</a:t>
            </a:r>
            <a:r>
              <a:rPr lang="en-US" altLang="zh-CN" b="1">
                <a:solidFill>
                  <a:srgbClr val="000000"/>
                </a:solidFill>
                <a:latin typeface="Courier New" panose="02070309020205020404" pitchFamily="49" charset="0"/>
              </a:rPr>
              <a:t>] </a:t>
            </a:r>
            <a:r>
              <a:rPr lang="en-US" altLang="ja-JP" b="1">
                <a:solidFill>
                  <a:srgbClr val="000000"/>
                </a:solidFill>
                <a:latin typeface="Courier New" panose="02070309020205020404" pitchFamily="49" charset="0"/>
              </a:rPr>
              <a:t>*|{</a:t>
            </a:r>
            <a:r>
              <a:rPr lang="en-US" altLang="ja-JP" b="1" i="1">
                <a:solidFill>
                  <a:srgbClr val="000000"/>
                </a:solidFill>
                <a:latin typeface="Courier New" panose="02070309020205020404" pitchFamily="49" charset="0"/>
              </a:rPr>
              <a:t>column</a:t>
            </a:r>
            <a:r>
              <a:rPr lang="en-US" altLang="zh-CN" b="1">
                <a:solidFill>
                  <a:srgbClr val="000000"/>
                </a:solidFill>
                <a:latin typeface="Courier New" panose="02070309020205020404" pitchFamily="49" charset="0"/>
              </a:rPr>
              <a:t>1</a:t>
            </a:r>
            <a:r>
              <a:rPr lang="en-US" altLang="ja-JP" b="1">
                <a:solidFill>
                  <a:srgbClr val="000000"/>
                </a:solidFill>
                <a:latin typeface="Courier New" panose="02070309020205020404" pitchFamily="49" charset="0"/>
              </a:rPr>
              <a:t>, </a:t>
            </a:r>
            <a:r>
              <a:rPr lang="en-US" altLang="ja-JP" b="1" i="1">
                <a:solidFill>
                  <a:srgbClr val="000000"/>
                </a:solidFill>
                <a:latin typeface="Courier New" panose="02070309020205020404" pitchFamily="49" charset="0"/>
              </a:rPr>
              <a:t>column</a:t>
            </a:r>
            <a:r>
              <a:rPr lang="en-US" altLang="zh-CN" b="1">
                <a:solidFill>
                  <a:srgbClr val="000000"/>
                </a:solidFill>
                <a:latin typeface="Courier New" panose="02070309020205020404" pitchFamily="49" charset="0"/>
              </a:rPr>
              <a:t>2</a:t>
            </a:r>
            <a:r>
              <a:rPr lang="en-US" altLang="ja-JP" b="1">
                <a:solidFill>
                  <a:srgbClr val="000000"/>
                </a:solidFill>
                <a:latin typeface="Courier New" panose="02070309020205020404" pitchFamily="49" charset="0"/>
              </a:rPr>
              <a:t>. </a:t>
            </a:r>
            <a:r>
              <a:rPr lang="en-US" altLang="ja-JP" b="1" i="1">
                <a:solidFill>
                  <a:srgbClr val="000000"/>
                </a:solidFill>
                <a:latin typeface="Courier New" panose="02070309020205020404" pitchFamily="49" charset="0"/>
              </a:rPr>
              <a:t>column</a:t>
            </a:r>
            <a:r>
              <a:rPr lang="en-US" altLang="zh-CN" b="1">
                <a:solidFill>
                  <a:srgbClr val="000000"/>
                </a:solidFill>
                <a:latin typeface="Courier New" panose="02070309020205020404" pitchFamily="49" charset="0"/>
              </a:rPr>
              <a:t>3</a:t>
            </a:r>
            <a:r>
              <a:rPr lang="en-US" altLang="ja-JP" b="1">
                <a:solidFill>
                  <a:srgbClr val="000000"/>
                </a:solidFill>
                <a:latin typeface="Courier New" panose="02070309020205020404" pitchFamily="49" charset="0"/>
              </a:rPr>
              <a:t>..}</a:t>
            </a:r>
            <a:endParaRPr lang="en-US" altLang="ja-JP" b="1">
              <a:solidFill>
                <a:srgbClr val="000000"/>
              </a:solidFill>
              <a:latin typeface="Courier New" panose="02070309020205020404" pitchFamily="49" charset="0"/>
            </a:endParaRPr>
          </a:p>
          <a:p>
            <a:pPr eaLnBrk="1" hangingPunct="1">
              <a:lnSpc>
                <a:spcPct val="90000"/>
              </a:lnSpc>
              <a:spcBef>
                <a:spcPct val="20000"/>
              </a:spcBef>
              <a:buClr>
                <a:schemeClr val="tx1"/>
              </a:buClr>
              <a:buSzPct val="70000"/>
              <a:buFont typeface="Wingdings" panose="05000000000000000000" pitchFamily="2" charset="2"/>
              <a:buNone/>
            </a:pPr>
            <a:r>
              <a:rPr lang="en-US" altLang="zh-CN" b="1">
                <a:solidFill>
                  <a:srgbClr val="000000"/>
                </a:solidFill>
                <a:latin typeface="Courier New" panose="02070309020205020404" pitchFamily="49" charset="0"/>
              </a:rPr>
              <a:t>		</a:t>
            </a:r>
            <a:r>
              <a:rPr lang="en-US" altLang="ja-JP" b="1">
                <a:solidFill>
                  <a:srgbClr val="000000"/>
                </a:solidFill>
                <a:latin typeface="Courier New" panose="02070309020205020404" pitchFamily="49" charset="0"/>
              </a:rPr>
              <a:t>FROM	</a:t>
            </a:r>
            <a:r>
              <a:rPr lang="en-US" altLang="ja-JP" b="1" i="1">
                <a:solidFill>
                  <a:srgbClr val="000000"/>
                </a:solidFill>
                <a:latin typeface="Courier New" panose="02070309020205020404" pitchFamily="49" charset="0"/>
              </a:rPr>
              <a:t>table;</a:t>
            </a:r>
            <a:endParaRPr lang="en-US" altLang="zh-CN" b="1" i="1">
              <a:solidFill>
                <a:srgbClr val="000000"/>
              </a:solidFill>
              <a:latin typeface="Courier New" panose="02070309020205020404" pitchFamily="49" charset="0"/>
            </a:endParaRPr>
          </a:p>
        </p:txBody>
      </p:sp>
      <p:sp>
        <p:nvSpPr>
          <p:cNvPr id="71686" name="Text Box 8"/>
          <p:cNvSpPr txBox="1">
            <a:spLocks noChangeArrowheads="1"/>
          </p:cNvSpPr>
          <p:nvPr/>
        </p:nvSpPr>
        <p:spPr bwMode="auto">
          <a:xfrm>
            <a:off x="611188" y="3644900"/>
            <a:ext cx="7962900" cy="170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en-US" altLang="zh-CN" sz="2000"/>
              <a:t>Select </a:t>
            </a:r>
            <a:r>
              <a:rPr lang="zh-CN" altLang="en-US" sz="2000"/>
              <a:t>指定查询哪些列的数据。</a:t>
            </a:r>
            <a:endParaRPr lang="zh-CN" altLang="en-US" sz="2000"/>
          </a:p>
          <a:p>
            <a:pPr eaLnBrk="1" hangingPunct="1">
              <a:lnSpc>
                <a:spcPct val="90000"/>
              </a:lnSpc>
              <a:spcBef>
                <a:spcPct val="20000"/>
              </a:spcBef>
              <a:buClr>
                <a:schemeClr val="tx1"/>
              </a:buClr>
              <a:buSzPct val="70000"/>
              <a:buFont typeface="Wingdings" panose="05000000000000000000" pitchFamily="2" charset="2"/>
              <a:buChar char="l"/>
            </a:pPr>
            <a:r>
              <a:rPr lang="en-US" altLang="zh-CN" sz="2000"/>
              <a:t>column</a:t>
            </a:r>
            <a:r>
              <a:rPr lang="zh-CN" altLang="en-US" sz="2000"/>
              <a:t>指定列名。</a:t>
            </a:r>
            <a:endParaRPr lang="zh-CN" altLang="en-US" sz="2000"/>
          </a:p>
          <a:p>
            <a:pPr eaLnBrk="1" hangingPunct="1">
              <a:lnSpc>
                <a:spcPct val="90000"/>
              </a:lnSpc>
              <a:spcBef>
                <a:spcPct val="20000"/>
              </a:spcBef>
              <a:buClr>
                <a:schemeClr val="tx1"/>
              </a:buClr>
              <a:buSzPct val="70000"/>
              <a:buFont typeface="Wingdings" panose="05000000000000000000" pitchFamily="2" charset="2"/>
              <a:buChar char="l"/>
            </a:pPr>
            <a:r>
              <a:rPr lang="zh-CN" altLang="en-US" sz="2000"/>
              <a:t>*号代表查询所有列。</a:t>
            </a:r>
            <a:endParaRPr lang="zh-CN" altLang="en-US" sz="2000"/>
          </a:p>
          <a:p>
            <a:pPr eaLnBrk="1" hangingPunct="1">
              <a:lnSpc>
                <a:spcPct val="90000"/>
              </a:lnSpc>
              <a:spcBef>
                <a:spcPct val="20000"/>
              </a:spcBef>
              <a:buClr>
                <a:schemeClr val="tx1"/>
              </a:buClr>
              <a:buSzPct val="70000"/>
              <a:buFont typeface="Wingdings" panose="05000000000000000000" pitchFamily="2" charset="2"/>
              <a:buChar char="l"/>
            </a:pPr>
            <a:r>
              <a:rPr lang="en-US" altLang="zh-CN" sz="2000"/>
              <a:t>From</a:t>
            </a:r>
            <a:r>
              <a:rPr lang="zh-CN" altLang="en-US" sz="2000"/>
              <a:t>指定查询哪张表。</a:t>
            </a:r>
            <a:endParaRPr lang="zh-CN" altLang="en-US" sz="2000"/>
          </a:p>
          <a:p>
            <a:pPr eaLnBrk="1" hangingPunct="1">
              <a:lnSpc>
                <a:spcPct val="90000"/>
              </a:lnSpc>
              <a:spcBef>
                <a:spcPct val="20000"/>
              </a:spcBef>
              <a:buClr>
                <a:schemeClr val="tx1"/>
              </a:buClr>
              <a:buSzPct val="70000"/>
              <a:buFont typeface="Wingdings" panose="05000000000000000000" pitchFamily="2" charset="2"/>
              <a:buChar char="l"/>
            </a:pPr>
            <a:r>
              <a:rPr lang="en-US" altLang="ja-JP" sz="2000">
                <a:solidFill>
                  <a:srgbClr val="000000"/>
                </a:solidFill>
              </a:rPr>
              <a:t>DISTINCT</a:t>
            </a:r>
            <a:r>
              <a:rPr lang="zh-CN" altLang="en-US" sz="2000">
                <a:solidFill>
                  <a:srgbClr val="000000"/>
                </a:solidFill>
              </a:rPr>
              <a:t>可选，指显示结果时，是否剔除重复数据</a:t>
            </a:r>
            <a:endParaRPr lang="zh-CN" altLang="en-US" sz="2000">
              <a:solidFill>
                <a:srgbClr val="000000"/>
              </a:solidFill>
            </a:endParaRPr>
          </a:p>
        </p:txBody>
      </p:sp>
      <p:sp>
        <p:nvSpPr>
          <p:cNvPr id="71687" name="Text Box 9"/>
          <p:cNvSpPr txBox="1">
            <a:spLocks noChangeArrowheads="1"/>
          </p:cNvSpPr>
          <p:nvPr/>
        </p:nvSpPr>
        <p:spPr bwMode="auto">
          <a:xfrm>
            <a:off x="611188" y="1700213"/>
            <a:ext cx="3455987"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a:t>基本</a:t>
            </a:r>
            <a:r>
              <a:rPr lang="en-US" altLang="zh-CN" sz="2400"/>
              <a:t>select</a:t>
            </a:r>
            <a:r>
              <a:rPr lang="zh-CN" altLang="en-US" sz="2400"/>
              <a:t>语句</a:t>
            </a:r>
            <a:endParaRPr lang="zh-CN" altLang="en-US" sz="2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3"/>
          <p:cNvSpPr txBox="1">
            <a:spLocks noChangeArrowheads="1"/>
          </p:cNvSpPr>
          <p:nvPr/>
        </p:nvSpPr>
        <p:spPr bwMode="auto">
          <a:xfrm>
            <a:off x="7415213" y="188913"/>
            <a:ext cx="1620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ea typeface="华文行楷" panose="02010800040101010101" pitchFamily="2" charset="-122"/>
              </a:rPr>
              <a:t> </a:t>
            </a:r>
            <a:endParaRPr lang="en-US" altLang="zh-CN" sz="2000">
              <a:ea typeface="华文行楷" panose="02010800040101010101" pitchFamily="2" charset="-122"/>
            </a:endParaRPr>
          </a:p>
        </p:txBody>
      </p:sp>
      <p:sp>
        <p:nvSpPr>
          <p:cNvPr id="73731" name="Rectangle 2"/>
          <p:cNvSpPr>
            <a:spLocks noChangeArrowheads="1"/>
          </p:cNvSpPr>
          <p:nvPr/>
        </p:nvSpPr>
        <p:spPr bwMode="auto">
          <a:xfrm>
            <a:off x="539750" y="765175"/>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en-US" altLang="en-US" sz="2800" b="1">
                <a:latin typeface="Calibri Light" panose="020F0302020204030204" pitchFamily="34" charset="0"/>
                <a:ea typeface="华文新魏" panose="02010800040101010101" pitchFamily="2" charset="-122"/>
              </a:rPr>
              <a:t>Select语句(1)</a:t>
            </a:r>
            <a:endParaRPr lang="en-US" altLang="zh-CN" sz="2800" b="1">
              <a:latin typeface="Calibri Light" panose="020F0302020204030204" pitchFamily="34" charset="0"/>
              <a:ea typeface="华文新魏" panose="02010800040101010101" pitchFamily="2" charset="-122"/>
            </a:endParaRPr>
          </a:p>
        </p:txBody>
      </p:sp>
      <p:sp>
        <p:nvSpPr>
          <p:cNvPr id="73732"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33" name="Text Box 6"/>
          <p:cNvSpPr txBox="1">
            <a:spLocks noChangeArrowheads="1"/>
          </p:cNvSpPr>
          <p:nvPr/>
        </p:nvSpPr>
        <p:spPr bwMode="auto">
          <a:xfrm>
            <a:off x="592138" y="1660525"/>
            <a:ext cx="6899275" cy="1625600"/>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a:solidFill>
                  <a:srgbClr val="000000"/>
                </a:solidFill>
              </a:rPr>
              <a:t>练习：</a:t>
            </a:r>
            <a:endParaRPr lang="zh-CN" altLang="en-US" sz="2400">
              <a:solidFill>
                <a:srgbClr val="000000"/>
              </a:solidFill>
            </a:endParaRPr>
          </a:p>
          <a:p>
            <a:pPr lvl="1" eaLnBrk="1" hangingPunct="1">
              <a:lnSpc>
                <a:spcPct val="90000"/>
              </a:lnSpc>
              <a:spcBef>
                <a:spcPct val="20000"/>
              </a:spcBef>
              <a:buClr>
                <a:schemeClr val="tx1"/>
              </a:buClr>
              <a:buSzPct val="70000"/>
              <a:buFont typeface="Wingdings" panose="05000000000000000000" pitchFamily="2" charset="2"/>
              <a:buChar char="l"/>
            </a:pPr>
            <a:r>
              <a:rPr lang="zh-CN" altLang="en-US" sz="2400">
                <a:solidFill>
                  <a:srgbClr val="000000"/>
                </a:solidFill>
              </a:rPr>
              <a:t>查询表中所有学生的信息。</a:t>
            </a:r>
            <a:endParaRPr lang="zh-CN" altLang="en-US" sz="2400">
              <a:solidFill>
                <a:srgbClr val="000000"/>
              </a:solidFill>
            </a:endParaRPr>
          </a:p>
          <a:p>
            <a:pPr lvl="1" eaLnBrk="1" hangingPunct="1">
              <a:lnSpc>
                <a:spcPct val="90000"/>
              </a:lnSpc>
              <a:spcBef>
                <a:spcPct val="20000"/>
              </a:spcBef>
              <a:buClr>
                <a:schemeClr val="tx1"/>
              </a:buClr>
              <a:buSzPct val="70000"/>
              <a:buFont typeface="Wingdings" panose="05000000000000000000" pitchFamily="2" charset="2"/>
              <a:buChar char="l"/>
            </a:pPr>
            <a:r>
              <a:rPr lang="zh-CN" altLang="en-US" sz="2400">
                <a:solidFill>
                  <a:srgbClr val="000000"/>
                </a:solidFill>
              </a:rPr>
              <a:t>查询表中所有学生的姓名和对应的英语成绩。</a:t>
            </a:r>
            <a:endParaRPr lang="zh-CN" altLang="en-US" sz="2400">
              <a:solidFill>
                <a:srgbClr val="000000"/>
              </a:solidFill>
            </a:endParaRPr>
          </a:p>
          <a:p>
            <a:pPr lvl="1" eaLnBrk="1" hangingPunct="1">
              <a:lnSpc>
                <a:spcPct val="90000"/>
              </a:lnSpc>
              <a:spcBef>
                <a:spcPct val="20000"/>
              </a:spcBef>
              <a:buClr>
                <a:schemeClr val="tx1"/>
              </a:buClr>
              <a:buSzPct val="70000"/>
              <a:buFont typeface="Wingdings" panose="05000000000000000000" pitchFamily="2" charset="2"/>
              <a:buChar char="l"/>
            </a:pPr>
            <a:r>
              <a:rPr lang="zh-CN" altLang="en-US" sz="2400">
                <a:solidFill>
                  <a:srgbClr val="000000"/>
                </a:solidFill>
              </a:rPr>
              <a:t>过滤表中重复数据。</a:t>
            </a:r>
            <a:endParaRPr lang="zh-CN" altLang="en-US" sz="2400">
              <a:solidFill>
                <a:srgbClr val="00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3"/>
          <p:cNvSpPr txBox="1">
            <a:spLocks noChangeArrowheads="1"/>
          </p:cNvSpPr>
          <p:nvPr/>
        </p:nvSpPr>
        <p:spPr bwMode="auto">
          <a:xfrm>
            <a:off x="7415213" y="188913"/>
            <a:ext cx="1620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ea typeface="华文行楷" panose="02010800040101010101" pitchFamily="2" charset="-122"/>
              </a:rPr>
              <a:t> </a:t>
            </a:r>
            <a:endParaRPr lang="en-US" altLang="zh-CN" sz="2000">
              <a:ea typeface="华文行楷" panose="02010800040101010101" pitchFamily="2" charset="-122"/>
            </a:endParaRPr>
          </a:p>
        </p:txBody>
      </p:sp>
      <p:sp>
        <p:nvSpPr>
          <p:cNvPr id="75779" name="Rectangle 2"/>
          <p:cNvSpPr>
            <a:spLocks noChangeArrowheads="1"/>
          </p:cNvSpPr>
          <p:nvPr/>
        </p:nvSpPr>
        <p:spPr bwMode="auto">
          <a:xfrm>
            <a:off x="539750" y="765175"/>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en-US" altLang="en-US" sz="2800" b="1">
                <a:latin typeface="Calibri Light" panose="020F0302020204030204" pitchFamily="34" charset="0"/>
                <a:ea typeface="华文新魏" panose="02010800040101010101" pitchFamily="2" charset="-122"/>
              </a:rPr>
              <a:t>Select语句(</a:t>
            </a:r>
            <a:r>
              <a:rPr lang="en-US" altLang="zh-CN" sz="2800" b="1">
                <a:latin typeface="Calibri Light" panose="020F0302020204030204" pitchFamily="34" charset="0"/>
                <a:ea typeface="华文新魏" panose="02010800040101010101" pitchFamily="2" charset="-122"/>
              </a:rPr>
              <a:t>2</a:t>
            </a:r>
            <a:r>
              <a:rPr lang="en-US" altLang="en-US" sz="2800" b="1">
                <a:latin typeface="Calibri Light" panose="020F0302020204030204" pitchFamily="34" charset="0"/>
                <a:ea typeface="华文新魏" panose="02010800040101010101" pitchFamily="2" charset="-122"/>
              </a:rPr>
              <a:t>)</a:t>
            </a:r>
            <a:endParaRPr lang="en-US" altLang="zh-CN" sz="2800" b="1">
              <a:latin typeface="Calibri Light" panose="020F0302020204030204" pitchFamily="34" charset="0"/>
              <a:ea typeface="华文新魏" panose="02010800040101010101" pitchFamily="2" charset="-122"/>
            </a:endParaRPr>
          </a:p>
        </p:txBody>
      </p:sp>
      <p:sp>
        <p:nvSpPr>
          <p:cNvPr id="75780"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81" name="Rectangle 6"/>
          <p:cNvSpPr>
            <a:spLocks noChangeArrowheads="1"/>
          </p:cNvSpPr>
          <p:nvPr/>
        </p:nvSpPr>
        <p:spPr bwMode="blackWhite">
          <a:xfrm>
            <a:off x="684213" y="2349500"/>
            <a:ext cx="7632700" cy="792163"/>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tabLst>
                <a:tab pos="1200150" algn="l"/>
              </a:tabLst>
              <a:defRPr>
                <a:solidFill>
                  <a:schemeClr val="tx1"/>
                </a:solidFill>
                <a:latin typeface="Arial" panose="020B0604020202020204" pitchFamily="34" charset="0"/>
                <a:ea typeface="宋体" panose="02010600030101010101" pitchFamily="2" charset="-122"/>
              </a:defRPr>
            </a:lvl1pPr>
            <a:lvl2pPr marL="742950" indent="-285750">
              <a:tabLst>
                <a:tab pos="1200150" algn="l"/>
              </a:tabLst>
              <a:defRPr>
                <a:solidFill>
                  <a:schemeClr val="tx1"/>
                </a:solidFill>
                <a:latin typeface="Arial" panose="020B0604020202020204" pitchFamily="34" charset="0"/>
                <a:ea typeface="宋体" panose="02010600030101010101" pitchFamily="2" charset="-122"/>
              </a:defRPr>
            </a:lvl2pPr>
            <a:lvl3pPr marL="1143000" indent="-228600">
              <a:tabLst>
                <a:tab pos="1200150" algn="l"/>
              </a:tabLst>
              <a:defRPr>
                <a:solidFill>
                  <a:schemeClr val="tx1"/>
                </a:solidFill>
                <a:latin typeface="Arial" panose="020B0604020202020204" pitchFamily="34" charset="0"/>
                <a:ea typeface="宋体" panose="02010600030101010101" pitchFamily="2" charset="-122"/>
              </a:defRPr>
            </a:lvl3pPr>
            <a:lvl4pPr marL="1600200" indent="-228600">
              <a:tabLst>
                <a:tab pos="1200150" algn="l"/>
              </a:tabLst>
              <a:defRPr>
                <a:solidFill>
                  <a:schemeClr val="tx1"/>
                </a:solidFill>
                <a:latin typeface="Arial" panose="020B0604020202020204" pitchFamily="34" charset="0"/>
                <a:ea typeface="宋体" panose="02010600030101010101" pitchFamily="2" charset="-122"/>
              </a:defRPr>
            </a:lvl4pPr>
            <a:lvl5pPr marL="2057400" indent="-228600">
              <a:tabLst>
                <a:tab pos="120015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None/>
            </a:pPr>
            <a:r>
              <a:rPr lang="en-US" altLang="ja-JP" b="1">
                <a:solidFill>
                  <a:srgbClr val="000000"/>
                </a:solidFill>
                <a:latin typeface="Courier New" panose="02070309020205020404" pitchFamily="49" charset="0"/>
              </a:rPr>
              <a:t>SELECT</a:t>
            </a:r>
            <a:r>
              <a:rPr lang="en-US" altLang="zh-CN" b="1">
                <a:solidFill>
                  <a:srgbClr val="000000"/>
                </a:solidFill>
                <a:latin typeface="Courier New" panose="02070309020205020404" pitchFamily="49" charset="0"/>
              </a:rPr>
              <a:t> </a:t>
            </a:r>
            <a:r>
              <a:rPr lang="en-US" altLang="ja-JP" b="1">
                <a:solidFill>
                  <a:srgbClr val="000000"/>
                </a:solidFill>
                <a:latin typeface="Courier New" panose="02070309020205020404" pitchFamily="49" charset="0"/>
              </a:rPr>
              <a:t>*|{</a:t>
            </a:r>
            <a:r>
              <a:rPr lang="en-US" altLang="ja-JP" b="1" i="1">
                <a:solidFill>
                  <a:srgbClr val="000000"/>
                </a:solidFill>
                <a:latin typeface="Courier New" panose="02070309020205020404" pitchFamily="49" charset="0"/>
              </a:rPr>
              <a:t>column</a:t>
            </a:r>
            <a:r>
              <a:rPr lang="en-US" altLang="zh-CN" b="1">
                <a:solidFill>
                  <a:srgbClr val="000000"/>
                </a:solidFill>
                <a:latin typeface="Courier New" panose="02070309020205020404" pitchFamily="49" charset="0"/>
              </a:rPr>
              <a:t>1</a:t>
            </a:r>
            <a:r>
              <a:rPr lang="zh-CN" altLang="en-US" b="1">
                <a:solidFill>
                  <a:srgbClr val="000000"/>
                </a:solidFill>
                <a:latin typeface="Courier New" panose="02070309020205020404" pitchFamily="49" charset="0"/>
              </a:rPr>
              <a:t>｜</a:t>
            </a:r>
            <a:r>
              <a:rPr lang="en-US" altLang="ja-JP" b="1" i="1">
                <a:solidFill>
                  <a:srgbClr val="000000"/>
                </a:solidFill>
                <a:latin typeface="Courier New" panose="02070309020205020404" pitchFamily="49" charset="0"/>
              </a:rPr>
              <a:t>expression</a:t>
            </a:r>
            <a:r>
              <a:rPr lang="en-US" altLang="ja-JP" b="1">
                <a:solidFill>
                  <a:srgbClr val="000000"/>
                </a:solidFill>
                <a:latin typeface="Courier New" panose="02070309020205020404" pitchFamily="49" charset="0"/>
              </a:rPr>
              <a:t>, </a:t>
            </a:r>
            <a:r>
              <a:rPr lang="en-US" altLang="ja-JP" b="1" i="1">
                <a:solidFill>
                  <a:srgbClr val="000000"/>
                </a:solidFill>
                <a:latin typeface="Courier New" panose="02070309020205020404" pitchFamily="49" charset="0"/>
              </a:rPr>
              <a:t>column</a:t>
            </a:r>
            <a:r>
              <a:rPr lang="en-US" altLang="zh-CN" b="1">
                <a:solidFill>
                  <a:srgbClr val="000000"/>
                </a:solidFill>
                <a:latin typeface="Courier New" panose="02070309020205020404" pitchFamily="49" charset="0"/>
              </a:rPr>
              <a:t>2</a:t>
            </a:r>
            <a:r>
              <a:rPr lang="zh-CN" altLang="en-US" b="1">
                <a:solidFill>
                  <a:srgbClr val="000000"/>
                </a:solidFill>
                <a:latin typeface="Courier New" panose="02070309020205020404" pitchFamily="49" charset="0"/>
              </a:rPr>
              <a:t>｜</a:t>
            </a:r>
            <a:r>
              <a:rPr lang="en-US" altLang="ja-JP" b="1" i="1">
                <a:solidFill>
                  <a:srgbClr val="000000"/>
                </a:solidFill>
                <a:latin typeface="Courier New" panose="02070309020205020404" pitchFamily="49" charset="0"/>
              </a:rPr>
              <a:t>expression</a:t>
            </a:r>
            <a:r>
              <a:rPr lang="zh-CN" altLang="en-US" b="1">
                <a:solidFill>
                  <a:srgbClr val="000000"/>
                </a:solidFill>
                <a:latin typeface="Courier New" panose="02070309020205020404" pitchFamily="49" charset="0"/>
              </a:rPr>
              <a:t>，</a:t>
            </a:r>
            <a:r>
              <a:rPr lang="en-US" altLang="ja-JP" b="1">
                <a:solidFill>
                  <a:srgbClr val="000000"/>
                </a:solidFill>
                <a:latin typeface="Courier New" panose="02070309020205020404" pitchFamily="49" charset="0"/>
              </a:rPr>
              <a:t>..}</a:t>
            </a:r>
            <a:endParaRPr lang="en-US" altLang="ja-JP" b="1">
              <a:solidFill>
                <a:srgbClr val="000000"/>
              </a:solidFill>
              <a:latin typeface="Courier New" panose="02070309020205020404" pitchFamily="49" charset="0"/>
            </a:endParaRPr>
          </a:p>
          <a:p>
            <a:pPr eaLnBrk="1" hangingPunct="1">
              <a:lnSpc>
                <a:spcPct val="90000"/>
              </a:lnSpc>
              <a:spcBef>
                <a:spcPct val="20000"/>
              </a:spcBef>
              <a:buClr>
                <a:schemeClr val="tx1"/>
              </a:buClr>
              <a:buSzPct val="70000"/>
              <a:buFont typeface="Wingdings" panose="05000000000000000000" pitchFamily="2" charset="2"/>
              <a:buNone/>
            </a:pPr>
            <a:r>
              <a:rPr lang="en-US" altLang="zh-CN" b="1">
                <a:solidFill>
                  <a:srgbClr val="000000"/>
                </a:solidFill>
                <a:latin typeface="Courier New" panose="02070309020205020404" pitchFamily="49" charset="0"/>
              </a:rPr>
              <a:t>		</a:t>
            </a:r>
            <a:r>
              <a:rPr lang="en-US" altLang="ja-JP" b="1">
                <a:solidFill>
                  <a:srgbClr val="000000"/>
                </a:solidFill>
                <a:latin typeface="Courier New" panose="02070309020205020404" pitchFamily="49" charset="0"/>
              </a:rPr>
              <a:t>FROM	</a:t>
            </a:r>
            <a:r>
              <a:rPr lang="en-US" altLang="ja-JP" b="1" i="1">
                <a:solidFill>
                  <a:srgbClr val="000000"/>
                </a:solidFill>
                <a:latin typeface="Courier New" panose="02070309020205020404" pitchFamily="49" charset="0"/>
              </a:rPr>
              <a:t>table;</a:t>
            </a:r>
            <a:endParaRPr lang="en-US" altLang="zh-CN" b="1" i="1">
              <a:solidFill>
                <a:srgbClr val="000000"/>
              </a:solidFill>
              <a:latin typeface="Courier New" panose="02070309020205020404" pitchFamily="49" charset="0"/>
            </a:endParaRPr>
          </a:p>
        </p:txBody>
      </p:sp>
      <p:sp>
        <p:nvSpPr>
          <p:cNvPr id="75782" name="Text Box 7"/>
          <p:cNvSpPr txBox="1">
            <a:spLocks noChangeArrowheads="1"/>
          </p:cNvSpPr>
          <p:nvPr/>
        </p:nvSpPr>
        <p:spPr bwMode="auto">
          <a:xfrm>
            <a:off x="611188" y="1773238"/>
            <a:ext cx="7777162"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a:t>在</a:t>
            </a:r>
            <a:r>
              <a:rPr lang="en-US" altLang="zh-CN" sz="2400"/>
              <a:t>select</a:t>
            </a:r>
            <a:r>
              <a:rPr lang="zh-CN" altLang="en-US" sz="2400"/>
              <a:t>语句中可使用表达式对查询的列进行运算</a:t>
            </a:r>
            <a:endParaRPr lang="zh-CN" altLang="en-US" sz="2400"/>
          </a:p>
        </p:txBody>
      </p:sp>
      <p:sp>
        <p:nvSpPr>
          <p:cNvPr id="75783" name="Text Box 8"/>
          <p:cNvSpPr txBox="1">
            <a:spLocks noChangeArrowheads="1"/>
          </p:cNvSpPr>
          <p:nvPr/>
        </p:nvSpPr>
        <p:spPr bwMode="auto">
          <a:xfrm>
            <a:off x="539750" y="3717925"/>
            <a:ext cx="7777163"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a:t>在</a:t>
            </a:r>
            <a:r>
              <a:rPr lang="en-US" altLang="zh-CN" sz="2400"/>
              <a:t>select</a:t>
            </a:r>
            <a:r>
              <a:rPr lang="zh-CN" altLang="en-US" sz="2400"/>
              <a:t>语句中可使用</a:t>
            </a:r>
            <a:r>
              <a:rPr lang="en-US" altLang="zh-CN" sz="2400"/>
              <a:t>as</a:t>
            </a:r>
            <a:r>
              <a:rPr lang="zh-CN" altLang="en-US" sz="2400"/>
              <a:t>语句</a:t>
            </a:r>
            <a:endParaRPr lang="zh-CN" altLang="en-US" sz="2400"/>
          </a:p>
        </p:txBody>
      </p:sp>
      <p:sp>
        <p:nvSpPr>
          <p:cNvPr id="75784" name="Rectangle 9"/>
          <p:cNvSpPr>
            <a:spLocks noChangeArrowheads="1"/>
          </p:cNvSpPr>
          <p:nvPr/>
        </p:nvSpPr>
        <p:spPr bwMode="blackWhite">
          <a:xfrm>
            <a:off x="611188" y="4221163"/>
            <a:ext cx="7632700" cy="649287"/>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tabLst>
                <a:tab pos="1200150" algn="l"/>
              </a:tabLst>
              <a:defRPr>
                <a:solidFill>
                  <a:schemeClr val="tx1"/>
                </a:solidFill>
                <a:latin typeface="Arial" panose="020B0604020202020204" pitchFamily="34" charset="0"/>
                <a:ea typeface="宋体" panose="02010600030101010101" pitchFamily="2" charset="-122"/>
              </a:defRPr>
            </a:lvl1pPr>
            <a:lvl2pPr marL="742950" indent="-285750">
              <a:tabLst>
                <a:tab pos="1200150" algn="l"/>
              </a:tabLst>
              <a:defRPr>
                <a:solidFill>
                  <a:schemeClr val="tx1"/>
                </a:solidFill>
                <a:latin typeface="Arial" panose="020B0604020202020204" pitchFamily="34" charset="0"/>
                <a:ea typeface="宋体" panose="02010600030101010101" pitchFamily="2" charset="-122"/>
              </a:defRPr>
            </a:lvl2pPr>
            <a:lvl3pPr marL="1143000" indent="-228600">
              <a:tabLst>
                <a:tab pos="1200150" algn="l"/>
              </a:tabLst>
              <a:defRPr>
                <a:solidFill>
                  <a:schemeClr val="tx1"/>
                </a:solidFill>
                <a:latin typeface="Arial" panose="020B0604020202020204" pitchFamily="34" charset="0"/>
                <a:ea typeface="宋体" panose="02010600030101010101" pitchFamily="2" charset="-122"/>
              </a:defRPr>
            </a:lvl3pPr>
            <a:lvl4pPr marL="1600200" indent="-228600">
              <a:tabLst>
                <a:tab pos="1200150" algn="l"/>
              </a:tabLst>
              <a:defRPr>
                <a:solidFill>
                  <a:schemeClr val="tx1"/>
                </a:solidFill>
                <a:latin typeface="Arial" panose="020B0604020202020204" pitchFamily="34" charset="0"/>
                <a:ea typeface="宋体" panose="02010600030101010101" pitchFamily="2" charset="-122"/>
              </a:defRPr>
            </a:lvl4pPr>
            <a:lvl5pPr marL="2057400" indent="-228600">
              <a:tabLst>
                <a:tab pos="120015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None/>
            </a:pPr>
            <a:r>
              <a:rPr lang="en-US" altLang="ja-JP" b="1">
                <a:solidFill>
                  <a:srgbClr val="000000"/>
                </a:solidFill>
                <a:latin typeface="Courier New" panose="02070309020205020404" pitchFamily="49" charset="0"/>
              </a:rPr>
              <a:t>SELECT</a:t>
            </a:r>
            <a:r>
              <a:rPr lang="en-US" altLang="zh-CN" b="1">
                <a:solidFill>
                  <a:srgbClr val="000000"/>
                </a:solidFill>
                <a:latin typeface="Courier New" panose="02070309020205020404" pitchFamily="49" charset="0"/>
              </a:rPr>
              <a:t> column as </a:t>
            </a:r>
            <a:r>
              <a:rPr lang="zh-CN" altLang="en-US" b="1">
                <a:solidFill>
                  <a:srgbClr val="000000"/>
                </a:solidFill>
                <a:latin typeface="Courier New" panose="02070309020205020404" pitchFamily="49" charset="0"/>
              </a:rPr>
              <a:t>别名 </a:t>
            </a:r>
            <a:r>
              <a:rPr lang="en-US" altLang="zh-CN" b="1">
                <a:solidFill>
                  <a:srgbClr val="000000"/>
                </a:solidFill>
                <a:latin typeface="Courier New" panose="02070309020205020404" pitchFamily="49" charset="0"/>
              </a:rPr>
              <a:t>from </a:t>
            </a:r>
            <a:r>
              <a:rPr lang="zh-CN" altLang="en-US" b="1">
                <a:solidFill>
                  <a:srgbClr val="000000"/>
                </a:solidFill>
                <a:latin typeface="Courier New" panose="02070309020205020404" pitchFamily="49" charset="0"/>
              </a:rPr>
              <a:t>表名</a:t>
            </a:r>
            <a:r>
              <a:rPr lang="en-US" altLang="zh-CN" b="1">
                <a:solidFill>
                  <a:srgbClr val="000000"/>
                </a:solidFill>
                <a:latin typeface="Courier New" panose="02070309020205020404" pitchFamily="49" charset="0"/>
              </a:rPr>
              <a:t>;</a:t>
            </a:r>
            <a:endParaRPr lang="en-US" altLang="zh-CN" b="1" i="1">
              <a:solidFill>
                <a:srgbClr val="000000"/>
              </a:solidFill>
              <a:latin typeface="Courier New" panose="02070309020205020404" pitchFamily="49"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3"/>
          <p:cNvSpPr txBox="1">
            <a:spLocks noChangeArrowheads="1"/>
          </p:cNvSpPr>
          <p:nvPr/>
        </p:nvSpPr>
        <p:spPr bwMode="auto">
          <a:xfrm>
            <a:off x="7415213" y="188913"/>
            <a:ext cx="1620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ea typeface="华文行楷" panose="02010800040101010101" pitchFamily="2" charset="-122"/>
              </a:rPr>
              <a:t> </a:t>
            </a:r>
            <a:endParaRPr lang="en-US" altLang="zh-CN" sz="2000">
              <a:ea typeface="华文行楷" panose="02010800040101010101" pitchFamily="2" charset="-122"/>
            </a:endParaRPr>
          </a:p>
        </p:txBody>
      </p:sp>
      <p:sp>
        <p:nvSpPr>
          <p:cNvPr id="77827" name="Rectangle 2"/>
          <p:cNvSpPr>
            <a:spLocks noChangeArrowheads="1"/>
          </p:cNvSpPr>
          <p:nvPr/>
        </p:nvSpPr>
        <p:spPr bwMode="auto">
          <a:xfrm>
            <a:off x="539750" y="765175"/>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en-US" altLang="en-US" sz="2800" b="1">
                <a:latin typeface="Calibri Light" panose="020F0302020204030204" pitchFamily="34" charset="0"/>
                <a:ea typeface="华文新魏" panose="02010800040101010101" pitchFamily="2" charset="-122"/>
              </a:rPr>
              <a:t>Select语句(</a:t>
            </a:r>
            <a:r>
              <a:rPr lang="en-US" altLang="zh-CN" sz="2800" b="1">
                <a:latin typeface="Calibri Light" panose="020F0302020204030204" pitchFamily="34" charset="0"/>
                <a:ea typeface="华文新魏" panose="02010800040101010101" pitchFamily="2" charset="-122"/>
              </a:rPr>
              <a:t>2</a:t>
            </a:r>
            <a:r>
              <a:rPr lang="en-US" altLang="en-US" sz="2800" b="1">
                <a:latin typeface="Calibri Light" panose="020F0302020204030204" pitchFamily="34" charset="0"/>
                <a:ea typeface="华文新魏" panose="02010800040101010101" pitchFamily="2" charset="-122"/>
              </a:rPr>
              <a:t>)</a:t>
            </a:r>
            <a:endParaRPr lang="en-US" altLang="zh-CN" sz="2800" b="1">
              <a:latin typeface="Calibri Light" panose="020F0302020204030204" pitchFamily="34" charset="0"/>
              <a:ea typeface="华文新魏" panose="02010800040101010101" pitchFamily="2" charset="-122"/>
            </a:endParaRPr>
          </a:p>
        </p:txBody>
      </p:sp>
      <p:sp>
        <p:nvSpPr>
          <p:cNvPr id="77828"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29" name="Text Box 6"/>
          <p:cNvSpPr txBox="1">
            <a:spLocks noChangeArrowheads="1"/>
          </p:cNvSpPr>
          <p:nvPr/>
        </p:nvSpPr>
        <p:spPr bwMode="auto">
          <a:xfrm>
            <a:off x="592138" y="1660525"/>
            <a:ext cx="8228012" cy="1954213"/>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a:solidFill>
                  <a:srgbClr val="000000"/>
                </a:solidFill>
              </a:rPr>
              <a:t>练习</a:t>
            </a:r>
            <a:endParaRPr lang="zh-CN" altLang="en-US" sz="2400">
              <a:solidFill>
                <a:srgbClr val="000000"/>
              </a:solidFill>
            </a:endParaRPr>
          </a:p>
          <a:p>
            <a:pPr lvl="1" eaLnBrk="1" hangingPunct="1">
              <a:lnSpc>
                <a:spcPct val="90000"/>
              </a:lnSpc>
              <a:spcBef>
                <a:spcPct val="20000"/>
              </a:spcBef>
              <a:buClr>
                <a:schemeClr val="tx1"/>
              </a:buClr>
              <a:buSzPct val="70000"/>
              <a:buFont typeface="Wingdings" panose="05000000000000000000" pitchFamily="2" charset="2"/>
              <a:buChar char="l"/>
            </a:pPr>
            <a:r>
              <a:rPr lang="zh-CN" altLang="en-US" sz="2400">
                <a:solidFill>
                  <a:srgbClr val="000000"/>
                </a:solidFill>
              </a:rPr>
              <a:t>在所有学生分数上加</a:t>
            </a:r>
            <a:r>
              <a:rPr lang="en-US" altLang="zh-CN" sz="2400">
                <a:solidFill>
                  <a:srgbClr val="000000"/>
                </a:solidFill>
              </a:rPr>
              <a:t>10</a:t>
            </a:r>
            <a:r>
              <a:rPr lang="zh-CN" altLang="en-US" sz="2400">
                <a:solidFill>
                  <a:srgbClr val="000000"/>
                </a:solidFill>
              </a:rPr>
              <a:t>分特长分</a:t>
            </a:r>
            <a:r>
              <a:rPr lang="en-US" altLang="zh-CN" sz="2400">
                <a:solidFill>
                  <a:srgbClr val="000000"/>
                </a:solidFill>
              </a:rPr>
              <a:t>(</a:t>
            </a:r>
            <a:r>
              <a:rPr lang="zh-CN" altLang="en-US" sz="2400">
                <a:solidFill>
                  <a:srgbClr val="000000"/>
                </a:solidFill>
              </a:rPr>
              <a:t>即查询所有学生总分再加</a:t>
            </a:r>
            <a:r>
              <a:rPr lang="en-US" altLang="zh-CN" sz="2400">
                <a:solidFill>
                  <a:srgbClr val="000000"/>
                </a:solidFill>
              </a:rPr>
              <a:t>10</a:t>
            </a:r>
            <a:r>
              <a:rPr lang="zh-CN" altLang="en-US" sz="2400">
                <a:solidFill>
                  <a:srgbClr val="000000"/>
                </a:solidFill>
              </a:rPr>
              <a:t>分</a:t>
            </a:r>
            <a:r>
              <a:rPr lang="en-US" altLang="zh-CN" sz="2400">
                <a:solidFill>
                  <a:srgbClr val="000000"/>
                </a:solidFill>
              </a:rPr>
              <a:t>)</a:t>
            </a:r>
            <a:r>
              <a:rPr lang="zh-CN" altLang="en-US" sz="2400">
                <a:solidFill>
                  <a:srgbClr val="000000"/>
                </a:solidFill>
              </a:rPr>
              <a:t>。</a:t>
            </a:r>
            <a:endParaRPr lang="zh-CN" altLang="en-US" sz="2400">
              <a:solidFill>
                <a:srgbClr val="000000"/>
              </a:solidFill>
            </a:endParaRPr>
          </a:p>
          <a:p>
            <a:pPr lvl="1" eaLnBrk="1" hangingPunct="1">
              <a:lnSpc>
                <a:spcPct val="90000"/>
              </a:lnSpc>
              <a:spcBef>
                <a:spcPct val="20000"/>
              </a:spcBef>
              <a:buClr>
                <a:schemeClr val="tx1"/>
              </a:buClr>
              <a:buSzPct val="70000"/>
              <a:buFont typeface="Wingdings" panose="05000000000000000000" pitchFamily="2" charset="2"/>
              <a:buChar char="l"/>
            </a:pPr>
            <a:r>
              <a:rPr lang="zh-CN" altLang="en-US" sz="2400">
                <a:solidFill>
                  <a:srgbClr val="000000"/>
                </a:solidFill>
              </a:rPr>
              <a:t>统计每个学生的总分。</a:t>
            </a:r>
            <a:endParaRPr lang="zh-CN" altLang="en-US" sz="2400">
              <a:solidFill>
                <a:srgbClr val="000000"/>
              </a:solidFill>
            </a:endParaRPr>
          </a:p>
          <a:p>
            <a:pPr lvl="1" eaLnBrk="1" hangingPunct="1">
              <a:lnSpc>
                <a:spcPct val="90000"/>
              </a:lnSpc>
              <a:spcBef>
                <a:spcPct val="20000"/>
              </a:spcBef>
              <a:buClr>
                <a:schemeClr val="tx1"/>
              </a:buClr>
              <a:buSzPct val="70000"/>
              <a:buFont typeface="Wingdings" panose="05000000000000000000" pitchFamily="2" charset="2"/>
              <a:buChar char="l"/>
            </a:pPr>
            <a:r>
              <a:rPr lang="zh-CN" altLang="en-US" sz="2400">
                <a:solidFill>
                  <a:srgbClr val="000000"/>
                </a:solidFill>
              </a:rPr>
              <a:t>使用别名表示学生分数。</a:t>
            </a:r>
            <a:endParaRPr lang="zh-CN" altLang="en-US" sz="2400">
              <a:solidFill>
                <a:srgbClr val="00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3"/>
          <p:cNvSpPr txBox="1">
            <a:spLocks noChangeArrowheads="1"/>
          </p:cNvSpPr>
          <p:nvPr/>
        </p:nvSpPr>
        <p:spPr bwMode="auto">
          <a:xfrm>
            <a:off x="7415213" y="188913"/>
            <a:ext cx="1620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ea typeface="华文行楷" panose="02010800040101010101" pitchFamily="2" charset="-122"/>
              </a:rPr>
              <a:t> </a:t>
            </a:r>
            <a:endParaRPr lang="en-US" altLang="zh-CN" sz="2000">
              <a:ea typeface="华文行楷" panose="02010800040101010101" pitchFamily="2" charset="-122"/>
            </a:endParaRPr>
          </a:p>
        </p:txBody>
      </p:sp>
      <p:sp>
        <p:nvSpPr>
          <p:cNvPr id="75779" name="Rectangle 2"/>
          <p:cNvSpPr>
            <a:spLocks noChangeArrowheads="1"/>
          </p:cNvSpPr>
          <p:nvPr/>
        </p:nvSpPr>
        <p:spPr bwMode="auto">
          <a:xfrm>
            <a:off x="539750" y="765175"/>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en-US" altLang="en-US" sz="2800" b="1">
                <a:latin typeface="Calibri Light" panose="020F0302020204030204" pitchFamily="34" charset="0"/>
                <a:ea typeface="华文新魏" panose="02010800040101010101" pitchFamily="2" charset="-122"/>
              </a:rPr>
              <a:t>Select语句(</a:t>
            </a:r>
            <a:r>
              <a:rPr lang="en-US" altLang="zh-CN" sz="2800" b="1">
                <a:latin typeface="Calibri Light" panose="020F0302020204030204" pitchFamily="34" charset="0"/>
                <a:ea typeface="华文新魏" panose="02010800040101010101" pitchFamily="2" charset="-122"/>
              </a:rPr>
              <a:t>2</a:t>
            </a:r>
            <a:r>
              <a:rPr lang="en-US" altLang="en-US" sz="2800" b="1">
                <a:latin typeface="Calibri Light" panose="020F0302020204030204" pitchFamily="34" charset="0"/>
                <a:ea typeface="华文新魏" panose="02010800040101010101" pitchFamily="2" charset="-122"/>
              </a:rPr>
              <a:t>)</a:t>
            </a:r>
            <a:endParaRPr lang="en-US" altLang="zh-CN" sz="2800" b="1">
              <a:latin typeface="Calibri Light" panose="020F0302020204030204" pitchFamily="34" charset="0"/>
              <a:ea typeface="华文新魏" panose="02010800040101010101" pitchFamily="2" charset="-122"/>
            </a:endParaRPr>
          </a:p>
        </p:txBody>
      </p:sp>
      <p:sp>
        <p:nvSpPr>
          <p:cNvPr id="75780"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81" name="Rectangle 6"/>
          <p:cNvSpPr>
            <a:spLocks noChangeArrowheads="1"/>
          </p:cNvSpPr>
          <p:nvPr/>
        </p:nvSpPr>
        <p:spPr bwMode="blackWhite">
          <a:xfrm>
            <a:off x="684213" y="2349500"/>
            <a:ext cx="7632700" cy="792163"/>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tabLst>
                <a:tab pos="1200150" algn="l"/>
              </a:tabLst>
              <a:defRPr>
                <a:solidFill>
                  <a:schemeClr val="tx1"/>
                </a:solidFill>
                <a:latin typeface="Arial" panose="020B0604020202020204" pitchFamily="34" charset="0"/>
                <a:ea typeface="宋体" panose="02010600030101010101" pitchFamily="2" charset="-122"/>
              </a:defRPr>
            </a:lvl1pPr>
            <a:lvl2pPr marL="742950" indent="-285750">
              <a:tabLst>
                <a:tab pos="1200150" algn="l"/>
              </a:tabLst>
              <a:defRPr>
                <a:solidFill>
                  <a:schemeClr val="tx1"/>
                </a:solidFill>
                <a:latin typeface="Arial" panose="020B0604020202020204" pitchFamily="34" charset="0"/>
                <a:ea typeface="宋体" panose="02010600030101010101" pitchFamily="2" charset="-122"/>
              </a:defRPr>
            </a:lvl2pPr>
            <a:lvl3pPr marL="1143000" indent="-228600">
              <a:tabLst>
                <a:tab pos="1200150" algn="l"/>
              </a:tabLst>
              <a:defRPr>
                <a:solidFill>
                  <a:schemeClr val="tx1"/>
                </a:solidFill>
                <a:latin typeface="Arial" panose="020B0604020202020204" pitchFamily="34" charset="0"/>
                <a:ea typeface="宋体" panose="02010600030101010101" pitchFamily="2" charset="-122"/>
              </a:defRPr>
            </a:lvl3pPr>
            <a:lvl4pPr marL="1600200" indent="-228600">
              <a:tabLst>
                <a:tab pos="1200150" algn="l"/>
              </a:tabLst>
              <a:defRPr>
                <a:solidFill>
                  <a:schemeClr val="tx1"/>
                </a:solidFill>
                <a:latin typeface="Arial" panose="020B0604020202020204" pitchFamily="34" charset="0"/>
                <a:ea typeface="宋体" panose="02010600030101010101" pitchFamily="2" charset="-122"/>
              </a:defRPr>
            </a:lvl4pPr>
            <a:lvl5pPr marL="2057400" indent="-228600">
              <a:tabLst>
                <a:tab pos="120015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None/>
            </a:pPr>
            <a:r>
              <a:rPr lang="en-US" altLang="ja-JP" b="1" dirty="0">
                <a:solidFill>
                  <a:srgbClr val="000000"/>
                </a:solidFill>
                <a:latin typeface="Courier New" panose="02070309020205020404" pitchFamily="49" charset="0"/>
              </a:rPr>
              <a:t>SELECT</a:t>
            </a:r>
            <a:r>
              <a:rPr lang="en-US" altLang="zh-CN" b="1" dirty="0">
                <a:solidFill>
                  <a:srgbClr val="000000"/>
                </a:solidFill>
                <a:latin typeface="Courier New" panose="02070309020205020404" pitchFamily="49" charset="0"/>
              </a:rPr>
              <a:t> </a:t>
            </a:r>
            <a:r>
              <a:rPr lang="en-US" altLang="ja-JP" b="1" dirty="0">
                <a:solidFill>
                  <a:srgbClr val="000000"/>
                </a:solidFill>
                <a:latin typeface="Courier New" panose="02070309020205020404" pitchFamily="49" charset="0"/>
              </a:rPr>
              <a:t>*|{</a:t>
            </a:r>
            <a:r>
              <a:rPr lang="en-US" altLang="ja-JP" b="1" i="1" dirty="0">
                <a:solidFill>
                  <a:srgbClr val="000000"/>
                </a:solidFill>
                <a:latin typeface="Courier New" panose="02070309020205020404" pitchFamily="49" charset="0"/>
              </a:rPr>
              <a:t>column</a:t>
            </a:r>
            <a:r>
              <a:rPr lang="en-US" altLang="zh-CN" b="1" dirty="0">
                <a:solidFill>
                  <a:srgbClr val="000000"/>
                </a:solidFill>
                <a:latin typeface="Courier New" panose="02070309020205020404" pitchFamily="49" charset="0"/>
              </a:rPr>
              <a:t>1</a:t>
            </a:r>
            <a:r>
              <a:rPr lang="en-US" altLang="ja-JP" b="1" dirty="0">
                <a:solidFill>
                  <a:srgbClr val="000000"/>
                </a:solidFill>
                <a:latin typeface="Courier New" panose="02070309020205020404" pitchFamily="49" charset="0"/>
              </a:rPr>
              <a:t>, </a:t>
            </a:r>
            <a:r>
              <a:rPr lang="en-US" altLang="ja-JP" b="1" i="1" dirty="0">
                <a:solidFill>
                  <a:srgbClr val="000000"/>
                </a:solidFill>
                <a:latin typeface="Courier New" panose="02070309020205020404" pitchFamily="49" charset="0"/>
              </a:rPr>
              <a:t>column</a:t>
            </a:r>
            <a:r>
              <a:rPr lang="zh-CN" altLang="en-US" b="1" dirty="0">
                <a:solidFill>
                  <a:srgbClr val="000000"/>
                </a:solidFill>
                <a:latin typeface="Courier New" panose="02070309020205020404" pitchFamily="49" charset="0"/>
              </a:rPr>
              <a:t>，</a:t>
            </a:r>
            <a:r>
              <a:rPr lang="en-US" altLang="ja-JP" b="1" dirty="0">
                <a:solidFill>
                  <a:srgbClr val="000000"/>
                </a:solidFill>
                <a:latin typeface="Courier New" panose="02070309020205020404" pitchFamily="49" charset="0"/>
              </a:rPr>
              <a:t>..}</a:t>
            </a:r>
            <a:endParaRPr lang="en-US" altLang="ja-JP" b="1" dirty="0">
              <a:solidFill>
                <a:srgbClr val="000000"/>
              </a:solidFill>
              <a:latin typeface="Courier New" panose="02070309020205020404" pitchFamily="49" charset="0"/>
            </a:endParaRPr>
          </a:p>
          <a:p>
            <a:pPr eaLnBrk="1" hangingPunct="1">
              <a:lnSpc>
                <a:spcPct val="90000"/>
              </a:lnSpc>
              <a:spcBef>
                <a:spcPct val="20000"/>
              </a:spcBef>
              <a:buClr>
                <a:schemeClr val="tx1"/>
              </a:buClr>
              <a:buSzPct val="70000"/>
              <a:buFont typeface="Wingdings" panose="05000000000000000000" pitchFamily="2" charset="2"/>
              <a:buNone/>
            </a:pPr>
            <a:r>
              <a:rPr lang="en-US" altLang="zh-CN" b="1" dirty="0">
                <a:solidFill>
                  <a:srgbClr val="000000"/>
                </a:solidFill>
                <a:latin typeface="Courier New" panose="02070309020205020404" pitchFamily="49" charset="0"/>
              </a:rPr>
              <a:t>		</a:t>
            </a:r>
            <a:r>
              <a:rPr lang="en-US" altLang="ja-JP" b="1" dirty="0">
                <a:solidFill>
                  <a:srgbClr val="000000"/>
                </a:solidFill>
                <a:latin typeface="Courier New" panose="02070309020205020404" pitchFamily="49" charset="0"/>
              </a:rPr>
              <a:t>FROM	</a:t>
            </a:r>
            <a:r>
              <a:rPr lang="en-US" altLang="ja-JP" b="1" i="1" dirty="0">
                <a:solidFill>
                  <a:srgbClr val="000000"/>
                </a:solidFill>
                <a:latin typeface="Courier New" panose="02070309020205020404" pitchFamily="49" charset="0"/>
              </a:rPr>
              <a:t>table  </a:t>
            </a:r>
            <a:r>
              <a:rPr lang="en-US" altLang="zh-CN" b="1" i="1" dirty="0">
                <a:solidFill>
                  <a:srgbClr val="000000"/>
                </a:solidFill>
                <a:latin typeface="Courier New" panose="02070309020205020404" pitchFamily="49" charset="0"/>
              </a:rPr>
              <a:t>where column= </a:t>
            </a:r>
            <a:r>
              <a:rPr lang="zh-CN" altLang="en-US" b="1" i="1" dirty="0">
                <a:solidFill>
                  <a:srgbClr val="000000"/>
                </a:solidFill>
                <a:latin typeface="Courier New" panose="02070309020205020404" pitchFamily="49" charset="0"/>
              </a:rPr>
              <a:t>？  </a:t>
            </a:r>
            <a:r>
              <a:rPr lang="en-US" altLang="ja-JP" b="1" i="1" dirty="0">
                <a:solidFill>
                  <a:srgbClr val="000000"/>
                </a:solidFill>
                <a:latin typeface="Courier New" panose="02070309020205020404" pitchFamily="49" charset="0"/>
              </a:rPr>
              <a:t>;</a:t>
            </a:r>
            <a:endParaRPr lang="en-US" altLang="zh-CN" b="1" i="1" dirty="0">
              <a:solidFill>
                <a:srgbClr val="000000"/>
              </a:solidFill>
              <a:latin typeface="Courier New" panose="02070309020205020404" pitchFamily="49" charset="0"/>
            </a:endParaRPr>
          </a:p>
        </p:txBody>
      </p:sp>
      <p:sp>
        <p:nvSpPr>
          <p:cNvPr id="75782" name="Text Box 7"/>
          <p:cNvSpPr txBox="1">
            <a:spLocks noChangeArrowheads="1"/>
          </p:cNvSpPr>
          <p:nvPr/>
        </p:nvSpPr>
        <p:spPr bwMode="auto">
          <a:xfrm>
            <a:off x="611188" y="1773238"/>
            <a:ext cx="7777162"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a:t>在</a:t>
            </a:r>
            <a:r>
              <a:rPr lang="en-US" altLang="zh-CN" sz="2400"/>
              <a:t>select</a:t>
            </a:r>
            <a:r>
              <a:rPr lang="zh-CN" altLang="en-US" sz="2400"/>
              <a:t>语句中可使用表达式对查询的列进行运算</a:t>
            </a:r>
            <a:endParaRPr lang="zh-CN" altLang="en-US"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3"/>
          <p:cNvSpPr txBox="1">
            <a:spLocks noChangeArrowheads="1"/>
          </p:cNvSpPr>
          <p:nvPr/>
        </p:nvSpPr>
        <p:spPr bwMode="auto">
          <a:xfrm>
            <a:off x="7415213" y="188913"/>
            <a:ext cx="1620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ea typeface="华文行楷" panose="02010800040101010101" pitchFamily="2" charset="-122"/>
              </a:rPr>
              <a:t> </a:t>
            </a:r>
            <a:endParaRPr lang="en-US" altLang="zh-CN" sz="2000">
              <a:ea typeface="华文行楷" panose="02010800040101010101" pitchFamily="2" charset="-122"/>
            </a:endParaRPr>
          </a:p>
        </p:txBody>
      </p:sp>
      <p:sp>
        <p:nvSpPr>
          <p:cNvPr id="79875" name="Rectangle 2"/>
          <p:cNvSpPr>
            <a:spLocks noChangeArrowheads="1"/>
          </p:cNvSpPr>
          <p:nvPr/>
        </p:nvSpPr>
        <p:spPr bwMode="auto">
          <a:xfrm>
            <a:off x="539750" y="765175"/>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en-US" altLang="en-US" sz="2800" b="1">
                <a:latin typeface="Calibri Light" panose="020F0302020204030204" pitchFamily="34" charset="0"/>
                <a:ea typeface="华文新魏" panose="02010800040101010101" pitchFamily="2" charset="-122"/>
              </a:rPr>
              <a:t>Select语句(</a:t>
            </a:r>
            <a:r>
              <a:rPr lang="en-US" altLang="zh-CN" sz="2800" b="1">
                <a:latin typeface="Calibri Light" panose="020F0302020204030204" pitchFamily="34" charset="0"/>
                <a:ea typeface="华文新魏" panose="02010800040101010101" pitchFamily="2" charset="-122"/>
              </a:rPr>
              <a:t>3</a:t>
            </a:r>
            <a:r>
              <a:rPr lang="en-US" altLang="en-US" sz="2800" b="1">
                <a:latin typeface="Calibri Light" panose="020F0302020204030204" pitchFamily="34" charset="0"/>
                <a:ea typeface="华文新魏" panose="02010800040101010101" pitchFamily="2" charset="-122"/>
              </a:rPr>
              <a:t>)</a:t>
            </a:r>
            <a:endParaRPr lang="en-US" altLang="zh-CN" sz="2800" b="1">
              <a:latin typeface="Calibri Light" panose="020F0302020204030204" pitchFamily="34" charset="0"/>
              <a:ea typeface="华文新魏" panose="02010800040101010101" pitchFamily="2" charset="-122"/>
            </a:endParaRPr>
          </a:p>
        </p:txBody>
      </p:sp>
      <p:sp>
        <p:nvSpPr>
          <p:cNvPr id="79876"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77" name="Text Box 6"/>
          <p:cNvSpPr txBox="1">
            <a:spLocks noChangeArrowheads="1"/>
          </p:cNvSpPr>
          <p:nvPr/>
        </p:nvSpPr>
        <p:spPr bwMode="auto">
          <a:xfrm>
            <a:off x="592138" y="1874838"/>
            <a:ext cx="8228012" cy="1625600"/>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a:solidFill>
                  <a:srgbClr val="000000"/>
                </a:solidFill>
              </a:rPr>
              <a:t>使用</a:t>
            </a:r>
            <a:r>
              <a:rPr lang="en-US" altLang="zh-CN" sz="2400">
                <a:solidFill>
                  <a:srgbClr val="000000"/>
                </a:solidFill>
              </a:rPr>
              <a:t>where</a:t>
            </a:r>
            <a:r>
              <a:rPr lang="zh-CN" altLang="en-US" sz="2400">
                <a:solidFill>
                  <a:srgbClr val="000000"/>
                </a:solidFill>
              </a:rPr>
              <a:t>子句，进行过滤查询。练习：</a:t>
            </a:r>
            <a:endParaRPr lang="zh-CN" altLang="en-US" sz="2400">
              <a:solidFill>
                <a:srgbClr val="000000"/>
              </a:solidFill>
            </a:endParaRPr>
          </a:p>
          <a:p>
            <a:pPr lvl="1" eaLnBrk="1" hangingPunct="1">
              <a:lnSpc>
                <a:spcPct val="90000"/>
              </a:lnSpc>
              <a:spcBef>
                <a:spcPct val="20000"/>
              </a:spcBef>
              <a:buClr>
                <a:schemeClr val="tx1"/>
              </a:buClr>
              <a:buSzPct val="70000"/>
              <a:buFont typeface="Wingdings" panose="05000000000000000000" pitchFamily="2" charset="2"/>
              <a:buChar char="l"/>
            </a:pPr>
            <a:r>
              <a:rPr lang="zh-CN" altLang="en-US" sz="2400">
                <a:solidFill>
                  <a:srgbClr val="000000"/>
                </a:solidFill>
              </a:rPr>
              <a:t>查询姓名为</a:t>
            </a:r>
            <a:r>
              <a:rPr lang="en-US" altLang="zh-CN" sz="2400">
                <a:solidFill>
                  <a:srgbClr val="000000"/>
                </a:solidFill>
              </a:rPr>
              <a:t>wu</a:t>
            </a:r>
            <a:r>
              <a:rPr lang="zh-CN" altLang="en-US" sz="2400">
                <a:solidFill>
                  <a:srgbClr val="000000"/>
                </a:solidFill>
              </a:rPr>
              <a:t>的学生成绩</a:t>
            </a:r>
            <a:endParaRPr lang="zh-CN" altLang="en-US" sz="2400">
              <a:solidFill>
                <a:srgbClr val="000000"/>
              </a:solidFill>
            </a:endParaRPr>
          </a:p>
          <a:p>
            <a:pPr lvl="1" eaLnBrk="1" hangingPunct="1">
              <a:lnSpc>
                <a:spcPct val="90000"/>
              </a:lnSpc>
              <a:spcBef>
                <a:spcPct val="20000"/>
              </a:spcBef>
              <a:buClr>
                <a:schemeClr val="tx1"/>
              </a:buClr>
              <a:buSzPct val="70000"/>
              <a:buFont typeface="Wingdings" panose="05000000000000000000" pitchFamily="2" charset="2"/>
              <a:buChar char="l"/>
            </a:pPr>
            <a:r>
              <a:rPr lang="zh-CN" altLang="en-US" sz="2400">
                <a:solidFill>
                  <a:srgbClr val="000000"/>
                </a:solidFill>
              </a:rPr>
              <a:t>查询英语成绩大于</a:t>
            </a:r>
            <a:r>
              <a:rPr lang="en-US" altLang="zh-CN" sz="2400">
                <a:solidFill>
                  <a:srgbClr val="000000"/>
                </a:solidFill>
              </a:rPr>
              <a:t>90</a:t>
            </a:r>
            <a:r>
              <a:rPr lang="zh-CN" altLang="en-US" sz="2400">
                <a:solidFill>
                  <a:srgbClr val="000000"/>
                </a:solidFill>
              </a:rPr>
              <a:t>分的同学</a:t>
            </a:r>
            <a:endParaRPr lang="zh-CN" altLang="en-US" sz="2400">
              <a:solidFill>
                <a:srgbClr val="000000"/>
              </a:solidFill>
            </a:endParaRPr>
          </a:p>
          <a:p>
            <a:pPr lvl="1" eaLnBrk="1" hangingPunct="1">
              <a:lnSpc>
                <a:spcPct val="90000"/>
              </a:lnSpc>
              <a:spcBef>
                <a:spcPct val="20000"/>
              </a:spcBef>
              <a:buClr>
                <a:schemeClr val="tx1"/>
              </a:buClr>
              <a:buSzPct val="70000"/>
              <a:buFont typeface="Wingdings" panose="05000000000000000000" pitchFamily="2" charset="2"/>
              <a:buChar char="l"/>
            </a:pPr>
            <a:r>
              <a:rPr lang="zh-CN" altLang="en-US" sz="2400">
                <a:solidFill>
                  <a:srgbClr val="000000"/>
                </a:solidFill>
              </a:rPr>
              <a:t>查询总分大于</a:t>
            </a:r>
            <a:r>
              <a:rPr lang="en-US" altLang="zh-CN" sz="2400">
                <a:solidFill>
                  <a:srgbClr val="000000"/>
                </a:solidFill>
              </a:rPr>
              <a:t>200</a:t>
            </a:r>
            <a:r>
              <a:rPr lang="zh-CN" altLang="en-US" sz="2400">
                <a:solidFill>
                  <a:srgbClr val="000000"/>
                </a:solidFill>
              </a:rPr>
              <a:t>分的所有同学</a:t>
            </a:r>
            <a:endParaRPr lang="zh-CN" altLang="en-US" sz="2400">
              <a:solidFill>
                <a:srgbClr val="00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3"/>
          <p:cNvSpPr txBox="1">
            <a:spLocks noChangeArrowheads="1"/>
          </p:cNvSpPr>
          <p:nvPr/>
        </p:nvSpPr>
        <p:spPr bwMode="auto">
          <a:xfrm>
            <a:off x="7415213" y="188913"/>
            <a:ext cx="1620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ea typeface="华文行楷" panose="02010800040101010101" pitchFamily="2" charset="-122"/>
              </a:rPr>
              <a:t> </a:t>
            </a:r>
            <a:endParaRPr lang="en-US" altLang="zh-CN" sz="2000">
              <a:ea typeface="华文行楷" panose="02010800040101010101" pitchFamily="2" charset="-122"/>
            </a:endParaRPr>
          </a:p>
        </p:txBody>
      </p:sp>
      <p:sp>
        <p:nvSpPr>
          <p:cNvPr id="81923" name="Rectangle 2"/>
          <p:cNvSpPr>
            <a:spLocks noChangeArrowheads="1"/>
          </p:cNvSpPr>
          <p:nvPr/>
        </p:nvSpPr>
        <p:spPr bwMode="auto">
          <a:xfrm>
            <a:off x="507206" y="550346"/>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en-US" altLang="en-US" sz="2800" b="1">
                <a:latin typeface="Calibri Light" panose="020F0302020204030204" pitchFamily="34" charset="0"/>
                <a:ea typeface="华文新魏" panose="02010800040101010101" pitchFamily="2" charset="-122"/>
              </a:rPr>
              <a:t>Select语句(</a:t>
            </a:r>
            <a:r>
              <a:rPr lang="en-US" altLang="zh-CN" sz="2800" b="1">
                <a:latin typeface="Calibri Light" panose="020F0302020204030204" pitchFamily="34" charset="0"/>
                <a:ea typeface="华文新魏" panose="02010800040101010101" pitchFamily="2" charset="-122"/>
              </a:rPr>
              <a:t>4</a:t>
            </a:r>
            <a:r>
              <a:rPr lang="en-US" altLang="en-US" sz="2800" b="1">
                <a:latin typeface="Calibri Light" panose="020F0302020204030204" pitchFamily="34" charset="0"/>
                <a:ea typeface="华文新魏" panose="02010800040101010101" pitchFamily="2" charset="-122"/>
              </a:rPr>
              <a:t>)</a:t>
            </a:r>
            <a:endParaRPr lang="en-US" altLang="zh-CN" sz="2800" b="1">
              <a:latin typeface="Calibri Light" panose="020F0302020204030204" pitchFamily="34" charset="0"/>
              <a:ea typeface="华文新魏" panose="02010800040101010101" pitchFamily="2" charset="-122"/>
            </a:endParaRPr>
          </a:p>
        </p:txBody>
      </p:sp>
      <p:sp>
        <p:nvSpPr>
          <p:cNvPr id="81924"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25" name="Text Box 6"/>
          <p:cNvSpPr txBox="1">
            <a:spLocks noChangeArrowheads="1"/>
          </p:cNvSpPr>
          <p:nvPr/>
        </p:nvSpPr>
        <p:spPr bwMode="auto">
          <a:xfrm>
            <a:off x="611188" y="1700213"/>
            <a:ext cx="7200900"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a:t>在</a:t>
            </a:r>
            <a:r>
              <a:rPr lang="en-US" altLang="zh-CN" sz="2400"/>
              <a:t>where</a:t>
            </a:r>
            <a:r>
              <a:rPr lang="zh-CN" altLang="en-US" sz="2400"/>
              <a:t>子句中经常使用的运算符</a:t>
            </a:r>
            <a:endParaRPr lang="zh-CN" altLang="en-US" sz="2400"/>
          </a:p>
        </p:txBody>
      </p:sp>
      <p:graphicFrame>
        <p:nvGraphicFramePr>
          <p:cNvPr id="89095" name="Group 7"/>
          <p:cNvGraphicFramePr>
            <a:graphicFrameLocks noGrp="1"/>
          </p:cNvGraphicFramePr>
          <p:nvPr/>
        </p:nvGraphicFramePr>
        <p:xfrm>
          <a:off x="900113" y="2276475"/>
          <a:ext cx="7559675" cy="2844802"/>
        </p:xfrm>
        <a:graphic>
          <a:graphicData uri="http://schemas.openxmlformats.org/drawingml/2006/table">
            <a:tbl>
              <a:tblPr/>
              <a:tblGrid>
                <a:gridCol w="1223962"/>
                <a:gridCol w="2232025"/>
                <a:gridCol w="4103688"/>
              </a:tblGrid>
              <a:tr h="352425">
                <a:tc rowSpan="5">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endParaRPr kumimoji="0" lang="en-US"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endParaRPr kumimoji="0" lang="en-US"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endParaRPr kumimoji="0" lang="en-US"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zh-CN" altLang="en-US"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比较运算符</a:t>
                      </a:r>
                      <a:endParaRPr kumimoji="0" lang="zh-CN" altLang="en-US"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en-US"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rPr>
                        <a:t>&gt;   &lt;   &lt;=   &gt;=   =    &lt;&gt; !=</a:t>
                      </a:r>
                      <a:endParaRPr kumimoji="0" lang="en-US"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rPr>
                        <a:t>大于、小于、大于</a:t>
                      </a:r>
                      <a:r>
                        <a:rPr kumimoji="0" lang="en-US"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rPr>
                        <a:t>(</a:t>
                      </a:r>
                      <a:r>
                        <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rPr>
                        <a:t>小于</a:t>
                      </a:r>
                      <a:r>
                        <a:rPr kumimoji="0" lang="en-US"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rPr>
                        <a:t>)</a:t>
                      </a:r>
                      <a:r>
                        <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rPr>
                        <a:t>等于、不等于</a:t>
                      </a:r>
                      <a:endPar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vMerge="1">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en-US" altLang="ja-JP" sz="1400" b="1" i="0" u="none" strike="noStrike" cap="none" normalizeH="0" baseline="0">
                          <a:ln>
                            <a:noFill/>
                          </a:ln>
                          <a:solidFill>
                            <a:srgbClr val="FF0000"/>
                          </a:solidFill>
                          <a:effectLst/>
                          <a:latin typeface="Calibri" panose="020F0502020204030204" pitchFamily="34" charset="0"/>
                          <a:ea typeface="宋体" panose="02010600030101010101" pitchFamily="2" charset="-122"/>
                        </a:rPr>
                        <a:t>BETWEEN</a:t>
                      </a:r>
                      <a:r>
                        <a:rPr kumimoji="0" lang="en-US" altLang="zh-CN" sz="1400" b="1" i="0" u="none" strike="noStrike" cap="none" normalizeH="0" baseline="0">
                          <a:ln>
                            <a:noFill/>
                          </a:ln>
                          <a:solidFill>
                            <a:srgbClr val="FF0000"/>
                          </a:solidFill>
                          <a:effectLst/>
                          <a:latin typeface="Calibri" panose="020F0502020204030204" pitchFamily="34" charset="0"/>
                          <a:ea typeface="宋体" panose="02010600030101010101" pitchFamily="2" charset="-122"/>
                        </a:rPr>
                        <a:t>  </a:t>
                      </a:r>
                      <a:r>
                        <a:rPr kumimoji="0" lang="en-US" altLang="ja-JP" sz="1400" b="1" i="0" u="none" strike="noStrike" cap="none" normalizeH="0" baseline="0">
                          <a:ln>
                            <a:noFill/>
                          </a:ln>
                          <a:solidFill>
                            <a:srgbClr val="FF0000"/>
                          </a:solidFill>
                          <a:effectLst/>
                          <a:latin typeface="Calibri" panose="020F0502020204030204" pitchFamily="34" charset="0"/>
                          <a:ea typeface="宋体" panose="02010600030101010101" pitchFamily="2" charset="-122"/>
                        </a:rPr>
                        <a:t>...AND...</a:t>
                      </a:r>
                      <a:endParaRPr kumimoji="0" lang="en-US" altLang="zh-CN" sz="1400" b="1" i="0" u="none" strike="noStrike" cap="none" normalizeH="0" baseline="0">
                        <a:ln>
                          <a:noFill/>
                        </a:ln>
                        <a:solidFill>
                          <a:srgbClr val="FF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rPr>
                        <a:t>显示在某一区间的值</a:t>
                      </a:r>
                      <a:endPar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vMerge="1">
                  <a:tcPr/>
                </a:tc>
                <a:tc>
                  <a:txBody>
                    <a:bodyPr/>
                    <a:lstStyle/>
                    <a:p>
                      <a:pPr marL="0" marR="0" lvl="0" indent="0" algn="l" defTabSz="914400" rtl="0" eaLnBrk="0" fontAlgn="base" latinLnBrk="0" hangingPunct="0">
                        <a:lnSpc>
                          <a:spcPct val="120000"/>
                        </a:lnSpc>
                        <a:spcBef>
                          <a:spcPct val="60000"/>
                        </a:spcBef>
                        <a:spcAft>
                          <a:spcPct val="0"/>
                        </a:spcAft>
                        <a:buClrTx/>
                        <a:buSzTx/>
                        <a:buFontTx/>
                        <a:buNone/>
                      </a:pPr>
                      <a:r>
                        <a:rPr kumimoji="0" lang="en-US" altLang="ja-JP" sz="1400" b="1" i="0" u="none" strike="noStrike" cap="none" normalizeH="0" baseline="0">
                          <a:ln>
                            <a:noFill/>
                          </a:ln>
                          <a:solidFill>
                            <a:srgbClr val="FF0000"/>
                          </a:solidFill>
                          <a:effectLst/>
                          <a:latin typeface="Calibri" panose="020F0502020204030204" pitchFamily="34" charset="0"/>
                          <a:ea typeface="宋体" panose="02010600030101010101" pitchFamily="2" charset="-122"/>
                        </a:rPr>
                        <a:t>IN(set)</a:t>
                      </a:r>
                      <a:endParaRPr kumimoji="0" lang="en-US" altLang="zh-CN" sz="1400" b="1" i="0" u="none" strike="noStrike" cap="none" normalizeH="0" baseline="0">
                        <a:ln>
                          <a:noFill/>
                        </a:ln>
                        <a:solidFill>
                          <a:srgbClr val="FF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rPr>
                        <a:t>显示在</a:t>
                      </a:r>
                      <a:r>
                        <a:rPr kumimoji="0" lang="en-US"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rPr>
                        <a:t>in</a:t>
                      </a:r>
                      <a:r>
                        <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rPr>
                        <a:t>列表中的值，例：</a:t>
                      </a:r>
                      <a:r>
                        <a:rPr kumimoji="0" lang="en-US"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rPr>
                        <a:t>in(100,200)</a:t>
                      </a:r>
                      <a:endParaRPr kumimoji="0" lang="en-US"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vMerge="1">
                  <a:tcPr/>
                </a:tc>
                <a:tc>
                  <a:txBody>
                    <a:bodyPr/>
                    <a:lstStyle/>
                    <a:p>
                      <a:pPr marL="0" marR="0" lvl="0" indent="0" algn="l" defTabSz="914400" rtl="0" eaLnBrk="0" fontAlgn="base" latinLnBrk="0" hangingPunct="0">
                        <a:lnSpc>
                          <a:spcPct val="120000"/>
                        </a:lnSpc>
                        <a:spcBef>
                          <a:spcPct val="60000"/>
                        </a:spcBef>
                        <a:spcAft>
                          <a:spcPct val="0"/>
                        </a:spcAft>
                        <a:buClrTx/>
                        <a:buSzTx/>
                        <a:buFontTx/>
                        <a:buNone/>
                      </a:pPr>
                      <a:r>
                        <a:rPr kumimoji="0" lang="en-US" altLang="ja-JP" sz="1400" b="1" i="0" u="none" strike="noStrike" cap="none" normalizeH="0" baseline="0">
                          <a:ln>
                            <a:noFill/>
                          </a:ln>
                          <a:solidFill>
                            <a:srgbClr val="FF0000"/>
                          </a:solidFill>
                          <a:effectLst/>
                          <a:latin typeface="Calibri" panose="020F0502020204030204" pitchFamily="34" charset="0"/>
                          <a:ea typeface="宋体" panose="02010600030101010101" pitchFamily="2" charset="-122"/>
                        </a:rPr>
                        <a:t>LIKE</a:t>
                      </a:r>
                      <a:r>
                        <a:rPr kumimoji="0" lang="en-US" altLang="zh-CN" sz="1400" b="1" i="0" u="none" strike="noStrike" cap="none" normalizeH="0" baseline="0">
                          <a:ln>
                            <a:noFill/>
                          </a:ln>
                          <a:solidFill>
                            <a:srgbClr val="FF0000"/>
                          </a:solidFill>
                          <a:effectLst/>
                          <a:latin typeface="Calibri" panose="020F0502020204030204" pitchFamily="34" charset="0"/>
                          <a:ea typeface="宋体" panose="02010600030101010101" pitchFamily="2" charset="-122"/>
                        </a:rPr>
                        <a:t> </a:t>
                      </a:r>
                      <a:r>
                        <a:rPr kumimoji="0" lang="en-US" altLang="zh-CN" sz="1400" b="1" i="0" u="none" strike="noStrike" cap="none" normalizeH="0" baseline="0">
                          <a:ln>
                            <a:noFill/>
                          </a:ln>
                          <a:solidFill>
                            <a:srgbClr val="FF0000"/>
                          </a:solidFill>
                          <a:effectLst/>
                          <a:latin typeface="Arial" panose="020B0604020202020204"/>
                          <a:ea typeface="宋体" panose="02010600030101010101" pitchFamily="2" charset="-122"/>
                        </a:rPr>
                        <a:t>‘</a:t>
                      </a:r>
                      <a:r>
                        <a:rPr kumimoji="0" lang="zh-CN" altLang="en-US" sz="1400" b="1" i="0" u="none" strike="noStrike" cap="none" normalizeH="0" baseline="0">
                          <a:ln>
                            <a:noFill/>
                          </a:ln>
                          <a:solidFill>
                            <a:srgbClr val="FF0000"/>
                          </a:solidFill>
                          <a:effectLst/>
                          <a:latin typeface="Calibri" panose="020F0502020204030204" pitchFamily="34" charset="0"/>
                          <a:ea typeface="宋体" panose="02010600030101010101" pitchFamily="2" charset="-122"/>
                        </a:rPr>
                        <a:t>张</a:t>
                      </a:r>
                      <a:r>
                        <a:rPr kumimoji="0" lang="en-US" altLang="zh-CN" sz="1400" b="1" i="0" u="none" strike="noStrike" cap="none" normalizeH="0" baseline="0">
                          <a:ln>
                            <a:noFill/>
                          </a:ln>
                          <a:solidFill>
                            <a:srgbClr val="FF0000"/>
                          </a:solidFill>
                          <a:effectLst/>
                          <a:latin typeface="Calibri" panose="020F0502020204030204" pitchFamily="34" charset="0"/>
                          <a:ea typeface="宋体" panose="02010600030101010101" pitchFamily="2" charset="-122"/>
                        </a:rPr>
                        <a:t>%</a:t>
                      </a:r>
                      <a:r>
                        <a:rPr kumimoji="0" lang="en-US" altLang="zh-CN" sz="1400" b="1" i="0" u="none" strike="noStrike" cap="none" normalizeH="0" baseline="0">
                          <a:ln>
                            <a:noFill/>
                          </a:ln>
                          <a:solidFill>
                            <a:srgbClr val="FF0000"/>
                          </a:solidFill>
                          <a:effectLst/>
                          <a:latin typeface="Arial" panose="020B0604020202020204"/>
                          <a:ea typeface="宋体" panose="02010600030101010101" pitchFamily="2" charset="-122"/>
                        </a:rPr>
                        <a:t>’</a:t>
                      </a:r>
                      <a:endParaRPr kumimoji="0" lang="en-US" altLang="zh-CN" sz="1400" b="1" i="0" u="none" strike="noStrike" cap="none" normalizeH="0" baseline="0">
                        <a:ln>
                          <a:noFill/>
                        </a:ln>
                        <a:solidFill>
                          <a:srgbClr val="FF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rPr>
                        <a:t>模糊查询</a:t>
                      </a:r>
                      <a:endPar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vMerge="1">
                  <a:tcPr/>
                </a:tc>
                <a:tc>
                  <a:txBody>
                    <a:bodyPr/>
                    <a:lstStyle/>
                    <a:p>
                      <a:pPr marL="0" marR="0" lvl="0" indent="0" algn="l" defTabSz="914400" rtl="0" eaLnBrk="0" fontAlgn="base" latinLnBrk="0" hangingPunct="0">
                        <a:lnSpc>
                          <a:spcPct val="120000"/>
                        </a:lnSpc>
                        <a:spcBef>
                          <a:spcPct val="60000"/>
                        </a:spcBef>
                        <a:spcAft>
                          <a:spcPct val="0"/>
                        </a:spcAft>
                        <a:buClrTx/>
                        <a:buSzTx/>
                        <a:buFontTx/>
                        <a:buNone/>
                      </a:pPr>
                      <a:r>
                        <a:rPr kumimoji="0" lang="en-US" altLang="ja-JP" sz="1400" b="1" i="0" u="none" strike="noStrike" cap="none" normalizeH="0" baseline="0">
                          <a:ln>
                            <a:noFill/>
                          </a:ln>
                          <a:solidFill>
                            <a:srgbClr val="FF0000"/>
                          </a:solidFill>
                          <a:effectLst/>
                          <a:latin typeface="Calibri" panose="020F0502020204030204" pitchFamily="34" charset="0"/>
                          <a:ea typeface="宋体" panose="02010600030101010101" pitchFamily="2" charset="-122"/>
                        </a:rPr>
                        <a:t>IS NULL</a:t>
                      </a:r>
                      <a:r>
                        <a:rPr kumimoji="0" lang="en-US" altLang="zh-CN" sz="1400" b="1" i="0" u="none" strike="noStrike" cap="none" normalizeH="0" baseline="0">
                          <a:ln>
                            <a:noFill/>
                          </a:ln>
                          <a:solidFill>
                            <a:srgbClr val="FF0000"/>
                          </a:solidFill>
                          <a:effectLst/>
                          <a:latin typeface="Calibri" panose="020F0502020204030204" pitchFamily="34" charset="0"/>
                          <a:ea typeface="宋体" panose="02010600030101010101" pitchFamily="2" charset="-122"/>
                        </a:rPr>
                        <a:t>[ </a:t>
                      </a:r>
                      <a:r>
                        <a:rPr kumimoji="0" lang="en-US" altLang="zh-CN" sz="1400" b="1" i="0" u="none" strike="noStrike" cap="none" normalizeH="0" baseline="0">
                          <a:ln>
                            <a:noFill/>
                          </a:ln>
                          <a:solidFill>
                            <a:srgbClr val="0000FF"/>
                          </a:solidFill>
                          <a:effectLst/>
                          <a:latin typeface="Calibri" panose="020F0502020204030204" pitchFamily="34" charset="0"/>
                          <a:ea typeface="宋体" panose="02010600030101010101" pitchFamily="2" charset="-122"/>
                        </a:rPr>
                        <a:t>is not null</a:t>
                      </a:r>
                      <a:r>
                        <a:rPr kumimoji="0" lang="en-US" altLang="zh-CN" sz="1400" b="1" i="0" u="none" strike="noStrike" cap="none" normalizeH="0" baseline="0">
                          <a:ln>
                            <a:noFill/>
                          </a:ln>
                          <a:solidFill>
                            <a:srgbClr val="FF0000"/>
                          </a:solidFill>
                          <a:effectLst/>
                          <a:latin typeface="Calibri" panose="020F0502020204030204" pitchFamily="34" charset="0"/>
                          <a:ea typeface="宋体" panose="02010600030101010101" pitchFamily="2" charset="-122"/>
                        </a:rPr>
                        <a:t>]</a:t>
                      </a:r>
                      <a:endParaRPr kumimoji="0" lang="en-US" altLang="zh-CN" sz="1400" b="1" i="0" u="none" strike="noStrike" cap="none" normalizeH="0" baseline="0">
                        <a:ln>
                          <a:noFill/>
                        </a:ln>
                        <a:solidFill>
                          <a:srgbClr val="FF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zh-CN" altLang="en-US"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判断是否为空</a:t>
                      </a:r>
                      <a:r>
                        <a:rPr kumimoji="0" lang="en-US"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rPr>
                        <a:t>(</a:t>
                      </a:r>
                      <a:r>
                        <a:rPr kumimoji="0" lang="zh-CN" altLang="en-US" sz="1400" b="0" i="0" u="none" strike="noStrike" cap="none" normalizeH="0" baseline="0" dirty="0">
                          <a:ln>
                            <a:noFill/>
                          </a:ln>
                          <a:solidFill>
                            <a:srgbClr val="FF0000"/>
                          </a:solidFill>
                          <a:effectLst/>
                          <a:latin typeface="Calibri" panose="020F0502020204030204" pitchFamily="34" charset="0"/>
                          <a:ea typeface="宋体" panose="02010600030101010101" pitchFamily="2" charset="-122"/>
                        </a:rPr>
                        <a:t>不是 </a:t>
                      </a:r>
                      <a:r>
                        <a:rPr kumimoji="0" lang="en-US" altLang="zh-CN" sz="1400" b="0" i="0" u="none" strike="noStrike" cap="none" normalizeH="0" baseline="0" dirty="0">
                          <a:ln>
                            <a:noFill/>
                          </a:ln>
                          <a:solidFill>
                            <a:srgbClr val="FF0000"/>
                          </a:solidFill>
                          <a:effectLst/>
                          <a:latin typeface="Calibri" panose="020F0502020204030204" pitchFamily="34" charset="0"/>
                          <a:ea typeface="宋体" panose="02010600030101010101" pitchFamily="2" charset="-122"/>
                        </a:rPr>
                        <a:t>=)</a:t>
                      </a:r>
                      <a:endParaRPr kumimoji="0" lang="zh-CN" altLang="en-US" sz="1400" b="0" i="0" u="none" strike="noStrike" cap="none" normalizeH="0" baseline="0" dirty="0">
                        <a:ln>
                          <a:noFill/>
                        </a:ln>
                        <a:solidFill>
                          <a:srgbClr val="FF0000"/>
                        </a:solidFill>
                        <a:effectLst/>
                        <a:latin typeface="Calibri" panose="020F050202020403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rowSpan="3">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endParaRPr kumimoji="0" lang="en-US"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rPr>
                        <a:t>逻辑运算符</a:t>
                      </a:r>
                      <a:endPar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en-US"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rPr>
                        <a:t>and</a:t>
                      </a:r>
                      <a:endParaRPr kumimoji="0" lang="en-US"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rPr>
                        <a:t>多个条件同时成立</a:t>
                      </a:r>
                      <a:endPar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vMerge="1">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en-US"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rPr>
                        <a:t>or</a:t>
                      </a:r>
                      <a:endParaRPr kumimoji="0" lang="en-US"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rPr>
                        <a:t>多个条件任一成立</a:t>
                      </a:r>
                      <a:endPar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vMerge="1">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en-US"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rPr>
                        <a:t>not</a:t>
                      </a:r>
                      <a:endParaRPr kumimoji="0" lang="en-US"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rPr>
                        <a:t>不成立，例：</a:t>
                      </a:r>
                      <a:r>
                        <a:rPr kumimoji="0" lang="en-US"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rPr>
                        <a:t>where not(salary&gt;100);</a:t>
                      </a:r>
                      <a:endParaRPr kumimoji="0" lang="en-US"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1958" name="Text Box 39"/>
          <p:cNvSpPr txBox="1">
            <a:spLocks noChangeArrowheads="1"/>
          </p:cNvSpPr>
          <p:nvPr/>
        </p:nvSpPr>
        <p:spPr bwMode="auto">
          <a:xfrm>
            <a:off x="900113" y="5632450"/>
            <a:ext cx="7350125" cy="669925"/>
          </a:xfrm>
          <a:prstGeom prst="rect">
            <a:avLst/>
          </a:prstGeom>
          <a:solidFill>
            <a:srgbClr val="99CCFF">
              <a:alpha val="4313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lnSpc>
                <a:spcPct val="90000"/>
              </a:lnSpc>
              <a:spcBef>
                <a:spcPct val="20000"/>
              </a:spcBef>
              <a:buClr>
                <a:schemeClr val="tx1"/>
              </a:buClr>
              <a:buSzPct val="70000"/>
              <a:buFont typeface="Wingdings" panose="05000000000000000000" pitchFamily="2" charset="2"/>
              <a:buNone/>
            </a:pPr>
            <a:r>
              <a:rPr lang="en-US" altLang="zh-CN" sz="2100">
                <a:latin typeface="华文新魏" panose="02010800040101010101" pitchFamily="2" charset="-122"/>
                <a:ea typeface="华文新魏" panose="02010800040101010101" pitchFamily="2" charset="-122"/>
              </a:rPr>
              <a:t>Like</a:t>
            </a:r>
            <a:r>
              <a:rPr lang="zh-CN" altLang="en-US" sz="2100">
                <a:latin typeface="华文新魏" panose="02010800040101010101" pitchFamily="2" charset="-122"/>
                <a:ea typeface="华文新魏" panose="02010800040101010101" pitchFamily="2" charset="-122"/>
              </a:rPr>
              <a:t>语句中，</a:t>
            </a:r>
            <a:r>
              <a:rPr lang="en-US" altLang="ja-JP" sz="2100">
                <a:latin typeface="华文新魏" panose="02010800040101010101" pitchFamily="2" charset="-122"/>
                <a:ea typeface="华文新魏" panose="02010800040101010101" pitchFamily="2" charset="-122"/>
              </a:rPr>
              <a:t>% </a:t>
            </a:r>
            <a:r>
              <a:rPr lang="zh-CN" altLang="en-US" sz="2100">
                <a:latin typeface="华文新魏" panose="02010800040101010101" pitchFamily="2" charset="-122"/>
                <a:ea typeface="华文新魏" panose="02010800040101010101" pitchFamily="2" charset="-122"/>
              </a:rPr>
              <a:t>代表零个或多个任意字符，</a:t>
            </a:r>
            <a:r>
              <a:rPr lang="en-US" altLang="ja-JP" sz="2100">
                <a:latin typeface="华文新魏" panose="02010800040101010101" pitchFamily="2" charset="-122"/>
                <a:ea typeface="华文新魏" panose="02010800040101010101" pitchFamily="2" charset="-122"/>
              </a:rPr>
              <a:t>_ </a:t>
            </a:r>
            <a:r>
              <a:rPr lang="zh-CN" altLang="en-US" sz="2100">
                <a:latin typeface="华文新魏" panose="02010800040101010101" pitchFamily="2" charset="-122"/>
                <a:ea typeface="华文新魏" panose="02010800040101010101" pitchFamily="2" charset="-122"/>
              </a:rPr>
              <a:t>代表一个字符，例</a:t>
            </a:r>
            <a:r>
              <a:rPr lang="en-US" altLang="zh-CN" sz="2100">
                <a:latin typeface="华文新魏" panose="02010800040101010101" pitchFamily="2" charset="-122"/>
                <a:ea typeface="华文新魏" panose="02010800040101010101" pitchFamily="2" charset="-122"/>
              </a:rPr>
              <a:t>first_name like </a:t>
            </a:r>
            <a:r>
              <a:rPr lang="en-US" altLang="zh-CN" sz="2100">
                <a:ea typeface="华文新魏" panose="02010800040101010101" pitchFamily="2" charset="-122"/>
              </a:rPr>
              <a:t>‘</a:t>
            </a:r>
            <a:r>
              <a:rPr lang="en-US" altLang="zh-CN" sz="2100">
                <a:latin typeface="华文新魏" panose="02010800040101010101" pitchFamily="2" charset="-122"/>
                <a:ea typeface="华文新魏" panose="02010800040101010101" pitchFamily="2" charset="-122"/>
              </a:rPr>
              <a:t>_a%</a:t>
            </a:r>
            <a:r>
              <a:rPr lang="en-US" altLang="zh-CN" sz="2100">
                <a:ea typeface="华文新魏" panose="02010800040101010101" pitchFamily="2" charset="-122"/>
              </a:rPr>
              <a:t>’</a:t>
            </a:r>
            <a:r>
              <a:rPr lang="en-US" altLang="zh-CN" sz="2100">
                <a:latin typeface="华文新魏" panose="02010800040101010101" pitchFamily="2" charset="-122"/>
                <a:ea typeface="华文新魏" panose="02010800040101010101" pitchFamily="2" charset="-122"/>
              </a:rPr>
              <a:t>;</a:t>
            </a:r>
            <a:endParaRPr lang="en-US" altLang="zh-CN" sz="2100">
              <a:latin typeface="华文新魏" panose="02010800040101010101" pitchFamily="2" charset="-122"/>
              <a:ea typeface="华文新魏" panose="0201080004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49250" y="549275"/>
            <a:ext cx="7967663" cy="550863"/>
          </a:xfrm>
        </p:spPr>
        <p:txBody>
          <a:bodyPr lIns="0" tIns="0" rIns="0" bIns="0"/>
          <a:lstStyle/>
          <a:p>
            <a:pPr marL="1466850" indent="-685800" defTabSz="264795" eaLnBrk="1" hangingPunct="1">
              <a:tabLst>
                <a:tab pos="1466850" algn="l"/>
                <a:tab pos="1628775" algn="l"/>
                <a:tab pos="2036445" algn="l"/>
                <a:tab pos="2444750" algn="l"/>
                <a:tab pos="2852420" algn="l"/>
                <a:tab pos="3260725" algn="l"/>
                <a:tab pos="3668395" algn="l"/>
                <a:tab pos="4076700" algn="l"/>
                <a:tab pos="4484370" algn="l"/>
                <a:tab pos="4892675" algn="l"/>
                <a:tab pos="5300345" algn="l"/>
                <a:tab pos="5708650" algn="l"/>
                <a:tab pos="6116320" algn="l"/>
                <a:tab pos="6524625" algn="l"/>
                <a:tab pos="6932295" algn="l"/>
                <a:tab pos="7340600" algn="l"/>
                <a:tab pos="7748270" algn="l"/>
                <a:tab pos="8156575" algn="l"/>
                <a:tab pos="8564245" algn="l"/>
                <a:tab pos="8972550" algn="l"/>
                <a:tab pos="9380220" algn="l"/>
              </a:tabLst>
            </a:pPr>
            <a:r>
              <a:rPr lang="en-GB" altLang="zh-CN" sz="3200" b="1">
                <a:solidFill>
                  <a:schemeClr val="tx1"/>
                </a:solidFill>
              </a:rPr>
              <a:t>MySQL</a:t>
            </a:r>
            <a:r>
              <a:rPr lang="zh-CN" altLang="en-GB" sz="3200" b="1">
                <a:solidFill>
                  <a:schemeClr val="tx1"/>
                </a:solidFill>
              </a:rPr>
              <a:t>数据库中的通配符</a:t>
            </a:r>
            <a:endParaRPr lang="zh-CN" altLang="en-GB" sz="3200" b="1">
              <a:solidFill>
                <a:schemeClr val="tx1"/>
              </a:solidFill>
            </a:endParaRPr>
          </a:p>
        </p:txBody>
      </p:sp>
      <p:sp>
        <p:nvSpPr>
          <p:cNvPr id="107523" name="Rectangle 3"/>
          <p:cNvSpPr>
            <a:spLocks noGrp="1" noChangeArrowheads="1"/>
          </p:cNvSpPr>
          <p:nvPr>
            <p:ph type="body" idx="1"/>
          </p:nvPr>
        </p:nvSpPr>
        <p:spPr>
          <a:xfrm>
            <a:off x="755650" y="1557338"/>
            <a:ext cx="7770813" cy="4402137"/>
          </a:xfrm>
        </p:spPr>
        <p:txBody>
          <a:bodyPr lIns="0" tIns="0" rIns="0" bIns="0"/>
          <a:lstStyle/>
          <a:p>
            <a:pPr marL="390525" indent="-294005" defTabSz="264795" eaLnBrk="1" hangingPunct="1">
              <a:tabLst>
                <a:tab pos="404495" algn="l"/>
                <a:tab pos="812800" algn="l"/>
                <a:tab pos="1220470" algn="l"/>
                <a:tab pos="1628775" algn="l"/>
                <a:tab pos="2036445" algn="l"/>
                <a:tab pos="2444750" algn="l"/>
                <a:tab pos="2852420" algn="l"/>
                <a:tab pos="3260725" algn="l"/>
                <a:tab pos="3668395" algn="l"/>
                <a:tab pos="4076700" algn="l"/>
                <a:tab pos="4484370" algn="l"/>
                <a:tab pos="4892675" algn="l"/>
                <a:tab pos="5300345" algn="l"/>
                <a:tab pos="5708650" algn="l"/>
                <a:tab pos="6116320" algn="l"/>
                <a:tab pos="6524625" algn="l"/>
                <a:tab pos="6932295" algn="l"/>
                <a:tab pos="7340600" algn="l"/>
                <a:tab pos="7748270" algn="l"/>
                <a:tab pos="8156575" algn="l"/>
              </a:tabLst>
            </a:pPr>
            <a:r>
              <a:rPr lang="zh-CN" altLang="en-GB" sz="2800" b="1" dirty="0">
                <a:latin typeface="Times New Roman" panose="02020603050405020304" pitchFamily="18" charset="0"/>
              </a:rPr>
              <a:t>“</a:t>
            </a:r>
            <a:r>
              <a:rPr lang="en-GB" altLang="zh-CN" sz="2800" b="1" dirty="0"/>
              <a:t>%</a:t>
            </a:r>
            <a:r>
              <a:rPr lang="zh-CN" altLang="en-US" sz="2800" b="1" dirty="0">
                <a:latin typeface="Times New Roman" panose="02020603050405020304" pitchFamily="18" charset="0"/>
              </a:rPr>
              <a:t>”</a:t>
            </a:r>
            <a:r>
              <a:rPr lang="en-GB" altLang="zh-CN" sz="2800" b="1" dirty="0"/>
              <a:t> (</a:t>
            </a:r>
            <a:r>
              <a:rPr lang="zh-CN" altLang="en-GB" sz="2800" b="1" dirty="0"/>
              <a:t>百分号</a:t>
            </a:r>
            <a:r>
              <a:rPr lang="en-GB" altLang="zh-CN" sz="2800" b="1" dirty="0"/>
              <a:t>)</a:t>
            </a:r>
            <a:r>
              <a:rPr lang="en-GB" altLang="zh-CN" sz="2800" dirty="0"/>
              <a:t>  </a:t>
            </a:r>
            <a:r>
              <a:rPr lang="zh-CN" altLang="en-GB" sz="2800" dirty="0"/>
              <a:t>代表任意长度（长度可以为</a:t>
            </a:r>
            <a:r>
              <a:rPr lang="en-GB" altLang="zh-CN" sz="2800" dirty="0"/>
              <a:t>0</a:t>
            </a:r>
            <a:r>
              <a:rPr lang="zh-CN" altLang="en-GB" sz="2800" dirty="0"/>
              <a:t>）的字符串</a:t>
            </a:r>
            <a:endParaRPr lang="zh-CN" altLang="en-GB" sz="2800" dirty="0"/>
          </a:p>
          <a:p>
            <a:pPr marL="781050" lvl="1" indent="-259080" defTabSz="264795" eaLnBrk="1" hangingPunct="1">
              <a:lnSpc>
                <a:spcPct val="97000"/>
              </a:lnSpc>
              <a:buFontTx/>
              <a:buNone/>
              <a:tabLst>
                <a:tab pos="404495" algn="l"/>
                <a:tab pos="812800" algn="l"/>
                <a:tab pos="1220470" algn="l"/>
                <a:tab pos="1628775" algn="l"/>
                <a:tab pos="2036445" algn="l"/>
                <a:tab pos="2444750" algn="l"/>
                <a:tab pos="2852420" algn="l"/>
                <a:tab pos="3260725" algn="l"/>
                <a:tab pos="3668395" algn="l"/>
                <a:tab pos="4076700" algn="l"/>
                <a:tab pos="4484370" algn="l"/>
                <a:tab pos="4892675" algn="l"/>
                <a:tab pos="5300345" algn="l"/>
                <a:tab pos="5708650" algn="l"/>
                <a:tab pos="6116320" algn="l"/>
                <a:tab pos="6524625" algn="l"/>
                <a:tab pos="6932295" algn="l"/>
                <a:tab pos="7340600" algn="l"/>
                <a:tab pos="7748270" algn="l"/>
                <a:tab pos="8156575" algn="l"/>
              </a:tabLst>
            </a:pPr>
            <a:r>
              <a:rPr lang="zh-CN" altLang="en-GB" b="1" dirty="0"/>
              <a:t>举例</a:t>
            </a:r>
            <a:r>
              <a:rPr lang="zh-CN" altLang="en-GB" dirty="0"/>
              <a:t>：</a:t>
            </a:r>
            <a:endParaRPr lang="zh-CN" altLang="en-GB" dirty="0"/>
          </a:p>
          <a:p>
            <a:pPr marL="390525" indent="-294005" defTabSz="264795" eaLnBrk="1" hangingPunct="1">
              <a:lnSpc>
                <a:spcPct val="97000"/>
              </a:lnSpc>
              <a:buFontTx/>
              <a:buNone/>
              <a:tabLst>
                <a:tab pos="404495" algn="l"/>
                <a:tab pos="812800" algn="l"/>
                <a:tab pos="1220470" algn="l"/>
                <a:tab pos="1628775" algn="l"/>
                <a:tab pos="2036445" algn="l"/>
                <a:tab pos="2444750" algn="l"/>
                <a:tab pos="2852420" algn="l"/>
                <a:tab pos="3260725" algn="l"/>
                <a:tab pos="3668395" algn="l"/>
                <a:tab pos="4076700" algn="l"/>
                <a:tab pos="4484370" algn="l"/>
                <a:tab pos="4892675" algn="l"/>
                <a:tab pos="5300345" algn="l"/>
                <a:tab pos="5708650" algn="l"/>
                <a:tab pos="6116320" algn="l"/>
                <a:tab pos="6524625" algn="l"/>
                <a:tab pos="6932295" algn="l"/>
                <a:tab pos="7340600" algn="l"/>
                <a:tab pos="7748270" algn="l"/>
                <a:tab pos="8156575" algn="l"/>
              </a:tabLst>
            </a:pPr>
            <a:r>
              <a:rPr lang="zh-CN" altLang="en-GB" sz="2800" dirty="0"/>
              <a:t>	</a:t>
            </a:r>
            <a:r>
              <a:rPr lang="en-GB" altLang="zh-CN" sz="2800" dirty="0" err="1"/>
              <a:t>a%b</a:t>
            </a:r>
            <a:r>
              <a:rPr lang="zh-CN" altLang="en-GB" sz="2800" dirty="0"/>
              <a:t>表示以</a:t>
            </a:r>
            <a:r>
              <a:rPr lang="en-GB" altLang="zh-CN" sz="2800" dirty="0"/>
              <a:t>a</a:t>
            </a:r>
            <a:r>
              <a:rPr lang="zh-CN" altLang="en-GB" sz="2800" dirty="0"/>
              <a:t>开头，以</a:t>
            </a:r>
            <a:r>
              <a:rPr lang="en-GB" altLang="zh-CN" sz="2800" dirty="0"/>
              <a:t>b</a:t>
            </a:r>
            <a:r>
              <a:rPr lang="zh-CN" altLang="en-GB" sz="2800" dirty="0"/>
              <a:t>结尾的任意长度的字符串。如</a:t>
            </a:r>
            <a:r>
              <a:rPr lang="en-GB" altLang="zh-CN" sz="2800" dirty="0" err="1"/>
              <a:t>acb</a:t>
            </a:r>
            <a:r>
              <a:rPr lang="zh-CN" altLang="en-GB" sz="2800" dirty="0"/>
              <a:t>，</a:t>
            </a:r>
            <a:r>
              <a:rPr lang="en-GB" altLang="zh-CN" sz="2800" dirty="0" err="1"/>
              <a:t>addgb</a:t>
            </a:r>
            <a:r>
              <a:rPr lang="zh-CN" altLang="en-GB" sz="2800" dirty="0"/>
              <a:t>，</a:t>
            </a:r>
            <a:r>
              <a:rPr lang="en-GB" altLang="zh-CN" sz="2800" dirty="0"/>
              <a:t>ab </a:t>
            </a:r>
            <a:r>
              <a:rPr lang="zh-CN" altLang="en-GB" sz="2800" dirty="0"/>
              <a:t>等都满足该匹配串</a:t>
            </a:r>
            <a:endParaRPr lang="zh-CN" altLang="en-GB" sz="2800" dirty="0"/>
          </a:p>
          <a:p>
            <a:pPr marL="390525" indent="-294005" defTabSz="264795" eaLnBrk="1" hangingPunct="1">
              <a:lnSpc>
                <a:spcPct val="97000"/>
              </a:lnSpc>
              <a:tabLst>
                <a:tab pos="404495" algn="l"/>
                <a:tab pos="812800" algn="l"/>
                <a:tab pos="1220470" algn="l"/>
                <a:tab pos="1628775" algn="l"/>
                <a:tab pos="2036445" algn="l"/>
                <a:tab pos="2444750" algn="l"/>
                <a:tab pos="2852420" algn="l"/>
                <a:tab pos="3260725" algn="l"/>
                <a:tab pos="3668395" algn="l"/>
                <a:tab pos="4076700" algn="l"/>
                <a:tab pos="4484370" algn="l"/>
                <a:tab pos="4892675" algn="l"/>
                <a:tab pos="5300345" algn="l"/>
                <a:tab pos="5708650" algn="l"/>
                <a:tab pos="6116320" algn="l"/>
                <a:tab pos="6524625" algn="l"/>
                <a:tab pos="6932295" algn="l"/>
                <a:tab pos="7340600" algn="l"/>
                <a:tab pos="7748270" algn="l"/>
                <a:tab pos="8156575" algn="l"/>
              </a:tabLst>
            </a:pPr>
            <a:r>
              <a:rPr lang="zh-CN" altLang="en-GB" sz="2800" b="1" dirty="0">
                <a:latin typeface="Times New Roman" panose="02020603050405020304" pitchFamily="18" charset="0"/>
              </a:rPr>
              <a:t>“</a:t>
            </a:r>
            <a:r>
              <a:rPr lang="en-GB" altLang="zh-CN" sz="2800" b="1" dirty="0"/>
              <a:t>_ </a:t>
            </a:r>
            <a:r>
              <a:rPr lang="zh-CN" altLang="en-US" sz="2800" b="1" dirty="0">
                <a:latin typeface="Times New Roman" panose="02020603050405020304" pitchFamily="18" charset="0"/>
              </a:rPr>
              <a:t>”</a:t>
            </a:r>
            <a:r>
              <a:rPr lang="en-GB" altLang="zh-CN" sz="2800" b="1" dirty="0"/>
              <a:t>(</a:t>
            </a:r>
            <a:r>
              <a:rPr lang="zh-CN" altLang="en-GB" sz="2800" b="1" dirty="0"/>
              <a:t>下横线</a:t>
            </a:r>
            <a:r>
              <a:rPr lang="en-GB" altLang="zh-CN" sz="2800" b="1" dirty="0"/>
              <a:t>)</a:t>
            </a:r>
            <a:r>
              <a:rPr lang="en-GB" altLang="zh-CN" sz="2800" dirty="0"/>
              <a:t>  </a:t>
            </a:r>
            <a:r>
              <a:rPr lang="zh-CN" altLang="en-GB" sz="2800" dirty="0"/>
              <a:t>代表任意单个字符</a:t>
            </a:r>
            <a:endParaRPr lang="zh-CN" altLang="en-GB" sz="2800" dirty="0"/>
          </a:p>
          <a:p>
            <a:pPr marL="781050" lvl="1" indent="-259080" defTabSz="264795" eaLnBrk="1" hangingPunct="1">
              <a:lnSpc>
                <a:spcPct val="97000"/>
              </a:lnSpc>
              <a:buFontTx/>
              <a:buNone/>
              <a:tabLst>
                <a:tab pos="404495" algn="l"/>
                <a:tab pos="812800" algn="l"/>
                <a:tab pos="1220470" algn="l"/>
                <a:tab pos="1628775" algn="l"/>
                <a:tab pos="2036445" algn="l"/>
                <a:tab pos="2444750" algn="l"/>
                <a:tab pos="2852420" algn="l"/>
                <a:tab pos="3260725" algn="l"/>
                <a:tab pos="3668395" algn="l"/>
                <a:tab pos="4076700" algn="l"/>
                <a:tab pos="4484370" algn="l"/>
                <a:tab pos="4892675" algn="l"/>
                <a:tab pos="5300345" algn="l"/>
                <a:tab pos="5708650" algn="l"/>
                <a:tab pos="6116320" algn="l"/>
                <a:tab pos="6524625" algn="l"/>
                <a:tab pos="6932295" algn="l"/>
                <a:tab pos="7340600" algn="l"/>
                <a:tab pos="7748270" algn="l"/>
                <a:tab pos="8156575" algn="l"/>
              </a:tabLst>
            </a:pPr>
            <a:r>
              <a:rPr lang="zh-CN" altLang="en-GB" b="1" dirty="0"/>
              <a:t>举例</a:t>
            </a:r>
            <a:r>
              <a:rPr lang="zh-CN" altLang="en-GB" dirty="0"/>
              <a:t>：</a:t>
            </a:r>
            <a:endParaRPr lang="zh-CN" altLang="en-GB" dirty="0"/>
          </a:p>
          <a:p>
            <a:pPr marL="390525" indent="-294005" defTabSz="264795" eaLnBrk="1" hangingPunct="1">
              <a:lnSpc>
                <a:spcPct val="97000"/>
              </a:lnSpc>
              <a:buFontTx/>
              <a:buNone/>
              <a:tabLst>
                <a:tab pos="404495" algn="l"/>
                <a:tab pos="812800" algn="l"/>
                <a:tab pos="1220470" algn="l"/>
                <a:tab pos="1628775" algn="l"/>
                <a:tab pos="2036445" algn="l"/>
                <a:tab pos="2444750" algn="l"/>
                <a:tab pos="2852420" algn="l"/>
                <a:tab pos="3260725" algn="l"/>
                <a:tab pos="3668395" algn="l"/>
                <a:tab pos="4076700" algn="l"/>
                <a:tab pos="4484370" algn="l"/>
                <a:tab pos="4892675" algn="l"/>
                <a:tab pos="5300345" algn="l"/>
                <a:tab pos="5708650" algn="l"/>
                <a:tab pos="6116320" algn="l"/>
                <a:tab pos="6524625" algn="l"/>
                <a:tab pos="6932295" algn="l"/>
                <a:tab pos="7340600" algn="l"/>
                <a:tab pos="7748270" algn="l"/>
                <a:tab pos="8156575" algn="l"/>
              </a:tabLst>
            </a:pPr>
            <a:r>
              <a:rPr lang="zh-CN" altLang="en-GB" sz="2800" dirty="0"/>
              <a:t>	</a:t>
            </a:r>
            <a:r>
              <a:rPr lang="en-GB" altLang="zh-CN" sz="2800" dirty="0" err="1"/>
              <a:t>a_b</a:t>
            </a:r>
            <a:r>
              <a:rPr lang="zh-CN" altLang="en-GB" sz="2800" dirty="0"/>
              <a:t>表示以</a:t>
            </a:r>
            <a:r>
              <a:rPr lang="en-GB" altLang="zh-CN" sz="2800" dirty="0"/>
              <a:t>a</a:t>
            </a:r>
            <a:r>
              <a:rPr lang="zh-CN" altLang="en-GB" sz="2800" dirty="0"/>
              <a:t>开头，以</a:t>
            </a:r>
            <a:r>
              <a:rPr lang="en-GB" altLang="zh-CN" sz="2800" dirty="0"/>
              <a:t>b</a:t>
            </a:r>
            <a:r>
              <a:rPr lang="zh-CN" altLang="en-GB" sz="2800" dirty="0"/>
              <a:t>结尾的长度为</a:t>
            </a:r>
            <a:r>
              <a:rPr lang="en-GB" altLang="zh-CN" sz="2800" dirty="0"/>
              <a:t>3</a:t>
            </a:r>
            <a:r>
              <a:rPr lang="zh-CN" altLang="en-GB" sz="2800" dirty="0"/>
              <a:t>的任意字符串。如</a:t>
            </a:r>
            <a:r>
              <a:rPr lang="en-GB" altLang="zh-CN" sz="2800" dirty="0" err="1"/>
              <a:t>acb</a:t>
            </a:r>
            <a:r>
              <a:rPr lang="zh-CN" altLang="en-GB" sz="2800" dirty="0"/>
              <a:t>，</a:t>
            </a:r>
            <a:r>
              <a:rPr lang="en-GB" altLang="zh-CN" sz="2800" dirty="0" err="1"/>
              <a:t>afb</a:t>
            </a:r>
            <a:r>
              <a:rPr lang="zh-CN" altLang="en-GB" sz="2800" dirty="0"/>
              <a:t>等都满足该匹配串</a:t>
            </a:r>
            <a:endParaRPr lang="zh-CN" altLang="en-GB" sz="2800"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4638"/>
            <a:ext cx="6781800" cy="944562"/>
          </a:xfrm>
          <a:solidFill>
            <a:srgbClr val="FFFFFF"/>
          </a:solidFill>
          <a:ln>
            <a:solidFill>
              <a:srgbClr val="000000"/>
            </a:solidFill>
            <a:miter lim="800000"/>
          </a:ln>
        </p:spPr>
        <p:txBody>
          <a:bodyPr vert="horz" wrap="square" lIns="91440" tIns="45720" rIns="91440" bIns="45720" numCol="1" anchor="t" anchorCtr="0" compatLnSpc="1"/>
          <a:lstStyle/>
          <a:p>
            <a:pPr eaLnBrk="1" hangingPunct="1"/>
            <a:r>
              <a:rPr lang="zh-CN" altLang="en-US" dirty="0"/>
              <a:t>问题：</a:t>
            </a:r>
            <a:endParaRPr lang="zh-CN" altLang="en-US" dirty="0"/>
          </a:p>
        </p:txBody>
      </p:sp>
      <p:sp>
        <p:nvSpPr>
          <p:cNvPr id="6147" name="Rectangle 3"/>
          <p:cNvSpPr>
            <a:spLocks noGrp="1" noChangeArrowheads="1"/>
          </p:cNvSpPr>
          <p:nvPr>
            <p:ph type="body" idx="1"/>
          </p:nvPr>
        </p:nvSpPr>
        <p:spPr bwMode="auto">
          <a:xfrm>
            <a:off x="381000" y="1371600"/>
            <a:ext cx="8229600" cy="5029200"/>
          </a:xfrm>
          <a:solidFill>
            <a:srgbClr val="FFFFFF"/>
          </a:solidFill>
          <a:ln>
            <a:solidFill>
              <a:srgbClr val="000000"/>
            </a:solidFill>
            <a:miter lim="800000"/>
          </a:ln>
        </p:spPr>
        <p:txBody>
          <a:bodyPr vert="horz" wrap="square" lIns="91440" tIns="45720" rIns="91440" bIns="45720" numCol="1" anchor="t" anchorCtr="0" compatLnSpc="1"/>
          <a:lstStyle/>
          <a:p>
            <a:pPr marL="0" indent="0" eaLnBrk="1" hangingPunct="1">
              <a:buNone/>
            </a:pPr>
            <a:endParaRPr lang="en-US" altLang="zh-CN" dirty="0"/>
          </a:p>
          <a:p>
            <a:pPr eaLnBrk="1" hangingPunct="1"/>
            <a:r>
              <a:rPr lang="zh-CN" altLang="en-US" dirty="0"/>
              <a:t>谁用过 数据库 </a:t>
            </a:r>
            <a:r>
              <a:rPr lang="en-US" altLang="zh-CN" dirty="0"/>
              <a:t>? </a:t>
            </a:r>
            <a:r>
              <a:rPr lang="zh-CN" altLang="en-US" dirty="0"/>
              <a:t>如何使用 ？</a:t>
            </a:r>
            <a:endParaRPr lang="en-US" altLang="zh-CN" dirty="0"/>
          </a:p>
          <a:p>
            <a:pPr eaLnBrk="1" hangingPunct="1"/>
            <a:r>
              <a:rPr lang="zh-CN" altLang="en-US" dirty="0"/>
              <a:t>有用过数据库编程吗 ？</a:t>
            </a:r>
            <a:endParaRPr lang="en-US" altLang="zh-CN" dirty="0"/>
          </a:p>
          <a:p>
            <a:pPr eaLnBrk="1" hangingPunct="1"/>
            <a:r>
              <a:rPr lang="zh-CN" altLang="en-US" dirty="0"/>
              <a:t>你知道的数据库名称（厂家） ？</a:t>
            </a:r>
            <a:endParaRPr lang="en-US" altLang="zh-CN" dirty="0"/>
          </a:p>
          <a:p>
            <a:pPr eaLnBrk="1" hangingPunct="1"/>
            <a:r>
              <a:rPr lang="zh-CN" altLang="en-US" dirty="0"/>
              <a:t>你知道 数据库的现在的发展趋势 ？</a:t>
            </a:r>
            <a:endParaRPr lang="en-US" altLang="zh-CN" dirty="0"/>
          </a:p>
          <a:p>
            <a:pPr eaLnBrk="1" hangingPunct="1"/>
            <a:r>
              <a:rPr lang="zh-CN" altLang="en-US" dirty="0"/>
              <a:t>为什么使用数据库 ？</a:t>
            </a:r>
            <a:endParaRPr lang="en-US" altLang="zh-CN" dirty="0"/>
          </a:p>
          <a:p>
            <a:pPr eaLnBrk="1" hangingPunct="1"/>
            <a:r>
              <a:rPr lang="en-US" altLang="zh-CN" dirty="0"/>
              <a:t>RDB </a:t>
            </a:r>
            <a:r>
              <a:rPr lang="zh-CN" altLang="en-US" dirty="0"/>
              <a:t>的 含义 ？</a:t>
            </a:r>
            <a:endParaRPr lang="en-US" altLang="zh-CN" dirty="0"/>
          </a:p>
          <a:p>
            <a:pPr eaLnBrk="1" hangingPunct="1"/>
            <a:r>
              <a:rPr lang="en-US" altLang="zh-CN" dirty="0"/>
              <a:t>DBMS </a:t>
            </a:r>
            <a:r>
              <a:rPr lang="zh-CN" altLang="en-US" dirty="0"/>
              <a:t>的 含义 </a:t>
            </a:r>
            <a:r>
              <a:rPr lang="en-US" altLang="zh-CN" dirty="0"/>
              <a:t>?</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3"/>
          <p:cNvSpPr txBox="1">
            <a:spLocks noChangeArrowheads="1"/>
          </p:cNvSpPr>
          <p:nvPr/>
        </p:nvSpPr>
        <p:spPr bwMode="auto">
          <a:xfrm>
            <a:off x="7415213" y="188913"/>
            <a:ext cx="1620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ea typeface="华文行楷" panose="02010800040101010101" pitchFamily="2" charset="-122"/>
              </a:rPr>
              <a:t> </a:t>
            </a:r>
            <a:endParaRPr lang="en-US" altLang="zh-CN" sz="2000">
              <a:ea typeface="华文行楷" panose="02010800040101010101" pitchFamily="2" charset="-122"/>
            </a:endParaRPr>
          </a:p>
        </p:txBody>
      </p:sp>
      <p:sp>
        <p:nvSpPr>
          <p:cNvPr id="83971" name="Rectangle 2"/>
          <p:cNvSpPr>
            <a:spLocks noChangeArrowheads="1"/>
          </p:cNvSpPr>
          <p:nvPr/>
        </p:nvSpPr>
        <p:spPr bwMode="auto">
          <a:xfrm>
            <a:off x="539750" y="765175"/>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en-US" altLang="en-US" sz="2800" b="1">
                <a:latin typeface="Calibri Light" panose="020F0302020204030204" pitchFamily="34" charset="0"/>
                <a:ea typeface="华文新魏" panose="02010800040101010101" pitchFamily="2" charset="-122"/>
              </a:rPr>
              <a:t>Select语句(</a:t>
            </a:r>
            <a:r>
              <a:rPr lang="en-US" altLang="zh-CN" sz="2800" b="1">
                <a:latin typeface="Calibri Light" panose="020F0302020204030204" pitchFamily="34" charset="0"/>
                <a:ea typeface="华文新魏" panose="02010800040101010101" pitchFamily="2" charset="-122"/>
              </a:rPr>
              <a:t>4</a:t>
            </a:r>
            <a:r>
              <a:rPr lang="en-US" altLang="en-US" sz="2800" b="1">
                <a:latin typeface="Calibri Light" panose="020F0302020204030204" pitchFamily="34" charset="0"/>
                <a:ea typeface="华文新魏" panose="02010800040101010101" pitchFamily="2" charset="-122"/>
              </a:rPr>
              <a:t>)</a:t>
            </a:r>
            <a:endParaRPr lang="en-US" altLang="zh-CN" sz="2800" b="1">
              <a:latin typeface="Calibri Light" panose="020F0302020204030204" pitchFamily="34" charset="0"/>
              <a:ea typeface="华文新魏" panose="02010800040101010101" pitchFamily="2" charset="-122"/>
            </a:endParaRPr>
          </a:p>
        </p:txBody>
      </p:sp>
      <p:sp>
        <p:nvSpPr>
          <p:cNvPr id="83972"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73" name="Text Box 6"/>
          <p:cNvSpPr txBox="1">
            <a:spLocks noChangeArrowheads="1"/>
          </p:cNvSpPr>
          <p:nvPr/>
        </p:nvSpPr>
        <p:spPr bwMode="auto">
          <a:xfrm>
            <a:off x="592138" y="1749425"/>
            <a:ext cx="5557837" cy="1625600"/>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a:solidFill>
                  <a:srgbClr val="000000"/>
                </a:solidFill>
              </a:rPr>
              <a:t>查询英语分数在 </a:t>
            </a:r>
            <a:r>
              <a:rPr lang="en-US" altLang="zh-CN" sz="2400">
                <a:solidFill>
                  <a:srgbClr val="000000"/>
                </a:solidFill>
              </a:rPr>
              <a:t>80</a:t>
            </a:r>
            <a:r>
              <a:rPr lang="zh-CN" altLang="en-US" sz="2400">
                <a:solidFill>
                  <a:srgbClr val="000000"/>
                </a:solidFill>
              </a:rPr>
              <a:t>－</a:t>
            </a:r>
            <a:r>
              <a:rPr lang="en-US" altLang="zh-CN" sz="2400">
                <a:solidFill>
                  <a:srgbClr val="000000"/>
                </a:solidFill>
              </a:rPr>
              <a:t>90</a:t>
            </a:r>
            <a:r>
              <a:rPr lang="zh-CN" altLang="en-US" sz="2400">
                <a:solidFill>
                  <a:srgbClr val="000000"/>
                </a:solidFill>
              </a:rPr>
              <a:t>之间的同学。</a:t>
            </a:r>
            <a:endParaRPr lang="zh-CN" altLang="en-US" sz="2400">
              <a:solidFill>
                <a:srgbClr val="000000"/>
              </a:solidFill>
            </a:endParaRPr>
          </a:p>
          <a:p>
            <a:pPr eaLnBrk="1" hangingPunct="1">
              <a:lnSpc>
                <a:spcPct val="90000"/>
              </a:lnSpc>
              <a:spcBef>
                <a:spcPct val="20000"/>
              </a:spcBef>
              <a:buClr>
                <a:schemeClr val="tx1"/>
              </a:buClr>
              <a:buSzPct val="70000"/>
              <a:buFont typeface="Wingdings" panose="05000000000000000000" pitchFamily="2" charset="2"/>
              <a:buChar char="l"/>
            </a:pPr>
            <a:r>
              <a:rPr lang="zh-CN" altLang="en-US" sz="2400">
                <a:solidFill>
                  <a:srgbClr val="000000"/>
                </a:solidFill>
              </a:rPr>
              <a:t>查询数学分数为</a:t>
            </a:r>
            <a:r>
              <a:rPr lang="en-US" altLang="zh-CN" sz="2400">
                <a:solidFill>
                  <a:srgbClr val="000000"/>
                </a:solidFill>
              </a:rPr>
              <a:t>89,90,91</a:t>
            </a:r>
            <a:r>
              <a:rPr lang="zh-CN" altLang="en-US" sz="2400">
                <a:solidFill>
                  <a:srgbClr val="000000"/>
                </a:solidFill>
              </a:rPr>
              <a:t>的同学。</a:t>
            </a:r>
            <a:endParaRPr lang="zh-CN" altLang="en-US" sz="2400">
              <a:solidFill>
                <a:srgbClr val="000000"/>
              </a:solidFill>
            </a:endParaRPr>
          </a:p>
          <a:p>
            <a:pPr eaLnBrk="1" hangingPunct="1">
              <a:lnSpc>
                <a:spcPct val="90000"/>
              </a:lnSpc>
              <a:spcBef>
                <a:spcPct val="20000"/>
              </a:spcBef>
              <a:buClr>
                <a:schemeClr val="tx1"/>
              </a:buClr>
              <a:buSzPct val="70000"/>
              <a:buFont typeface="Wingdings" panose="05000000000000000000" pitchFamily="2" charset="2"/>
              <a:buChar char="l"/>
            </a:pPr>
            <a:r>
              <a:rPr lang="zh-CN" altLang="en-US" sz="2400">
                <a:solidFill>
                  <a:srgbClr val="000000"/>
                </a:solidFill>
              </a:rPr>
              <a:t>查询所有姓李的学生成绩。</a:t>
            </a:r>
            <a:endParaRPr lang="zh-CN" altLang="en-US" sz="2400">
              <a:solidFill>
                <a:srgbClr val="000000"/>
              </a:solidFill>
            </a:endParaRPr>
          </a:p>
          <a:p>
            <a:pPr eaLnBrk="1" hangingPunct="1">
              <a:lnSpc>
                <a:spcPct val="90000"/>
              </a:lnSpc>
              <a:spcBef>
                <a:spcPct val="20000"/>
              </a:spcBef>
              <a:buClr>
                <a:schemeClr val="tx1"/>
              </a:buClr>
              <a:buSzPct val="70000"/>
              <a:buFont typeface="Wingdings" panose="05000000000000000000" pitchFamily="2" charset="2"/>
              <a:buChar char="l"/>
            </a:pPr>
            <a:r>
              <a:rPr lang="zh-CN" altLang="en-US" sz="2400">
                <a:solidFill>
                  <a:srgbClr val="000000"/>
                </a:solidFill>
              </a:rPr>
              <a:t>查询数学分</a:t>
            </a:r>
            <a:r>
              <a:rPr lang="en-US" altLang="zh-CN" sz="2400">
                <a:solidFill>
                  <a:srgbClr val="000000"/>
                </a:solidFill>
              </a:rPr>
              <a:t>&gt;80</a:t>
            </a:r>
            <a:r>
              <a:rPr lang="zh-CN" altLang="en-US" sz="2400">
                <a:solidFill>
                  <a:srgbClr val="000000"/>
                </a:solidFill>
              </a:rPr>
              <a:t>，语文分</a:t>
            </a:r>
            <a:r>
              <a:rPr lang="en-US" altLang="zh-CN" sz="2400">
                <a:solidFill>
                  <a:srgbClr val="000000"/>
                </a:solidFill>
              </a:rPr>
              <a:t>&gt;80</a:t>
            </a:r>
            <a:r>
              <a:rPr lang="zh-CN" altLang="en-US" sz="2400">
                <a:solidFill>
                  <a:srgbClr val="000000"/>
                </a:solidFill>
              </a:rPr>
              <a:t>的同学。</a:t>
            </a:r>
            <a:endParaRPr lang="zh-CN" altLang="en-US" sz="2400">
              <a:solidFill>
                <a:srgbClr val="00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3"/>
          <p:cNvSpPr txBox="1">
            <a:spLocks noChangeArrowheads="1"/>
          </p:cNvSpPr>
          <p:nvPr/>
        </p:nvSpPr>
        <p:spPr bwMode="auto">
          <a:xfrm>
            <a:off x="7415213" y="188913"/>
            <a:ext cx="1620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ea typeface="华文行楷" panose="02010800040101010101" pitchFamily="2" charset="-122"/>
              </a:rPr>
              <a:t> </a:t>
            </a:r>
            <a:endParaRPr lang="en-US" altLang="zh-CN" sz="2000">
              <a:ea typeface="华文行楷" panose="02010800040101010101" pitchFamily="2" charset="-122"/>
            </a:endParaRPr>
          </a:p>
        </p:txBody>
      </p:sp>
      <p:sp>
        <p:nvSpPr>
          <p:cNvPr id="53251" name="Rectangle 2"/>
          <p:cNvSpPr>
            <a:spLocks noChangeArrowheads="1"/>
          </p:cNvSpPr>
          <p:nvPr/>
        </p:nvSpPr>
        <p:spPr bwMode="auto">
          <a:xfrm>
            <a:off x="539750" y="765175"/>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en-US" altLang="en-US" sz="2800" b="1">
                <a:latin typeface="Calibri Light" panose="020F0302020204030204" pitchFamily="34" charset="0"/>
                <a:ea typeface="华文新魏" panose="02010800040101010101" pitchFamily="2" charset="-122"/>
              </a:rPr>
              <a:t>修改表</a:t>
            </a:r>
            <a:endParaRPr lang="zh-CN" altLang="en-US" sz="2800" b="1">
              <a:latin typeface="Calibri Light" panose="020F0302020204030204" pitchFamily="34" charset="0"/>
              <a:ea typeface="华文新魏" panose="02010800040101010101" pitchFamily="2" charset="-122"/>
            </a:endParaRPr>
          </a:p>
        </p:txBody>
      </p:sp>
      <p:sp>
        <p:nvSpPr>
          <p:cNvPr id="53252"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53" name="Rectangle 6"/>
          <p:cNvSpPr>
            <a:spLocks noChangeArrowheads="1"/>
          </p:cNvSpPr>
          <p:nvPr/>
        </p:nvSpPr>
        <p:spPr bwMode="auto">
          <a:xfrm>
            <a:off x="633413" y="1700213"/>
            <a:ext cx="7777162" cy="37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5000"/>
              </a:lnSpc>
              <a:buFont typeface="Arial" panose="020B0604020202020204" pitchFamily="34" charset="0"/>
              <a:buChar char="•"/>
            </a:pPr>
            <a:r>
              <a:rPr lang="en-US" altLang="zh-CN" sz="2000">
                <a:latin typeface="Calibri" panose="020F0502020204030204" pitchFamily="34" charset="0"/>
              </a:rPr>
              <a:t> </a:t>
            </a:r>
            <a:r>
              <a:rPr lang="zh-CN" altLang="en-US" sz="2000">
                <a:latin typeface="Calibri" panose="020F0502020204030204" pitchFamily="34" charset="0"/>
              </a:rPr>
              <a:t>使用 </a:t>
            </a:r>
            <a:r>
              <a:rPr lang="en-US" altLang="zh-CN" sz="2000">
                <a:latin typeface="Calibri" panose="020F0502020204030204" pitchFamily="34" charset="0"/>
              </a:rPr>
              <a:t>ALTER TABLE </a:t>
            </a:r>
            <a:r>
              <a:rPr lang="zh-CN" altLang="en-US" sz="2000">
                <a:latin typeface="Calibri" panose="020F0502020204030204" pitchFamily="34" charset="0"/>
              </a:rPr>
              <a:t>语句追加</a:t>
            </a:r>
            <a:r>
              <a:rPr lang="en-US" altLang="zh-CN" sz="2000">
                <a:latin typeface="Calibri" panose="020F0502020204030204" pitchFamily="34" charset="0"/>
              </a:rPr>
              <a:t>, </a:t>
            </a:r>
            <a:r>
              <a:rPr lang="zh-CN" altLang="en-US" sz="2000">
                <a:latin typeface="Calibri" panose="020F0502020204030204" pitchFamily="34" charset="0"/>
              </a:rPr>
              <a:t>修改</a:t>
            </a:r>
            <a:r>
              <a:rPr lang="en-US" altLang="zh-CN" sz="2000">
                <a:latin typeface="Calibri" panose="020F0502020204030204" pitchFamily="34" charset="0"/>
              </a:rPr>
              <a:t>, </a:t>
            </a:r>
            <a:r>
              <a:rPr lang="zh-CN" altLang="en-US" sz="2000">
                <a:latin typeface="Calibri" panose="020F0502020204030204" pitchFamily="34" charset="0"/>
              </a:rPr>
              <a:t>或删除列的语法</a:t>
            </a:r>
            <a:r>
              <a:rPr lang="en-US" altLang="zh-CN" sz="2000">
                <a:latin typeface="Calibri" panose="020F0502020204030204" pitchFamily="34" charset="0"/>
              </a:rPr>
              <a:t>.</a:t>
            </a:r>
            <a:endParaRPr lang="en-US" altLang="zh-CN" sz="2000">
              <a:latin typeface="Calibri" panose="020F0502020204030204" pitchFamily="34" charset="0"/>
            </a:endParaRPr>
          </a:p>
        </p:txBody>
      </p:sp>
      <p:sp>
        <p:nvSpPr>
          <p:cNvPr id="53254" name="Rectangle 7"/>
          <p:cNvSpPr>
            <a:spLocks noChangeArrowheads="1"/>
          </p:cNvSpPr>
          <p:nvPr/>
        </p:nvSpPr>
        <p:spPr bwMode="blackWhite">
          <a:xfrm>
            <a:off x="755650" y="2066925"/>
            <a:ext cx="7527925" cy="915988"/>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tabLst>
                <a:tab pos="692150" algn="l"/>
                <a:tab pos="1200150" algn="l"/>
              </a:tabLst>
              <a:defRPr>
                <a:solidFill>
                  <a:schemeClr val="tx1"/>
                </a:solidFill>
                <a:latin typeface="Arial" panose="020B0604020202020204" pitchFamily="34" charset="0"/>
                <a:ea typeface="宋体" panose="02010600030101010101" pitchFamily="2" charset="-122"/>
              </a:defRPr>
            </a:lvl1pPr>
            <a:lvl2pPr marL="742950" indent="-285750">
              <a:tabLst>
                <a:tab pos="692150" algn="l"/>
                <a:tab pos="1200150" algn="l"/>
              </a:tabLst>
              <a:defRPr>
                <a:solidFill>
                  <a:schemeClr val="tx1"/>
                </a:solidFill>
                <a:latin typeface="Arial" panose="020B0604020202020204" pitchFamily="34" charset="0"/>
                <a:ea typeface="宋体" panose="02010600030101010101" pitchFamily="2" charset="-122"/>
              </a:defRPr>
            </a:lvl2pPr>
            <a:lvl3pPr marL="1143000" indent="-228600">
              <a:tabLst>
                <a:tab pos="692150" algn="l"/>
                <a:tab pos="1200150" algn="l"/>
              </a:tabLst>
              <a:defRPr>
                <a:solidFill>
                  <a:schemeClr val="tx1"/>
                </a:solidFill>
                <a:latin typeface="Arial" panose="020B0604020202020204" pitchFamily="34" charset="0"/>
                <a:ea typeface="宋体" panose="02010600030101010101" pitchFamily="2" charset="-122"/>
              </a:defRPr>
            </a:lvl3pPr>
            <a:lvl4pPr marL="1600200" indent="-228600">
              <a:tabLst>
                <a:tab pos="692150" algn="l"/>
                <a:tab pos="1200150" algn="l"/>
              </a:tabLst>
              <a:defRPr>
                <a:solidFill>
                  <a:schemeClr val="tx1"/>
                </a:solidFill>
                <a:latin typeface="Arial" panose="020B0604020202020204" pitchFamily="34" charset="0"/>
                <a:ea typeface="宋体" panose="02010600030101010101" pitchFamily="2" charset="-122"/>
              </a:defRPr>
            </a:lvl4pPr>
            <a:lvl5pPr marL="2057400" indent="-228600">
              <a:tabLst>
                <a:tab pos="692150" algn="l"/>
                <a:tab pos="120015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ea typeface="宋体" panose="02010600030101010101" pitchFamily="2" charset="-122"/>
              </a:defRPr>
            </a:lvl9pPr>
          </a:lstStyle>
          <a:p>
            <a:endParaRPr lang="en-US" altLang="zh-CN" b="1">
              <a:solidFill>
                <a:srgbClr val="000000"/>
              </a:solidFill>
              <a:latin typeface="Courier New" panose="02070309020205020404" pitchFamily="49" charset="0"/>
            </a:endParaRPr>
          </a:p>
          <a:p>
            <a:endParaRPr lang="en-US" altLang="zh-CN" b="1">
              <a:solidFill>
                <a:srgbClr val="000000"/>
              </a:solidFill>
              <a:latin typeface="Courier New" panose="02070309020205020404" pitchFamily="49" charset="0"/>
            </a:endParaRPr>
          </a:p>
          <a:p>
            <a:endParaRPr lang="en-US" altLang="zh-CN" b="1">
              <a:solidFill>
                <a:srgbClr val="000000"/>
              </a:solidFill>
              <a:latin typeface="Courier New" panose="02070309020205020404" pitchFamily="49" charset="0"/>
            </a:endParaRPr>
          </a:p>
          <a:p>
            <a:endParaRPr lang="en-US" altLang="zh-CN" b="1">
              <a:solidFill>
                <a:srgbClr val="000000"/>
              </a:solidFill>
              <a:latin typeface="Courier New" panose="02070309020205020404" pitchFamily="49" charset="0"/>
            </a:endParaRPr>
          </a:p>
        </p:txBody>
      </p:sp>
      <p:sp>
        <p:nvSpPr>
          <p:cNvPr id="53255" name="Rectangle 8"/>
          <p:cNvSpPr>
            <a:spLocks noChangeArrowheads="1"/>
          </p:cNvSpPr>
          <p:nvPr/>
        </p:nvSpPr>
        <p:spPr bwMode="blackWhite">
          <a:xfrm>
            <a:off x="755650" y="3074988"/>
            <a:ext cx="7519988" cy="915987"/>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tabLst>
                <a:tab pos="692150" algn="l"/>
                <a:tab pos="1200150" algn="l"/>
              </a:tabLst>
              <a:defRPr>
                <a:solidFill>
                  <a:schemeClr val="tx1"/>
                </a:solidFill>
                <a:latin typeface="Arial" panose="020B0604020202020204" pitchFamily="34" charset="0"/>
                <a:ea typeface="宋体" panose="02010600030101010101" pitchFamily="2" charset="-122"/>
              </a:defRPr>
            </a:lvl1pPr>
            <a:lvl2pPr marL="742950" indent="-285750">
              <a:tabLst>
                <a:tab pos="692150" algn="l"/>
                <a:tab pos="1200150" algn="l"/>
              </a:tabLst>
              <a:defRPr>
                <a:solidFill>
                  <a:schemeClr val="tx1"/>
                </a:solidFill>
                <a:latin typeface="Arial" panose="020B0604020202020204" pitchFamily="34" charset="0"/>
                <a:ea typeface="宋体" panose="02010600030101010101" pitchFamily="2" charset="-122"/>
              </a:defRPr>
            </a:lvl2pPr>
            <a:lvl3pPr marL="1143000" indent="-228600">
              <a:tabLst>
                <a:tab pos="692150" algn="l"/>
                <a:tab pos="1200150" algn="l"/>
              </a:tabLst>
              <a:defRPr>
                <a:solidFill>
                  <a:schemeClr val="tx1"/>
                </a:solidFill>
                <a:latin typeface="Arial" panose="020B0604020202020204" pitchFamily="34" charset="0"/>
                <a:ea typeface="宋体" panose="02010600030101010101" pitchFamily="2" charset="-122"/>
              </a:defRPr>
            </a:lvl3pPr>
            <a:lvl4pPr marL="1600200" indent="-228600">
              <a:tabLst>
                <a:tab pos="692150" algn="l"/>
                <a:tab pos="1200150" algn="l"/>
              </a:tabLst>
              <a:defRPr>
                <a:solidFill>
                  <a:schemeClr val="tx1"/>
                </a:solidFill>
                <a:latin typeface="Arial" panose="020B0604020202020204" pitchFamily="34" charset="0"/>
                <a:ea typeface="宋体" panose="02010600030101010101" pitchFamily="2" charset="-122"/>
              </a:defRPr>
            </a:lvl4pPr>
            <a:lvl5pPr marL="2057400" indent="-228600">
              <a:tabLst>
                <a:tab pos="692150" algn="l"/>
                <a:tab pos="120015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ea typeface="宋体" panose="02010600030101010101" pitchFamily="2" charset="-122"/>
              </a:defRPr>
            </a:lvl9pPr>
          </a:lstStyle>
          <a:p>
            <a:endParaRPr lang="en-US" altLang="zh-CN" b="1">
              <a:solidFill>
                <a:srgbClr val="000000"/>
              </a:solidFill>
              <a:latin typeface="Courier New" panose="02070309020205020404" pitchFamily="49" charset="0"/>
            </a:endParaRPr>
          </a:p>
          <a:p>
            <a:endParaRPr lang="en-US" altLang="zh-CN" b="1">
              <a:solidFill>
                <a:srgbClr val="000000"/>
              </a:solidFill>
              <a:latin typeface="Courier New" panose="02070309020205020404" pitchFamily="49" charset="0"/>
            </a:endParaRPr>
          </a:p>
          <a:p>
            <a:endParaRPr lang="en-US" altLang="zh-CN" b="1">
              <a:solidFill>
                <a:srgbClr val="000000"/>
              </a:solidFill>
              <a:latin typeface="Courier New" panose="02070309020205020404" pitchFamily="49" charset="0"/>
            </a:endParaRPr>
          </a:p>
          <a:p>
            <a:endParaRPr lang="en-US" altLang="zh-CN" b="1">
              <a:solidFill>
                <a:srgbClr val="000000"/>
              </a:solidFill>
              <a:latin typeface="Courier New" panose="02070309020205020404" pitchFamily="49" charset="0"/>
            </a:endParaRPr>
          </a:p>
        </p:txBody>
      </p:sp>
      <p:sp>
        <p:nvSpPr>
          <p:cNvPr id="53256" name="Rectangle 9"/>
          <p:cNvSpPr>
            <a:spLocks noChangeArrowheads="1"/>
          </p:cNvSpPr>
          <p:nvPr/>
        </p:nvSpPr>
        <p:spPr bwMode="blackWhite">
          <a:xfrm>
            <a:off x="755650" y="2066925"/>
            <a:ext cx="7300913"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92150" algn="l"/>
                <a:tab pos="1200150" algn="l"/>
              </a:tabLst>
              <a:defRPr>
                <a:solidFill>
                  <a:schemeClr val="tx1"/>
                </a:solidFill>
                <a:latin typeface="Arial" panose="020B0604020202020204" pitchFamily="34" charset="0"/>
                <a:ea typeface="宋体" panose="02010600030101010101" pitchFamily="2" charset="-122"/>
              </a:defRPr>
            </a:lvl1pPr>
            <a:lvl2pPr marL="742950" indent="-285750">
              <a:tabLst>
                <a:tab pos="692150" algn="l"/>
                <a:tab pos="1200150" algn="l"/>
              </a:tabLst>
              <a:defRPr>
                <a:solidFill>
                  <a:schemeClr val="tx1"/>
                </a:solidFill>
                <a:latin typeface="Arial" panose="020B0604020202020204" pitchFamily="34" charset="0"/>
                <a:ea typeface="宋体" panose="02010600030101010101" pitchFamily="2" charset="-122"/>
              </a:defRPr>
            </a:lvl2pPr>
            <a:lvl3pPr marL="1143000" indent="-228600">
              <a:tabLst>
                <a:tab pos="692150" algn="l"/>
                <a:tab pos="1200150" algn="l"/>
              </a:tabLst>
              <a:defRPr>
                <a:solidFill>
                  <a:schemeClr val="tx1"/>
                </a:solidFill>
                <a:latin typeface="Arial" panose="020B0604020202020204" pitchFamily="34" charset="0"/>
                <a:ea typeface="宋体" panose="02010600030101010101" pitchFamily="2" charset="-122"/>
              </a:defRPr>
            </a:lvl3pPr>
            <a:lvl4pPr marL="1600200" indent="-228600">
              <a:tabLst>
                <a:tab pos="692150" algn="l"/>
                <a:tab pos="1200150" algn="l"/>
              </a:tabLst>
              <a:defRPr>
                <a:solidFill>
                  <a:schemeClr val="tx1"/>
                </a:solidFill>
                <a:latin typeface="Arial" panose="020B0604020202020204" pitchFamily="34" charset="0"/>
                <a:ea typeface="宋体" panose="02010600030101010101" pitchFamily="2" charset="-122"/>
              </a:defRPr>
            </a:lvl4pPr>
            <a:lvl5pPr marL="2057400" indent="-228600">
              <a:tabLst>
                <a:tab pos="692150" algn="l"/>
                <a:tab pos="120015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ea typeface="宋体" panose="02010600030101010101" pitchFamily="2" charset="-122"/>
              </a:defRPr>
            </a:lvl9pPr>
          </a:lstStyle>
          <a:p>
            <a:r>
              <a:rPr lang="en-US" altLang="zh-CN" b="1">
                <a:solidFill>
                  <a:srgbClr val="000000"/>
                </a:solidFill>
                <a:latin typeface="Courier New" panose="02070309020205020404" pitchFamily="49" charset="0"/>
              </a:rPr>
              <a:t>ALTER TABLE </a:t>
            </a:r>
            <a:r>
              <a:rPr lang="en-US" altLang="zh-CN" b="1" i="1">
                <a:solidFill>
                  <a:srgbClr val="000000"/>
                </a:solidFill>
                <a:latin typeface="Courier New" panose="02070309020205020404" pitchFamily="49" charset="0"/>
              </a:rPr>
              <a:t>table</a:t>
            </a:r>
            <a:endParaRPr lang="en-US" altLang="zh-CN" b="1">
              <a:solidFill>
                <a:srgbClr val="000000"/>
              </a:solidFill>
              <a:latin typeface="Courier New" panose="02070309020205020404" pitchFamily="49" charset="0"/>
            </a:endParaRPr>
          </a:p>
          <a:p>
            <a:r>
              <a:rPr lang="en-US" altLang="zh-CN" b="1">
                <a:solidFill>
                  <a:srgbClr val="FF0000"/>
                </a:solidFill>
                <a:latin typeface="Courier New" panose="02070309020205020404" pitchFamily="49" charset="0"/>
              </a:rPr>
              <a:t>ADD</a:t>
            </a:r>
            <a:r>
              <a:rPr lang="en-US" altLang="zh-CN" b="1">
                <a:solidFill>
                  <a:srgbClr val="000000"/>
                </a:solidFill>
                <a:latin typeface="Courier New" panose="02070309020205020404" pitchFamily="49" charset="0"/>
              </a:rPr>
              <a:t>		   </a:t>
            </a:r>
            <a:r>
              <a:rPr lang="en-US" altLang="zh-CN" b="1">
                <a:solidFill>
                  <a:srgbClr val="FF0000"/>
                </a:solidFill>
                <a:latin typeface="Courier New" panose="02070309020205020404" pitchFamily="49" charset="0"/>
              </a:rPr>
              <a:t>(</a:t>
            </a:r>
            <a:r>
              <a:rPr lang="en-US" altLang="zh-CN" b="1" i="1">
                <a:solidFill>
                  <a:srgbClr val="000000"/>
                </a:solidFill>
                <a:latin typeface="Courier New" panose="02070309020205020404" pitchFamily="49" charset="0"/>
              </a:rPr>
              <a:t>column datatype </a:t>
            </a:r>
            <a:r>
              <a:rPr lang="en-US" altLang="zh-CN" b="1">
                <a:solidFill>
                  <a:srgbClr val="000000"/>
                </a:solidFill>
                <a:latin typeface="Courier New" panose="02070309020205020404" pitchFamily="49" charset="0"/>
              </a:rPr>
              <a:t>[DEFAULT </a:t>
            </a:r>
            <a:r>
              <a:rPr lang="en-US" altLang="zh-CN" b="1" i="1">
                <a:solidFill>
                  <a:srgbClr val="000000"/>
                </a:solidFill>
                <a:latin typeface="Courier New" panose="02070309020205020404" pitchFamily="49" charset="0"/>
              </a:rPr>
              <a:t>expr</a:t>
            </a:r>
            <a:r>
              <a:rPr lang="en-US" altLang="zh-CN" b="1">
                <a:solidFill>
                  <a:srgbClr val="000000"/>
                </a:solidFill>
                <a:latin typeface="Courier New" panose="02070309020205020404" pitchFamily="49" charset="0"/>
              </a:rPr>
              <a:t>]</a:t>
            </a:r>
            <a:endParaRPr lang="en-US" altLang="zh-CN" b="1">
              <a:solidFill>
                <a:srgbClr val="000000"/>
              </a:solidFill>
              <a:latin typeface="Courier New" panose="02070309020205020404" pitchFamily="49" charset="0"/>
            </a:endParaRPr>
          </a:p>
          <a:p>
            <a:r>
              <a:rPr lang="en-US" altLang="zh-CN" b="1">
                <a:solidFill>
                  <a:srgbClr val="000000"/>
                </a:solidFill>
                <a:latin typeface="Courier New" panose="02070309020205020404" pitchFamily="49" charset="0"/>
              </a:rPr>
              <a:t>		   [, </a:t>
            </a:r>
            <a:r>
              <a:rPr lang="en-US" altLang="zh-CN" b="1" i="1">
                <a:solidFill>
                  <a:srgbClr val="000000"/>
                </a:solidFill>
                <a:latin typeface="Courier New" panose="02070309020205020404" pitchFamily="49" charset="0"/>
              </a:rPr>
              <a:t>column datatype</a:t>
            </a:r>
            <a:r>
              <a:rPr lang="en-US" altLang="zh-CN" b="1">
                <a:solidFill>
                  <a:srgbClr val="000000"/>
                </a:solidFill>
                <a:latin typeface="Courier New" panose="02070309020205020404" pitchFamily="49" charset="0"/>
              </a:rPr>
              <a:t>]...);</a:t>
            </a:r>
            <a:endParaRPr lang="en-US" altLang="zh-CN" b="1">
              <a:solidFill>
                <a:srgbClr val="000000"/>
              </a:solidFill>
              <a:latin typeface="Courier New" panose="02070309020205020404" pitchFamily="49" charset="0"/>
            </a:endParaRPr>
          </a:p>
        </p:txBody>
      </p:sp>
      <p:sp>
        <p:nvSpPr>
          <p:cNvPr id="53257" name="Rectangle 10"/>
          <p:cNvSpPr>
            <a:spLocks noChangeArrowheads="1"/>
          </p:cNvSpPr>
          <p:nvPr/>
        </p:nvSpPr>
        <p:spPr bwMode="blackWhite">
          <a:xfrm>
            <a:off x="755650" y="3001963"/>
            <a:ext cx="7300913" cy="94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92150" algn="l"/>
                <a:tab pos="1200150" algn="l"/>
              </a:tabLst>
              <a:defRPr>
                <a:solidFill>
                  <a:schemeClr val="tx1"/>
                </a:solidFill>
                <a:latin typeface="Arial" panose="020B0604020202020204" pitchFamily="34" charset="0"/>
                <a:ea typeface="宋体" panose="02010600030101010101" pitchFamily="2" charset="-122"/>
              </a:defRPr>
            </a:lvl1pPr>
            <a:lvl2pPr marL="742950" indent="-285750">
              <a:tabLst>
                <a:tab pos="692150" algn="l"/>
                <a:tab pos="1200150" algn="l"/>
              </a:tabLst>
              <a:defRPr>
                <a:solidFill>
                  <a:schemeClr val="tx1"/>
                </a:solidFill>
                <a:latin typeface="Arial" panose="020B0604020202020204" pitchFamily="34" charset="0"/>
                <a:ea typeface="宋体" panose="02010600030101010101" pitchFamily="2" charset="-122"/>
              </a:defRPr>
            </a:lvl2pPr>
            <a:lvl3pPr marL="1143000" indent="-228600">
              <a:tabLst>
                <a:tab pos="692150" algn="l"/>
                <a:tab pos="1200150" algn="l"/>
              </a:tabLst>
              <a:defRPr>
                <a:solidFill>
                  <a:schemeClr val="tx1"/>
                </a:solidFill>
                <a:latin typeface="Arial" panose="020B0604020202020204" pitchFamily="34" charset="0"/>
                <a:ea typeface="宋体" panose="02010600030101010101" pitchFamily="2" charset="-122"/>
              </a:defRPr>
            </a:lvl3pPr>
            <a:lvl4pPr marL="1600200" indent="-228600">
              <a:tabLst>
                <a:tab pos="692150" algn="l"/>
                <a:tab pos="1200150" algn="l"/>
              </a:tabLst>
              <a:defRPr>
                <a:solidFill>
                  <a:schemeClr val="tx1"/>
                </a:solidFill>
                <a:latin typeface="Arial" panose="020B0604020202020204" pitchFamily="34" charset="0"/>
                <a:ea typeface="宋体" panose="02010600030101010101" pitchFamily="2" charset="-122"/>
              </a:defRPr>
            </a:lvl4pPr>
            <a:lvl5pPr marL="2057400" indent="-228600">
              <a:tabLst>
                <a:tab pos="692150" algn="l"/>
                <a:tab pos="120015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ea typeface="宋体" panose="02010600030101010101" pitchFamily="2" charset="-122"/>
              </a:defRPr>
            </a:lvl9pPr>
          </a:lstStyle>
          <a:p>
            <a:r>
              <a:rPr lang="en-US" altLang="zh-CN" b="1" dirty="0">
                <a:solidFill>
                  <a:srgbClr val="000000"/>
                </a:solidFill>
                <a:latin typeface="Courier New" panose="02070309020205020404" pitchFamily="49" charset="0"/>
              </a:rPr>
              <a:t>ALTER TABLE </a:t>
            </a:r>
            <a:r>
              <a:rPr lang="en-US" altLang="zh-CN" b="1" i="1" dirty="0" err="1">
                <a:solidFill>
                  <a:srgbClr val="000000"/>
                </a:solidFill>
                <a:latin typeface="Courier New" panose="02070309020205020404" pitchFamily="49" charset="0"/>
              </a:rPr>
              <a:t>table</a:t>
            </a:r>
            <a:endParaRPr lang="en-US" altLang="zh-CN" b="1" dirty="0">
              <a:solidFill>
                <a:srgbClr val="000000"/>
              </a:solidFill>
              <a:latin typeface="Courier New" panose="02070309020205020404" pitchFamily="49" charset="0"/>
            </a:endParaRPr>
          </a:p>
          <a:p>
            <a:r>
              <a:rPr lang="en-US" altLang="zh-CN" b="1" dirty="0">
                <a:solidFill>
                  <a:srgbClr val="FF0000"/>
                </a:solidFill>
                <a:latin typeface="Courier New" panose="02070309020205020404" pitchFamily="49" charset="0"/>
              </a:rPr>
              <a:t>MODIFY</a:t>
            </a:r>
            <a:r>
              <a:rPr lang="en-US" altLang="zh-CN" b="1" dirty="0">
                <a:solidFill>
                  <a:srgbClr val="000000"/>
                </a:solidFill>
                <a:latin typeface="Courier New" panose="02070309020205020404" pitchFamily="49" charset="0"/>
              </a:rPr>
              <a:t>	   </a:t>
            </a:r>
            <a:r>
              <a:rPr lang="en-US" altLang="zh-CN" b="1" i="1" dirty="0">
                <a:solidFill>
                  <a:srgbClr val="000000"/>
                </a:solidFill>
                <a:latin typeface="Courier New" panose="02070309020205020404" pitchFamily="49" charset="0"/>
              </a:rPr>
              <a:t>column datatype </a:t>
            </a:r>
            <a:r>
              <a:rPr lang="en-US" altLang="zh-CN" b="1" dirty="0">
                <a:solidFill>
                  <a:srgbClr val="000000"/>
                </a:solidFill>
                <a:latin typeface="Courier New" panose="02070309020205020404" pitchFamily="49" charset="0"/>
              </a:rPr>
              <a:t>[DEFAULT </a:t>
            </a:r>
            <a:r>
              <a:rPr lang="en-US" altLang="zh-CN" b="1" i="1" dirty="0">
                <a:solidFill>
                  <a:srgbClr val="000000"/>
                </a:solidFill>
                <a:latin typeface="Courier New" panose="02070309020205020404" pitchFamily="49" charset="0"/>
              </a:rPr>
              <a:t>expr</a:t>
            </a:r>
            <a:r>
              <a:rPr lang="en-US" altLang="zh-CN" b="1" dirty="0">
                <a:solidFill>
                  <a:srgbClr val="000000"/>
                </a:solidFill>
                <a:latin typeface="Courier New" panose="02070309020205020404" pitchFamily="49" charset="0"/>
              </a:rPr>
              <a:t>]</a:t>
            </a:r>
            <a:endParaRPr lang="en-US" altLang="zh-CN" b="1" dirty="0">
              <a:solidFill>
                <a:srgbClr val="000000"/>
              </a:solidFill>
              <a:latin typeface="Courier New" panose="02070309020205020404" pitchFamily="49" charset="0"/>
            </a:endParaRPr>
          </a:p>
          <a:p>
            <a:r>
              <a:rPr lang="en-US" altLang="zh-CN" b="1" dirty="0">
                <a:solidFill>
                  <a:srgbClr val="000000"/>
                </a:solidFill>
                <a:latin typeface="Courier New" panose="02070309020205020404" pitchFamily="49" charset="0"/>
              </a:rPr>
              <a:t>		   [, </a:t>
            </a:r>
            <a:r>
              <a:rPr lang="en-US" altLang="zh-CN" b="1" i="1" dirty="0">
                <a:solidFill>
                  <a:srgbClr val="000000"/>
                </a:solidFill>
                <a:latin typeface="Courier New" panose="02070309020205020404" pitchFamily="49" charset="0"/>
              </a:rPr>
              <a:t>column datatype</a:t>
            </a:r>
            <a:r>
              <a:rPr lang="en-US" altLang="zh-CN" b="1" dirty="0">
                <a:solidFill>
                  <a:srgbClr val="000000"/>
                </a:solidFill>
                <a:latin typeface="Courier New" panose="02070309020205020404" pitchFamily="49" charset="0"/>
              </a:rPr>
              <a:t>]...);</a:t>
            </a:r>
            <a:endParaRPr lang="en-US" altLang="zh-CN" b="1" dirty="0">
              <a:solidFill>
                <a:srgbClr val="000000"/>
              </a:solidFill>
              <a:latin typeface="Courier New" panose="02070309020205020404" pitchFamily="49" charset="0"/>
            </a:endParaRPr>
          </a:p>
        </p:txBody>
      </p:sp>
      <p:sp>
        <p:nvSpPr>
          <p:cNvPr id="53258" name="Rectangle 11"/>
          <p:cNvSpPr>
            <a:spLocks noChangeArrowheads="1"/>
          </p:cNvSpPr>
          <p:nvPr/>
        </p:nvSpPr>
        <p:spPr bwMode="blackWhite">
          <a:xfrm>
            <a:off x="755650" y="4083050"/>
            <a:ext cx="7519988" cy="915988"/>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tabLst>
                <a:tab pos="692150" algn="l"/>
                <a:tab pos="1200150" algn="l"/>
              </a:tabLst>
              <a:defRPr>
                <a:solidFill>
                  <a:schemeClr val="tx1"/>
                </a:solidFill>
                <a:latin typeface="Arial" panose="020B0604020202020204" pitchFamily="34" charset="0"/>
                <a:ea typeface="宋体" panose="02010600030101010101" pitchFamily="2" charset="-122"/>
              </a:defRPr>
            </a:lvl1pPr>
            <a:lvl2pPr marL="742950" indent="-285750">
              <a:tabLst>
                <a:tab pos="692150" algn="l"/>
                <a:tab pos="1200150" algn="l"/>
              </a:tabLst>
              <a:defRPr>
                <a:solidFill>
                  <a:schemeClr val="tx1"/>
                </a:solidFill>
                <a:latin typeface="Arial" panose="020B0604020202020204" pitchFamily="34" charset="0"/>
                <a:ea typeface="宋体" panose="02010600030101010101" pitchFamily="2" charset="-122"/>
              </a:defRPr>
            </a:lvl2pPr>
            <a:lvl3pPr marL="1143000" indent="-228600">
              <a:tabLst>
                <a:tab pos="692150" algn="l"/>
                <a:tab pos="1200150" algn="l"/>
              </a:tabLst>
              <a:defRPr>
                <a:solidFill>
                  <a:schemeClr val="tx1"/>
                </a:solidFill>
                <a:latin typeface="Arial" panose="020B0604020202020204" pitchFamily="34" charset="0"/>
                <a:ea typeface="宋体" panose="02010600030101010101" pitchFamily="2" charset="-122"/>
              </a:defRPr>
            </a:lvl3pPr>
            <a:lvl4pPr marL="1600200" indent="-228600">
              <a:tabLst>
                <a:tab pos="692150" algn="l"/>
                <a:tab pos="1200150" algn="l"/>
              </a:tabLst>
              <a:defRPr>
                <a:solidFill>
                  <a:schemeClr val="tx1"/>
                </a:solidFill>
                <a:latin typeface="Arial" panose="020B0604020202020204" pitchFamily="34" charset="0"/>
                <a:ea typeface="宋体" panose="02010600030101010101" pitchFamily="2" charset="-122"/>
              </a:defRPr>
            </a:lvl4pPr>
            <a:lvl5pPr marL="2057400" indent="-228600">
              <a:tabLst>
                <a:tab pos="692150" algn="l"/>
                <a:tab pos="120015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ea typeface="宋体" panose="02010600030101010101" pitchFamily="2" charset="-122"/>
              </a:defRPr>
            </a:lvl9pPr>
          </a:lstStyle>
          <a:p>
            <a:endParaRPr lang="en-US" altLang="zh-CN" b="1">
              <a:solidFill>
                <a:srgbClr val="000000"/>
              </a:solidFill>
              <a:latin typeface="Courier New" panose="02070309020205020404" pitchFamily="49" charset="0"/>
            </a:endParaRPr>
          </a:p>
          <a:p>
            <a:endParaRPr lang="en-US" altLang="zh-CN" b="1">
              <a:solidFill>
                <a:srgbClr val="000000"/>
              </a:solidFill>
              <a:latin typeface="Courier New" panose="02070309020205020404" pitchFamily="49" charset="0"/>
            </a:endParaRPr>
          </a:p>
          <a:p>
            <a:endParaRPr lang="en-US" altLang="zh-CN" b="1">
              <a:solidFill>
                <a:srgbClr val="000000"/>
              </a:solidFill>
              <a:latin typeface="Courier New" panose="02070309020205020404" pitchFamily="49" charset="0"/>
            </a:endParaRPr>
          </a:p>
          <a:p>
            <a:endParaRPr lang="en-US" altLang="zh-CN" b="1">
              <a:solidFill>
                <a:srgbClr val="000000"/>
              </a:solidFill>
              <a:latin typeface="Courier New" panose="02070309020205020404" pitchFamily="49" charset="0"/>
            </a:endParaRPr>
          </a:p>
        </p:txBody>
      </p:sp>
      <p:sp>
        <p:nvSpPr>
          <p:cNvPr id="53259" name="Rectangle 12"/>
          <p:cNvSpPr>
            <a:spLocks noChangeArrowheads="1"/>
          </p:cNvSpPr>
          <p:nvPr/>
        </p:nvSpPr>
        <p:spPr bwMode="blackWhite">
          <a:xfrm>
            <a:off x="755650" y="4083050"/>
            <a:ext cx="7300913"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692150" algn="l"/>
                <a:tab pos="1200150" algn="l"/>
              </a:tabLst>
              <a:defRPr>
                <a:solidFill>
                  <a:schemeClr val="tx1"/>
                </a:solidFill>
                <a:latin typeface="Arial" panose="020B0604020202020204" pitchFamily="34" charset="0"/>
                <a:ea typeface="宋体" panose="02010600030101010101" pitchFamily="2" charset="-122"/>
              </a:defRPr>
            </a:lvl1pPr>
            <a:lvl2pPr marL="742950" indent="-285750">
              <a:tabLst>
                <a:tab pos="692150" algn="l"/>
                <a:tab pos="1200150" algn="l"/>
              </a:tabLst>
              <a:defRPr>
                <a:solidFill>
                  <a:schemeClr val="tx1"/>
                </a:solidFill>
                <a:latin typeface="Arial" panose="020B0604020202020204" pitchFamily="34" charset="0"/>
                <a:ea typeface="宋体" panose="02010600030101010101" pitchFamily="2" charset="-122"/>
              </a:defRPr>
            </a:lvl2pPr>
            <a:lvl3pPr marL="1143000" indent="-228600">
              <a:tabLst>
                <a:tab pos="692150" algn="l"/>
                <a:tab pos="1200150" algn="l"/>
              </a:tabLst>
              <a:defRPr>
                <a:solidFill>
                  <a:schemeClr val="tx1"/>
                </a:solidFill>
                <a:latin typeface="Arial" panose="020B0604020202020204" pitchFamily="34" charset="0"/>
                <a:ea typeface="宋体" panose="02010600030101010101" pitchFamily="2" charset="-122"/>
              </a:defRPr>
            </a:lvl3pPr>
            <a:lvl4pPr marL="1600200" indent="-228600">
              <a:tabLst>
                <a:tab pos="692150" algn="l"/>
                <a:tab pos="1200150" algn="l"/>
              </a:tabLst>
              <a:defRPr>
                <a:solidFill>
                  <a:schemeClr val="tx1"/>
                </a:solidFill>
                <a:latin typeface="Arial" panose="020B0604020202020204" pitchFamily="34" charset="0"/>
                <a:ea typeface="宋体" panose="02010600030101010101" pitchFamily="2" charset="-122"/>
              </a:defRPr>
            </a:lvl4pPr>
            <a:lvl5pPr marL="2057400" indent="-228600">
              <a:tabLst>
                <a:tab pos="692150" algn="l"/>
                <a:tab pos="120015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692150" algn="l"/>
                <a:tab pos="1200150" algn="l"/>
              </a:tabLst>
              <a:defRPr>
                <a:solidFill>
                  <a:schemeClr val="tx1"/>
                </a:solidFill>
                <a:latin typeface="Arial" panose="020B0604020202020204" pitchFamily="34" charset="0"/>
                <a:ea typeface="宋体" panose="02010600030101010101" pitchFamily="2" charset="-122"/>
              </a:defRPr>
            </a:lvl9pPr>
          </a:lstStyle>
          <a:p>
            <a:r>
              <a:rPr lang="en-US" altLang="zh-CN" b="1" dirty="0">
                <a:solidFill>
                  <a:srgbClr val="000000"/>
                </a:solidFill>
                <a:latin typeface="Courier New" panose="02070309020205020404" pitchFamily="49" charset="0"/>
              </a:rPr>
              <a:t>ALTER TABLE </a:t>
            </a:r>
            <a:r>
              <a:rPr lang="en-US" altLang="zh-CN" b="1" i="1" dirty="0" err="1">
                <a:solidFill>
                  <a:srgbClr val="000000"/>
                </a:solidFill>
                <a:latin typeface="Courier New" panose="02070309020205020404" pitchFamily="49" charset="0"/>
              </a:rPr>
              <a:t>table</a:t>
            </a:r>
            <a:endParaRPr lang="en-US" altLang="zh-CN" b="1" dirty="0">
              <a:solidFill>
                <a:srgbClr val="000000"/>
              </a:solidFill>
              <a:latin typeface="Courier New" panose="02070309020205020404" pitchFamily="49" charset="0"/>
            </a:endParaRPr>
          </a:p>
          <a:p>
            <a:r>
              <a:rPr lang="en-US" altLang="zh-CN" b="1" dirty="0">
                <a:solidFill>
                  <a:srgbClr val="FF0000"/>
                </a:solidFill>
                <a:latin typeface="Courier New" panose="02070309020205020404" pitchFamily="49" charset="0"/>
              </a:rPr>
              <a:t>DROP</a:t>
            </a:r>
            <a:r>
              <a:rPr lang="en-US" altLang="zh-CN" b="1" dirty="0">
                <a:solidFill>
                  <a:srgbClr val="000000"/>
                </a:solidFill>
                <a:latin typeface="Courier New" panose="02070309020205020404" pitchFamily="49" charset="0"/>
              </a:rPr>
              <a:t>	      </a:t>
            </a:r>
            <a:r>
              <a:rPr lang="en-US" altLang="zh-CN" b="1" i="1" dirty="0">
                <a:solidFill>
                  <a:srgbClr val="000000"/>
                </a:solidFill>
                <a:latin typeface="Courier New" panose="02070309020205020404" pitchFamily="49" charset="0"/>
              </a:rPr>
              <a:t>column</a:t>
            </a:r>
            <a:r>
              <a:rPr lang="en-US" altLang="zh-CN" b="1" dirty="0">
                <a:solidFill>
                  <a:srgbClr val="000000"/>
                </a:solidFill>
                <a:latin typeface="Courier New" panose="02070309020205020404" pitchFamily="49" charset="0"/>
              </a:rPr>
              <a:t>;</a:t>
            </a:r>
            <a:endParaRPr lang="en-US" altLang="zh-CN" b="1" dirty="0">
              <a:solidFill>
                <a:srgbClr val="000000"/>
              </a:solidFill>
              <a:latin typeface="Courier New" panose="02070309020205020404" pitchFamily="49" charset="0"/>
            </a:endParaRPr>
          </a:p>
        </p:txBody>
      </p:sp>
      <p:sp>
        <p:nvSpPr>
          <p:cNvPr id="53260" name="Text Box 13"/>
          <p:cNvSpPr txBox="1">
            <a:spLocks noChangeArrowheads="1"/>
          </p:cNvSpPr>
          <p:nvPr/>
        </p:nvSpPr>
        <p:spPr bwMode="auto">
          <a:xfrm>
            <a:off x="755650" y="5162550"/>
            <a:ext cx="75612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None/>
            </a:pPr>
            <a:r>
              <a:rPr lang="zh-CN" altLang="en-US" sz="2000" dirty="0"/>
              <a:t>修改表的名称：</a:t>
            </a:r>
            <a:r>
              <a:rPr lang="en-US" altLang="zh-CN" sz="2000" b="1" dirty="0">
                <a:solidFill>
                  <a:srgbClr val="FF0000"/>
                </a:solidFill>
              </a:rPr>
              <a:t>Rename table</a:t>
            </a:r>
            <a:r>
              <a:rPr lang="en-US" altLang="zh-CN" sz="2000" dirty="0"/>
              <a:t> </a:t>
            </a:r>
            <a:r>
              <a:rPr lang="zh-CN" altLang="en-US" sz="2000" dirty="0"/>
              <a:t>表名</a:t>
            </a:r>
            <a:r>
              <a:rPr lang="zh-CN" altLang="en-US" sz="2000" b="1" dirty="0">
                <a:solidFill>
                  <a:srgbClr val="FF0000"/>
                </a:solidFill>
              </a:rPr>
              <a:t> </a:t>
            </a:r>
            <a:r>
              <a:rPr lang="en-US" altLang="zh-CN" sz="2000" b="1" dirty="0">
                <a:solidFill>
                  <a:srgbClr val="FF0000"/>
                </a:solidFill>
              </a:rPr>
              <a:t>to</a:t>
            </a:r>
            <a:r>
              <a:rPr lang="en-US" altLang="zh-CN" sz="2000" dirty="0"/>
              <a:t> </a:t>
            </a:r>
            <a:r>
              <a:rPr lang="zh-CN" altLang="en-US" sz="2000" dirty="0"/>
              <a:t>新表名</a:t>
            </a:r>
            <a:endParaRPr lang="zh-CN" altLang="en-US" sz="2000" dirty="0"/>
          </a:p>
          <a:p>
            <a:pPr eaLnBrk="1" hangingPunct="1">
              <a:lnSpc>
                <a:spcPct val="90000"/>
              </a:lnSpc>
              <a:spcBef>
                <a:spcPct val="20000"/>
              </a:spcBef>
              <a:buClr>
                <a:schemeClr val="tx1"/>
              </a:buClr>
              <a:buSzPct val="70000"/>
              <a:buFont typeface="Wingdings" panose="05000000000000000000" pitchFamily="2" charset="2"/>
              <a:buNone/>
            </a:pPr>
            <a:r>
              <a:rPr lang="zh-CN" altLang="en-US" sz="2000" dirty="0"/>
              <a:t>修改表的字符集：</a:t>
            </a:r>
            <a:r>
              <a:rPr lang="en-US" altLang="zh-CN" sz="2000" dirty="0"/>
              <a:t>alter table student character set utf8;</a:t>
            </a:r>
            <a:endParaRPr lang="en-US" altLang="zh-CN" sz="20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3"/>
          <p:cNvSpPr txBox="1">
            <a:spLocks noChangeArrowheads="1"/>
          </p:cNvSpPr>
          <p:nvPr/>
        </p:nvSpPr>
        <p:spPr bwMode="auto">
          <a:xfrm>
            <a:off x="7415213" y="188913"/>
            <a:ext cx="1620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ea typeface="华文行楷" panose="02010800040101010101" pitchFamily="2" charset="-122"/>
              </a:rPr>
              <a:t> </a:t>
            </a:r>
            <a:endParaRPr lang="en-US" altLang="zh-CN" sz="2000">
              <a:ea typeface="华文行楷" panose="02010800040101010101" pitchFamily="2" charset="-122"/>
            </a:endParaRPr>
          </a:p>
        </p:txBody>
      </p:sp>
      <p:sp>
        <p:nvSpPr>
          <p:cNvPr id="55299" name="Rectangle 2"/>
          <p:cNvSpPr>
            <a:spLocks noChangeArrowheads="1"/>
          </p:cNvSpPr>
          <p:nvPr/>
        </p:nvSpPr>
        <p:spPr bwMode="auto">
          <a:xfrm>
            <a:off x="539750" y="765175"/>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en-US" altLang="en-US" sz="2800" b="1">
                <a:latin typeface="Calibri Light" panose="020F0302020204030204" pitchFamily="34" charset="0"/>
                <a:ea typeface="华文新魏" panose="02010800040101010101" pitchFamily="2" charset="-122"/>
              </a:rPr>
              <a:t>修改表</a:t>
            </a:r>
            <a:endParaRPr lang="zh-CN" altLang="en-US" sz="2800" b="1">
              <a:latin typeface="Calibri Light" panose="020F0302020204030204" pitchFamily="34" charset="0"/>
              <a:ea typeface="华文新魏" panose="02010800040101010101" pitchFamily="2" charset="-122"/>
            </a:endParaRPr>
          </a:p>
        </p:txBody>
      </p:sp>
      <p:sp>
        <p:nvSpPr>
          <p:cNvPr id="55300"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1" name="Text Box 6"/>
          <p:cNvSpPr txBox="1">
            <a:spLocks noChangeArrowheads="1"/>
          </p:cNvSpPr>
          <p:nvPr/>
        </p:nvSpPr>
        <p:spPr bwMode="auto">
          <a:xfrm>
            <a:off x="519113" y="1633538"/>
            <a:ext cx="7759700" cy="4027487"/>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1"/>
              </a:buClr>
              <a:buSzPct val="70000"/>
              <a:buFont typeface="Wingdings" panose="05000000000000000000" pitchFamily="2" charset="2"/>
              <a:buChar char="l"/>
            </a:pPr>
            <a:r>
              <a:rPr lang="zh-CN" altLang="en-US" sz="3100">
                <a:solidFill>
                  <a:srgbClr val="000000"/>
                </a:solidFill>
              </a:rPr>
              <a:t>练习</a:t>
            </a:r>
            <a:endParaRPr lang="zh-CN" altLang="en-US" sz="3100">
              <a:solidFill>
                <a:srgbClr val="000000"/>
              </a:solidFill>
            </a:endParaRPr>
          </a:p>
          <a:p>
            <a:pPr lvl="1" eaLnBrk="1" hangingPunct="1">
              <a:spcBef>
                <a:spcPct val="20000"/>
              </a:spcBef>
              <a:buClr>
                <a:schemeClr val="accent1"/>
              </a:buClr>
              <a:buSzPct val="150000"/>
              <a:buFontTx/>
              <a:buChar char="•"/>
            </a:pPr>
            <a:r>
              <a:rPr lang="zh-CN" altLang="en-US" sz="2600">
                <a:solidFill>
                  <a:srgbClr val="000000"/>
                </a:solidFill>
              </a:rPr>
              <a:t>在上面员工表的基本上增加一个</a:t>
            </a:r>
            <a:r>
              <a:rPr lang="en-US" altLang="zh-CN" sz="2600">
                <a:solidFill>
                  <a:srgbClr val="000000"/>
                </a:solidFill>
              </a:rPr>
              <a:t>image</a:t>
            </a:r>
            <a:r>
              <a:rPr lang="zh-CN" altLang="en-US" sz="2600">
                <a:solidFill>
                  <a:srgbClr val="000000"/>
                </a:solidFill>
              </a:rPr>
              <a:t>列。</a:t>
            </a:r>
            <a:endParaRPr lang="zh-CN" altLang="en-US" sz="2600">
              <a:solidFill>
                <a:srgbClr val="000000"/>
              </a:solidFill>
            </a:endParaRPr>
          </a:p>
          <a:p>
            <a:pPr lvl="1" eaLnBrk="1" hangingPunct="1">
              <a:spcBef>
                <a:spcPct val="20000"/>
              </a:spcBef>
              <a:buClr>
                <a:schemeClr val="accent1"/>
              </a:buClr>
              <a:buSzPct val="150000"/>
              <a:buFontTx/>
              <a:buChar char="•"/>
            </a:pPr>
            <a:r>
              <a:rPr lang="zh-CN" altLang="en-US" sz="2600">
                <a:solidFill>
                  <a:srgbClr val="000000"/>
                </a:solidFill>
              </a:rPr>
              <a:t>修改</a:t>
            </a:r>
            <a:r>
              <a:rPr lang="en-US" altLang="zh-CN" sz="2600">
                <a:solidFill>
                  <a:srgbClr val="000000"/>
                </a:solidFill>
              </a:rPr>
              <a:t>job</a:t>
            </a:r>
            <a:r>
              <a:rPr lang="zh-CN" altLang="en-US" sz="2600">
                <a:solidFill>
                  <a:srgbClr val="000000"/>
                </a:solidFill>
              </a:rPr>
              <a:t>列，使其长度为</a:t>
            </a:r>
            <a:r>
              <a:rPr lang="en-US" altLang="zh-CN" sz="2600">
                <a:solidFill>
                  <a:srgbClr val="000000"/>
                </a:solidFill>
              </a:rPr>
              <a:t>60</a:t>
            </a:r>
            <a:r>
              <a:rPr lang="zh-CN" altLang="en-US" sz="2600">
                <a:solidFill>
                  <a:srgbClr val="000000"/>
                </a:solidFill>
              </a:rPr>
              <a:t>。</a:t>
            </a:r>
            <a:endParaRPr lang="zh-CN" altLang="en-US" sz="2600">
              <a:solidFill>
                <a:srgbClr val="000000"/>
              </a:solidFill>
            </a:endParaRPr>
          </a:p>
          <a:p>
            <a:pPr lvl="1" eaLnBrk="1" hangingPunct="1">
              <a:spcBef>
                <a:spcPct val="20000"/>
              </a:spcBef>
              <a:buClr>
                <a:schemeClr val="accent1"/>
              </a:buClr>
              <a:buSzPct val="150000"/>
              <a:buFontTx/>
              <a:buChar char="•"/>
            </a:pPr>
            <a:r>
              <a:rPr lang="zh-CN" altLang="en-US" sz="2600">
                <a:solidFill>
                  <a:srgbClr val="000000"/>
                </a:solidFill>
              </a:rPr>
              <a:t>删除</a:t>
            </a:r>
            <a:r>
              <a:rPr lang="en-US" altLang="zh-CN" sz="2600">
                <a:solidFill>
                  <a:srgbClr val="000000"/>
                </a:solidFill>
              </a:rPr>
              <a:t>sex</a:t>
            </a:r>
            <a:r>
              <a:rPr lang="zh-CN" altLang="en-US" sz="2600">
                <a:solidFill>
                  <a:srgbClr val="000000"/>
                </a:solidFill>
              </a:rPr>
              <a:t>列。</a:t>
            </a:r>
            <a:endParaRPr lang="zh-CN" altLang="en-US" sz="2600">
              <a:solidFill>
                <a:srgbClr val="000000"/>
              </a:solidFill>
            </a:endParaRPr>
          </a:p>
          <a:p>
            <a:pPr lvl="1" eaLnBrk="1" hangingPunct="1">
              <a:spcBef>
                <a:spcPct val="20000"/>
              </a:spcBef>
              <a:buClr>
                <a:schemeClr val="accent1"/>
              </a:buClr>
              <a:buSzPct val="150000"/>
              <a:buFontTx/>
              <a:buChar char="•"/>
            </a:pPr>
            <a:r>
              <a:rPr lang="zh-CN" altLang="en-US" sz="2600">
                <a:solidFill>
                  <a:srgbClr val="000000"/>
                </a:solidFill>
              </a:rPr>
              <a:t>表名改为</a:t>
            </a:r>
            <a:r>
              <a:rPr lang="en-US" altLang="zh-CN" sz="2600">
                <a:solidFill>
                  <a:srgbClr val="000000"/>
                </a:solidFill>
              </a:rPr>
              <a:t>user</a:t>
            </a:r>
            <a:r>
              <a:rPr lang="zh-CN" altLang="en-US" sz="2600">
                <a:solidFill>
                  <a:srgbClr val="000000"/>
                </a:solidFill>
              </a:rPr>
              <a:t>。</a:t>
            </a:r>
            <a:endParaRPr lang="zh-CN" altLang="en-US" sz="2600">
              <a:solidFill>
                <a:srgbClr val="000000"/>
              </a:solidFill>
            </a:endParaRPr>
          </a:p>
          <a:p>
            <a:pPr lvl="1" eaLnBrk="1" hangingPunct="1">
              <a:spcBef>
                <a:spcPct val="20000"/>
              </a:spcBef>
              <a:buClr>
                <a:schemeClr val="accent1"/>
              </a:buClr>
              <a:buSzPct val="150000"/>
              <a:buFontTx/>
              <a:buChar char="•"/>
            </a:pPr>
            <a:r>
              <a:rPr lang="zh-CN" altLang="en-US" sz="2600">
                <a:solidFill>
                  <a:srgbClr val="000000"/>
                </a:solidFill>
              </a:rPr>
              <a:t>修改表的字符集为</a:t>
            </a:r>
            <a:r>
              <a:rPr lang="en-US" altLang="zh-CN" sz="2600">
                <a:solidFill>
                  <a:srgbClr val="000000"/>
                </a:solidFill>
              </a:rPr>
              <a:t>utf-8</a:t>
            </a:r>
            <a:endParaRPr lang="en-US" altLang="zh-CN" sz="2600">
              <a:solidFill>
                <a:srgbClr val="000000"/>
              </a:solidFill>
            </a:endParaRPr>
          </a:p>
          <a:p>
            <a:pPr lvl="1" eaLnBrk="1" hangingPunct="1">
              <a:spcBef>
                <a:spcPct val="20000"/>
              </a:spcBef>
              <a:buClr>
                <a:schemeClr val="accent1"/>
              </a:buClr>
              <a:buSzPct val="150000"/>
              <a:buFontTx/>
              <a:buChar char="•"/>
            </a:pPr>
            <a:r>
              <a:rPr lang="zh-CN" altLang="en-US" sz="2600">
                <a:solidFill>
                  <a:srgbClr val="000000"/>
                </a:solidFill>
              </a:rPr>
              <a:t>列名</a:t>
            </a:r>
            <a:r>
              <a:rPr lang="en-US" altLang="zh-CN" sz="2600">
                <a:solidFill>
                  <a:srgbClr val="000000"/>
                </a:solidFill>
              </a:rPr>
              <a:t>name</a:t>
            </a:r>
            <a:r>
              <a:rPr lang="zh-CN" altLang="en-US" sz="2600">
                <a:solidFill>
                  <a:srgbClr val="000000"/>
                </a:solidFill>
              </a:rPr>
              <a:t>修改为</a:t>
            </a:r>
            <a:r>
              <a:rPr lang="en-US" altLang="zh-CN" sz="2600">
                <a:solidFill>
                  <a:srgbClr val="000000"/>
                </a:solidFill>
              </a:rPr>
              <a:t>username</a:t>
            </a:r>
            <a:endParaRPr lang="en-US" altLang="zh-CN" sz="2600">
              <a:solidFill>
                <a:srgbClr val="000000"/>
              </a:solidFill>
            </a:endParaRPr>
          </a:p>
          <a:p>
            <a:pPr lvl="2" eaLnBrk="1" hangingPunct="1">
              <a:spcBef>
                <a:spcPct val="20000"/>
              </a:spcBef>
              <a:buClr>
                <a:schemeClr val="tx1"/>
              </a:buClr>
              <a:buSzPct val="150000"/>
              <a:buFontTx/>
              <a:buChar char="•"/>
            </a:pPr>
            <a:r>
              <a:rPr lang="en-US" altLang="zh-CN" b="1" i="1">
                <a:solidFill>
                  <a:srgbClr val="FF0000"/>
                </a:solidFill>
              </a:rPr>
              <a:t>alter table </a:t>
            </a:r>
            <a:r>
              <a:rPr lang="en-US" altLang="zh-CN" b="1" i="1"/>
              <a:t>user</a:t>
            </a:r>
            <a:r>
              <a:rPr lang="en-US" altLang="zh-CN" b="1" i="1">
                <a:solidFill>
                  <a:srgbClr val="FF0000"/>
                </a:solidFill>
              </a:rPr>
              <a:t> change column</a:t>
            </a:r>
            <a:r>
              <a:rPr lang="en-US" altLang="zh-CN" b="1" i="1"/>
              <a:t> name username varchar(20);</a:t>
            </a:r>
            <a:endParaRPr lang="en-US" altLang="zh-CN" sz="1400" b="1" i="1"/>
          </a:p>
          <a:p>
            <a:pPr eaLnBrk="1" hangingPunct="1"/>
            <a:endParaRPr lang="en-US" altLang="zh-CN" b="1" i="1"/>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3"/>
          <p:cNvSpPr txBox="1">
            <a:spLocks noChangeArrowheads="1"/>
          </p:cNvSpPr>
          <p:nvPr/>
        </p:nvSpPr>
        <p:spPr bwMode="auto">
          <a:xfrm>
            <a:off x="7415213" y="188913"/>
            <a:ext cx="1620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ea typeface="华文行楷" panose="02010800040101010101" pitchFamily="2" charset="-122"/>
              </a:rPr>
              <a:t> </a:t>
            </a:r>
            <a:endParaRPr lang="en-US" altLang="zh-CN" sz="2000">
              <a:ea typeface="华文行楷" panose="02010800040101010101" pitchFamily="2" charset="-122"/>
            </a:endParaRPr>
          </a:p>
        </p:txBody>
      </p:sp>
      <p:sp>
        <p:nvSpPr>
          <p:cNvPr id="57347" name="Rectangle 2"/>
          <p:cNvSpPr>
            <a:spLocks noChangeArrowheads="1"/>
          </p:cNvSpPr>
          <p:nvPr/>
        </p:nvSpPr>
        <p:spPr bwMode="auto">
          <a:xfrm>
            <a:off x="539750" y="765175"/>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en-US" altLang="en-US" sz="2800" b="1">
                <a:latin typeface="华文彩云" panose="02010800040101010101" pitchFamily="2" charset="-122"/>
                <a:ea typeface="华文彩云" panose="02010800040101010101" pitchFamily="2" charset="-122"/>
              </a:rPr>
              <a:t>数据库CRUD语句</a:t>
            </a:r>
            <a:endParaRPr lang="zh-CN" altLang="en-US" sz="2800" b="1">
              <a:latin typeface="华文彩云" panose="02010800040101010101" pitchFamily="2" charset="-122"/>
              <a:ea typeface="华文彩云" panose="02010800040101010101" pitchFamily="2" charset="-122"/>
            </a:endParaRPr>
          </a:p>
        </p:txBody>
      </p:sp>
      <p:sp>
        <p:nvSpPr>
          <p:cNvPr id="57348"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49" name="Text Box 6"/>
          <p:cNvSpPr txBox="1">
            <a:spLocks noChangeArrowheads="1"/>
          </p:cNvSpPr>
          <p:nvPr/>
        </p:nvSpPr>
        <p:spPr bwMode="auto">
          <a:xfrm>
            <a:off x="592138" y="1560513"/>
            <a:ext cx="4641850" cy="254476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1"/>
              </a:buClr>
              <a:buSzPct val="70000"/>
              <a:buFont typeface="Wingdings" panose="05000000000000000000" pitchFamily="2" charset="2"/>
              <a:buChar char="l"/>
            </a:pPr>
            <a:r>
              <a:rPr lang="en-US" altLang="zh-CN" sz="3100">
                <a:solidFill>
                  <a:srgbClr val="000000"/>
                </a:solidFill>
              </a:rPr>
              <a:t>Insert</a:t>
            </a:r>
            <a:r>
              <a:rPr lang="zh-CN" altLang="en-US" sz="3100">
                <a:solidFill>
                  <a:srgbClr val="000000"/>
                </a:solidFill>
              </a:rPr>
              <a:t>语句    </a:t>
            </a:r>
            <a:r>
              <a:rPr lang="en-US" altLang="zh-CN" sz="3100">
                <a:solidFill>
                  <a:srgbClr val="000000"/>
                </a:solidFill>
              </a:rPr>
              <a:t>(</a:t>
            </a:r>
            <a:r>
              <a:rPr lang="zh-CN" altLang="en-US" sz="3100">
                <a:solidFill>
                  <a:srgbClr val="000000"/>
                </a:solidFill>
              </a:rPr>
              <a:t>增加数据</a:t>
            </a:r>
            <a:r>
              <a:rPr lang="en-US" altLang="zh-CN" sz="3100">
                <a:solidFill>
                  <a:srgbClr val="000000"/>
                </a:solidFill>
              </a:rPr>
              <a:t>)</a:t>
            </a:r>
            <a:endParaRPr lang="en-US" altLang="zh-CN" sz="3100">
              <a:solidFill>
                <a:srgbClr val="000000"/>
              </a:solidFill>
            </a:endParaRPr>
          </a:p>
          <a:p>
            <a:pPr eaLnBrk="1" hangingPunct="1">
              <a:spcBef>
                <a:spcPct val="20000"/>
              </a:spcBef>
              <a:buClr>
                <a:schemeClr val="tx1"/>
              </a:buClr>
              <a:buSzPct val="70000"/>
              <a:buFont typeface="Wingdings" panose="05000000000000000000" pitchFamily="2" charset="2"/>
              <a:buChar char="l"/>
            </a:pPr>
            <a:r>
              <a:rPr lang="en-US" altLang="zh-CN" sz="3100">
                <a:solidFill>
                  <a:srgbClr val="000000"/>
                </a:solidFill>
              </a:rPr>
              <a:t>Update</a:t>
            </a:r>
            <a:r>
              <a:rPr lang="zh-CN" altLang="en-US" sz="3100">
                <a:solidFill>
                  <a:srgbClr val="000000"/>
                </a:solidFill>
              </a:rPr>
              <a:t>语句  </a:t>
            </a:r>
            <a:r>
              <a:rPr lang="en-US" altLang="zh-CN" sz="3100">
                <a:solidFill>
                  <a:srgbClr val="000000"/>
                </a:solidFill>
              </a:rPr>
              <a:t>(</a:t>
            </a:r>
            <a:r>
              <a:rPr lang="zh-CN" altLang="en-US" sz="3100">
                <a:solidFill>
                  <a:srgbClr val="000000"/>
                </a:solidFill>
              </a:rPr>
              <a:t>更新数据</a:t>
            </a:r>
            <a:r>
              <a:rPr lang="en-US" altLang="zh-CN" sz="3100">
                <a:solidFill>
                  <a:srgbClr val="000000"/>
                </a:solidFill>
              </a:rPr>
              <a:t>)</a:t>
            </a:r>
            <a:endParaRPr lang="en-US" altLang="zh-CN" sz="3100">
              <a:solidFill>
                <a:srgbClr val="000000"/>
              </a:solidFill>
            </a:endParaRPr>
          </a:p>
          <a:p>
            <a:pPr eaLnBrk="1" hangingPunct="1">
              <a:spcBef>
                <a:spcPct val="20000"/>
              </a:spcBef>
              <a:buClr>
                <a:schemeClr val="tx1"/>
              </a:buClr>
              <a:buSzPct val="70000"/>
              <a:buFont typeface="Wingdings" panose="05000000000000000000" pitchFamily="2" charset="2"/>
              <a:buChar char="l"/>
            </a:pPr>
            <a:r>
              <a:rPr lang="en-US" altLang="zh-CN" sz="3100">
                <a:solidFill>
                  <a:srgbClr val="000000"/>
                </a:solidFill>
              </a:rPr>
              <a:t>Delete</a:t>
            </a:r>
            <a:r>
              <a:rPr lang="zh-CN" altLang="en-US" sz="3100">
                <a:solidFill>
                  <a:srgbClr val="000000"/>
                </a:solidFill>
              </a:rPr>
              <a:t>语句   </a:t>
            </a:r>
            <a:r>
              <a:rPr lang="en-US" altLang="zh-CN" sz="3100">
                <a:solidFill>
                  <a:srgbClr val="000000"/>
                </a:solidFill>
              </a:rPr>
              <a:t>(</a:t>
            </a:r>
            <a:r>
              <a:rPr lang="zh-CN" altLang="en-US" sz="3100">
                <a:solidFill>
                  <a:srgbClr val="000000"/>
                </a:solidFill>
              </a:rPr>
              <a:t>删除数据</a:t>
            </a:r>
            <a:r>
              <a:rPr lang="en-US" altLang="zh-CN" sz="3100">
                <a:solidFill>
                  <a:srgbClr val="000000"/>
                </a:solidFill>
              </a:rPr>
              <a:t>)</a:t>
            </a:r>
            <a:endParaRPr lang="en-US" altLang="zh-CN" sz="3100">
              <a:solidFill>
                <a:srgbClr val="000000"/>
              </a:solidFill>
            </a:endParaRPr>
          </a:p>
          <a:p>
            <a:pPr eaLnBrk="1" hangingPunct="1">
              <a:spcBef>
                <a:spcPct val="20000"/>
              </a:spcBef>
              <a:buClr>
                <a:schemeClr val="tx1"/>
              </a:buClr>
              <a:buSzPct val="70000"/>
              <a:buFont typeface="Wingdings" panose="05000000000000000000" pitchFamily="2" charset="2"/>
              <a:buChar char="l"/>
            </a:pPr>
            <a:r>
              <a:rPr lang="en-US" altLang="zh-CN" sz="3100">
                <a:solidFill>
                  <a:srgbClr val="000000"/>
                </a:solidFill>
              </a:rPr>
              <a:t>Select</a:t>
            </a:r>
            <a:r>
              <a:rPr lang="zh-CN" altLang="en-US" sz="3100">
                <a:solidFill>
                  <a:srgbClr val="000000"/>
                </a:solidFill>
              </a:rPr>
              <a:t>语句　</a:t>
            </a:r>
            <a:r>
              <a:rPr lang="en-US" altLang="zh-CN" sz="3100">
                <a:solidFill>
                  <a:srgbClr val="000000"/>
                </a:solidFill>
              </a:rPr>
              <a:t>(</a:t>
            </a:r>
            <a:r>
              <a:rPr lang="zh-CN" altLang="en-US" sz="3100">
                <a:solidFill>
                  <a:srgbClr val="000000"/>
                </a:solidFill>
              </a:rPr>
              <a:t>查找数据</a:t>
            </a:r>
            <a:r>
              <a:rPr lang="en-US" altLang="zh-CN" sz="3100">
                <a:solidFill>
                  <a:srgbClr val="000000"/>
                </a:solidFill>
              </a:rPr>
              <a:t>)</a:t>
            </a:r>
            <a:endParaRPr lang="en-US" altLang="zh-CN" sz="3100">
              <a:solidFill>
                <a:srgbClr val="000000"/>
              </a:solidFill>
            </a:endParaRPr>
          </a:p>
          <a:p>
            <a:pPr eaLnBrk="1" hangingPunct="1"/>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3"/>
          <p:cNvSpPr txBox="1">
            <a:spLocks noChangeArrowheads="1"/>
          </p:cNvSpPr>
          <p:nvPr/>
        </p:nvSpPr>
        <p:spPr bwMode="auto">
          <a:xfrm>
            <a:off x="7415213" y="188913"/>
            <a:ext cx="1620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ea typeface="华文行楷" panose="02010800040101010101" pitchFamily="2" charset="-122"/>
              </a:rPr>
              <a:t> </a:t>
            </a:r>
            <a:endParaRPr lang="en-US" altLang="zh-CN" sz="2000">
              <a:ea typeface="华文行楷" panose="02010800040101010101" pitchFamily="2" charset="-122"/>
            </a:endParaRPr>
          </a:p>
        </p:txBody>
      </p:sp>
      <p:sp>
        <p:nvSpPr>
          <p:cNvPr id="59395" name="Rectangle 2"/>
          <p:cNvSpPr>
            <a:spLocks noChangeArrowheads="1"/>
          </p:cNvSpPr>
          <p:nvPr/>
        </p:nvSpPr>
        <p:spPr bwMode="auto">
          <a:xfrm>
            <a:off x="539750" y="765175"/>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en-US" altLang="en-US" sz="2800" b="1">
                <a:latin typeface="Calibri Light" panose="020F0302020204030204" pitchFamily="34" charset="0"/>
                <a:ea typeface="华文新魏" panose="02010800040101010101" pitchFamily="2" charset="-122"/>
              </a:rPr>
              <a:t>Insert语句</a:t>
            </a:r>
            <a:endParaRPr lang="zh-CN" altLang="en-US" sz="2800" b="1">
              <a:latin typeface="Calibri Light" panose="020F0302020204030204" pitchFamily="34" charset="0"/>
              <a:ea typeface="华文新魏" panose="02010800040101010101" pitchFamily="2" charset="-122"/>
            </a:endParaRPr>
          </a:p>
        </p:txBody>
      </p:sp>
      <p:sp>
        <p:nvSpPr>
          <p:cNvPr id="59396"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7" name="Rectangle 6"/>
          <p:cNvSpPr>
            <a:spLocks noChangeArrowheads="1"/>
          </p:cNvSpPr>
          <p:nvPr/>
        </p:nvSpPr>
        <p:spPr bwMode="blackWhite">
          <a:xfrm>
            <a:off x="1042988" y="2276475"/>
            <a:ext cx="6567487" cy="641350"/>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tabLst>
                <a:tab pos="1200150" algn="l"/>
              </a:tabLst>
              <a:defRPr>
                <a:solidFill>
                  <a:schemeClr val="tx1"/>
                </a:solidFill>
                <a:latin typeface="Arial" panose="020B0604020202020204" pitchFamily="34" charset="0"/>
                <a:ea typeface="宋体" panose="02010600030101010101" pitchFamily="2" charset="-122"/>
              </a:defRPr>
            </a:lvl1pPr>
            <a:lvl2pPr marL="742950" indent="-285750">
              <a:tabLst>
                <a:tab pos="1200150" algn="l"/>
              </a:tabLst>
              <a:defRPr>
                <a:solidFill>
                  <a:schemeClr val="tx1"/>
                </a:solidFill>
                <a:latin typeface="Arial" panose="020B0604020202020204" pitchFamily="34" charset="0"/>
                <a:ea typeface="宋体" panose="02010600030101010101" pitchFamily="2" charset="-122"/>
              </a:defRPr>
            </a:lvl2pPr>
            <a:lvl3pPr marL="1143000" indent="-228600">
              <a:tabLst>
                <a:tab pos="1200150" algn="l"/>
              </a:tabLst>
              <a:defRPr>
                <a:solidFill>
                  <a:schemeClr val="tx1"/>
                </a:solidFill>
                <a:latin typeface="Arial" panose="020B0604020202020204" pitchFamily="34" charset="0"/>
                <a:ea typeface="宋体" panose="02010600030101010101" pitchFamily="2" charset="-122"/>
              </a:defRPr>
            </a:lvl3pPr>
            <a:lvl4pPr marL="1600200" indent="-228600">
              <a:tabLst>
                <a:tab pos="1200150" algn="l"/>
              </a:tabLst>
              <a:defRPr>
                <a:solidFill>
                  <a:schemeClr val="tx1"/>
                </a:solidFill>
                <a:latin typeface="Arial" panose="020B0604020202020204" pitchFamily="34" charset="0"/>
                <a:ea typeface="宋体" panose="02010600030101010101" pitchFamily="2" charset="-122"/>
              </a:defRPr>
            </a:lvl4pPr>
            <a:lvl5pPr marL="2057400" indent="-228600">
              <a:tabLst>
                <a:tab pos="120015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9pPr>
          </a:lstStyle>
          <a:p>
            <a:r>
              <a:rPr lang="en-US" altLang="zh-CN" b="1">
                <a:solidFill>
                  <a:srgbClr val="000000"/>
                </a:solidFill>
                <a:latin typeface="Courier New" panose="02070309020205020404" pitchFamily="49" charset="0"/>
              </a:rPr>
              <a:t>INSERT INTO	</a:t>
            </a:r>
            <a:r>
              <a:rPr lang="en-US" altLang="zh-CN" b="1" i="1">
                <a:solidFill>
                  <a:srgbClr val="000000"/>
                </a:solidFill>
                <a:latin typeface="Courier New" panose="02070309020205020404" pitchFamily="49" charset="0"/>
              </a:rPr>
              <a:t>table </a:t>
            </a:r>
            <a:r>
              <a:rPr lang="en-US" altLang="zh-CN" b="1">
                <a:solidFill>
                  <a:srgbClr val="000000"/>
                </a:solidFill>
                <a:latin typeface="Courier New" panose="02070309020205020404" pitchFamily="49" charset="0"/>
              </a:rPr>
              <a:t>[(</a:t>
            </a:r>
            <a:r>
              <a:rPr lang="en-US" altLang="zh-CN" b="1" i="1">
                <a:solidFill>
                  <a:srgbClr val="000000"/>
                </a:solidFill>
                <a:latin typeface="Courier New" panose="02070309020205020404" pitchFamily="49" charset="0"/>
              </a:rPr>
              <a:t>column </a:t>
            </a:r>
            <a:r>
              <a:rPr lang="en-US" altLang="zh-CN" b="1">
                <a:solidFill>
                  <a:srgbClr val="000000"/>
                </a:solidFill>
                <a:latin typeface="Courier New" panose="02070309020205020404" pitchFamily="49" charset="0"/>
              </a:rPr>
              <a:t>[</a:t>
            </a:r>
            <a:r>
              <a:rPr lang="en-US" altLang="zh-CN" b="1" i="1">
                <a:solidFill>
                  <a:srgbClr val="000000"/>
                </a:solidFill>
                <a:latin typeface="Courier New" panose="02070309020205020404" pitchFamily="49" charset="0"/>
              </a:rPr>
              <a:t>, column...</a:t>
            </a:r>
            <a:r>
              <a:rPr lang="en-US" altLang="zh-CN" b="1">
                <a:solidFill>
                  <a:srgbClr val="000000"/>
                </a:solidFill>
                <a:latin typeface="Courier New" panose="02070309020205020404" pitchFamily="49" charset="0"/>
              </a:rPr>
              <a:t>])]</a:t>
            </a:r>
            <a:endParaRPr lang="en-US" altLang="zh-CN" b="1" i="1">
              <a:solidFill>
                <a:srgbClr val="000000"/>
              </a:solidFill>
              <a:latin typeface="Courier New" panose="02070309020205020404" pitchFamily="49" charset="0"/>
            </a:endParaRPr>
          </a:p>
          <a:p>
            <a:r>
              <a:rPr lang="en-US" altLang="zh-CN" b="1">
                <a:solidFill>
                  <a:srgbClr val="000000"/>
                </a:solidFill>
                <a:latin typeface="Courier New" panose="02070309020205020404" pitchFamily="49" charset="0"/>
              </a:rPr>
              <a:t>VALUES		</a:t>
            </a:r>
            <a:r>
              <a:rPr lang="en-US" altLang="zh-CN" b="1" i="1">
                <a:solidFill>
                  <a:srgbClr val="000000"/>
                </a:solidFill>
                <a:latin typeface="Courier New" panose="02070309020205020404" pitchFamily="49" charset="0"/>
              </a:rPr>
              <a:t>(value </a:t>
            </a:r>
            <a:r>
              <a:rPr lang="en-US" altLang="zh-CN" b="1">
                <a:solidFill>
                  <a:srgbClr val="000000"/>
                </a:solidFill>
                <a:latin typeface="Courier New" panose="02070309020205020404" pitchFamily="49" charset="0"/>
              </a:rPr>
              <a:t>[</a:t>
            </a:r>
            <a:r>
              <a:rPr lang="en-US" altLang="zh-CN" b="1" i="1">
                <a:solidFill>
                  <a:srgbClr val="000000"/>
                </a:solidFill>
                <a:latin typeface="Courier New" panose="02070309020205020404" pitchFamily="49" charset="0"/>
              </a:rPr>
              <a:t>, value...</a:t>
            </a:r>
            <a:r>
              <a:rPr lang="en-US" altLang="zh-CN" b="1">
                <a:solidFill>
                  <a:srgbClr val="000000"/>
                </a:solidFill>
                <a:latin typeface="Courier New" panose="02070309020205020404" pitchFamily="49" charset="0"/>
              </a:rPr>
              <a:t>]);</a:t>
            </a:r>
            <a:endParaRPr lang="en-US" altLang="zh-CN" b="1">
              <a:solidFill>
                <a:srgbClr val="000000"/>
              </a:solidFill>
              <a:latin typeface="Courier New" panose="02070309020205020404" pitchFamily="49" charset="0"/>
            </a:endParaRPr>
          </a:p>
        </p:txBody>
      </p:sp>
      <p:sp>
        <p:nvSpPr>
          <p:cNvPr id="59398" name="Rectangle 7"/>
          <p:cNvSpPr>
            <a:spLocks noChangeArrowheads="1"/>
          </p:cNvSpPr>
          <p:nvPr/>
        </p:nvSpPr>
        <p:spPr bwMode="auto">
          <a:xfrm>
            <a:off x="611188" y="1628775"/>
            <a:ext cx="73850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ts val="1000"/>
              </a:spcBef>
              <a:buFont typeface="Arial" panose="020B0604020202020204" pitchFamily="34" charset="0"/>
              <a:buChar char="•"/>
            </a:pPr>
            <a:r>
              <a:rPr lang="en-US" altLang="zh-CN" sz="2500">
                <a:latin typeface="Calibri" panose="020F0502020204030204" pitchFamily="34" charset="0"/>
              </a:rPr>
              <a:t>  </a:t>
            </a:r>
            <a:r>
              <a:rPr lang="zh-CN" altLang="en-US" sz="2500">
                <a:latin typeface="Calibri" panose="020F0502020204030204" pitchFamily="34" charset="0"/>
              </a:rPr>
              <a:t>使用 </a:t>
            </a:r>
            <a:r>
              <a:rPr lang="en-US" altLang="zh-CN" sz="2500">
                <a:latin typeface="Calibri" panose="020F0502020204030204" pitchFamily="34" charset="0"/>
              </a:rPr>
              <a:t>INSERT </a:t>
            </a:r>
            <a:r>
              <a:rPr lang="zh-CN" altLang="en-US" sz="2500">
                <a:latin typeface="Calibri" panose="020F0502020204030204" pitchFamily="34" charset="0"/>
              </a:rPr>
              <a:t>语句向表中插入数据。</a:t>
            </a:r>
            <a:endParaRPr lang="zh-CN" altLang="en-US" sz="2500">
              <a:latin typeface="楷体_GB2312" pitchFamily="1" charset="-122"/>
              <a:ea typeface="楷体_GB2312" pitchFamily="1" charset="-122"/>
            </a:endParaRPr>
          </a:p>
        </p:txBody>
      </p:sp>
      <p:sp>
        <p:nvSpPr>
          <p:cNvPr id="59399" name="Text Box 8"/>
          <p:cNvSpPr txBox="1">
            <a:spLocks noChangeArrowheads="1"/>
          </p:cNvSpPr>
          <p:nvPr/>
        </p:nvSpPr>
        <p:spPr bwMode="auto">
          <a:xfrm>
            <a:off x="682625" y="3213100"/>
            <a:ext cx="7200900" cy="225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000"/>
              <a:t>插入的数据应与字段的数据类型相同。</a:t>
            </a:r>
            <a:endParaRPr lang="zh-CN" altLang="en-US" sz="2000"/>
          </a:p>
          <a:p>
            <a:pPr eaLnBrk="1" hangingPunct="1">
              <a:lnSpc>
                <a:spcPct val="90000"/>
              </a:lnSpc>
              <a:spcBef>
                <a:spcPct val="20000"/>
              </a:spcBef>
              <a:buClr>
                <a:schemeClr val="tx1"/>
              </a:buClr>
              <a:buSzPct val="70000"/>
              <a:buFont typeface="Wingdings" panose="05000000000000000000" pitchFamily="2" charset="2"/>
              <a:buChar char="l"/>
            </a:pPr>
            <a:r>
              <a:rPr lang="zh-CN" altLang="en-US" sz="2000"/>
              <a:t>数据的大小应在列的规定范围内，例如：不能将一个长度为</a:t>
            </a:r>
            <a:r>
              <a:rPr lang="en-US" altLang="zh-CN" sz="2000"/>
              <a:t>80</a:t>
            </a:r>
            <a:r>
              <a:rPr lang="zh-CN" altLang="en-US" sz="2000"/>
              <a:t>的字符串加入到长度为</a:t>
            </a:r>
            <a:r>
              <a:rPr lang="en-US" altLang="zh-CN" sz="2000"/>
              <a:t>40</a:t>
            </a:r>
            <a:r>
              <a:rPr lang="zh-CN" altLang="en-US" sz="2000"/>
              <a:t>的列中。</a:t>
            </a:r>
            <a:endParaRPr lang="zh-CN" altLang="en-US" sz="2000"/>
          </a:p>
          <a:p>
            <a:pPr eaLnBrk="1" hangingPunct="1">
              <a:lnSpc>
                <a:spcPct val="90000"/>
              </a:lnSpc>
              <a:spcBef>
                <a:spcPct val="20000"/>
              </a:spcBef>
              <a:buClr>
                <a:schemeClr val="tx1"/>
              </a:buClr>
              <a:buSzPct val="70000"/>
              <a:buFont typeface="Wingdings" panose="05000000000000000000" pitchFamily="2" charset="2"/>
              <a:buChar char="l"/>
            </a:pPr>
            <a:r>
              <a:rPr lang="zh-CN" altLang="en-US" sz="2000"/>
              <a:t>在</a:t>
            </a:r>
            <a:r>
              <a:rPr lang="en-US" altLang="zh-CN" sz="2000"/>
              <a:t>values</a:t>
            </a:r>
            <a:r>
              <a:rPr lang="zh-CN" altLang="en-US" sz="2000"/>
              <a:t>中列出的数据位置必须与被加入的列的排列位置相对应。</a:t>
            </a:r>
            <a:endParaRPr lang="zh-CN" altLang="en-US" sz="2000"/>
          </a:p>
          <a:p>
            <a:pPr eaLnBrk="1" hangingPunct="1">
              <a:lnSpc>
                <a:spcPct val="90000"/>
              </a:lnSpc>
              <a:spcBef>
                <a:spcPct val="20000"/>
              </a:spcBef>
              <a:buClr>
                <a:schemeClr val="tx1"/>
              </a:buClr>
              <a:buSzPct val="70000"/>
              <a:buFont typeface="Wingdings" panose="05000000000000000000" pitchFamily="2" charset="2"/>
              <a:buChar char="l"/>
            </a:pPr>
            <a:r>
              <a:rPr lang="zh-CN" altLang="en-US" sz="2000" b="1">
                <a:solidFill>
                  <a:srgbClr val="0000FF"/>
                </a:solidFill>
              </a:rPr>
              <a:t>字符和日期型数据应包含在单引号中。</a:t>
            </a:r>
            <a:endParaRPr lang="zh-CN" altLang="en-US" sz="2000" b="1">
              <a:solidFill>
                <a:srgbClr val="0000FF"/>
              </a:solidFill>
            </a:endParaRPr>
          </a:p>
          <a:p>
            <a:pPr eaLnBrk="1" hangingPunct="1">
              <a:lnSpc>
                <a:spcPct val="90000"/>
              </a:lnSpc>
              <a:spcBef>
                <a:spcPct val="20000"/>
              </a:spcBef>
              <a:buClr>
                <a:schemeClr val="tx1"/>
              </a:buClr>
              <a:buSzPct val="70000"/>
              <a:buFont typeface="Wingdings" panose="05000000000000000000" pitchFamily="2" charset="2"/>
              <a:buChar char="l"/>
            </a:pPr>
            <a:r>
              <a:rPr lang="zh-CN" altLang="en-US" sz="2000"/>
              <a:t>插入空值，不指定或</a:t>
            </a:r>
            <a:r>
              <a:rPr lang="en-US" altLang="zh-CN" sz="2000"/>
              <a:t>insert into table value(null)</a:t>
            </a:r>
            <a:endParaRPr lang="en-US" altLang="zh-CN" sz="20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3"/>
          <p:cNvSpPr txBox="1">
            <a:spLocks noChangeArrowheads="1"/>
          </p:cNvSpPr>
          <p:nvPr/>
        </p:nvSpPr>
        <p:spPr bwMode="auto">
          <a:xfrm>
            <a:off x="7415213" y="188913"/>
            <a:ext cx="1620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ea typeface="华文行楷" panose="02010800040101010101" pitchFamily="2" charset="-122"/>
              </a:rPr>
              <a:t> </a:t>
            </a:r>
            <a:endParaRPr lang="en-US" altLang="zh-CN" sz="2000">
              <a:ea typeface="华文行楷" panose="02010800040101010101" pitchFamily="2" charset="-122"/>
            </a:endParaRPr>
          </a:p>
        </p:txBody>
      </p:sp>
      <p:sp>
        <p:nvSpPr>
          <p:cNvPr id="61443" name="Rectangle 2"/>
          <p:cNvSpPr>
            <a:spLocks noChangeArrowheads="1"/>
          </p:cNvSpPr>
          <p:nvPr/>
        </p:nvSpPr>
        <p:spPr bwMode="auto">
          <a:xfrm>
            <a:off x="539750" y="765175"/>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en-US" altLang="en-US" sz="2800" b="1">
                <a:latin typeface="Calibri Light" panose="020F0302020204030204" pitchFamily="34" charset="0"/>
                <a:ea typeface="华文新魏" panose="02010800040101010101" pitchFamily="2" charset="-122"/>
              </a:rPr>
              <a:t>Insert语句练习</a:t>
            </a:r>
            <a:endParaRPr lang="zh-CN" altLang="en-US" sz="2800" b="1">
              <a:latin typeface="Calibri Light" panose="020F0302020204030204" pitchFamily="34" charset="0"/>
              <a:ea typeface="华文新魏" panose="02010800040101010101" pitchFamily="2" charset="-122"/>
            </a:endParaRPr>
          </a:p>
        </p:txBody>
      </p:sp>
      <p:sp>
        <p:nvSpPr>
          <p:cNvPr id="61444"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45" name="Rectangle 7"/>
          <p:cNvSpPr>
            <a:spLocks noChangeArrowheads="1"/>
          </p:cNvSpPr>
          <p:nvPr/>
        </p:nvSpPr>
        <p:spPr bwMode="auto">
          <a:xfrm>
            <a:off x="684213" y="1700213"/>
            <a:ext cx="76327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228600" indent="-228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ts val="1000"/>
              </a:spcBef>
              <a:buFont typeface="Arial" panose="020B0604020202020204" pitchFamily="34" charset="0"/>
              <a:buChar char="•"/>
            </a:pPr>
            <a:r>
              <a:rPr lang="zh-CN" altLang="en-US" sz="1600">
                <a:latin typeface="Calibri" panose="020F0502020204030204" pitchFamily="34" charset="0"/>
              </a:rPr>
              <a:t>练习：使用</a:t>
            </a:r>
            <a:r>
              <a:rPr lang="en-US" altLang="zh-CN" sz="1600">
                <a:latin typeface="Calibri" panose="020F0502020204030204" pitchFamily="34" charset="0"/>
              </a:rPr>
              <a:t>insert</a:t>
            </a:r>
            <a:r>
              <a:rPr lang="zh-CN" altLang="en-US" sz="1600">
                <a:latin typeface="Calibri" panose="020F0502020204030204" pitchFamily="34" charset="0"/>
              </a:rPr>
              <a:t>语句向表中插入三个员工的信息。</a:t>
            </a:r>
            <a:endParaRPr lang="zh-CN" altLang="en-US" sz="1600">
              <a:latin typeface="Calibri" panose="020F0502020204030204" pitchFamily="34" charset="0"/>
            </a:endParaRPr>
          </a:p>
        </p:txBody>
      </p:sp>
      <p:graphicFrame>
        <p:nvGraphicFramePr>
          <p:cNvPr id="68616" name="Group 8"/>
          <p:cNvGraphicFramePr>
            <a:graphicFrameLocks noGrp="1"/>
          </p:cNvGraphicFramePr>
          <p:nvPr/>
        </p:nvGraphicFramePr>
        <p:xfrm>
          <a:off x="828675" y="2132013"/>
          <a:ext cx="7129463" cy="2389188"/>
        </p:xfrm>
        <a:graphic>
          <a:graphicData uri="http://schemas.openxmlformats.org/drawingml/2006/table">
            <a:tbl>
              <a:tblPr/>
              <a:tblGrid>
                <a:gridCol w="3565525"/>
                <a:gridCol w="3563938"/>
              </a:tblGrid>
              <a:tr h="283524">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rPr>
                        <a:t>字段名</a:t>
                      </a:r>
                      <a:endPar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rPr>
                        <a:t>字段类型</a:t>
                      </a:r>
                      <a:endPar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3524">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en-US"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rPr>
                        <a:t>id</a:t>
                      </a:r>
                      <a:endParaRPr kumimoji="0" lang="en-US"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rPr>
                        <a:t>整形</a:t>
                      </a:r>
                      <a:endPar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3524">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en-US"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rPr>
                        <a:t>name</a:t>
                      </a:r>
                      <a:endParaRPr kumimoji="0" lang="en-US"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rPr>
                        <a:t>字符串型</a:t>
                      </a:r>
                      <a:endPar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453">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en-US"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rPr>
                        <a:t>sex</a:t>
                      </a:r>
                      <a:endParaRPr kumimoji="0" lang="en-US"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rPr>
                        <a:t>字符或整数类型</a:t>
                      </a:r>
                      <a:endPar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5980">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en-US"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rPr>
                        <a:t>birthday</a:t>
                      </a:r>
                      <a:endParaRPr kumimoji="0" lang="en-US"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rPr>
                        <a:t>日期型</a:t>
                      </a:r>
                      <a:endPar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65">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en-US"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rPr>
                        <a:t>salary</a:t>
                      </a:r>
                      <a:endParaRPr kumimoji="0" lang="en-US"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rPr>
                        <a:t>浮点型</a:t>
                      </a:r>
                      <a:endPar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65">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en-US"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rPr>
                        <a:t>entry_date</a:t>
                      </a:r>
                      <a:endParaRPr kumimoji="0" lang="en-US"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rPr>
                        <a:t>日期型</a:t>
                      </a:r>
                      <a:endPar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453">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en-US"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rPr>
                        <a:t>resume</a:t>
                      </a:r>
                      <a:endParaRPr kumimoji="0" lang="en-US"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pPr>
                      <a:r>
                        <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rPr>
                        <a:t>大文本型</a:t>
                      </a:r>
                      <a:endParaRPr kumimoji="0" lang="zh-CN" altLang="en-US" sz="14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475" name="Text Box 37"/>
          <p:cNvSpPr txBox="1">
            <a:spLocks noChangeArrowheads="1"/>
          </p:cNvSpPr>
          <p:nvPr/>
        </p:nvSpPr>
        <p:spPr bwMode="auto">
          <a:xfrm>
            <a:off x="900113" y="4868863"/>
            <a:ext cx="7129462" cy="103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000"/>
              <a:t>注意：字符和日期要包含在单引号中。</a:t>
            </a:r>
            <a:endParaRPr lang="zh-CN" altLang="en-US" sz="2000"/>
          </a:p>
          <a:p>
            <a:pPr eaLnBrk="1" hangingPunct="1">
              <a:lnSpc>
                <a:spcPct val="90000"/>
              </a:lnSpc>
              <a:spcBef>
                <a:spcPct val="20000"/>
              </a:spcBef>
              <a:buClr>
                <a:schemeClr val="tx1"/>
              </a:buClr>
              <a:buSzPct val="70000"/>
              <a:buFont typeface="Wingdings" panose="05000000000000000000" pitchFamily="2" charset="2"/>
              <a:buChar char="l"/>
            </a:pPr>
            <a:r>
              <a:rPr lang="en-US" altLang="zh-CN" sz="2000"/>
              <a:t>show variables like 'character%';</a:t>
            </a:r>
            <a:endParaRPr lang="en-US" altLang="zh-CN" sz="2000"/>
          </a:p>
          <a:p>
            <a:pPr eaLnBrk="1" hangingPunct="1">
              <a:lnSpc>
                <a:spcPct val="90000"/>
              </a:lnSpc>
              <a:spcBef>
                <a:spcPct val="20000"/>
              </a:spcBef>
              <a:buClr>
                <a:schemeClr val="tx1"/>
              </a:buClr>
              <a:buSzPct val="70000"/>
              <a:buFont typeface="Wingdings" panose="05000000000000000000" pitchFamily="2" charset="2"/>
              <a:buChar char="l"/>
            </a:pPr>
            <a:r>
              <a:rPr lang="en-US" altLang="zh-CN" sz="2000"/>
              <a:t>set character_set_results=gbk;</a:t>
            </a:r>
            <a:endParaRPr lang="en-US" altLang="zh-CN" sz="20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3"/>
          <p:cNvSpPr txBox="1">
            <a:spLocks noChangeArrowheads="1"/>
          </p:cNvSpPr>
          <p:nvPr/>
        </p:nvSpPr>
        <p:spPr bwMode="auto">
          <a:xfrm>
            <a:off x="7415213" y="188913"/>
            <a:ext cx="1620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ea typeface="华文行楷" panose="02010800040101010101" pitchFamily="2" charset="-122"/>
              </a:rPr>
              <a:t> </a:t>
            </a:r>
            <a:endParaRPr lang="en-US" altLang="zh-CN" sz="2000">
              <a:ea typeface="华文行楷" panose="02010800040101010101" pitchFamily="2" charset="-122"/>
            </a:endParaRPr>
          </a:p>
        </p:txBody>
      </p:sp>
      <p:sp>
        <p:nvSpPr>
          <p:cNvPr id="63491" name="Rectangle 2"/>
          <p:cNvSpPr>
            <a:spLocks noChangeArrowheads="1"/>
          </p:cNvSpPr>
          <p:nvPr/>
        </p:nvSpPr>
        <p:spPr bwMode="auto">
          <a:xfrm>
            <a:off x="539750" y="765175"/>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en-US" altLang="en-US" sz="2800" b="1">
                <a:latin typeface="Calibri Light" panose="020F0302020204030204" pitchFamily="34" charset="0"/>
                <a:ea typeface="华文新魏" panose="02010800040101010101" pitchFamily="2" charset="-122"/>
              </a:rPr>
              <a:t>Update语句</a:t>
            </a:r>
            <a:endParaRPr lang="zh-CN" altLang="en-US" sz="2800" b="1">
              <a:latin typeface="Calibri Light" panose="020F0302020204030204" pitchFamily="34" charset="0"/>
              <a:ea typeface="华文新魏" panose="02010800040101010101" pitchFamily="2" charset="-122"/>
            </a:endParaRPr>
          </a:p>
        </p:txBody>
      </p:sp>
      <p:sp>
        <p:nvSpPr>
          <p:cNvPr id="63492"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493" name="Rectangle 6"/>
          <p:cNvSpPr>
            <a:spLocks noChangeArrowheads="1"/>
          </p:cNvSpPr>
          <p:nvPr/>
        </p:nvSpPr>
        <p:spPr bwMode="blackWhite">
          <a:xfrm>
            <a:off x="539750" y="2276475"/>
            <a:ext cx="8064500" cy="1657350"/>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tabLst>
                <a:tab pos="1200150" algn="l"/>
              </a:tabLst>
              <a:defRPr>
                <a:solidFill>
                  <a:schemeClr val="tx1"/>
                </a:solidFill>
                <a:latin typeface="Arial" panose="020B0604020202020204" pitchFamily="34" charset="0"/>
                <a:ea typeface="宋体" panose="02010600030101010101" pitchFamily="2" charset="-122"/>
              </a:defRPr>
            </a:lvl1pPr>
            <a:lvl2pPr marL="742950" indent="-285750">
              <a:tabLst>
                <a:tab pos="1200150" algn="l"/>
              </a:tabLst>
              <a:defRPr>
                <a:solidFill>
                  <a:schemeClr val="tx1"/>
                </a:solidFill>
                <a:latin typeface="Arial" panose="020B0604020202020204" pitchFamily="34" charset="0"/>
                <a:ea typeface="宋体" panose="02010600030101010101" pitchFamily="2" charset="-122"/>
              </a:defRPr>
            </a:lvl2pPr>
            <a:lvl3pPr marL="1143000" indent="-228600">
              <a:tabLst>
                <a:tab pos="1200150" algn="l"/>
              </a:tabLst>
              <a:defRPr>
                <a:solidFill>
                  <a:schemeClr val="tx1"/>
                </a:solidFill>
                <a:latin typeface="Arial" panose="020B0604020202020204" pitchFamily="34" charset="0"/>
                <a:ea typeface="宋体" panose="02010600030101010101" pitchFamily="2" charset="-122"/>
              </a:defRPr>
            </a:lvl3pPr>
            <a:lvl4pPr marL="1600200" indent="-228600">
              <a:tabLst>
                <a:tab pos="1200150" algn="l"/>
              </a:tabLst>
              <a:defRPr>
                <a:solidFill>
                  <a:schemeClr val="tx1"/>
                </a:solidFill>
                <a:latin typeface="Arial" panose="020B0604020202020204" pitchFamily="34" charset="0"/>
                <a:ea typeface="宋体" panose="02010600030101010101" pitchFamily="2" charset="-122"/>
              </a:defRPr>
            </a:lvl4pPr>
            <a:lvl5pPr marL="2057400" indent="-228600">
              <a:tabLst>
                <a:tab pos="120015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9pPr>
          </a:lstStyle>
          <a:p>
            <a:r>
              <a:rPr lang="en-US" altLang="zh-CN" sz="2000" b="1">
                <a:latin typeface="Courier New" panose="02070309020205020404" pitchFamily="49" charset="0"/>
              </a:rPr>
              <a:t>UPDATE 	</a:t>
            </a:r>
            <a:r>
              <a:rPr lang="en-US" altLang="zh-CN" sz="2000" b="1" i="1">
                <a:latin typeface="Courier New" panose="02070309020205020404" pitchFamily="49" charset="0"/>
              </a:rPr>
              <a:t>tbl_name</a:t>
            </a:r>
            <a:r>
              <a:rPr lang="en-US" altLang="zh-CN" sz="2000" b="1">
                <a:latin typeface="Courier New" panose="02070309020205020404" pitchFamily="49" charset="0"/>
              </a:rPr>
              <a:t>    </a:t>
            </a:r>
            <a:endParaRPr lang="en-US" altLang="zh-CN" sz="2000" b="1">
              <a:latin typeface="Courier New" panose="02070309020205020404" pitchFamily="49" charset="0"/>
            </a:endParaRPr>
          </a:p>
          <a:p>
            <a:r>
              <a:rPr lang="en-US" altLang="zh-CN" sz="2000" b="1">
                <a:latin typeface="Courier New" panose="02070309020205020404" pitchFamily="49" charset="0"/>
              </a:rPr>
              <a:t>	SET </a:t>
            </a:r>
            <a:r>
              <a:rPr lang="en-US" altLang="zh-CN" sz="2000" b="1" i="1">
                <a:latin typeface="Courier New" panose="02070309020205020404" pitchFamily="49" charset="0"/>
              </a:rPr>
              <a:t>col_name1</a:t>
            </a:r>
            <a:r>
              <a:rPr lang="en-US" altLang="zh-CN" sz="2000" b="1">
                <a:latin typeface="Courier New" panose="02070309020205020404" pitchFamily="49" charset="0"/>
              </a:rPr>
              <a:t>=</a:t>
            </a:r>
            <a:r>
              <a:rPr lang="en-US" altLang="zh-CN" sz="2000" b="1" i="1">
                <a:latin typeface="Courier New" panose="02070309020205020404" pitchFamily="49" charset="0"/>
              </a:rPr>
              <a:t>expr1</a:t>
            </a:r>
            <a:r>
              <a:rPr lang="en-US" altLang="zh-CN" sz="2000" b="1">
                <a:latin typeface="Courier New" panose="02070309020205020404" pitchFamily="49" charset="0"/>
              </a:rPr>
              <a:t> [, </a:t>
            </a:r>
            <a:r>
              <a:rPr lang="en-US" altLang="zh-CN" sz="2000" b="1" i="1">
                <a:latin typeface="Courier New" panose="02070309020205020404" pitchFamily="49" charset="0"/>
              </a:rPr>
              <a:t>col_name2</a:t>
            </a:r>
            <a:r>
              <a:rPr lang="en-US" altLang="zh-CN" sz="2000" b="1">
                <a:latin typeface="Courier New" panose="02070309020205020404" pitchFamily="49" charset="0"/>
              </a:rPr>
              <a:t>=</a:t>
            </a:r>
            <a:r>
              <a:rPr lang="en-US" altLang="zh-CN" sz="2000" b="1" i="1">
                <a:latin typeface="Courier New" panose="02070309020205020404" pitchFamily="49" charset="0"/>
              </a:rPr>
              <a:t>expr2</a:t>
            </a:r>
            <a:r>
              <a:rPr lang="en-US" altLang="zh-CN" sz="2000" b="1">
                <a:latin typeface="Courier New" panose="02070309020205020404" pitchFamily="49" charset="0"/>
              </a:rPr>
              <a:t> ...]    </a:t>
            </a:r>
            <a:endParaRPr lang="en-US" altLang="zh-CN" sz="2000" b="1">
              <a:latin typeface="Courier New" panose="02070309020205020404" pitchFamily="49" charset="0"/>
            </a:endParaRPr>
          </a:p>
          <a:p>
            <a:r>
              <a:rPr lang="en-US" altLang="zh-CN" sz="2000" b="1">
                <a:latin typeface="Courier New" panose="02070309020205020404" pitchFamily="49" charset="0"/>
              </a:rPr>
              <a:t>	[WHERE </a:t>
            </a:r>
            <a:r>
              <a:rPr lang="en-US" altLang="zh-CN" sz="2000" b="1" i="1">
                <a:latin typeface="Courier New" panose="02070309020205020404" pitchFamily="49" charset="0"/>
              </a:rPr>
              <a:t>where_definition</a:t>
            </a:r>
            <a:r>
              <a:rPr lang="en-US" altLang="zh-CN" sz="2000" b="1">
                <a:latin typeface="Courier New" panose="02070309020205020404" pitchFamily="49" charset="0"/>
              </a:rPr>
              <a:t>]    </a:t>
            </a:r>
            <a:endParaRPr lang="en-US" altLang="zh-CN" sz="2000" b="1">
              <a:latin typeface="Courier New" panose="02070309020205020404" pitchFamily="49" charset="0"/>
            </a:endParaRPr>
          </a:p>
        </p:txBody>
      </p:sp>
      <p:sp>
        <p:nvSpPr>
          <p:cNvPr id="63494" name="Rectangle 7"/>
          <p:cNvSpPr>
            <a:spLocks noChangeArrowheads="1"/>
          </p:cNvSpPr>
          <p:nvPr/>
        </p:nvSpPr>
        <p:spPr bwMode="auto">
          <a:xfrm>
            <a:off x="684213" y="1700213"/>
            <a:ext cx="73850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ts val="1000"/>
              </a:spcBef>
              <a:buFont typeface="Arial" panose="020B0604020202020204" pitchFamily="34" charset="0"/>
              <a:buChar char="•"/>
            </a:pPr>
            <a:r>
              <a:rPr lang="en-US" altLang="zh-CN" sz="2500">
                <a:latin typeface="Calibri" panose="020F0502020204030204" pitchFamily="34" charset="0"/>
              </a:rPr>
              <a:t> </a:t>
            </a:r>
            <a:r>
              <a:rPr lang="zh-CN" altLang="en-US" sz="2500">
                <a:latin typeface="Calibri" panose="020F0502020204030204" pitchFamily="34" charset="0"/>
              </a:rPr>
              <a:t>使用 </a:t>
            </a:r>
            <a:r>
              <a:rPr lang="en-US" altLang="zh-CN" sz="2500">
                <a:latin typeface="Calibri" panose="020F0502020204030204" pitchFamily="34" charset="0"/>
              </a:rPr>
              <a:t>update</a:t>
            </a:r>
            <a:r>
              <a:rPr lang="zh-CN" altLang="en-US" sz="2500">
                <a:latin typeface="Calibri" panose="020F0502020204030204" pitchFamily="34" charset="0"/>
              </a:rPr>
              <a:t>语句修改表中数据。</a:t>
            </a:r>
            <a:endParaRPr lang="zh-CN" altLang="en-US" sz="2500">
              <a:latin typeface="楷体_GB2312" pitchFamily="1" charset="-122"/>
              <a:ea typeface="楷体_GB2312" pitchFamily="1" charset="-122"/>
            </a:endParaRPr>
          </a:p>
        </p:txBody>
      </p:sp>
      <p:sp>
        <p:nvSpPr>
          <p:cNvPr id="63495" name="Text Box 8"/>
          <p:cNvSpPr txBox="1">
            <a:spLocks noChangeArrowheads="1"/>
          </p:cNvSpPr>
          <p:nvPr/>
        </p:nvSpPr>
        <p:spPr bwMode="auto">
          <a:xfrm>
            <a:off x="539750" y="4135438"/>
            <a:ext cx="79629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en-US" altLang="zh-CN"/>
              <a:t>UPDATE</a:t>
            </a:r>
            <a:r>
              <a:rPr lang="zh-CN" altLang="en-US"/>
              <a:t>语法可以用新值更新原有表行中的各列。</a:t>
            </a:r>
            <a:endParaRPr lang="zh-CN" altLang="en-US"/>
          </a:p>
          <a:p>
            <a:pPr eaLnBrk="1" hangingPunct="1">
              <a:lnSpc>
                <a:spcPct val="90000"/>
              </a:lnSpc>
              <a:spcBef>
                <a:spcPct val="20000"/>
              </a:spcBef>
              <a:buClr>
                <a:schemeClr val="tx1"/>
              </a:buClr>
              <a:buSzPct val="70000"/>
              <a:buFont typeface="Wingdings" panose="05000000000000000000" pitchFamily="2" charset="2"/>
              <a:buChar char="l"/>
            </a:pPr>
            <a:r>
              <a:rPr lang="en-US" altLang="zh-CN"/>
              <a:t>SET</a:t>
            </a:r>
            <a:r>
              <a:rPr lang="zh-CN" altLang="en-US"/>
              <a:t>子句指示要修改哪些列和要给予哪些值。</a:t>
            </a:r>
            <a:endParaRPr lang="zh-CN" altLang="en-US"/>
          </a:p>
          <a:p>
            <a:pPr eaLnBrk="1" hangingPunct="1">
              <a:lnSpc>
                <a:spcPct val="90000"/>
              </a:lnSpc>
              <a:spcBef>
                <a:spcPct val="20000"/>
              </a:spcBef>
              <a:buClr>
                <a:schemeClr val="tx1"/>
              </a:buClr>
              <a:buSzPct val="70000"/>
              <a:buFont typeface="Wingdings" panose="05000000000000000000" pitchFamily="2" charset="2"/>
              <a:buChar char="l"/>
            </a:pPr>
            <a:r>
              <a:rPr lang="en-US" altLang="zh-CN"/>
              <a:t>WHERE</a:t>
            </a:r>
            <a:r>
              <a:rPr lang="zh-CN" altLang="en-US"/>
              <a:t>子句指定应更新哪些行。如没有</a:t>
            </a:r>
            <a:r>
              <a:rPr lang="en-US" altLang="zh-CN"/>
              <a:t>WHERE</a:t>
            </a:r>
            <a:r>
              <a:rPr lang="zh-CN" altLang="en-US"/>
              <a:t>子句，则更新所有的行。</a:t>
            </a:r>
            <a:endParaRPr lang="zh-CN" altLang="en-US" sz="20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3"/>
          <p:cNvSpPr txBox="1">
            <a:spLocks noChangeArrowheads="1"/>
          </p:cNvSpPr>
          <p:nvPr/>
        </p:nvSpPr>
        <p:spPr bwMode="auto">
          <a:xfrm>
            <a:off x="7415213" y="188913"/>
            <a:ext cx="1620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ea typeface="华文行楷" panose="02010800040101010101" pitchFamily="2" charset="-122"/>
              </a:rPr>
              <a:t> </a:t>
            </a:r>
            <a:endParaRPr lang="en-US" altLang="zh-CN" sz="2000">
              <a:ea typeface="华文行楷" panose="02010800040101010101" pitchFamily="2" charset="-122"/>
            </a:endParaRPr>
          </a:p>
        </p:txBody>
      </p:sp>
      <p:sp>
        <p:nvSpPr>
          <p:cNvPr id="65539" name="Rectangle 2"/>
          <p:cNvSpPr>
            <a:spLocks noChangeArrowheads="1"/>
          </p:cNvSpPr>
          <p:nvPr/>
        </p:nvSpPr>
        <p:spPr bwMode="auto">
          <a:xfrm>
            <a:off x="539750" y="765175"/>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en-US" altLang="en-US" sz="2800" b="1">
                <a:latin typeface="Calibri Light" panose="020F0302020204030204" pitchFamily="34" charset="0"/>
                <a:ea typeface="华文新魏" panose="02010800040101010101" pitchFamily="2" charset="-122"/>
              </a:rPr>
              <a:t>Update语句练习</a:t>
            </a:r>
            <a:endParaRPr lang="zh-CN" altLang="en-US" sz="2800" b="1">
              <a:latin typeface="Calibri Light" panose="020F0302020204030204" pitchFamily="34" charset="0"/>
              <a:ea typeface="华文新魏" panose="02010800040101010101" pitchFamily="2" charset="-122"/>
            </a:endParaRPr>
          </a:p>
        </p:txBody>
      </p:sp>
      <p:sp>
        <p:nvSpPr>
          <p:cNvPr id="65540"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1" name="Rectangle 6"/>
          <p:cNvSpPr>
            <a:spLocks noChangeArrowheads="1"/>
          </p:cNvSpPr>
          <p:nvPr/>
        </p:nvSpPr>
        <p:spPr bwMode="auto">
          <a:xfrm>
            <a:off x="682625" y="1700213"/>
            <a:ext cx="76327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228600" indent="-228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ts val="1000"/>
              </a:spcBef>
              <a:buFont typeface="Arial" panose="020B0604020202020204" pitchFamily="34" charset="0"/>
              <a:buChar char="•"/>
            </a:pPr>
            <a:r>
              <a:rPr lang="zh-CN" altLang="en-US" sz="1600">
                <a:latin typeface="Calibri" panose="020F0502020204030204" pitchFamily="34" charset="0"/>
              </a:rPr>
              <a:t>练习：在上面创建的</a:t>
            </a:r>
            <a:r>
              <a:rPr lang="en-US" altLang="zh-CN" sz="1600">
                <a:latin typeface="Calibri" panose="020F0502020204030204" pitchFamily="34" charset="0"/>
              </a:rPr>
              <a:t>employee</a:t>
            </a:r>
            <a:r>
              <a:rPr lang="zh-CN" altLang="en-US" sz="1600">
                <a:latin typeface="Calibri" panose="020F0502020204030204" pitchFamily="34" charset="0"/>
              </a:rPr>
              <a:t>表中修改表中的纪录。</a:t>
            </a:r>
            <a:endParaRPr lang="zh-CN" altLang="en-US" sz="1600">
              <a:latin typeface="Calibri" panose="020F0502020204030204" pitchFamily="34" charset="0"/>
            </a:endParaRPr>
          </a:p>
        </p:txBody>
      </p:sp>
      <p:sp>
        <p:nvSpPr>
          <p:cNvPr id="65542" name="Text Box 7"/>
          <p:cNvSpPr txBox="1">
            <a:spLocks noChangeArrowheads="1"/>
          </p:cNvSpPr>
          <p:nvPr/>
        </p:nvSpPr>
        <p:spPr bwMode="auto">
          <a:xfrm>
            <a:off x="611188" y="3865563"/>
            <a:ext cx="76327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000"/>
              <a:t>要求</a:t>
            </a:r>
            <a:endParaRPr lang="zh-CN" altLang="en-US" sz="2000"/>
          </a:p>
          <a:p>
            <a:pPr lvl="1" eaLnBrk="1" hangingPunct="1">
              <a:lnSpc>
                <a:spcPct val="90000"/>
              </a:lnSpc>
              <a:spcBef>
                <a:spcPct val="20000"/>
              </a:spcBef>
              <a:buClr>
                <a:schemeClr val="tx1"/>
              </a:buClr>
              <a:buSzPct val="70000"/>
              <a:buFont typeface="Wingdings" panose="05000000000000000000" pitchFamily="2" charset="2"/>
              <a:buChar char="l"/>
            </a:pPr>
            <a:r>
              <a:rPr lang="zh-CN" altLang="en-US" sz="2000"/>
              <a:t>将所有员工薪水修改为</a:t>
            </a:r>
            <a:r>
              <a:rPr lang="en-US" altLang="zh-CN" sz="2000"/>
              <a:t>5000</a:t>
            </a:r>
            <a:r>
              <a:rPr lang="zh-CN" altLang="en-US" sz="2000"/>
              <a:t>元。</a:t>
            </a:r>
            <a:endParaRPr lang="zh-CN" altLang="en-US" sz="2000"/>
          </a:p>
          <a:p>
            <a:pPr lvl="1" eaLnBrk="1" hangingPunct="1">
              <a:lnSpc>
                <a:spcPct val="90000"/>
              </a:lnSpc>
              <a:spcBef>
                <a:spcPct val="20000"/>
              </a:spcBef>
              <a:buClr>
                <a:schemeClr val="tx1"/>
              </a:buClr>
              <a:buSzPct val="70000"/>
              <a:buFont typeface="Wingdings" panose="05000000000000000000" pitchFamily="2" charset="2"/>
              <a:buChar char="l"/>
            </a:pPr>
            <a:r>
              <a:rPr lang="zh-CN" altLang="en-US" sz="2000"/>
              <a:t>将姓名为’</a:t>
            </a:r>
            <a:r>
              <a:rPr lang="en-US" altLang="zh-CN" sz="2000"/>
              <a:t>zs’</a:t>
            </a:r>
            <a:r>
              <a:rPr lang="zh-CN" altLang="en-US" sz="2000"/>
              <a:t>的员工薪水修改为</a:t>
            </a:r>
            <a:r>
              <a:rPr lang="en-US" altLang="zh-CN" sz="2000"/>
              <a:t>3000</a:t>
            </a:r>
            <a:r>
              <a:rPr lang="zh-CN" altLang="en-US" sz="2000"/>
              <a:t>元。</a:t>
            </a:r>
            <a:endParaRPr lang="zh-CN" altLang="en-US" sz="2000"/>
          </a:p>
          <a:p>
            <a:pPr lvl="1" eaLnBrk="1" hangingPunct="1">
              <a:lnSpc>
                <a:spcPct val="90000"/>
              </a:lnSpc>
              <a:spcBef>
                <a:spcPct val="20000"/>
              </a:spcBef>
              <a:buClr>
                <a:schemeClr val="tx1"/>
              </a:buClr>
              <a:buSzPct val="70000"/>
              <a:buFont typeface="Wingdings" panose="05000000000000000000" pitchFamily="2" charset="2"/>
              <a:buChar char="l"/>
            </a:pPr>
            <a:r>
              <a:rPr lang="zh-CN" altLang="en-US" sz="2000"/>
              <a:t>将</a:t>
            </a:r>
            <a:r>
              <a:rPr lang="en-US" altLang="zh-CN" sz="2000"/>
              <a:t>wu</a:t>
            </a:r>
            <a:r>
              <a:rPr lang="zh-CN" altLang="en-US" sz="2000"/>
              <a:t>的薪水在原有基础上增加</a:t>
            </a:r>
            <a:r>
              <a:rPr lang="en-US" altLang="zh-CN" sz="2000"/>
              <a:t>1000</a:t>
            </a:r>
            <a:r>
              <a:rPr lang="zh-CN" altLang="en-US" sz="2000"/>
              <a:t>元。	</a:t>
            </a:r>
            <a:endParaRPr lang="zh-CN" altLang="en-US" sz="2000"/>
          </a:p>
        </p:txBody>
      </p:sp>
      <p:pic>
        <p:nvPicPr>
          <p:cNvPr id="65543" name="Picture 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9138" y="2205038"/>
            <a:ext cx="7885112"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3"/>
          <p:cNvSpPr txBox="1">
            <a:spLocks noChangeArrowheads="1"/>
          </p:cNvSpPr>
          <p:nvPr/>
        </p:nvSpPr>
        <p:spPr bwMode="auto">
          <a:xfrm>
            <a:off x="7415213" y="188913"/>
            <a:ext cx="1620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ea typeface="华文行楷" panose="02010800040101010101" pitchFamily="2" charset="-122"/>
              </a:rPr>
              <a:t> </a:t>
            </a:r>
            <a:endParaRPr lang="en-US" altLang="zh-CN" sz="2000">
              <a:ea typeface="华文行楷" panose="02010800040101010101" pitchFamily="2" charset="-122"/>
            </a:endParaRPr>
          </a:p>
        </p:txBody>
      </p:sp>
      <p:sp>
        <p:nvSpPr>
          <p:cNvPr id="67587" name="Rectangle 2"/>
          <p:cNvSpPr>
            <a:spLocks noChangeArrowheads="1"/>
          </p:cNvSpPr>
          <p:nvPr/>
        </p:nvSpPr>
        <p:spPr bwMode="auto">
          <a:xfrm>
            <a:off x="539750" y="765175"/>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en-US" altLang="en-US" sz="2800" b="1">
                <a:latin typeface="Calibri Light" panose="020F0302020204030204" pitchFamily="34" charset="0"/>
                <a:ea typeface="华文新魏" panose="02010800040101010101" pitchFamily="2" charset="-122"/>
              </a:rPr>
              <a:t>Delete语句</a:t>
            </a:r>
            <a:endParaRPr lang="zh-CN" altLang="en-US" sz="2800" b="1">
              <a:latin typeface="Calibri Light" panose="020F0302020204030204" pitchFamily="34" charset="0"/>
              <a:ea typeface="华文新魏" panose="02010800040101010101" pitchFamily="2" charset="-122"/>
            </a:endParaRPr>
          </a:p>
        </p:txBody>
      </p:sp>
      <p:sp>
        <p:nvSpPr>
          <p:cNvPr id="67588"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589" name="Rectangle 6"/>
          <p:cNvSpPr>
            <a:spLocks noChangeArrowheads="1"/>
          </p:cNvSpPr>
          <p:nvPr/>
        </p:nvSpPr>
        <p:spPr bwMode="blackWhite">
          <a:xfrm>
            <a:off x="900113" y="2205038"/>
            <a:ext cx="7632700" cy="936625"/>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tabLst>
                <a:tab pos="1200150" algn="l"/>
              </a:tabLst>
              <a:defRPr>
                <a:solidFill>
                  <a:schemeClr val="tx1"/>
                </a:solidFill>
                <a:latin typeface="Arial" panose="020B0604020202020204" pitchFamily="34" charset="0"/>
                <a:ea typeface="宋体" panose="02010600030101010101" pitchFamily="2" charset="-122"/>
              </a:defRPr>
            </a:lvl1pPr>
            <a:lvl2pPr marL="742950" indent="-285750">
              <a:tabLst>
                <a:tab pos="1200150" algn="l"/>
              </a:tabLst>
              <a:defRPr>
                <a:solidFill>
                  <a:schemeClr val="tx1"/>
                </a:solidFill>
                <a:latin typeface="Arial" panose="020B0604020202020204" pitchFamily="34" charset="0"/>
                <a:ea typeface="宋体" panose="02010600030101010101" pitchFamily="2" charset="-122"/>
              </a:defRPr>
            </a:lvl2pPr>
            <a:lvl3pPr marL="1143000" indent="-228600">
              <a:tabLst>
                <a:tab pos="1200150" algn="l"/>
              </a:tabLst>
              <a:defRPr>
                <a:solidFill>
                  <a:schemeClr val="tx1"/>
                </a:solidFill>
                <a:latin typeface="Arial" panose="020B0604020202020204" pitchFamily="34" charset="0"/>
                <a:ea typeface="宋体" panose="02010600030101010101" pitchFamily="2" charset="-122"/>
              </a:defRPr>
            </a:lvl3pPr>
            <a:lvl4pPr marL="1600200" indent="-228600">
              <a:tabLst>
                <a:tab pos="1200150" algn="l"/>
              </a:tabLst>
              <a:defRPr>
                <a:solidFill>
                  <a:schemeClr val="tx1"/>
                </a:solidFill>
                <a:latin typeface="Arial" panose="020B0604020202020204" pitchFamily="34" charset="0"/>
                <a:ea typeface="宋体" panose="02010600030101010101" pitchFamily="2" charset="-122"/>
              </a:defRPr>
            </a:lvl4pPr>
            <a:lvl5pPr marL="2057400" indent="-228600">
              <a:tabLst>
                <a:tab pos="120015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9pPr>
          </a:lstStyle>
          <a:p>
            <a:r>
              <a:rPr lang="en-US" altLang="zh-CN" sz="2000" b="1">
                <a:latin typeface="Courier New" panose="02070309020205020404" pitchFamily="49" charset="0"/>
              </a:rPr>
              <a:t>delete from </a:t>
            </a:r>
            <a:r>
              <a:rPr lang="en-US" altLang="zh-CN" sz="2000" b="1" i="1">
                <a:latin typeface="Courier New" panose="02070309020205020404" pitchFamily="49" charset="0"/>
              </a:rPr>
              <a:t>tbl_name</a:t>
            </a:r>
            <a:r>
              <a:rPr lang="en-US" altLang="zh-CN" sz="2000" b="1">
                <a:latin typeface="Courier New" panose="02070309020205020404" pitchFamily="49" charset="0"/>
              </a:rPr>
              <a:t>       </a:t>
            </a:r>
            <a:endParaRPr lang="en-US" altLang="zh-CN" sz="2000" b="1">
              <a:latin typeface="Courier New" panose="02070309020205020404" pitchFamily="49" charset="0"/>
            </a:endParaRPr>
          </a:p>
          <a:p>
            <a:r>
              <a:rPr lang="en-US" altLang="zh-CN" sz="2000" b="1">
                <a:latin typeface="Courier New" panose="02070309020205020404" pitchFamily="49" charset="0"/>
              </a:rPr>
              <a:t>	[WHERE </a:t>
            </a:r>
            <a:r>
              <a:rPr lang="en-US" altLang="zh-CN" sz="2000" b="1" i="1">
                <a:latin typeface="Courier New" panose="02070309020205020404" pitchFamily="49" charset="0"/>
              </a:rPr>
              <a:t>where_definition</a:t>
            </a:r>
            <a:r>
              <a:rPr lang="en-US" altLang="zh-CN" sz="2000" b="1">
                <a:latin typeface="Courier New" panose="02070309020205020404" pitchFamily="49" charset="0"/>
              </a:rPr>
              <a:t>]    </a:t>
            </a:r>
            <a:endParaRPr lang="en-US" altLang="zh-CN" sz="2000" b="1">
              <a:latin typeface="Courier New" panose="02070309020205020404" pitchFamily="49" charset="0"/>
            </a:endParaRPr>
          </a:p>
        </p:txBody>
      </p:sp>
      <p:sp>
        <p:nvSpPr>
          <p:cNvPr id="67590" name="Rectangle 7"/>
          <p:cNvSpPr>
            <a:spLocks noChangeArrowheads="1"/>
          </p:cNvSpPr>
          <p:nvPr/>
        </p:nvSpPr>
        <p:spPr bwMode="auto">
          <a:xfrm>
            <a:off x="684213" y="1628775"/>
            <a:ext cx="73850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ts val="1000"/>
              </a:spcBef>
              <a:buFont typeface="Arial" panose="020B0604020202020204" pitchFamily="34" charset="0"/>
              <a:buChar char="•"/>
            </a:pPr>
            <a:r>
              <a:rPr lang="en-US" altLang="zh-CN" sz="2500">
                <a:latin typeface="Calibri" panose="020F0502020204030204" pitchFamily="34" charset="0"/>
              </a:rPr>
              <a:t> </a:t>
            </a:r>
            <a:r>
              <a:rPr lang="zh-CN" altLang="en-US" sz="2500">
                <a:latin typeface="Calibri" panose="020F0502020204030204" pitchFamily="34" charset="0"/>
              </a:rPr>
              <a:t>使用 </a:t>
            </a:r>
            <a:r>
              <a:rPr lang="en-US" altLang="zh-CN" sz="2500">
                <a:latin typeface="Calibri" panose="020F0502020204030204" pitchFamily="34" charset="0"/>
              </a:rPr>
              <a:t>delete</a:t>
            </a:r>
            <a:r>
              <a:rPr lang="zh-CN" altLang="en-US" sz="2500">
                <a:latin typeface="Calibri" panose="020F0502020204030204" pitchFamily="34" charset="0"/>
              </a:rPr>
              <a:t>语句删除表中数据。</a:t>
            </a:r>
            <a:endParaRPr lang="zh-CN" altLang="en-US" sz="2500">
              <a:latin typeface="楷体_GB2312" pitchFamily="1" charset="-122"/>
              <a:ea typeface="楷体_GB2312" pitchFamily="1" charset="-122"/>
            </a:endParaRPr>
          </a:p>
        </p:txBody>
      </p:sp>
      <p:sp>
        <p:nvSpPr>
          <p:cNvPr id="67591" name="Text Box 8"/>
          <p:cNvSpPr txBox="1">
            <a:spLocks noChangeArrowheads="1"/>
          </p:cNvSpPr>
          <p:nvPr/>
        </p:nvSpPr>
        <p:spPr bwMode="auto">
          <a:xfrm>
            <a:off x="539750" y="3357563"/>
            <a:ext cx="7962900" cy="241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a:t>如果不使用</a:t>
            </a:r>
            <a:r>
              <a:rPr lang="en-US" altLang="zh-CN"/>
              <a:t>where</a:t>
            </a:r>
            <a:r>
              <a:rPr lang="zh-CN" altLang="en-US"/>
              <a:t>子句，将删除表中所有数据。</a:t>
            </a:r>
            <a:endParaRPr lang="zh-CN" altLang="en-US"/>
          </a:p>
          <a:p>
            <a:pPr eaLnBrk="1" hangingPunct="1">
              <a:lnSpc>
                <a:spcPct val="90000"/>
              </a:lnSpc>
              <a:spcBef>
                <a:spcPct val="20000"/>
              </a:spcBef>
              <a:buClr>
                <a:schemeClr val="tx1"/>
              </a:buClr>
              <a:buSzPct val="70000"/>
              <a:buFont typeface="Wingdings" panose="05000000000000000000" pitchFamily="2" charset="2"/>
              <a:buChar char="l"/>
            </a:pPr>
            <a:r>
              <a:rPr lang="en-US" altLang="zh-CN"/>
              <a:t>Delete</a:t>
            </a:r>
            <a:r>
              <a:rPr lang="zh-CN" altLang="en-US"/>
              <a:t>语句不能删除某一列的值（可使用</a:t>
            </a:r>
            <a:r>
              <a:rPr lang="en-US" altLang="zh-CN"/>
              <a:t>update</a:t>
            </a:r>
            <a:r>
              <a:rPr lang="zh-CN" altLang="en-US"/>
              <a:t>）</a:t>
            </a:r>
            <a:endParaRPr lang="zh-CN" altLang="en-US"/>
          </a:p>
          <a:p>
            <a:pPr eaLnBrk="1" hangingPunct="1">
              <a:lnSpc>
                <a:spcPct val="90000"/>
              </a:lnSpc>
              <a:spcBef>
                <a:spcPct val="20000"/>
              </a:spcBef>
              <a:buClr>
                <a:schemeClr val="tx1"/>
              </a:buClr>
              <a:buSzPct val="70000"/>
              <a:buFont typeface="Wingdings" panose="05000000000000000000" pitchFamily="2" charset="2"/>
              <a:buChar char="l"/>
            </a:pPr>
            <a:r>
              <a:rPr lang="zh-CN" altLang="en-US"/>
              <a:t>使用</a:t>
            </a:r>
            <a:r>
              <a:rPr lang="en-US" altLang="zh-CN"/>
              <a:t>delete</a:t>
            </a:r>
            <a:r>
              <a:rPr lang="zh-CN" altLang="en-US"/>
              <a:t>语句仅删除记录，不删除表本身。如要删除表，使用</a:t>
            </a:r>
            <a:r>
              <a:rPr lang="en-US" altLang="zh-CN"/>
              <a:t>drop table</a:t>
            </a:r>
            <a:r>
              <a:rPr lang="zh-CN" altLang="en-US"/>
              <a:t>语句。</a:t>
            </a:r>
            <a:endParaRPr lang="zh-CN" altLang="en-US"/>
          </a:p>
          <a:p>
            <a:pPr eaLnBrk="1" hangingPunct="1">
              <a:lnSpc>
                <a:spcPct val="90000"/>
              </a:lnSpc>
              <a:spcBef>
                <a:spcPct val="20000"/>
              </a:spcBef>
              <a:buClr>
                <a:schemeClr val="tx1"/>
              </a:buClr>
              <a:buSzPct val="70000"/>
              <a:buFont typeface="Wingdings" panose="05000000000000000000" pitchFamily="2" charset="2"/>
              <a:buChar char="l"/>
            </a:pPr>
            <a:r>
              <a:rPr lang="zh-CN" altLang="en-US"/>
              <a:t>同</a:t>
            </a:r>
            <a:r>
              <a:rPr lang="en-US" altLang="zh-CN"/>
              <a:t>insert</a:t>
            </a:r>
            <a:r>
              <a:rPr lang="zh-CN" altLang="en-US"/>
              <a:t>和</a:t>
            </a:r>
            <a:r>
              <a:rPr lang="en-US" altLang="zh-CN"/>
              <a:t>update</a:t>
            </a:r>
            <a:r>
              <a:rPr lang="zh-CN" altLang="en-US"/>
              <a:t>一样，从一个表中删除记录将引起其它表的</a:t>
            </a:r>
            <a:r>
              <a:rPr lang="zh-CN" altLang="en-US">
                <a:solidFill>
                  <a:srgbClr val="FF0000"/>
                </a:solidFill>
              </a:rPr>
              <a:t>参照完整性问题</a:t>
            </a:r>
            <a:r>
              <a:rPr lang="zh-CN" altLang="en-US"/>
              <a:t>，在修改数据库数据时，头脑中应该始终不要忘记这个潜在的问题。</a:t>
            </a:r>
            <a:endParaRPr lang="zh-CN" altLang="en-US"/>
          </a:p>
          <a:p>
            <a:pPr eaLnBrk="1" hangingPunct="1">
              <a:spcBef>
                <a:spcPct val="20000"/>
              </a:spcBef>
              <a:buClr>
                <a:schemeClr val="tx1"/>
              </a:buClr>
              <a:buSzPct val="70000"/>
              <a:buFont typeface="Wingdings" panose="05000000000000000000" pitchFamily="2" charset="2"/>
              <a:buChar char="l"/>
            </a:pPr>
            <a:r>
              <a:rPr lang="zh-CN" altLang="en-US" sz="2000"/>
              <a:t>删除表中数据也可使用</a:t>
            </a:r>
            <a:r>
              <a:rPr lang="en-US" altLang="zh-CN" sz="2000"/>
              <a:t>TRUNCATE TABLE </a:t>
            </a:r>
            <a:r>
              <a:rPr lang="zh-CN" altLang="en-US" sz="2000"/>
              <a:t>语句，它和</a:t>
            </a:r>
            <a:r>
              <a:rPr lang="en-US" altLang="zh-CN" sz="2000"/>
              <a:t>delete</a:t>
            </a:r>
            <a:r>
              <a:rPr lang="zh-CN" altLang="en-US" sz="2000"/>
              <a:t>有所不同，参看</a:t>
            </a:r>
            <a:r>
              <a:rPr lang="en-US" altLang="zh-CN" sz="2000"/>
              <a:t>mysql</a:t>
            </a:r>
            <a:r>
              <a:rPr lang="zh-CN" altLang="en-US" sz="2000"/>
              <a:t>文档。</a:t>
            </a:r>
            <a:endParaRPr lang="zh-CN" altLang="en-US" sz="20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小总结：</a:t>
            </a:r>
            <a:endParaRPr lang="zh-CN" altLang="en-US" dirty="0"/>
          </a:p>
        </p:txBody>
      </p:sp>
      <p:sp>
        <p:nvSpPr>
          <p:cNvPr id="3" name="内容占位符 2"/>
          <p:cNvSpPr>
            <a:spLocks noGrp="1"/>
          </p:cNvSpPr>
          <p:nvPr>
            <p:ph idx="1"/>
          </p:nvPr>
        </p:nvSpPr>
        <p:spPr/>
        <p:txBody>
          <a:bodyPr/>
          <a:lstStyle/>
          <a:p>
            <a:pPr marL="0" indent="0">
              <a:buNone/>
            </a:pPr>
            <a:r>
              <a:rPr lang="zh-CN" altLang="en-US" dirty="0"/>
              <a:t>常用</a:t>
            </a:r>
            <a:r>
              <a:rPr lang="en-US" altLang="zh-CN" dirty="0"/>
              <a:t>SQL </a:t>
            </a:r>
            <a:r>
              <a:rPr lang="zh-CN" altLang="en-US" dirty="0"/>
              <a:t>命令：</a:t>
            </a:r>
            <a:endParaRPr lang="en-US" altLang="zh-CN" dirty="0"/>
          </a:p>
          <a:p>
            <a:pPr marL="0" indent="0">
              <a:buNone/>
            </a:pPr>
            <a:r>
              <a:rPr lang="en-US" altLang="zh-CN" dirty="0"/>
              <a:t> select *| column1, colunm2   from </a:t>
            </a:r>
            <a:r>
              <a:rPr lang="en-US" altLang="zh-CN" dirty="0" err="1"/>
              <a:t>table_name</a:t>
            </a:r>
            <a:r>
              <a:rPr lang="en-US" altLang="zh-CN" dirty="0"/>
              <a:t>;</a:t>
            </a:r>
            <a:endParaRPr lang="en-US" altLang="zh-CN" dirty="0"/>
          </a:p>
          <a:p>
            <a:pPr marL="0" indent="0">
              <a:buNone/>
            </a:pPr>
            <a:r>
              <a:rPr lang="en-US" altLang="zh-CN" dirty="0"/>
              <a:t>select * from </a:t>
            </a:r>
            <a:r>
              <a:rPr lang="en-US" altLang="zh-CN" dirty="0" err="1"/>
              <a:t>table_name</a:t>
            </a:r>
            <a:r>
              <a:rPr lang="en-US" altLang="zh-CN" dirty="0"/>
              <a:t> where col2 = val2;</a:t>
            </a:r>
            <a:endParaRPr lang="en-US" altLang="zh-CN" dirty="0"/>
          </a:p>
          <a:p>
            <a:pPr marL="0" indent="0">
              <a:buNone/>
            </a:pPr>
            <a:r>
              <a:rPr lang="en-US" altLang="zh-CN" dirty="0"/>
              <a:t>insert into </a:t>
            </a:r>
            <a:r>
              <a:rPr lang="en-US" altLang="zh-CN" dirty="0" err="1"/>
              <a:t>table_name</a:t>
            </a:r>
            <a:r>
              <a:rPr lang="en-US" altLang="zh-CN" dirty="0"/>
              <a:t>(col1, col2)  values (val1, val2);</a:t>
            </a:r>
            <a:endParaRPr lang="en-US" altLang="zh-CN" dirty="0"/>
          </a:p>
          <a:p>
            <a:pPr marL="0" indent="0">
              <a:buNone/>
            </a:pPr>
            <a:r>
              <a:rPr lang="en-US" altLang="zh-CN" dirty="0"/>
              <a:t>update </a:t>
            </a:r>
            <a:r>
              <a:rPr lang="en-US" altLang="zh-CN" dirty="0" err="1"/>
              <a:t>table_name</a:t>
            </a:r>
            <a:r>
              <a:rPr lang="en-US" altLang="zh-CN" dirty="0"/>
              <a:t> set col1 = val1 </a:t>
            </a:r>
            <a:endParaRPr lang="en-US" altLang="zh-CN" dirty="0"/>
          </a:p>
          <a:p>
            <a:pPr marL="0" indent="0">
              <a:buNone/>
            </a:pPr>
            <a:r>
              <a:rPr lang="en-US" altLang="zh-CN" dirty="0"/>
              <a:t>              where col3 = val3;</a:t>
            </a:r>
            <a:endParaRPr lang="en-US" altLang="zh-CN" dirty="0"/>
          </a:p>
          <a:p>
            <a:pPr marL="0" indent="0">
              <a:buNone/>
            </a:pPr>
            <a:r>
              <a:rPr lang="en-US" altLang="zh-CN" dirty="0"/>
              <a:t>delete from </a:t>
            </a:r>
            <a:r>
              <a:rPr lang="en-US" altLang="zh-CN" dirty="0" err="1"/>
              <a:t>table_name</a:t>
            </a:r>
            <a:r>
              <a:rPr lang="en-US" altLang="zh-CN" dirty="0"/>
              <a:t> where col1=val1</a:t>
            </a:r>
            <a:endParaRPr lang="en-US" altLang="zh-CN" dirty="0"/>
          </a:p>
          <a:p>
            <a:pPr marL="0" indent="0">
              <a:buNone/>
            </a:pPr>
            <a:r>
              <a:rPr lang="en-US" altLang="zh-CN" dirty="0"/>
              <a:t>alter </a:t>
            </a:r>
            <a:r>
              <a:rPr lang="en-US" altLang="zh-CN" dirty="0" err="1"/>
              <a:t>table_name</a:t>
            </a:r>
            <a:r>
              <a:rPr lang="en-US" altLang="zh-CN" dirty="0"/>
              <a:t>  col1  </a:t>
            </a:r>
            <a:r>
              <a:rPr lang="en-US" altLang="zh-CN" dirty="0" err="1"/>
              <a:t>col1</a:t>
            </a:r>
            <a:r>
              <a:rPr lang="en-US" altLang="zh-CN" dirty="0"/>
              <a:t> </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4638"/>
            <a:ext cx="6781800" cy="1143000"/>
          </a:xfrm>
          <a:solidFill>
            <a:srgbClr val="FFFFFF"/>
          </a:solidFill>
          <a:ln>
            <a:solidFill>
              <a:srgbClr val="000000"/>
            </a:solidFill>
            <a:miter lim="800000"/>
          </a:ln>
        </p:spPr>
        <p:txBody>
          <a:bodyPr vert="horz" wrap="square" lIns="91440" tIns="45720" rIns="91440" bIns="45720" numCol="1" anchor="t" anchorCtr="0" compatLnSpc="1"/>
          <a:lstStyle/>
          <a:p>
            <a:pPr eaLnBrk="1" hangingPunct="1"/>
            <a:r>
              <a:rPr lang="zh-CN" altLang="en-US"/>
              <a:t>内容介绍</a:t>
            </a:r>
            <a:endParaRPr lang="zh-CN" altLang="en-US"/>
          </a:p>
        </p:txBody>
      </p:sp>
      <p:sp>
        <p:nvSpPr>
          <p:cNvPr id="6147" name="Rectangle 3"/>
          <p:cNvSpPr>
            <a:spLocks noGrp="1" noChangeArrowheads="1"/>
          </p:cNvSpPr>
          <p:nvPr>
            <p:ph type="body" idx="1"/>
          </p:nvPr>
        </p:nvSpPr>
        <p:spPr bwMode="auto">
          <a:solidFill>
            <a:srgbClr val="FFFFFF"/>
          </a:solidFill>
          <a:ln>
            <a:solidFill>
              <a:srgbClr val="000000"/>
            </a:solidFill>
            <a:miter lim="800000"/>
          </a:ln>
        </p:spPr>
        <p:txBody>
          <a:bodyPr vert="horz" wrap="square" lIns="91440" tIns="45720" rIns="91440" bIns="45720" numCol="1" anchor="t" anchorCtr="0" compatLnSpc="1"/>
          <a:lstStyle/>
          <a:p>
            <a:pPr eaLnBrk="1" hangingPunct="1"/>
            <a:r>
              <a:rPr lang="zh-CN" altLang="en-US" dirty="0"/>
              <a:t>数据库的基本介绍</a:t>
            </a:r>
            <a:endParaRPr lang="zh-CN" altLang="en-US" dirty="0"/>
          </a:p>
          <a:p>
            <a:pPr eaLnBrk="1" hangingPunct="1"/>
            <a:r>
              <a:rPr lang="zh-CN" altLang="en-US" dirty="0"/>
              <a:t>为什么学习 </a:t>
            </a:r>
            <a:r>
              <a:rPr lang="en-US" altLang="zh-CN" dirty="0" err="1"/>
              <a:t>mysql</a:t>
            </a:r>
            <a:endParaRPr lang="en-US" altLang="zh-CN" dirty="0"/>
          </a:p>
          <a:p>
            <a:pPr eaLnBrk="1" hangingPunct="1"/>
            <a:r>
              <a:rPr lang="en-US" altLang="zh-CN" dirty="0" err="1"/>
              <a:t>Mysql</a:t>
            </a:r>
            <a:r>
              <a:rPr lang="zh-CN" altLang="en-US" dirty="0"/>
              <a:t>的安装、配置、启动</a:t>
            </a:r>
            <a:endParaRPr lang="zh-CN" altLang="en-US" dirty="0"/>
          </a:p>
          <a:p>
            <a:pPr eaLnBrk="1" hangingPunct="1"/>
            <a:r>
              <a:rPr lang="en-US" altLang="zh-CN" dirty="0" err="1"/>
              <a:t>Mysql</a:t>
            </a:r>
            <a:r>
              <a:rPr lang="zh-CN" altLang="en-US" dirty="0"/>
              <a:t>的 开发工具介绍</a:t>
            </a:r>
            <a:endParaRPr lang="zh-CN" altLang="en-US" dirty="0"/>
          </a:p>
          <a:p>
            <a:pPr eaLnBrk="1" hangingPunct="1"/>
            <a:r>
              <a:rPr lang="en-US" altLang="zh-CN" dirty="0" err="1"/>
              <a:t>Mysql</a:t>
            </a:r>
            <a:r>
              <a:rPr lang="zh-CN" altLang="en-US" dirty="0"/>
              <a:t>的使用</a:t>
            </a:r>
            <a:endParaRPr lang="en-US" altLang="zh-CN" dirty="0"/>
          </a:p>
          <a:p>
            <a:pPr eaLnBrk="1" hangingPunct="1"/>
            <a:r>
              <a:rPr lang="en-US" altLang="zh-CN" dirty="0"/>
              <a:t>SQL </a:t>
            </a:r>
            <a:r>
              <a:rPr lang="zh-CN" altLang="en-US" dirty="0"/>
              <a:t>语言详解</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a:xfrm>
            <a:off x="1052264" y="692696"/>
            <a:ext cx="7696200" cy="1000132"/>
          </a:xfrm>
        </p:spPr>
        <p:txBody>
          <a:bodyPr>
            <a:normAutofit/>
          </a:bodyPr>
          <a:lstStyle/>
          <a:p>
            <a:r>
              <a:rPr lang="zh-CN" altLang="en-US" sz="4000" dirty="0">
                <a:latin typeface="Arial Unicode MS" pitchFamily="34" charset="-122"/>
                <a:ea typeface="Arial Unicode MS" pitchFamily="34" charset="-122"/>
                <a:cs typeface="Arial Unicode MS" pitchFamily="34" charset="-122"/>
              </a:rPr>
              <a:t>数据库事务</a:t>
            </a:r>
            <a:endParaRPr lang="zh-CN" altLang="en-US" sz="4000" dirty="0">
              <a:latin typeface="Arial Unicode MS" pitchFamily="34" charset="-122"/>
              <a:ea typeface="Arial Unicode MS" pitchFamily="34" charset="-122"/>
              <a:cs typeface="Arial Unicode MS" pitchFamily="34" charset="-122"/>
            </a:endParaRPr>
          </a:p>
        </p:txBody>
      </p:sp>
      <p:sp>
        <p:nvSpPr>
          <p:cNvPr id="606211" name="Rectangle 3"/>
          <p:cNvSpPr>
            <a:spLocks noGrp="1" noChangeArrowheads="1"/>
          </p:cNvSpPr>
          <p:nvPr>
            <p:ph type="body" idx="1"/>
          </p:nvPr>
        </p:nvSpPr>
        <p:spPr>
          <a:xfrm>
            <a:off x="395536" y="1916832"/>
            <a:ext cx="8352928" cy="4572032"/>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在数据库中</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所谓事务是指</a:t>
            </a:r>
            <a:r>
              <a:rPr lang="zh-CN" altLang="en-US" sz="2400" b="1" dirty="0">
                <a:solidFill>
                  <a:srgbClr val="0000FF"/>
                </a:solidFill>
                <a:latin typeface="Arial Unicode MS" pitchFamily="34" charset="-122"/>
                <a:ea typeface="Arial Unicode MS" pitchFamily="34" charset="-122"/>
                <a:cs typeface="Arial Unicode MS" pitchFamily="34" charset="-122"/>
              </a:rPr>
              <a:t>一组逻辑操作单元</a:t>
            </a:r>
            <a:r>
              <a:rPr lang="en-US" altLang="zh-CN" sz="2400" dirty="0">
                <a:latin typeface="Arial Unicode MS" pitchFamily="34" charset="-122"/>
                <a:ea typeface="Arial Unicode MS" pitchFamily="34" charset="-122"/>
                <a:cs typeface="Arial Unicode MS" pitchFamily="34" charset="-122"/>
              </a:rPr>
              <a:t>,</a:t>
            </a:r>
            <a:r>
              <a:rPr lang="zh-CN" altLang="en-US" sz="2400" b="1" dirty="0">
                <a:solidFill>
                  <a:srgbClr val="0000FF"/>
                </a:solidFill>
                <a:latin typeface="Arial Unicode MS" pitchFamily="34" charset="-122"/>
                <a:ea typeface="Arial Unicode MS" pitchFamily="34" charset="-122"/>
                <a:cs typeface="Arial Unicode MS" pitchFamily="34" charset="-122"/>
              </a:rPr>
              <a:t>使数据从一种状态变换到另一种状态</a:t>
            </a:r>
            <a:r>
              <a:rPr lang="zh-CN" altLang="en-US" sz="2400" dirty="0">
                <a:latin typeface="Arial Unicode MS" pitchFamily="34" charset="-122"/>
                <a:ea typeface="Arial Unicode MS" pitchFamily="34" charset="-122"/>
                <a:cs typeface="Arial Unicode MS" pitchFamily="34" charset="-122"/>
              </a:rPr>
              <a:t>。</a:t>
            </a:r>
            <a:endParaRPr lang="zh-CN" altLang="en-US" sz="2400" dirty="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为确保数据库中数据的</a:t>
            </a:r>
            <a:r>
              <a:rPr lang="zh-CN" altLang="en-US" sz="2400" b="1" dirty="0">
                <a:solidFill>
                  <a:srgbClr val="0000FF"/>
                </a:solidFill>
                <a:latin typeface="Arial Unicode MS" pitchFamily="34" charset="-122"/>
                <a:ea typeface="Arial Unicode MS" pitchFamily="34" charset="-122"/>
                <a:cs typeface="Arial Unicode MS" pitchFamily="34" charset="-122"/>
              </a:rPr>
              <a:t>一致性</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数据的操纵应当是离散的成组的逻辑单元</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当它全部完成时</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数据的一致性可以保持</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而当这个单元中的一部分操作失败</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整个事务应全部视为错误</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所有从起始点以后的操作应全部回退到开始状态。 </a:t>
            </a:r>
            <a:endParaRPr lang="zh-CN" altLang="en-US" sz="2400" dirty="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事务的操作</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先定义开始一个事务</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然后对数据作修改操作</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这时如果</a:t>
            </a:r>
            <a:r>
              <a:rPr lang="zh-CN" altLang="en-US" sz="2400" b="1" dirty="0">
                <a:solidFill>
                  <a:srgbClr val="0000FF"/>
                </a:solidFill>
                <a:latin typeface="Arial Unicode MS" pitchFamily="34" charset="-122"/>
                <a:ea typeface="Arial Unicode MS" pitchFamily="34" charset="-122"/>
                <a:cs typeface="Arial Unicode MS" pitchFamily="34" charset="-122"/>
              </a:rPr>
              <a:t>提交</a:t>
            </a:r>
            <a:r>
              <a:rPr lang="en-US" altLang="zh-CN" sz="2400" dirty="0">
                <a:latin typeface="Arial Unicode MS" pitchFamily="34" charset="-122"/>
                <a:ea typeface="Arial Unicode MS" pitchFamily="34" charset="-122"/>
                <a:cs typeface="Arial Unicode MS" pitchFamily="34" charset="-122"/>
              </a:rPr>
              <a:t>(COMMIT),</a:t>
            </a:r>
            <a:r>
              <a:rPr lang="zh-CN" altLang="en-US" sz="2400" dirty="0">
                <a:latin typeface="Arial Unicode MS" pitchFamily="34" charset="-122"/>
                <a:ea typeface="Arial Unicode MS" pitchFamily="34" charset="-122"/>
                <a:cs typeface="Arial Unicode MS" pitchFamily="34" charset="-122"/>
              </a:rPr>
              <a:t>这些修改就永久地保存下来</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如果</a:t>
            </a:r>
            <a:r>
              <a:rPr lang="zh-CN" altLang="en-US" sz="2400" b="1" dirty="0">
                <a:solidFill>
                  <a:srgbClr val="0000FF"/>
                </a:solidFill>
                <a:latin typeface="Arial Unicode MS" pitchFamily="34" charset="-122"/>
                <a:ea typeface="Arial Unicode MS" pitchFamily="34" charset="-122"/>
                <a:cs typeface="Arial Unicode MS" pitchFamily="34" charset="-122"/>
              </a:rPr>
              <a:t>回退</a:t>
            </a:r>
            <a:r>
              <a:rPr lang="en-US" altLang="zh-CN" sz="2400" dirty="0">
                <a:latin typeface="Arial Unicode MS" pitchFamily="34" charset="-122"/>
                <a:ea typeface="Arial Unicode MS" pitchFamily="34" charset="-122"/>
                <a:cs typeface="Arial Unicode MS" pitchFamily="34" charset="-122"/>
              </a:rPr>
              <a:t>(ROLLBACK),</a:t>
            </a:r>
            <a:r>
              <a:rPr lang="zh-CN" altLang="en-US" sz="2400" dirty="0">
                <a:latin typeface="Arial Unicode MS" pitchFamily="34" charset="-122"/>
                <a:ea typeface="Arial Unicode MS" pitchFamily="34" charset="-122"/>
                <a:cs typeface="Arial Unicode MS" pitchFamily="34" charset="-122"/>
              </a:rPr>
              <a:t>数据库管理系统将放弃所作的所有修改而回到开始事务时的状态。</a:t>
            </a:r>
            <a:endParaRPr lang="zh-CN" altLang="en-US" sz="2400" dirty="0">
              <a:latin typeface="Arial Unicode MS" pitchFamily="34" charset="-122"/>
              <a:ea typeface="Arial Unicode MS" pitchFamily="34" charset="-122"/>
              <a:cs typeface="Arial Unicode MS" pitchFamily="34"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a:xfrm>
            <a:off x="685800" y="533400"/>
            <a:ext cx="8229600"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数据库事务</a:t>
            </a:r>
            <a:endParaRPr lang="zh-CN" altLang="en-US" sz="4000" dirty="0">
              <a:latin typeface="Arial Unicode MS" pitchFamily="34" charset="-122"/>
              <a:ea typeface="Arial Unicode MS" pitchFamily="34" charset="-122"/>
              <a:cs typeface="Arial Unicode MS" pitchFamily="34" charset="-122"/>
            </a:endParaRPr>
          </a:p>
        </p:txBody>
      </p:sp>
      <p:sp>
        <p:nvSpPr>
          <p:cNvPr id="607235" name="Rectangle 3"/>
          <p:cNvSpPr>
            <a:spLocks noGrp="1" noChangeArrowheads="1"/>
          </p:cNvSpPr>
          <p:nvPr>
            <p:ph type="body" idx="1"/>
          </p:nvPr>
        </p:nvSpPr>
        <p:spPr>
          <a:xfrm>
            <a:off x="467544" y="1549952"/>
            <a:ext cx="8208912" cy="4866334"/>
          </a:xfrm>
          <a:noFill/>
        </p:spPr>
        <p:txBody>
          <a:bodyPr/>
          <a:lstStyle/>
          <a:p>
            <a:r>
              <a:rPr lang="zh-CN" altLang="en-US" sz="2000" dirty="0">
                <a:latin typeface="Arial Unicode MS" pitchFamily="34" charset="-122"/>
                <a:ea typeface="Arial Unicode MS" pitchFamily="34" charset="-122"/>
                <a:cs typeface="Arial Unicode MS" pitchFamily="34" charset="-122"/>
              </a:rPr>
              <a:t>事务的</a:t>
            </a:r>
            <a:r>
              <a:rPr lang="en-US" altLang="zh-CN" sz="2000" dirty="0">
                <a:latin typeface="Arial Unicode MS" pitchFamily="34" charset="-122"/>
                <a:ea typeface="Arial Unicode MS" pitchFamily="34" charset="-122"/>
                <a:cs typeface="Arial Unicode MS" pitchFamily="34" charset="-122"/>
              </a:rPr>
              <a:t>ACID(acid)</a:t>
            </a:r>
            <a:r>
              <a:rPr lang="zh-CN" altLang="en-US" sz="2000" dirty="0">
                <a:latin typeface="Arial Unicode MS" pitchFamily="34" charset="-122"/>
                <a:ea typeface="Arial Unicode MS" pitchFamily="34" charset="-122"/>
                <a:cs typeface="Arial Unicode MS" pitchFamily="34" charset="-122"/>
              </a:rPr>
              <a:t>属性</a:t>
            </a:r>
            <a:endParaRPr lang="zh-CN" altLang="en-US" sz="2000" dirty="0">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1. </a:t>
            </a:r>
            <a:r>
              <a:rPr lang="zh-CN" altLang="en-US" sz="2000" dirty="0">
                <a:solidFill>
                  <a:srgbClr val="FF0000"/>
                </a:solidFill>
                <a:latin typeface="Arial Unicode MS" pitchFamily="34" charset="-122"/>
                <a:ea typeface="Arial Unicode MS" pitchFamily="34" charset="-122"/>
                <a:cs typeface="Arial Unicode MS" pitchFamily="34" charset="-122"/>
              </a:rPr>
              <a:t>原子性</a:t>
            </a:r>
            <a:r>
              <a:rPr lang="zh-CN" altLang="en-US"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Atomicity</a:t>
            </a:r>
            <a:r>
              <a:rPr lang="zh-CN" altLang="en-US" sz="2000" dirty="0">
                <a:latin typeface="Arial Unicode MS" pitchFamily="34" charset="-122"/>
                <a:ea typeface="Arial Unicode MS" pitchFamily="34" charset="-122"/>
                <a:cs typeface="Arial Unicode MS" pitchFamily="34" charset="-122"/>
              </a:rPr>
              <a:t>）</a:t>
            </a:r>
            <a:br>
              <a:rPr lang="zh-CN" altLang="en-US" sz="2000" dirty="0">
                <a:latin typeface="Arial Unicode MS" pitchFamily="34" charset="-122"/>
                <a:ea typeface="Arial Unicode MS" pitchFamily="34" charset="-122"/>
                <a:cs typeface="Arial Unicode MS" pitchFamily="34" charset="-122"/>
              </a:rPr>
            </a:br>
            <a:r>
              <a:rPr lang="zh-CN" altLang="en-US" sz="2000" dirty="0">
                <a:latin typeface="Arial Unicode MS" pitchFamily="34" charset="-122"/>
                <a:ea typeface="Arial Unicode MS" pitchFamily="34" charset="-122"/>
                <a:cs typeface="Arial Unicode MS" pitchFamily="34" charset="-122"/>
              </a:rPr>
              <a:t>原子性是指事务是一个不可分割的工作单位，事务中的操作要么都发生，要么都不发生。 </a:t>
            </a:r>
            <a:endParaRPr lang="zh-CN" altLang="en-US" sz="2000" dirty="0">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2. </a:t>
            </a:r>
            <a:r>
              <a:rPr lang="zh-CN" altLang="en-US" sz="2000" dirty="0">
                <a:solidFill>
                  <a:srgbClr val="FF0000"/>
                </a:solidFill>
                <a:latin typeface="Arial Unicode MS" pitchFamily="34" charset="-122"/>
                <a:ea typeface="Arial Unicode MS" pitchFamily="34" charset="-122"/>
                <a:cs typeface="Arial Unicode MS" pitchFamily="34" charset="-122"/>
              </a:rPr>
              <a:t>一致性</a:t>
            </a:r>
            <a:r>
              <a:rPr lang="zh-CN" altLang="en-US"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Consistency</a:t>
            </a:r>
            <a:r>
              <a:rPr lang="zh-CN" altLang="en-US" sz="2000" dirty="0">
                <a:latin typeface="Arial Unicode MS" pitchFamily="34" charset="-122"/>
                <a:ea typeface="Arial Unicode MS" pitchFamily="34" charset="-122"/>
                <a:cs typeface="Arial Unicode MS" pitchFamily="34" charset="-122"/>
              </a:rPr>
              <a:t>）</a:t>
            </a:r>
            <a:br>
              <a:rPr lang="zh-CN" altLang="en-US" sz="2000" dirty="0">
                <a:latin typeface="Arial Unicode MS" pitchFamily="34" charset="-122"/>
                <a:ea typeface="Arial Unicode MS" pitchFamily="34" charset="-122"/>
                <a:cs typeface="Arial Unicode MS" pitchFamily="34" charset="-122"/>
              </a:rPr>
            </a:br>
            <a:r>
              <a:rPr lang="zh-CN" altLang="en-US" sz="2000" dirty="0">
                <a:latin typeface="Arial Unicode MS" pitchFamily="34" charset="-122"/>
                <a:ea typeface="Arial Unicode MS" pitchFamily="34" charset="-122"/>
                <a:cs typeface="Arial Unicode MS" pitchFamily="34" charset="-122"/>
              </a:rPr>
              <a:t>事务必须使数据库从一个一致性状态变换到另外一个一致性状态。</a:t>
            </a:r>
            <a:endParaRPr lang="zh-CN" altLang="en-US" sz="2000" dirty="0">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3. </a:t>
            </a:r>
            <a:r>
              <a:rPr lang="zh-CN" altLang="en-US" sz="2000" dirty="0">
                <a:solidFill>
                  <a:srgbClr val="FF0000"/>
                </a:solidFill>
                <a:latin typeface="Arial Unicode MS" pitchFamily="34" charset="-122"/>
                <a:ea typeface="Arial Unicode MS" pitchFamily="34" charset="-122"/>
                <a:cs typeface="Arial Unicode MS" pitchFamily="34" charset="-122"/>
              </a:rPr>
              <a:t>隔离性</a:t>
            </a:r>
            <a:r>
              <a:rPr lang="zh-CN" altLang="en-US"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Isolation</a:t>
            </a:r>
            <a:r>
              <a:rPr lang="zh-CN" altLang="en-US" sz="2000" dirty="0">
                <a:latin typeface="Arial Unicode MS" pitchFamily="34" charset="-122"/>
                <a:ea typeface="Arial Unicode MS" pitchFamily="34" charset="-122"/>
                <a:cs typeface="Arial Unicode MS" pitchFamily="34" charset="-122"/>
              </a:rPr>
              <a:t>）</a:t>
            </a:r>
            <a:br>
              <a:rPr lang="zh-CN" altLang="en-US" sz="2000" dirty="0">
                <a:latin typeface="Arial Unicode MS" pitchFamily="34" charset="-122"/>
                <a:ea typeface="Arial Unicode MS" pitchFamily="34" charset="-122"/>
                <a:cs typeface="Arial Unicode MS" pitchFamily="34" charset="-122"/>
              </a:rPr>
            </a:br>
            <a:r>
              <a:rPr lang="zh-CN" altLang="en-US" sz="2000" dirty="0">
                <a:latin typeface="Arial Unicode MS" pitchFamily="34" charset="-122"/>
                <a:ea typeface="Arial Unicode MS" pitchFamily="34" charset="-122"/>
                <a:cs typeface="Arial Unicode MS" pitchFamily="34" charset="-122"/>
              </a:rPr>
              <a:t>事务的隔离性是指一个事务的执行不能被其他事务干扰，即一个事务内部的操作及使用的数据对并发的其他事务是隔离的，并发执行的各个事务之间不能互相干扰。</a:t>
            </a:r>
            <a:endParaRPr lang="zh-CN" altLang="en-US" sz="2000" dirty="0">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4. </a:t>
            </a:r>
            <a:r>
              <a:rPr lang="zh-CN" altLang="en-US" sz="2000" dirty="0">
                <a:solidFill>
                  <a:srgbClr val="FF0000"/>
                </a:solidFill>
                <a:latin typeface="Arial Unicode MS" pitchFamily="34" charset="-122"/>
                <a:ea typeface="Arial Unicode MS" pitchFamily="34" charset="-122"/>
                <a:cs typeface="Arial Unicode MS" pitchFamily="34" charset="-122"/>
              </a:rPr>
              <a:t>持久性</a:t>
            </a:r>
            <a:r>
              <a:rPr lang="zh-CN" altLang="en-US"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Durability</a:t>
            </a:r>
            <a:r>
              <a:rPr lang="zh-CN" altLang="en-US" sz="2000" dirty="0">
                <a:latin typeface="Arial Unicode MS" pitchFamily="34" charset="-122"/>
                <a:ea typeface="Arial Unicode MS" pitchFamily="34" charset="-122"/>
                <a:cs typeface="Arial Unicode MS" pitchFamily="34" charset="-122"/>
              </a:rPr>
              <a:t>）</a:t>
            </a:r>
            <a:br>
              <a:rPr lang="zh-CN" altLang="en-US" sz="2000" dirty="0">
                <a:latin typeface="Arial Unicode MS" pitchFamily="34" charset="-122"/>
                <a:ea typeface="Arial Unicode MS" pitchFamily="34" charset="-122"/>
                <a:cs typeface="Arial Unicode MS" pitchFamily="34" charset="-122"/>
              </a:rPr>
            </a:br>
            <a:r>
              <a:rPr lang="zh-CN" altLang="en-US" sz="2000" dirty="0">
                <a:latin typeface="Arial Unicode MS" pitchFamily="34" charset="-122"/>
                <a:ea typeface="Arial Unicode MS" pitchFamily="34" charset="-122"/>
                <a:cs typeface="Arial Unicode MS" pitchFamily="34" charset="-122"/>
              </a:rPr>
              <a:t>持久性是指一个事务一旦被提交，它对数据库中数据的改变就是永久性的，接下来的其他操作和数据库故障不应该对其有任何影响</a:t>
            </a:r>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3"/>
          <p:cNvSpPr txBox="1">
            <a:spLocks noChangeArrowheads="1"/>
          </p:cNvSpPr>
          <p:nvPr/>
        </p:nvSpPr>
        <p:spPr bwMode="auto">
          <a:xfrm>
            <a:off x="7415213" y="188913"/>
            <a:ext cx="1620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ea typeface="华文行楷" panose="02010800040101010101" pitchFamily="2" charset="-122"/>
              </a:rPr>
              <a:t> </a:t>
            </a:r>
            <a:endParaRPr lang="en-US" altLang="zh-CN" sz="2000">
              <a:ea typeface="华文行楷" panose="02010800040101010101" pitchFamily="2" charset="-122"/>
            </a:endParaRPr>
          </a:p>
        </p:txBody>
      </p:sp>
      <p:sp>
        <p:nvSpPr>
          <p:cNvPr id="69635" name="Rectangle 2"/>
          <p:cNvSpPr>
            <a:spLocks noChangeArrowheads="1"/>
          </p:cNvSpPr>
          <p:nvPr/>
        </p:nvSpPr>
        <p:spPr bwMode="auto">
          <a:xfrm>
            <a:off x="539750" y="765175"/>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en-US" altLang="zh-CN" sz="2800" b="1">
                <a:latin typeface="Calibri Light" panose="020F0302020204030204" pitchFamily="34" charset="0"/>
                <a:ea typeface="华文新魏" panose="02010800040101010101" pitchFamily="2" charset="-122"/>
              </a:rPr>
              <a:t>mysql </a:t>
            </a:r>
            <a:r>
              <a:rPr lang="zh-CN" altLang="en-US" sz="2800" b="1">
                <a:latin typeface="Calibri Light" panose="020F0302020204030204" pitchFamily="34" charset="0"/>
                <a:ea typeface="华文新魏" panose="02010800040101010101" pitchFamily="2" charset="-122"/>
              </a:rPr>
              <a:t>事务控制</a:t>
            </a:r>
            <a:endParaRPr lang="zh-CN" altLang="en-US" sz="2800" b="1">
              <a:latin typeface="Calibri Light" panose="020F0302020204030204" pitchFamily="34" charset="0"/>
              <a:ea typeface="华文新魏" panose="02010800040101010101" pitchFamily="2" charset="-122"/>
            </a:endParaRPr>
          </a:p>
        </p:txBody>
      </p:sp>
      <p:sp>
        <p:nvSpPr>
          <p:cNvPr id="69636"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37" name="Rectangle 6"/>
          <p:cNvSpPr>
            <a:spLocks noChangeArrowheads="1"/>
          </p:cNvSpPr>
          <p:nvPr/>
        </p:nvSpPr>
        <p:spPr bwMode="auto">
          <a:xfrm>
            <a:off x="684213" y="1773238"/>
            <a:ext cx="7385050" cy="2932112"/>
          </a:xfrm>
          <a:prstGeom prst="rect">
            <a:avLst/>
          </a:prstGeom>
          <a:solidFill>
            <a:srgbClr val="99CCFF">
              <a:alpha val="34117"/>
            </a:srgbClr>
          </a:solidFill>
          <a:ln w="15875">
            <a:solidFill>
              <a:schemeClr val="tx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609600" indent="-609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ts val="1000"/>
              </a:spcBef>
              <a:buFont typeface="Arial" panose="020B0604020202020204" pitchFamily="34" charset="0"/>
              <a:buNone/>
            </a:pPr>
            <a:r>
              <a:rPr lang="en-US" altLang="zh-CN" sz="1400">
                <a:latin typeface="Calibri" panose="020F0502020204030204" pitchFamily="34" charset="0"/>
              </a:rPr>
              <a:t>■</a:t>
            </a:r>
            <a:r>
              <a:rPr lang="en-US" altLang="zh-CN" sz="2800">
                <a:latin typeface="Calibri" panose="020F0502020204030204" pitchFamily="34" charset="0"/>
              </a:rPr>
              <a:t> </a:t>
            </a:r>
            <a:r>
              <a:rPr lang="en-US" altLang="zh-CN" sz="2800">
                <a:latin typeface="Calibri" panose="020F0502020204030204" pitchFamily="34" charset="0"/>
                <a:ea typeface="华文新魏" panose="02010800040101010101" pitchFamily="2" charset="-122"/>
              </a:rPr>
              <a:t>Mysql</a:t>
            </a:r>
            <a:r>
              <a:rPr lang="zh-CN" altLang="en-US" sz="2800">
                <a:latin typeface="Calibri" panose="020F0502020204030204" pitchFamily="34" charset="0"/>
                <a:ea typeface="华文新魏" panose="02010800040101010101" pitchFamily="2" charset="-122"/>
              </a:rPr>
              <a:t>的事务是自动提交的</a:t>
            </a:r>
            <a:endParaRPr lang="zh-CN" altLang="en-US" sz="2800">
              <a:latin typeface="Calibri" panose="020F0502020204030204" pitchFamily="34" charset="0"/>
              <a:ea typeface="华文新魏" panose="02010800040101010101" pitchFamily="2" charset="-122"/>
            </a:endParaRPr>
          </a:p>
          <a:p>
            <a:pPr eaLnBrk="1" hangingPunct="1">
              <a:lnSpc>
                <a:spcPct val="90000"/>
              </a:lnSpc>
              <a:spcBef>
                <a:spcPts val="1000"/>
              </a:spcBef>
              <a:buFont typeface="Arial" panose="020B0604020202020204" pitchFamily="34" charset="0"/>
              <a:buNone/>
            </a:pPr>
            <a:r>
              <a:rPr lang="en-US" altLang="zh-CN" sz="2800">
                <a:latin typeface="Calibri" panose="020F0502020204030204" pitchFamily="34" charset="0"/>
                <a:ea typeface="华文新魏" panose="02010800040101010101" pitchFamily="2" charset="-122"/>
              </a:rPr>
              <a:t>set autocommit=false;</a:t>
            </a:r>
            <a:endParaRPr lang="en-US" altLang="zh-CN" sz="2800">
              <a:latin typeface="Calibri" panose="020F0502020204030204" pitchFamily="34" charset="0"/>
              <a:ea typeface="华文新魏" panose="02010800040101010101" pitchFamily="2" charset="-122"/>
            </a:endParaRPr>
          </a:p>
          <a:p>
            <a:pPr eaLnBrk="1" hangingPunct="1">
              <a:lnSpc>
                <a:spcPct val="90000"/>
              </a:lnSpc>
              <a:spcBef>
                <a:spcPts val="1000"/>
              </a:spcBef>
              <a:buFont typeface="Arial" panose="020B0604020202020204" pitchFamily="34" charset="0"/>
              <a:buNone/>
            </a:pPr>
            <a:r>
              <a:rPr lang="en-US" altLang="zh-CN" sz="2800">
                <a:latin typeface="Calibri" panose="020F0502020204030204" pitchFamily="34" charset="0"/>
                <a:ea typeface="华文新魏" panose="02010800040101010101" pitchFamily="2" charset="-122"/>
              </a:rPr>
              <a:t>savepoint </a:t>
            </a:r>
            <a:r>
              <a:rPr lang="zh-CN" altLang="en-US" sz="2800">
                <a:latin typeface="Calibri" panose="020F0502020204030204" pitchFamily="34" charset="0"/>
                <a:ea typeface="华文新魏" panose="02010800040101010101" pitchFamily="2" charset="-122"/>
              </a:rPr>
              <a:t>保存点</a:t>
            </a:r>
            <a:endParaRPr lang="zh-CN" altLang="en-US" sz="2800">
              <a:latin typeface="Calibri" panose="020F0502020204030204" pitchFamily="34" charset="0"/>
              <a:ea typeface="华文新魏" panose="02010800040101010101" pitchFamily="2" charset="-122"/>
            </a:endParaRPr>
          </a:p>
          <a:p>
            <a:pPr eaLnBrk="1" hangingPunct="1">
              <a:lnSpc>
                <a:spcPct val="90000"/>
              </a:lnSpc>
              <a:spcBef>
                <a:spcPts val="1000"/>
              </a:spcBef>
              <a:buFont typeface="Arial" panose="020B0604020202020204" pitchFamily="34" charset="0"/>
              <a:buNone/>
            </a:pPr>
            <a:r>
              <a:rPr lang="zh-CN" altLang="en-US" sz="2800">
                <a:latin typeface="Calibri" panose="020F0502020204030204" pitchFamily="34" charset="0"/>
                <a:ea typeface="华文新魏" panose="02010800040101010101" pitchFamily="2" charset="-122"/>
              </a:rPr>
              <a:t>进行各个</a:t>
            </a:r>
            <a:r>
              <a:rPr lang="en-US" altLang="zh-CN" sz="2800">
                <a:latin typeface="Calibri" panose="020F0502020204030204" pitchFamily="34" charset="0"/>
                <a:ea typeface="华文新魏" panose="02010800040101010101" pitchFamily="2" charset="-122"/>
              </a:rPr>
              <a:t>dml</a:t>
            </a:r>
            <a:r>
              <a:rPr lang="zh-CN" altLang="en-US" sz="2800">
                <a:latin typeface="Calibri" panose="020F0502020204030204" pitchFamily="34" charset="0"/>
                <a:ea typeface="华文新魏" panose="02010800040101010101" pitchFamily="2" charset="-122"/>
              </a:rPr>
              <a:t>操作</a:t>
            </a:r>
            <a:endParaRPr lang="zh-CN" altLang="en-US" sz="2800">
              <a:latin typeface="Calibri" panose="020F0502020204030204" pitchFamily="34" charset="0"/>
              <a:ea typeface="华文新魏" panose="02010800040101010101" pitchFamily="2" charset="-122"/>
            </a:endParaRPr>
          </a:p>
          <a:p>
            <a:pPr eaLnBrk="1" hangingPunct="1">
              <a:lnSpc>
                <a:spcPct val="90000"/>
              </a:lnSpc>
              <a:spcBef>
                <a:spcPts val="1000"/>
              </a:spcBef>
              <a:buFont typeface="Arial" panose="020B0604020202020204" pitchFamily="34" charset="0"/>
              <a:buNone/>
            </a:pPr>
            <a:r>
              <a:rPr lang="en-US" altLang="zh-CN" sz="2800">
                <a:latin typeface="Calibri" panose="020F0502020204030204" pitchFamily="34" charset="0"/>
                <a:ea typeface="华文新魏" panose="02010800040101010101" pitchFamily="2" charset="-122"/>
              </a:rPr>
              <a:t>rollback to aa;</a:t>
            </a:r>
            <a:endParaRPr lang="en-US" altLang="zh-CN" sz="2800">
              <a:latin typeface="Calibri" panose="020F0502020204030204" pitchFamily="34" charset="0"/>
              <a:ea typeface="华文新魏" panose="0201080004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3"/>
          <p:cNvSpPr txBox="1">
            <a:spLocks noChangeArrowheads="1"/>
          </p:cNvSpPr>
          <p:nvPr/>
        </p:nvSpPr>
        <p:spPr bwMode="auto">
          <a:xfrm>
            <a:off x="7415213" y="188913"/>
            <a:ext cx="1620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ea typeface="华文行楷" panose="02010800040101010101" pitchFamily="2" charset="-122"/>
              </a:rPr>
              <a:t> </a:t>
            </a:r>
            <a:endParaRPr lang="en-US" altLang="zh-CN" sz="2000">
              <a:ea typeface="华文行楷" panose="02010800040101010101" pitchFamily="2" charset="-122"/>
            </a:endParaRPr>
          </a:p>
        </p:txBody>
      </p:sp>
      <p:sp>
        <p:nvSpPr>
          <p:cNvPr id="86019" name="Rectangle 2"/>
          <p:cNvSpPr>
            <a:spLocks noChangeArrowheads="1"/>
          </p:cNvSpPr>
          <p:nvPr/>
        </p:nvSpPr>
        <p:spPr bwMode="auto">
          <a:xfrm>
            <a:off x="539750" y="765175"/>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en-US" altLang="en-US" sz="2800" b="1">
                <a:latin typeface="Calibri Light" panose="020F0302020204030204" pitchFamily="34" charset="0"/>
                <a:ea typeface="华文新魏" panose="02010800040101010101" pitchFamily="2" charset="-122"/>
              </a:rPr>
              <a:t>Select语句(</a:t>
            </a:r>
            <a:r>
              <a:rPr lang="en-US" altLang="zh-CN" sz="2800" b="1">
                <a:latin typeface="Calibri Light" panose="020F0302020204030204" pitchFamily="34" charset="0"/>
                <a:ea typeface="华文新魏" panose="02010800040101010101" pitchFamily="2" charset="-122"/>
              </a:rPr>
              <a:t>5</a:t>
            </a:r>
            <a:r>
              <a:rPr lang="en-US" altLang="en-US" sz="2800" b="1">
                <a:latin typeface="Calibri Light" panose="020F0302020204030204" pitchFamily="34" charset="0"/>
                <a:ea typeface="华文新魏" panose="02010800040101010101" pitchFamily="2" charset="-122"/>
              </a:rPr>
              <a:t>)</a:t>
            </a:r>
            <a:endParaRPr lang="en-US" altLang="zh-CN" sz="2800" b="1">
              <a:latin typeface="Calibri Light" panose="020F0302020204030204" pitchFamily="34" charset="0"/>
              <a:ea typeface="华文新魏" panose="02010800040101010101" pitchFamily="2" charset="-122"/>
            </a:endParaRPr>
          </a:p>
        </p:txBody>
      </p:sp>
      <p:sp>
        <p:nvSpPr>
          <p:cNvPr id="86020"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21" name="Rectangle 6"/>
          <p:cNvSpPr>
            <a:spLocks noChangeArrowheads="1"/>
          </p:cNvSpPr>
          <p:nvPr/>
        </p:nvSpPr>
        <p:spPr bwMode="blackWhite">
          <a:xfrm>
            <a:off x="684213" y="2347913"/>
            <a:ext cx="7632700" cy="1079500"/>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tabLst>
                <a:tab pos="1200150" algn="l"/>
              </a:tabLst>
              <a:defRPr>
                <a:solidFill>
                  <a:schemeClr val="tx1"/>
                </a:solidFill>
                <a:latin typeface="Arial" panose="020B0604020202020204" pitchFamily="34" charset="0"/>
                <a:ea typeface="宋体" panose="02010600030101010101" pitchFamily="2" charset="-122"/>
              </a:defRPr>
            </a:lvl1pPr>
            <a:lvl2pPr marL="742950" indent="-285750">
              <a:tabLst>
                <a:tab pos="1200150" algn="l"/>
              </a:tabLst>
              <a:defRPr>
                <a:solidFill>
                  <a:schemeClr val="tx1"/>
                </a:solidFill>
                <a:latin typeface="Arial" panose="020B0604020202020204" pitchFamily="34" charset="0"/>
                <a:ea typeface="宋体" panose="02010600030101010101" pitchFamily="2" charset="-122"/>
              </a:defRPr>
            </a:lvl2pPr>
            <a:lvl3pPr marL="1143000" indent="-228600">
              <a:tabLst>
                <a:tab pos="1200150" algn="l"/>
              </a:tabLst>
              <a:defRPr>
                <a:solidFill>
                  <a:schemeClr val="tx1"/>
                </a:solidFill>
                <a:latin typeface="Arial" panose="020B0604020202020204" pitchFamily="34" charset="0"/>
                <a:ea typeface="宋体" panose="02010600030101010101" pitchFamily="2" charset="-122"/>
              </a:defRPr>
            </a:lvl3pPr>
            <a:lvl4pPr marL="1600200" indent="-228600">
              <a:tabLst>
                <a:tab pos="1200150" algn="l"/>
              </a:tabLst>
              <a:defRPr>
                <a:solidFill>
                  <a:schemeClr val="tx1"/>
                </a:solidFill>
                <a:latin typeface="Arial" panose="020B0604020202020204" pitchFamily="34" charset="0"/>
                <a:ea typeface="宋体" panose="02010600030101010101" pitchFamily="2" charset="-122"/>
              </a:defRPr>
            </a:lvl4pPr>
            <a:lvl5pPr marL="2057400" indent="-228600">
              <a:tabLst>
                <a:tab pos="120015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None/>
            </a:pPr>
            <a:r>
              <a:rPr lang="en-US" altLang="ja-JP" b="1">
                <a:solidFill>
                  <a:srgbClr val="000000"/>
                </a:solidFill>
                <a:latin typeface="Courier New" panose="02070309020205020404" pitchFamily="49" charset="0"/>
              </a:rPr>
              <a:t>SELECT</a:t>
            </a:r>
            <a:r>
              <a:rPr lang="en-US" altLang="zh-CN" b="1">
                <a:solidFill>
                  <a:srgbClr val="000000"/>
                </a:solidFill>
                <a:latin typeface="Courier New" panose="02070309020205020404" pitchFamily="49" charset="0"/>
              </a:rPr>
              <a:t> </a:t>
            </a:r>
            <a:r>
              <a:rPr lang="en-US" altLang="ja-JP" b="1" i="1">
                <a:solidFill>
                  <a:srgbClr val="000000"/>
                </a:solidFill>
                <a:latin typeface="Courier New" panose="02070309020205020404" pitchFamily="49" charset="0"/>
              </a:rPr>
              <a:t>column</a:t>
            </a:r>
            <a:r>
              <a:rPr lang="en-US" altLang="zh-CN" b="1">
                <a:solidFill>
                  <a:srgbClr val="000000"/>
                </a:solidFill>
                <a:latin typeface="Courier New" panose="02070309020205020404" pitchFamily="49" charset="0"/>
              </a:rPr>
              <a:t>1</a:t>
            </a:r>
            <a:r>
              <a:rPr lang="en-US" altLang="ja-JP" b="1">
                <a:solidFill>
                  <a:srgbClr val="000000"/>
                </a:solidFill>
                <a:latin typeface="Courier New" panose="02070309020205020404" pitchFamily="49" charset="0"/>
              </a:rPr>
              <a:t>, </a:t>
            </a:r>
            <a:r>
              <a:rPr lang="en-US" altLang="ja-JP" b="1" i="1">
                <a:solidFill>
                  <a:srgbClr val="000000"/>
                </a:solidFill>
                <a:latin typeface="Courier New" panose="02070309020205020404" pitchFamily="49" charset="0"/>
              </a:rPr>
              <a:t>column</a:t>
            </a:r>
            <a:r>
              <a:rPr lang="en-US" altLang="zh-CN" b="1">
                <a:solidFill>
                  <a:srgbClr val="000000"/>
                </a:solidFill>
                <a:latin typeface="Courier New" panose="02070309020205020404" pitchFamily="49" charset="0"/>
              </a:rPr>
              <a:t>2</a:t>
            </a:r>
            <a:r>
              <a:rPr lang="en-US" altLang="ja-JP" b="1">
                <a:solidFill>
                  <a:srgbClr val="000000"/>
                </a:solidFill>
                <a:latin typeface="Courier New" panose="02070309020205020404" pitchFamily="49" charset="0"/>
              </a:rPr>
              <a:t>. </a:t>
            </a:r>
            <a:r>
              <a:rPr lang="en-US" altLang="ja-JP" b="1" i="1">
                <a:solidFill>
                  <a:srgbClr val="000000"/>
                </a:solidFill>
                <a:latin typeface="Courier New" panose="02070309020205020404" pitchFamily="49" charset="0"/>
              </a:rPr>
              <a:t>column</a:t>
            </a:r>
            <a:r>
              <a:rPr lang="en-US" altLang="zh-CN" b="1">
                <a:solidFill>
                  <a:srgbClr val="000000"/>
                </a:solidFill>
                <a:latin typeface="Courier New" panose="02070309020205020404" pitchFamily="49" charset="0"/>
              </a:rPr>
              <a:t>3</a:t>
            </a:r>
            <a:r>
              <a:rPr lang="en-US" altLang="ja-JP" b="1">
                <a:solidFill>
                  <a:srgbClr val="000000"/>
                </a:solidFill>
                <a:latin typeface="Courier New" panose="02070309020205020404" pitchFamily="49" charset="0"/>
              </a:rPr>
              <a:t>..</a:t>
            </a:r>
            <a:endParaRPr lang="en-US" altLang="ja-JP" b="1">
              <a:solidFill>
                <a:srgbClr val="000000"/>
              </a:solidFill>
              <a:latin typeface="Courier New" panose="02070309020205020404" pitchFamily="49" charset="0"/>
            </a:endParaRPr>
          </a:p>
          <a:p>
            <a:pPr eaLnBrk="1" hangingPunct="1">
              <a:lnSpc>
                <a:spcPct val="90000"/>
              </a:lnSpc>
              <a:spcBef>
                <a:spcPct val="20000"/>
              </a:spcBef>
              <a:buClr>
                <a:schemeClr val="tx1"/>
              </a:buClr>
              <a:buSzPct val="70000"/>
              <a:buFont typeface="Wingdings" panose="05000000000000000000" pitchFamily="2" charset="2"/>
              <a:buNone/>
            </a:pPr>
            <a:r>
              <a:rPr lang="en-US" altLang="zh-CN" b="1">
                <a:solidFill>
                  <a:srgbClr val="000000"/>
                </a:solidFill>
                <a:latin typeface="Courier New" panose="02070309020205020404" pitchFamily="49" charset="0"/>
              </a:rPr>
              <a:t>		</a:t>
            </a:r>
            <a:r>
              <a:rPr lang="en-US" altLang="ja-JP" b="1">
                <a:solidFill>
                  <a:srgbClr val="000000"/>
                </a:solidFill>
                <a:latin typeface="Courier New" panose="02070309020205020404" pitchFamily="49" charset="0"/>
              </a:rPr>
              <a:t>FROM	</a:t>
            </a:r>
            <a:r>
              <a:rPr lang="en-US" altLang="ja-JP" b="1" i="1">
                <a:solidFill>
                  <a:srgbClr val="000000"/>
                </a:solidFill>
                <a:latin typeface="Courier New" panose="02070309020205020404" pitchFamily="49" charset="0"/>
              </a:rPr>
              <a:t>table;</a:t>
            </a:r>
            <a:endParaRPr lang="en-US" altLang="zh-CN" b="1" i="1">
              <a:solidFill>
                <a:srgbClr val="000000"/>
              </a:solidFill>
              <a:latin typeface="Courier New" panose="02070309020205020404" pitchFamily="49" charset="0"/>
            </a:endParaRPr>
          </a:p>
          <a:p>
            <a:pPr eaLnBrk="1" hangingPunct="1">
              <a:lnSpc>
                <a:spcPct val="90000"/>
              </a:lnSpc>
              <a:spcBef>
                <a:spcPct val="20000"/>
              </a:spcBef>
              <a:buClr>
                <a:schemeClr val="tx1"/>
              </a:buClr>
              <a:buSzPct val="70000"/>
              <a:buFont typeface="Wingdings" panose="05000000000000000000" pitchFamily="2" charset="2"/>
              <a:buNone/>
            </a:pPr>
            <a:r>
              <a:rPr lang="en-US" altLang="zh-CN" b="1" i="1">
                <a:solidFill>
                  <a:srgbClr val="000000"/>
                </a:solidFill>
                <a:latin typeface="Courier New" panose="02070309020205020404" pitchFamily="49" charset="0"/>
              </a:rPr>
              <a:t>		order by column asc|desc</a:t>
            </a:r>
            <a:endParaRPr lang="en-US" altLang="zh-CN" b="1" i="1">
              <a:solidFill>
                <a:srgbClr val="000000"/>
              </a:solidFill>
              <a:latin typeface="Courier New" panose="02070309020205020404" pitchFamily="49" charset="0"/>
            </a:endParaRPr>
          </a:p>
        </p:txBody>
      </p:sp>
      <p:sp>
        <p:nvSpPr>
          <p:cNvPr id="86022" name="Text Box 7"/>
          <p:cNvSpPr txBox="1">
            <a:spLocks noChangeArrowheads="1"/>
          </p:cNvSpPr>
          <p:nvPr/>
        </p:nvSpPr>
        <p:spPr bwMode="auto">
          <a:xfrm>
            <a:off x="611188" y="1700213"/>
            <a:ext cx="7632700"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a:t>使用</a:t>
            </a:r>
            <a:r>
              <a:rPr lang="en-US" altLang="zh-CN" sz="2400"/>
              <a:t>order by </a:t>
            </a:r>
            <a:r>
              <a:rPr lang="zh-CN" altLang="en-US" sz="2400"/>
              <a:t>子句排序查询结果。</a:t>
            </a:r>
            <a:endParaRPr lang="zh-CN" altLang="en-US" sz="2400"/>
          </a:p>
        </p:txBody>
      </p:sp>
      <p:sp>
        <p:nvSpPr>
          <p:cNvPr id="86023" name="Text Box 8"/>
          <p:cNvSpPr txBox="1">
            <a:spLocks noChangeArrowheads="1"/>
          </p:cNvSpPr>
          <p:nvPr/>
        </p:nvSpPr>
        <p:spPr bwMode="auto">
          <a:xfrm>
            <a:off x="663575" y="3684588"/>
            <a:ext cx="8085138" cy="2925762"/>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en-US" altLang="zh-CN" sz="2000">
                <a:solidFill>
                  <a:srgbClr val="000000"/>
                </a:solidFill>
                <a:latin typeface="Courier New" panose="02070309020205020404" pitchFamily="49" charset="0"/>
              </a:rPr>
              <a:t>Order by </a:t>
            </a:r>
            <a:r>
              <a:rPr lang="zh-CN" altLang="en-US" sz="2000">
                <a:solidFill>
                  <a:srgbClr val="000000"/>
                </a:solidFill>
                <a:latin typeface="Courier New" panose="02070309020205020404" pitchFamily="49" charset="0"/>
              </a:rPr>
              <a:t>指定排序的列，排序的列即可是表中的列名，也可以是</a:t>
            </a:r>
            <a:r>
              <a:rPr lang="en-US" altLang="zh-CN" sz="2000">
                <a:solidFill>
                  <a:srgbClr val="000000"/>
                </a:solidFill>
                <a:latin typeface="Courier New" panose="02070309020205020404" pitchFamily="49" charset="0"/>
              </a:rPr>
              <a:t>select </a:t>
            </a:r>
            <a:r>
              <a:rPr lang="zh-CN" altLang="en-US" sz="2000">
                <a:solidFill>
                  <a:srgbClr val="000000"/>
                </a:solidFill>
                <a:latin typeface="Courier New" panose="02070309020205020404" pitchFamily="49" charset="0"/>
              </a:rPr>
              <a:t>语句后指定的列名。</a:t>
            </a:r>
            <a:endParaRPr lang="zh-CN" altLang="en-US" sz="2000">
              <a:solidFill>
                <a:srgbClr val="000000"/>
              </a:solidFill>
              <a:latin typeface="Courier New" panose="02070309020205020404" pitchFamily="49" charset="0"/>
            </a:endParaRPr>
          </a:p>
          <a:p>
            <a:pPr eaLnBrk="1" hangingPunct="1">
              <a:lnSpc>
                <a:spcPct val="90000"/>
              </a:lnSpc>
              <a:spcBef>
                <a:spcPct val="20000"/>
              </a:spcBef>
              <a:buClr>
                <a:schemeClr val="tx1"/>
              </a:buClr>
              <a:buSzPct val="70000"/>
              <a:buFont typeface="Wingdings" panose="05000000000000000000" pitchFamily="2" charset="2"/>
              <a:buChar char="l"/>
            </a:pPr>
            <a:r>
              <a:rPr lang="en-US" altLang="zh-CN" sz="2000">
                <a:solidFill>
                  <a:srgbClr val="000000"/>
                </a:solidFill>
                <a:latin typeface="Courier New" panose="02070309020205020404" pitchFamily="49" charset="0"/>
              </a:rPr>
              <a:t>Asc </a:t>
            </a:r>
            <a:r>
              <a:rPr lang="zh-CN" altLang="en-US" sz="2000">
                <a:solidFill>
                  <a:srgbClr val="000000"/>
                </a:solidFill>
                <a:latin typeface="Courier New" panose="02070309020205020404" pitchFamily="49" charset="0"/>
              </a:rPr>
              <a:t>升序、</a:t>
            </a:r>
            <a:r>
              <a:rPr lang="en-US" altLang="zh-CN" sz="2000">
                <a:solidFill>
                  <a:srgbClr val="000000"/>
                </a:solidFill>
                <a:latin typeface="Courier New" panose="02070309020205020404" pitchFamily="49" charset="0"/>
              </a:rPr>
              <a:t>Desc </a:t>
            </a:r>
            <a:r>
              <a:rPr lang="zh-CN" altLang="en-US" sz="2000">
                <a:solidFill>
                  <a:srgbClr val="000000"/>
                </a:solidFill>
                <a:latin typeface="Courier New" panose="02070309020205020404" pitchFamily="49" charset="0"/>
              </a:rPr>
              <a:t>降序</a:t>
            </a:r>
            <a:endParaRPr lang="zh-CN" altLang="en-US" sz="2000">
              <a:solidFill>
                <a:srgbClr val="000000"/>
              </a:solidFill>
              <a:latin typeface="Courier New" panose="02070309020205020404" pitchFamily="49" charset="0"/>
            </a:endParaRPr>
          </a:p>
          <a:p>
            <a:pPr eaLnBrk="1" hangingPunct="1">
              <a:lnSpc>
                <a:spcPct val="90000"/>
              </a:lnSpc>
              <a:spcBef>
                <a:spcPct val="20000"/>
              </a:spcBef>
              <a:buClr>
                <a:schemeClr val="tx1"/>
              </a:buClr>
              <a:buSzPct val="70000"/>
              <a:buFont typeface="Wingdings" panose="05000000000000000000" pitchFamily="2" charset="2"/>
              <a:buChar char="l"/>
            </a:pPr>
            <a:r>
              <a:rPr lang="en-US" altLang="ja-JP" sz="2000">
                <a:solidFill>
                  <a:srgbClr val="000000"/>
                </a:solidFill>
                <a:latin typeface="Courier New" panose="02070309020205020404" pitchFamily="49" charset="0"/>
              </a:rPr>
              <a:t>ORDER BY </a:t>
            </a:r>
            <a:r>
              <a:rPr lang="zh-CN" altLang="en-US" sz="2000">
                <a:solidFill>
                  <a:srgbClr val="000000"/>
                </a:solidFill>
                <a:latin typeface="Courier New" panose="02070309020205020404" pitchFamily="49" charset="0"/>
              </a:rPr>
              <a:t>子句应位于</a:t>
            </a:r>
            <a:r>
              <a:rPr lang="en-US" altLang="zh-CN" sz="2000">
                <a:solidFill>
                  <a:srgbClr val="000000"/>
                </a:solidFill>
                <a:latin typeface="Courier New" panose="02070309020205020404" pitchFamily="49" charset="0"/>
              </a:rPr>
              <a:t>SELECT</a:t>
            </a:r>
            <a:r>
              <a:rPr lang="zh-CN" altLang="en-US" sz="2000">
                <a:solidFill>
                  <a:srgbClr val="000000"/>
                </a:solidFill>
                <a:latin typeface="Courier New" panose="02070309020205020404" pitchFamily="49" charset="0"/>
              </a:rPr>
              <a:t>语句的结尾。</a:t>
            </a:r>
            <a:endParaRPr lang="zh-CN" altLang="en-US" sz="2000">
              <a:solidFill>
                <a:srgbClr val="000000"/>
              </a:solidFill>
              <a:latin typeface="Courier New" panose="02070309020205020404" pitchFamily="49" charset="0"/>
            </a:endParaRPr>
          </a:p>
          <a:p>
            <a:pPr eaLnBrk="1" hangingPunct="1">
              <a:lnSpc>
                <a:spcPct val="90000"/>
              </a:lnSpc>
              <a:spcBef>
                <a:spcPct val="20000"/>
              </a:spcBef>
              <a:buClr>
                <a:schemeClr val="tx1"/>
              </a:buClr>
              <a:buSzPct val="70000"/>
              <a:buFont typeface="Wingdings" panose="05000000000000000000" pitchFamily="2" charset="2"/>
              <a:buChar char="l"/>
            </a:pPr>
            <a:r>
              <a:rPr lang="zh-CN" altLang="en-US" sz="2000">
                <a:solidFill>
                  <a:srgbClr val="000000"/>
                </a:solidFill>
                <a:latin typeface="Courier New" panose="02070309020205020404" pitchFamily="49" charset="0"/>
              </a:rPr>
              <a:t>练习：</a:t>
            </a:r>
            <a:endParaRPr lang="zh-CN" altLang="en-US" sz="2000">
              <a:solidFill>
                <a:srgbClr val="000000"/>
              </a:solidFill>
              <a:latin typeface="Courier New" panose="02070309020205020404" pitchFamily="49" charset="0"/>
            </a:endParaRPr>
          </a:p>
          <a:p>
            <a:pPr lvl="1" eaLnBrk="1" hangingPunct="1">
              <a:lnSpc>
                <a:spcPct val="90000"/>
              </a:lnSpc>
              <a:spcBef>
                <a:spcPct val="20000"/>
              </a:spcBef>
              <a:buClr>
                <a:schemeClr val="tx1"/>
              </a:buClr>
              <a:buSzPct val="70000"/>
              <a:buFont typeface="Wingdings" panose="05000000000000000000" pitchFamily="2" charset="2"/>
              <a:buChar char="l"/>
            </a:pPr>
            <a:r>
              <a:rPr lang="zh-CN" altLang="en-US" sz="2000">
                <a:solidFill>
                  <a:srgbClr val="000000"/>
                </a:solidFill>
                <a:latin typeface="Courier New" panose="02070309020205020404" pitchFamily="49" charset="0"/>
              </a:rPr>
              <a:t>对数学成绩排序后输出。</a:t>
            </a:r>
            <a:endParaRPr lang="zh-CN" altLang="en-US" sz="2000">
              <a:solidFill>
                <a:srgbClr val="000000"/>
              </a:solidFill>
              <a:latin typeface="Courier New" panose="02070309020205020404" pitchFamily="49" charset="0"/>
            </a:endParaRPr>
          </a:p>
          <a:p>
            <a:pPr lvl="1" eaLnBrk="1" hangingPunct="1">
              <a:lnSpc>
                <a:spcPct val="90000"/>
              </a:lnSpc>
              <a:spcBef>
                <a:spcPct val="20000"/>
              </a:spcBef>
              <a:buClr>
                <a:schemeClr val="tx1"/>
              </a:buClr>
              <a:buSzPct val="70000"/>
              <a:buFont typeface="Wingdings" panose="05000000000000000000" pitchFamily="2" charset="2"/>
              <a:buChar char="l"/>
            </a:pPr>
            <a:r>
              <a:rPr lang="zh-CN" altLang="en-US" sz="2000">
                <a:solidFill>
                  <a:srgbClr val="000000"/>
                </a:solidFill>
                <a:latin typeface="Courier New" panose="02070309020205020404" pitchFamily="49" charset="0"/>
              </a:rPr>
              <a:t>对总分排序后输出，然后再按从高到低的顺序输出</a:t>
            </a:r>
            <a:endParaRPr lang="zh-CN" altLang="en-US" sz="2000">
              <a:solidFill>
                <a:srgbClr val="000000"/>
              </a:solidFill>
              <a:latin typeface="Courier New" panose="02070309020205020404" pitchFamily="49" charset="0"/>
            </a:endParaRPr>
          </a:p>
          <a:p>
            <a:pPr lvl="1" eaLnBrk="1" hangingPunct="1">
              <a:lnSpc>
                <a:spcPct val="90000"/>
              </a:lnSpc>
              <a:spcBef>
                <a:spcPct val="20000"/>
              </a:spcBef>
              <a:buClr>
                <a:schemeClr val="tx1"/>
              </a:buClr>
              <a:buSzPct val="70000"/>
              <a:buFont typeface="Wingdings" panose="05000000000000000000" pitchFamily="2" charset="2"/>
              <a:buChar char="l"/>
            </a:pPr>
            <a:r>
              <a:rPr lang="zh-CN" altLang="en-US" sz="2000">
                <a:solidFill>
                  <a:srgbClr val="000000"/>
                </a:solidFill>
                <a:latin typeface="Courier New" panose="02070309020205020404" pitchFamily="49" charset="0"/>
              </a:rPr>
              <a:t>对姓李的学生成绩排序输出</a:t>
            </a:r>
            <a:endParaRPr lang="zh-CN" altLang="en-US" sz="2000">
              <a:solidFill>
                <a:srgbClr val="000000"/>
              </a:solidFill>
              <a:latin typeface="Courier New" panose="02070309020205020404" pitchFamily="49" charset="0"/>
            </a:endParaRPr>
          </a:p>
          <a:p>
            <a:pPr eaLnBrk="1" hangingPunct="1"/>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3"/>
          <p:cNvSpPr txBox="1">
            <a:spLocks noChangeArrowheads="1"/>
          </p:cNvSpPr>
          <p:nvPr/>
        </p:nvSpPr>
        <p:spPr bwMode="auto">
          <a:xfrm>
            <a:off x="7415213" y="188913"/>
            <a:ext cx="1620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ea typeface="华文行楷" panose="02010800040101010101" pitchFamily="2" charset="-122"/>
              </a:rPr>
              <a:t> </a:t>
            </a:r>
            <a:endParaRPr lang="en-US" altLang="zh-CN" sz="2000">
              <a:ea typeface="华文行楷" panose="02010800040101010101" pitchFamily="2" charset="-122"/>
            </a:endParaRPr>
          </a:p>
        </p:txBody>
      </p:sp>
      <p:sp>
        <p:nvSpPr>
          <p:cNvPr id="88067" name="Rectangle 2"/>
          <p:cNvSpPr>
            <a:spLocks noChangeArrowheads="1"/>
          </p:cNvSpPr>
          <p:nvPr/>
        </p:nvSpPr>
        <p:spPr bwMode="auto">
          <a:xfrm>
            <a:off x="539750" y="765175"/>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en-US" altLang="en-US" sz="2800" b="1">
                <a:latin typeface="Calibri Light" panose="020F0302020204030204" pitchFamily="34" charset="0"/>
                <a:ea typeface="华文新魏" panose="02010800040101010101" pitchFamily="2" charset="-122"/>
              </a:rPr>
              <a:t>合计函数－count</a:t>
            </a:r>
            <a:endParaRPr lang="en-US" altLang="zh-CN" sz="2800" b="1">
              <a:latin typeface="Calibri Light" panose="020F0302020204030204" pitchFamily="34" charset="0"/>
              <a:ea typeface="华文新魏" panose="02010800040101010101" pitchFamily="2" charset="-122"/>
            </a:endParaRPr>
          </a:p>
        </p:txBody>
      </p:sp>
      <p:sp>
        <p:nvSpPr>
          <p:cNvPr id="88068"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069" name="Rectangle 6"/>
          <p:cNvSpPr>
            <a:spLocks noChangeArrowheads="1"/>
          </p:cNvSpPr>
          <p:nvPr/>
        </p:nvSpPr>
        <p:spPr bwMode="blackWhite">
          <a:xfrm>
            <a:off x="684213" y="2420938"/>
            <a:ext cx="7632700" cy="1079500"/>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tabLst>
                <a:tab pos="1200150" algn="l"/>
              </a:tabLst>
              <a:defRPr>
                <a:solidFill>
                  <a:schemeClr val="tx1"/>
                </a:solidFill>
                <a:latin typeface="Arial" panose="020B0604020202020204" pitchFamily="34" charset="0"/>
                <a:ea typeface="宋体" panose="02010600030101010101" pitchFamily="2" charset="-122"/>
              </a:defRPr>
            </a:lvl1pPr>
            <a:lvl2pPr marL="742950" indent="-285750">
              <a:tabLst>
                <a:tab pos="1200150" algn="l"/>
              </a:tabLst>
              <a:defRPr>
                <a:solidFill>
                  <a:schemeClr val="tx1"/>
                </a:solidFill>
                <a:latin typeface="Arial" panose="020B0604020202020204" pitchFamily="34" charset="0"/>
                <a:ea typeface="宋体" panose="02010600030101010101" pitchFamily="2" charset="-122"/>
              </a:defRPr>
            </a:lvl2pPr>
            <a:lvl3pPr marL="1143000" indent="-228600">
              <a:tabLst>
                <a:tab pos="1200150" algn="l"/>
              </a:tabLst>
              <a:defRPr>
                <a:solidFill>
                  <a:schemeClr val="tx1"/>
                </a:solidFill>
                <a:latin typeface="Arial" panose="020B0604020202020204" pitchFamily="34" charset="0"/>
                <a:ea typeface="宋体" panose="02010600030101010101" pitchFamily="2" charset="-122"/>
              </a:defRPr>
            </a:lvl3pPr>
            <a:lvl4pPr marL="1600200" indent="-228600">
              <a:tabLst>
                <a:tab pos="1200150" algn="l"/>
              </a:tabLst>
              <a:defRPr>
                <a:solidFill>
                  <a:schemeClr val="tx1"/>
                </a:solidFill>
                <a:latin typeface="Arial" panose="020B0604020202020204" pitchFamily="34" charset="0"/>
                <a:ea typeface="宋体" panose="02010600030101010101" pitchFamily="2" charset="-122"/>
              </a:defRPr>
            </a:lvl4pPr>
            <a:lvl5pPr marL="2057400" indent="-228600">
              <a:tabLst>
                <a:tab pos="120015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None/>
            </a:pPr>
            <a:r>
              <a:rPr lang="en-US" altLang="zh-CN" b="1" i="1">
                <a:solidFill>
                  <a:srgbClr val="000000"/>
                </a:solidFill>
                <a:latin typeface="Courier New" panose="02070309020205020404" pitchFamily="49" charset="0"/>
              </a:rPr>
              <a:t>Select count(*)|count(</a:t>
            </a:r>
            <a:r>
              <a:rPr lang="zh-CN" altLang="en-US" b="1" i="1">
                <a:solidFill>
                  <a:srgbClr val="000000"/>
                </a:solidFill>
                <a:latin typeface="Courier New" panose="02070309020205020404" pitchFamily="49" charset="0"/>
              </a:rPr>
              <a:t>列名</a:t>
            </a:r>
            <a:r>
              <a:rPr lang="en-US" altLang="zh-CN" b="1" i="1">
                <a:solidFill>
                  <a:srgbClr val="000000"/>
                </a:solidFill>
                <a:latin typeface="Courier New" panose="02070309020205020404" pitchFamily="49" charset="0"/>
              </a:rPr>
              <a:t>) from tablename</a:t>
            </a:r>
            <a:endParaRPr lang="en-US" altLang="zh-CN" b="1" i="1">
              <a:solidFill>
                <a:srgbClr val="000000"/>
              </a:solidFill>
              <a:latin typeface="Courier New" panose="02070309020205020404" pitchFamily="49" charset="0"/>
            </a:endParaRPr>
          </a:p>
          <a:p>
            <a:pPr eaLnBrk="1" hangingPunct="1">
              <a:lnSpc>
                <a:spcPct val="90000"/>
              </a:lnSpc>
              <a:spcBef>
                <a:spcPct val="20000"/>
              </a:spcBef>
              <a:buClr>
                <a:schemeClr val="tx1"/>
              </a:buClr>
              <a:buSzPct val="70000"/>
              <a:buFont typeface="Wingdings" panose="05000000000000000000" pitchFamily="2" charset="2"/>
              <a:buNone/>
            </a:pPr>
            <a:r>
              <a:rPr lang="en-US" altLang="zh-CN" sz="2000" b="1">
                <a:latin typeface="Courier New" panose="02070309020205020404" pitchFamily="49" charset="0"/>
              </a:rPr>
              <a:t>		[WHERE </a:t>
            </a:r>
            <a:r>
              <a:rPr lang="en-US" altLang="zh-CN" sz="2000" b="1" i="1">
                <a:latin typeface="Courier New" panose="02070309020205020404" pitchFamily="49" charset="0"/>
              </a:rPr>
              <a:t>where_definition</a:t>
            </a:r>
            <a:r>
              <a:rPr lang="en-US" altLang="zh-CN" sz="2000" b="1">
                <a:latin typeface="Courier New" panose="02070309020205020404" pitchFamily="49" charset="0"/>
              </a:rPr>
              <a:t>]  </a:t>
            </a:r>
            <a:r>
              <a:rPr lang="en-US" altLang="zh-CN" b="1" i="1">
                <a:solidFill>
                  <a:srgbClr val="000000"/>
                </a:solidFill>
                <a:latin typeface="Courier New" panose="02070309020205020404" pitchFamily="49" charset="0"/>
              </a:rPr>
              <a:t> </a:t>
            </a:r>
            <a:endParaRPr lang="en-US" altLang="zh-CN" b="1" i="1">
              <a:solidFill>
                <a:srgbClr val="000000"/>
              </a:solidFill>
              <a:latin typeface="Courier New" panose="02070309020205020404" pitchFamily="49" charset="0"/>
            </a:endParaRPr>
          </a:p>
        </p:txBody>
      </p:sp>
      <p:sp>
        <p:nvSpPr>
          <p:cNvPr id="88070" name="Text Box 7"/>
          <p:cNvSpPr txBox="1">
            <a:spLocks noChangeArrowheads="1"/>
          </p:cNvSpPr>
          <p:nvPr/>
        </p:nvSpPr>
        <p:spPr bwMode="auto">
          <a:xfrm>
            <a:off x="611188" y="3717925"/>
            <a:ext cx="7962900" cy="170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000">
                <a:latin typeface="Courier New" panose="02070309020205020404" pitchFamily="49" charset="0"/>
              </a:rPr>
              <a:t>练习：</a:t>
            </a:r>
            <a:endParaRPr lang="zh-CN" altLang="en-US" sz="2000">
              <a:latin typeface="Courier New" panose="02070309020205020404" pitchFamily="49" charset="0"/>
            </a:endParaRPr>
          </a:p>
          <a:p>
            <a:pPr lvl="1" eaLnBrk="1" hangingPunct="1">
              <a:lnSpc>
                <a:spcPct val="90000"/>
              </a:lnSpc>
              <a:spcBef>
                <a:spcPct val="20000"/>
              </a:spcBef>
              <a:buClr>
                <a:schemeClr val="tx1"/>
              </a:buClr>
              <a:buSzPct val="70000"/>
              <a:buFont typeface="Wingdings" panose="05000000000000000000" pitchFamily="2" charset="2"/>
              <a:buChar char="l"/>
            </a:pPr>
            <a:r>
              <a:rPr lang="zh-CN" altLang="en-US" sz="2000">
                <a:latin typeface="Courier New" panose="02070309020205020404" pitchFamily="49" charset="0"/>
              </a:rPr>
              <a:t>统计一个班级共有多少学生？</a:t>
            </a:r>
            <a:endParaRPr lang="zh-CN" altLang="en-US" sz="2000">
              <a:latin typeface="Courier New" panose="02070309020205020404" pitchFamily="49" charset="0"/>
            </a:endParaRPr>
          </a:p>
          <a:p>
            <a:pPr lvl="1" eaLnBrk="1" hangingPunct="1">
              <a:lnSpc>
                <a:spcPct val="90000"/>
              </a:lnSpc>
              <a:spcBef>
                <a:spcPct val="20000"/>
              </a:spcBef>
              <a:buClr>
                <a:schemeClr val="tx1"/>
              </a:buClr>
              <a:buSzPct val="70000"/>
              <a:buFont typeface="Wingdings" panose="05000000000000000000" pitchFamily="2" charset="2"/>
              <a:buChar char="l"/>
            </a:pPr>
            <a:r>
              <a:rPr lang="zh-CN" altLang="en-US" sz="2000">
                <a:latin typeface="Courier New" panose="02070309020205020404" pitchFamily="49" charset="0"/>
              </a:rPr>
              <a:t>统计数学成绩大于</a:t>
            </a:r>
            <a:r>
              <a:rPr lang="en-US" altLang="zh-CN" sz="2000">
                <a:latin typeface="Courier New" panose="02070309020205020404" pitchFamily="49" charset="0"/>
              </a:rPr>
              <a:t>90</a:t>
            </a:r>
            <a:r>
              <a:rPr lang="zh-CN" altLang="en-US" sz="2000">
                <a:latin typeface="Courier New" panose="02070309020205020404" pitchFamily="49" charset="0"/>
              </a:rPr>
              <a:t>的学生有多少个？</a:t>
            </a:r>
            <a:endParaRPr lang="zh-CN" altLang="en-US" sz="2000">
              <a:latin typeface="Courier New" panose="02070309020205020404" pitchFamily="49" charset="0"/>
            </a:endParaRPr>
          </a:p>
          <a:p>
            <a:pPr lvl="1" eaLnBrk="1" hangingPunct="1">
              <a:lnSpc>
                <a:spcPct val="90000"/>
              </a:lnSpc>
              <a:spcBef>
                <a:spcPct val="20000"/>
              </a:spcBef>
              <a:buClr>
                <a:schemeClr val="tx1"/>
              </a:buClr>
              <a:buSzPct val="70000"/>
              <a:buFont typeface="Wingdings" panose="05000000000000000000" pitchFamily="2" charset="2"/>
              <a:buChar char="l"/>
            </a:pPr>
            <a:r>
              <a:rPr lang="zh-CN" altLang="en-US" sz="2000">
                <a:latin typeface="Courier New" panose="02070309020205020404" pitchFamily="49" charset="0"/>
              </a:rPr>
              <a:t>统计总分大于</a:t>
            </a:r>
            <a:r>
              <a:rPr lang="en-US" altLang="zh-CN" sz="2000">
                <a:latin typeface="Courier New" panose="02070309020205020404" pitchFamily="49" charset="0"/>
              </a:rPr>
              <a:t>250</a:t>
            </a:r>
            <a:r>
              <a:rPr lang="zh-CN" altLang="en-US" sz="2000">
                <a:latin typeface="Courier New" panose="02070309020205020404" pitchFamily="49" charset="0"/>
              </a:rPr>
              <a:t>的人数有多少？</a:t>
            </a:r>
            <a:endParaRPr lang="zh-CN" altLang="en-US" sz="2000">
              <a:latin typeface="Courier New" panose="02070309020205020404" pitchFamily="49" charset="0"/>
            </a:endParaRPr>
          </a:p>
          <a:p>
            <a:pPr lvl="1" eaLnBrk="1" hangingPunct="1">
              <a:lnSpc>
                <a:spcPct val="90000"/>
              </a:lnSpc>
              <a:spcBef>
                <a:spcPct val="20000"/>
              </a:spcBef>
              <a:buClr>
                <a:schemeClr val="tx1"/>
              </a:buClr>
              <a:buSzPct val="70000"/>
              <a:buFont typeface="Wingdings" panose="05000000000000000000" pitchFamily="2" charset="2"/>
              <a:buChar char="l"/>
            </a:pPr>
            <a:endParaRPr lang="en-US" altLang="zh-CN" sz="2000">
              <a:latin typeface="Courier New" panose="02070309020205020404" pitchFamily="49" charset="0"/>
            </a:endParaRPr>
          </a:p>
        </p:txBody>
      </p:sp>
      <p:sp>
        <p:nvSpPr>
          <p:cNvPr id="88071" name="Text Box 8"/>
          <p:cNvSpPr txBox="1">
            <a:spLocks noChangeArrowheads="1"/>
          </p:cNvSpPr>
          <p:nvPr/>
        </p:nvSpPr>
        <p:spPr bwMode="auto">
          <a:xfrm>
            <a:off x="611188" y="1773238"/>
            <a:ext cx="76327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en-US" altLang="zh-CN"/>
              <a:t>Count(</a:t>
            </a:r>
            <a:r>
              <a:rPr lang="zh-CN" altLang="en-US"/>
              <a:t>列名</a:t>
            </a:r>
            <a:r>
              <a:rPr lang="en-US" altLang="zh-CN"/>
              <a:t>)</a:t>
            </a:r>
            <a:r>
              <a:rPr lang="zh-CN" altLang="en-US"/>
              <a:t>返回某一列，行的总数</a:t>
            </a:r>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3"/>
          <p:cNvSpPr txBox="1">
            <a:spLocks noChangeArrowheads="1"/>
          </p:cNvSpPr>
          <p:nvPr/>
        </p:nvSpPr>
        <p:spPr bwMode="auto">
          <a:xfrm>
            <a:off x="7415213" y="188913"/>
            <a:ext cx="1620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ea typeface="华文行楷" panose="02010800040101010101" pitchFamily="2" charset="-122"/>
              </a:rPr>
              <a:t> </a:t>
            </a:r>
            <a:endParaRPr lang="en-US" altLang="zh-CN" sz="2000">
              <a:ea typeface="华文行楷" panose="02010800040101010101" pitchFamily="2" charset="-122"/>
            </a:endParaRPr>
          </a:p>
        </p:txBody>
      </p:sp>
      <p:sp>
        <p:nvSpPr>
          <p:cNvPr id="90115" name="Rectangle 2"/>
          <p:cNvSpPr>
            <a:spLocks noChangeArrowheads="1"/>
          </p:cNvSpPr>
          <p:nvPr/>
        </p:nvSpPr>
        <p:spPr bwMode="auto">
          <a:xfrm>
            <a:off x="539750" y="765175"/>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en-US" altLang="en-US" sz="2800" b="1">
                <a:latin typeface="Calibri Light" panose="020F0302020204030204" pitchFamily="34" charset="0"/>
                <a:ea typeface="华文新魏" panose="02010800040101010101" pitchFamily="2" charset="-122"/>
              </a:rPr>
              <a:t>合计函数－SUM</a:t>
            </a:r>
            <a:endParaRPr lang="en-US" altLang="zh-CN" sz="2800" b="1">
              <a:latin typeface="Calibri Light" panose="020F0302020204030204" pitchFamily="34" charset="0"/>
              <a:ea typeface="华文新魏" panose="02010800040101010101" pitchFamily="2" charset="-122"/>
            </a:endParaRPr>
          </a:p>
        </p:txBody>
      </p:sp>
      <p:sp>
        <p:nvSpPr>
          <p:cNvPr id="90116"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117" name="Rectangle 6"/>
          <p:cNvSpPr>
            <a:spLocks noChangeArrowheads="1"/>
          </p:cNvSpPr>
          <p:nvPr/>
        </p:nvSpPr>
        <p:spPr bwMode="blackWhite">
          <a:xfrm>
            <a:off x="684213" y="2276475"/>
            <a:ext cx="7632700" cy="1079500"/>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tabLst>
                <a:tab pos="1200150" algn="l"/>
              </a:tabLst>
              <a:defRPr>
                <a:solidFill>
                  <a:schemeClr val="tx1"/>
                </a:solidFill>
                <a:latin typeface="Arial" panose="020B0604020202020204" pitchFamily="34" charset="0"/>
                <a:ea typeface="宋体" panose="02010600030101010101" pitchFamily="2" charset="-122"/>
              </a:defRPr>
            </a:lvl1pPr>
            <a:lvl2pPr marL="742950" indent="-285750">
              <a:tabLst>
                <a:tab pos="1200150" algn="l"/>
              </a:tabLst>
              <a:defRPr>
                <a:solidFill>
                  <a:schemeClr val="tx1"/>
                </a:solidFill>
                <a:latin typeface="Arial" panose="020B0604020202020204" pitchFamily="34" charset="0"/>
                <a:ea typeface="宋体" panose="02010600030101010101" pitchFamily="2" charset="-122"/>
              </a:defRPr>
            </a:lvl2pPr>
            <a:lvl3pPr marL="1143000" indent="-228600">
              <a:tabLst>
                <a:tab pos="1200150" algn="l"/>
              </a:tabLst>
              <a:defRPr>
                <a:solidFill>
                  <a:schemeClr val="tx1"/>
                </a:solidFill>
                <a:latin typeface="Arial" panose="020B0604020202020204" pitchFamily="34" charset="0"/>
                <a:ea typeface="宋体" panose="02010600030101010101" pitchFamily="2" charset="-122"/>
              </a:defRPr>
            </a:lvl3pPr>
            <a:lvl4pPr marL="1600200" indent="-228600">
              <a:tabLst>
                <a:tab pos="1200150" algn="l"/>
              </a:tabLst>
              <a:defRPr>
                <a:solidFill>
                  <a:schemeClr val="tx1"/>
                </a:solidFill>
                <a:latin typeface="Arial" panose="020B0604020202020204" pitchFamily="34" charset="0"/>
                <a:ea typeface="宋体" panose="02010600030101010101" pitchFamily="2" charset="-122"/>
              </a:defRPr>
            </a:lvl4pPr>
            <a:lvl5pPr marL="2057400" indent="-228600">
              <a:tabLst>
                <a:tab pos="120015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None/>
            </a:pPr>
            <a:r>
              <a:rPr lang="en-US" altLang="zh-CN" b="1" i="1">
                <a:solidFill>
                  <a:srgbClr val="000000"/>
                </a:solidFill>
                <a:latin typeface="Courier New" panose="02070309020205020404" pitchFamily="49" charset="0"/>
              </a:rPr>
              <a:t>Select sum(</a:t>
            </a:r>
            <a:r>
              <a:rPr lang="zh-CN" altLang="en-US" b="1" i="1">
                <a:solidFill>
                  <a:srgbClr val="000000"/>
                </a:solidFill>
                <a:latin typeface="Courier New" panose="02070309020205020404" pitchFamily="49" charset="0"/>
              </a:rPr>
              <a:t>列名</a:t>
            </a:r>
            <a:r>
              <a:rPr lang="en-US" altLang="zh-CN" b="1" i="1">
                <a:solidFill>
                  <a:srgbClr val="000000"/>
                </a:solidFill>
                <a:latin typeface="Courier New" panose="02070309020205020404" pitchFamily="49" charset="0"/>
              </a:rPr>
              <a:t>)</a:t>
            </a:r>
            <a:r>
              <a:rPr lang="zh-CN" altLang="en-US" b="1" i="1">
                <a:solidFill>
                  <a:srgbClr val="000000"/>
                </a:solidFill>
                <a:latin typeface="Courier New" panose="02070309020205020404" pitchFamily="49" charset="0"/>
              </a:rPr>
              <a:t>｛</a:t>
            </a:r>
            <a:r>
              <a:rPr lang="en-US" altLang="zh-CN" i="1">
                <a:solidFill>
                  <a:srgbClr val="FF0000"/>
                </a:solidFill>
                <a:latin typeface="Courier New" panose="02070309020205020404" pitchFamily="49" charset="0"/>
              </a:rPr>
              <a:t>,</a:t>
            </a:r>
            <a:r>
              <a:rPr lang="en-US" altLang="zh-CN" b="1" i="1">
                <a:solidFill>
                  <a:srgbClr val="000000"/>
                </a:solidFill>
                <a:latin typeface="Courier New" panose="02070309020205020404" pitchFamily="49" charset="0"/>
              </a:rPr>
              <a:t>sum(</a:t>
            </a:r>
            <a:r>
              <a:rPr lang="zh-CN" altLang="en-US" b="1" i="1">
                <a:solidFill>
                  <a:srgbClr val="000000"/>
                </a:solidFill>
                <a:latin typeface="Courier New" panose="02070309020205020404" pitchFamily="49" charset="0"/>
              </a:rPr>
              <a:t>列名</a:t>
            </a:r>
            <a:r>
              <a:rPr lang="en-US" altLang="zh-CN" b="1" i="1">
                <a:solidFill>
                  <a:srgbClr val="000000"/>
                </a:solidFill>
                <a:latin typeface="Courier New" panose="02070309020205020404" pitchFamily="49" charset="0"/>
              </a:rPr>
              <a:t>)…</a:t>
            </a:r>
            <a:r>
              <a:rPr lang="zh-CN" altLang="en-US" b="1" i="1">
                <a:solidFill>
                  <a:srgbClr val="000000"/>
                </a:solidFill>
                <a:latin typeface="Courier New" panose="02070309020205020404" pitchFamily="49" charset="0"/>
              </a:rPr>
              <a:t>｝ </a:t>
            </a:r>
            <a:r>
              <a:rPr lang="en-US" altLang="zh-CN" b="1" i="1">
                <a:solidFill>
                  <a:srgbClr val="000000"/>
                </a:solidFill>
                <a:latin typeface="Courier New" panose="02070309020205020404" pitchFamily="49" charset="0"/>
              </a:rPr>
              <a:t>from tablename</a:t>
            </a:r>
            <a:endParaRPr lang="en-US" altLang="zh-CN" b="1" i="1">
              <a:solidFill>
                <a:srgbClr val="000000"/>
              </a:solidFill>
              <a:latin typeface="Courier New" panose="02070309020205020404" pitchFamily="49" charset="0"/>
            </a:endParaRPr>
          </a:p>
          <a:p>
            <a:pPr eaLnBrk="1" hangingPunct="1">
              <a:lnSpc>
                <a:spcPct val="90000"/>
              </a:lnSpc>
              <a:spcBef>
                <a:spcPct val="20000"/>
              </a:spcBef>
              <a:buClr>
                <a:schemeClr val="tx1"/>
              </a:buClr>
              <a:buSzPct val="70000"/>
              <a:buFont typeface="Wingdings" panose="05000000000000000000" pitchFamily="2" charset="2"/>
              <a:buNone/>
            </a:pPr>
            <a:r>
              <a:rPr lang="en-US" altLang="zh-CN" sz="2000" b="1">
                <a:latin typeface="Courier New" panose="02070309020205020404" pitchFamily="49" charset="0"/>
              </a:rPr>
              <a:t>		[WHERE </a:t>
            </a:r>
            <a:r>
              <a:rPr lang="en-US" altLang="zh-CN" sz="2000" b="1" i="1">
                <a:latin typeface="Courier New" panose="02070309020205020404" pitchFamily="49" charset="0"/>
              </a:rPr>
              <a:t>where_definition</a:t>
            </a:r>
            <a:r>
              <a:rPr lang="en-US" altLang="zh-CN" sz="2000" b="1">
                <a:latin typeface="Courier New" panose="02070309020205020404" pitchFamily="49" charset="0"/>
              </a:rPr>
              <a:t>]  </a:t>
            </a:r>
            <a:r>
              <a:rPr lang="en-US" altLang="zh-CN" b="1" i="1">
                <a:solidFill>
                  <a:srgbClr val="000000"/>
                </a:solidFill>
                <a:latin typeface="Courier New" panose="02070309020205020404" pitchFamily="49" charset="0"/>
              </a:rPr>
              <a:t> </a:t>
            </a:r>
            <a:endParaRPr lang="en-US" altLang="zh-CN" b="1" i="1">
              <a:solidFill>
                <a:srgbClr val="000000"/>
              </a:solidFill>
              <a:latin typeface="Courier New" panose="02070309020205020404" pitchFamily="49" charset="0"/>
            </a:endParaRPr>
          </a:p>
        </p:txBody>
      </p:sp>
      <p:sp>
        <p:nvSpPr>
          <p:cNvPr id="90118" name="Text Box 7"/>
          <p:cNvSpPr txBox="1">
            <a:spLocks noChangeArrowheads="1"/>
          </p:cNvSpPr>
          <p:nvPr/>
        </p:nvSpPr>
        <p:spPr bwMode="auto">
          <a:xfrm>
            <a:off x="611188" y="3573463"/>
            <a:ext cx="7962900" cy="271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000">
                <a:latin typeface="Courier New" panose="02070309020205020404" pitchFamily="49" charset="0"/>
              </a:rPr>
              <a:t>练习：</a:t>
            </a:r>
            <a:endParaRPr lang="zh-CN" altLang="en-US" sz="2000">
              <a:latin typeface="Courier New" panose="02070309020205020404" pitchFamily="49" charset="0"/>
            </a:endParaRPr>
          </a:p>
          <a:p>
            <a:pPr lvl="1" eaLnBrk="1" hangingPunct="1">
              <a:lnSpc>
                <a:spcPct val="90000"/>
              </a:lnSpc>
              <a:spcBef>
                <a:spcPct val="20000"/>
              </a:spcBef>
              <a:buClr>
                <a:schemeClr val="tx1"/>
              </a:buClr>
              <a:buSzPct val="70000"/>
              <a:buFont typeface="Wingdings" panose="05000000000000000000" pitchFamily="2" charset="2"/>
              <a:buChar char="l"/>
            </a:pPr>
            <a:r>
              <a:rPr lang="zh-CN" altLang="en-US" sz="2000">
                <a:latin typeface="Courier New" panose="02070309020205020404" pitchFamily="49" charset="0"/>
              </a:rPr>
              <a:t>统计一个班级数学总成绩？</a:t>
            </a:r>
            <a:endParaRPr lang="zh-CN" altLang="en-US" sz="2000">
              <a:latin typeface="Courier New" panose="02070309020205020404" pitchFamily="49" charset="0"/>
            </a:endParaRPr>
          </a:p>
          <a:p>
            <a:pPr lvl="1" eaLnBrk="1" hangingPunct="1">
              <a:lnSpc>
                <a:spcPct val="90000"/>
              </a:lnSpc>
              <a:spcBef>
                <a:spcPct val="20000"/>
              </a:spcBef>
              <a:buClr>
                <a:schemeClr val="tx1"/>
              </a:buClr>
              <a:buSzPct val="70000"/>
              <a:buFont typeface="Wingdings" panose="05000000000000000000" pitchFamily="2" charset="2"/>
              <a:buChar char="l"/>
            </a:pPr>
            <a:r>
              <a:rPr lang="zh-CN" altLang="en-US" sz="2000">
                <a:latin typeface="Courier New" panose="02070309020205020404" pitchFamily="49" charset="0"/>
              </a:rPr>
              <a:t>统计一个班级语文、英语、数学各科的总成绩</a:t>
            </a:r>
            <a:endParaRPr lang="zh-CN" altLang="en-US" sz="2000">
              <a:latin typeface="Courier New" panose="02070309020205020404" pitchFamily="49" charset="0"/>
            </a:endParaRPr>
          </a:p>
          <a:p>
            <a:pPr lvl="1" eaLnBrk="1" hangingPunct="1">
              <a:lnSpc>
                <a:spcPct val="90000"/>
              </a:lnSpc>
              <a:spcBef>
                <a:spcPct val="20000"/>
              </a:spcBef>
              <a:buClr>
                <a:schemeClr val="tx1"/>
              </a:buClr>
              <a:buSzPct val="70000"/>
              <a:buFont typeface="Wingdings" panose="05000000000000000000" pitchFamily="2" charset="2"/>
              <a:buChar char="l"/>
            </a:pPr>
            <a:r>
              <a:rPr lang="zh-CN" altLang="en-US" sz="2000"/>
              <a:t>统计一个班级语文、英语、数学的成绩总和</a:t>
            </a:r>
            <a:endParaRPr lang="zh-CN" altLang="en-US" sz="2000">
              <a:latin typeface="Courier New" panose="02070309020205020404" pitchFamily="49" charset="0"/>
            </a:endParaRPr>
          </a:p>
          <a:p>
            <a:pPr lvl="1" eaLnBrk="1" hangingPunct="1">
              <a:lnSpc>
                <a:spcPct val="90000"/>
              </a:lnSpc>
              <a:spcBef>
                <a:spcPct val="20000"/>
              </a:spcBef>
              <a:buClr>
                <a:schemeClr val="tx1"/>
              </a:buClr>
              <a:buSzPct val="70000"/>
              <a:buFont typeface="Wingdings" panose="05000000000000000000" pitchFamily="2" charset="2"/>
              <a:buChar char="l"/>
            </a:pPr>
            <a:r>
              <a:rPr lang="zh-CN" altLang="en-US" sz="2000">
                <a:latin typeface="Courier New" panose="02070309020205020404" pitchFamily="49" charset="0"/>
              </a:rPr>
              <a:t>统计一个班级语文成绩平均分</a:t>
            </a:r>
            <a:endParaRPr lang="zh-CN" altLang="en-US" sz="2000">
              <a:latin typeface="Courier New" panose="02070309020205020404" pitchFamily="49" charset="0"/>
            </a:endParaRPr>
          </a:p>
          <a:p>
            <a:pPr eaLnBrk="1" hangingPunct="1">
              <a:lnSpc>
                <a:spcPct val="90000"/>
              </a:lnSpc>
              <a:spcBef>
                <a:spcPct val="20000"/>
              </a:spcBef>
              <a:buClr>
                <a:schemeClr val="tx1"/>
              </a:buClr>
              <a:buSzPct val="70000"/>
              <a:buFont typeface="Wingdings" panose="05000000000000000000" pitchFamily="2" charset="2"/>
              <a:buChar char="l"/>
            </a:pPr>
            <a:r>
              <a:rPr lang="zh-CN" altLang="en-US" sz="2000">
                <a:latin typeface="Courier New" panose="02070309020205020404" pitchFamily="49" charset="0"/>
              </a:rPr>
              <a:t>注意：</a:t>
            </a:r>
            <a:r>
              <a:rPr lang="en-US" altLang="zh-CN" sz="2000">
                <a:latin typeface="Courier New" panose="02070309020205020404" pitchFamily="49" charset="0"/>
              </a:rPr>
              <a:t>sum</a:t>
            </a:r>
            <a:r>
              <a:rPr lang="zh-CN" altLang="en-US" sz="2000">
                <a:latin typeface="Courier New" panose="02070309020205020404" pitchFamily="49" charset="0"/>
              </a:rPr>
              <a:t>仅对数值起作用，否则会报错。</a:t>
            </a:r>
            <a:endParaRPr lang="zh-CN" altLang="en-US" sz="2000">
              <a:latin typeface="Courier New" panose="02070309020205020404" pitchFamily="49" charset="0"/>
            </a:endParaRPr>
          </a:p>
          <a:p>
            <a:pPr eaLnBrk="1" hangingPunct="1">
              <a:lnSpc>
                <a:spcPct val="90000"/>
              </a:lnSpc>
              <a:spcBef>
                <a:spcPct val="20000"/>
              </a:spcBef>
              <a:buClr>
                <a:schemeClr val="tx1"/>
              </a:buClr>
              <a:buSzPct val="70000"/>
              <a:buFont typeface="Wingdings" panose="05000000000000000000" pitchFamily="2" charset="2"/>
              <a:buChar char="l"/>
            </a:pPr>
            <a:r>
              <a:rPr lang="zh-CN" altLang="en-US" sz="2000"/>
              <a:t>注意：对多列求和，“，”号不能少。</a:t>
            </a:r>
            <a:endParaRPr lang="zh-CN" altLang="en-US" sz="2000">
              <a:latin typeface="Courier New" panose="02070309020205020404" pitchFamily="49" charset="0"/>
            </a:endParaRPr>
          </a:p>
          <a:p>
            <a:pPr lvl="1" eaLnBrk="1" hangingPunct="1">
              <a:lnSpc>
                <a:spcPct val="90000"/>
              </a:lnSpc>
              <a:spcBef>
                <a:spcPct val="20000"/>
              </a:spcBef>
              <a:buClr>
                <a:schemeClr val="tx1"/>
              </a:buClr>
              <a:buSzPct val="70000"/>
              <a:buFont typeface="Wingdings" panose="05000000000000000000" pitchFamily="2" charset="2"/>
              <a:buChar char="l"/>
            </a:pPr>
            <a:endParaRPr lang="en-US" altLang="zh-CN" sz="2000">
              <a:latin typeface="Courier New" panose="02070309020205020404" pitchFamily="49" charset="0"/>
            </a:endParaRPr>
          </a:p>
        </p:txBody>
      </p:sp>
      <p:sp>
        <p:nvSpPr>
          <p:cNvPr id="90119" name="Text Box 8"/>
          <p:cNvSpPr txBox="1">
            <a:spLocks noChangeArrowheads="1"/>
          </p:cNvSpPr>
          <p:nvPr/>
        </p:nvSpPr>
        <p:spPr bwMode="auto">
          <a:xfrm>
            <a:off x="611188" y="1628775"/>
            <a:ext cx="763270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en-US" altLang="zh-CN" sz="2400"/>
              <a:t>Sum</a:t>
            </a:r>
            <a:r>
              <a:rPr lang="zh-CN" altLang="en-US" sz="2400"/>
              <a:t>函数返回满足</a:t>
            </a:r>
            <a:r>
              <a:rPr lang="en-US" altLang="zh-CN" sz="2400"/>
              <a:t>where</a:t>
            </a:r>
            <a:r>
              <a:rPr lang="zh-CN" altLang="en-US" sz="2400"/>
              <a:t>条件的行的和</a:t>
            </a:r>
            <a:endParaRPr lang="zh-CN" altLang="en-US" sz="24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3"/>
          <p:cNvSpPr txBox="1">
            <a:spLocks noChangeArrowheads="1"/>
          </p:cNvSpPr>
          <p:nvPr/>
        </p:nvSpPr>
        <p:spPr bwMode="auto">
          <a:xfrm>
            <a:off x="7415213" y="188913"/>
            <a:ext cx="1620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ea typeface="华文行楷" panose="02010800040101010101" pitchFamily="2" charset="-122"/>
              </a:rPr>
              <a:t> </a:t>
            </a:r>
            <a:endParaRPr lang="en-US" altLang="zh-CN" sz="2000">
              <a:ea typeface="华文行楷" panose="02010800040101010101" pitchFamily="2" charset="-122"/>
            </a:endParaRPr>
          </a:p>
        </p:txBody>
      </p:sp>
      <p:sp>
        <p:nvSpPr>
          <p:cNvPr id="92163" name="Rectangle 2"/>
          <p:cNvSpPr>
            <a:spLocks noChangeArrowheads="1"/>
          </p:cNvSpPr>
          <p:nvPr/>
        </p:nvSpPr>
        <p:spPr bwMode="auto">
          <a:xfrm>
            <a:off x="539750" y="765175"/>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en-US" altLang="en-US" sz="2800" b="1">
                <a:latin typeface="Calibri Light" panose="020F0302020204030204" pitchFamily="34" charset="0"/>
                <a:ea typeface="华文新魏" panose="02010800040101010101" pitchFamily="2" charset="-122"/>
              </a:rPr>
              <a:t>合计函数－AVG</a:t>
            </a:r>
            <a:endParaRPr lang="en-US" altLang="zh-CN" sz="2800" b="1">
              <a:latin typeface="Calibri Light" panose="020F0302020204030204" pitchFamily="34" charset="0"/>
              <a:ea typeface="华文新魏" panose="02010800040101010101" pitchFamily="2" charset="-122"/>
            </a:endParaRPr>
          </a:p>
        </p:txBody>
      </p:sp>
      <p:sp>
        <p:nvSpPr>
          <p:cNvPr id="92164"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65" name="Rectangle 6"/>
          <p:cNvSpPr>
            <a:spLocks noChangeArrowheads="1"/>
          </p:cNvSpPr>
          <p:nvPr/>
        </p:nvSpPr>
        <p:spPr bwMode="blackWhite">
          <a:xfrm>
            <a:off x="684213" y="2347913"/>
            <a:ext cx="7632700" cy="1079500"/>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tabLst>
                <a:tab pos="1200150" algn="l"/>
              </a:tabLst>
              <a:defRPr>
                <a:solidFill>
                  <a:schemeClr val="tx1"/>
                </a:solidFill>
                <a:latin typeface="Arial" panose="020B0604020202020204" pitchFamily="34" charset="0"/>
                <a:ea typeface="宋体" panose="02010600030101010101" pitchFamily="2" charset="-122"/>
              </a:defRPr>
            </a:lvl1pPr>
            <a:lvl2pPr marL="742950" indent="-285750">
              <a:tabLst>
                <a:tab pos="1200150" algn="l"/>
              </a:tabLst>
              <a:defRPr>
                <a:solidFill>
                  <a:schemeClr val="tx1"/>
                </a:solidFill>
                <a:latin typeface="Arial" panose="020B0604020202020204" pitchFamily="34" charset="0"/>
                <a:ea typeface="宋体" panose="02010600030101010101" pitchFamily="2" charset="-122"/>
              </a:defRPr>
            </a:lvl2pPr>
            <a:lvl3pPr marL="1143000" indent="-228600">
              <a:tabLst>
                <a:tab pos="1200150" algn="l"/>
              </a:tabLst>
              <a:defRPr>
                <a:solidFill>
                  <a:schemeClr val="tx1"/>
                </a:solidFill>
                <a:latin typeface="Arial" panose="020B0604020202020204" pitchFamily="34" charset="0"/>
                <a:ea typeface="宋体" panose="02010600030101010101" pitchFamily="2" charset="-122"/>
              </a:defRPr>
            </a:lvl3pPr>
            <a:lvl4pPr marL="1600200" indent="-228600">
              <a:tabLst>
                <a:tab pos="1200150" algn="l"/>
              </a:tabLst>
              <a:defRPr>
                <a:solidFill>
                  <a:schemeClr val="tx1"/>
                </a:solidFill>
                <a:latin typeface="Arial" panose="020B0604020202020204" pitchFamily="34" charset="0"/>
                <a:ea typeface="宋体" panose="02010600030101010101" pitchFamily="2" charset="-122"/>
              </a:defRPr>
            </a:lvl4pPr>
            <a:lvl5pPr marL="2057400" indent="-228600">
              <a:tabLst>
                <a:tab pos="120015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None/>
            </a:pPr>
            <a:r>
              <a:rPr lang="en-US" altLang="zh-CN" b="1" i="1">
                <a:solidFill>
                  <a:srgbClr val="000000"/>
                </a:solidFill>
                <a:latin typeface="Courier New" panose="02070309020205020404" pitchFamily="49" charset="0"/>
              </a:rPr>
              <a:t>Select avg(</a:t>
            </a:r>
            <a:r>
              <a:rPr lang="zh-CN" altLang="en-US" b="1" i="1">
                <a:solidFill>
                  <a:srgbClr val="000000"/>
                </a:solidFill>
                <a:latin typeface="Courier New" panose="02070309020205020404" pitchFamily="49" charset="0"/>
              </a:rPr>
              <a:t>列名</a:t>
            </a:r>
            <a:r>
              <a:rPr lang="en-US" altLang="zh-CN" b="1" i="1">
                <a:solidFill>
                  <a:srgbClr val="000000"/>
                </a:solidFill>
                <a:latin typeface="Courier New" panose="02070309020205020404" pitchFamily="49" charset="0"/>
              </a:rPr>
              <a:t>)</a:t>
            </a:r>
            <a:r>
              <a:rPr lang="zh-CN" altLang="en-US" b="1" i="1">
                <a:solidFill>
                  <a:srgbClr val="000000"/>
                </a:solidFill>
                <a:latin typeface="Courier New" panose="02070309020205020404" pitchFamily="49" charset="0"/>
              </a:rPr>
              <a:t>｛</a:t>
            </a:r>
            <a:r>
              <a:rPr lang="en-US" altLang="zh-CN" i="1">
                <a:solidFill>
                  <a:srgbClr val="FF0000"/>
                </a:solidFill>
                <a:latin typeface="Courier New" panose="02070309020205020404" pitchFamily="49" charset="0"/>
              </a:rPr>
              <a:t>,</a:t>
            </a:r>
            <a:r>
              <a:rPr lang="en-US" altLang="zh-CN" b="1" i="1">
                <a:solidFill>
                  <a:srgbClr val="000000"/>
                </a:solidFill>
                <a:latin typeface="Courier New" panose="02070309020205020404" pitchFamily="49" charset="0"/>
              </a:rPr>
              <a:t>avg(</a:t>
            </a:r>
            <a:r>
              <a:rPr lang="zh-CN" altLang="en-US" b="1" i="1">
                <a:solidFill>
                  <a:srgbClr val="000000"/>
                </a:solidFill>
                <a:latin typeface="Courier New" panose="02070309020205020404" pitchFamily="49" charset="0"/>
              </a:rPr>
              <a:t>列名</a:t>
            </a:r>
            <a:r>
              <a:rPr lang="en-US" altLang="zh-CN" b="1" i="1">
                <a:solidFill>
                  <a:srgbClr val="000000"/>
                </a:solidFill>
                <a:latin typeface="Courier New" panose="02070309020205020404" pitchFamily="49" charset="0"/>
              </a:rPr>
              <a:t>)…</a:t>
            </a:r>
            <a:r>
              <a:rPr lang="zh-CN" altLang="en-US" b="1" i="1">
                <a:solidFill>
                  <a:srgbClr val="000000"/>
                </a:solidFill>
                <a:latin typeface="Courier New" panose="02070309020205020404" pitchFamily="49" charset="0"/>
              </a:rPr>
              <a:t>｝ </a:t>
            </a:r>
            <a:r>
              <a:rPr lang="en-US" altLang="zh-CN" b="1" i="1">
                <a:solidFill>
                  <a:srgbClr val="000000"/>
                </a:solidFill>
                <a:latin typeface="Courier New" panose="02070309020205020404" pitchFamily="49" charset="0"/>
              </a:rPr>
              <a:t>from tablename</a:t>
            </a:r>
            <a:endParaRPr lang="en-US" altLang="zh-CN" b="1" i="1">
              <a:solidFill>
                <a:srgbClr val="000000"/>
              </a:solidFill>
              <a:latin typeface="Courier New" panose="02070309020205020404" pitchFamily="49" charset="0"/>
            </a:endParaRPr>
          </a:p>
          <a:p>
            <a:pPr eaLnBrk="1" hangingPunct="1">
              <a:lnSpc>
                <a:spcPct val="90000"/>
              </a:lnSpc>
              <a:spcBef>
                <a:spcPct val="20000"/>
              </a:spcBef>
              <a:buClr>
                <a:schemeClr val="tx1"/>
              </a:buClr>
              <a:buSzPct val="70000"/>
              <a:buFont typeface="Wingdings" panose="05000000000000000000" pitchFamily="2" charset="2"/>
              <a:buNone/>
            </a:pPr>
            <a:r>
              <a:rPr lang="en-US" altLang="zh-CN" sz="2000" b="1">
                <a:latin typeface="Courier New" panose="02070309020205020404" pitchFamily="49" charset="0"/>
              </a:rPr>
              <a:t>		[WHERE </a:t>
            </a:r>
            <a:r>
              <a:rPr lang="en-US" altLang="zh-CN" sz="2000" b="1" i="1">
                <a:latin typeface="Courier New" panose="02070309020205020404" pitchFamily="49" charset="0"/>
              </a:rPr>
              <a:t>where_definition</a:t>
            </a:r>
            <a:r>
              <a:rPr lang="en-US" altLang="zh-CN" sz="2000" b="1">
                <a:latin typeface="Courier New" panose="02070309020205020404" pitchFamily="49" charset="0"/>
              </a:rPr>
              <a:t>]  </a:t>
            </a:r>
            <a:r>
              <a:rPr lang="en-US" altLang="zh-CN" b="1" i="1">
                <a:solidFill>
                  <a:srgbClr val="000000"/>
                </a:solidFill>
                <a:latin typeface="Courier New" panose="02070309020205020404" pitchFamily="49" charset="0"/>
              </a:rPr>
              <a:t> </a:t>
            </a:r>
            <a:endParaRPr lang="en-US" altLang="zh-CN" b="1" i="1">
              <a:solidFill>
                <a:srgbClr val="000000"/>
              </a:solidFill>
              <a:latin typeface="Courier New" panose="02070309020205020404" pitchFamily="49" charset="0"/>
            </a:endParaRPr>
          </a:p>
        </p:txBody>
      </p:sp>
      <p:sp>
        <p:nvSpPr>
          <p:cNvPr id="92166" name="Text Box 7"/>
          <p:cNvSpPr txBox="1">
            <a:spLocks noChangeArrowheads="1"/>
          </p:cNvSpPr>
          <p:nvPr/>
        </p:nvSpPr>
        <p:spPr bwMode="auto">
          <a:xfrm>
            <a:off x="611188" y="3644900"/>
            <a:ext cx="7962900" cy="207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en-US" altLang="zh-CN" sz="2000">
                <a:latin typeface="Courier New" panose="02070309020205020404" pitchFamily="49" charset="0"/>
              </a:rPr>
              <a:t>Null </a:t>
            </a:r>
            <a:r>
              <a:rPr lang="zh-CN" altLang="en-US" sz="2000">
                <a:latin typeface="Courier New" panose="02070309020205020404" pitchFamily="49" charset="0"/>
              </a:rPr>
              <a:t>值不参与 统计 。</a:t>
            </a:r>
            <a:endParaRPr lang="en-US" altLang="zh-CN" sz="2000">
              <a:latin typeface="Courier New" panose="02070309020205020404" pitchFamily="49" charset="0"/>
            </a:endParaRPr>
          </a:p>
          <a:p>
            <a:pPr eaLnBrk="1" hangingPunct="1">
              <a:lnSpc>
                <a:spcPct val="90000"/>
              </a:lnSpc>
              <a:spcBef>
                <a:spcPct val="20000"/>
              </a:spcBef>
              <a:buClr>
                <a:schemeClr val="tx1"/>
              </a:buClr>
              <a:buSzPct val="70000"/>
              <a:buFont typeface="Wingdings" panose="05000000000000000000" pitchFamily="2" charset="2"/>
              <a:buChar char="l"/>
            </a:pPr>
            <a:endParaRPr lang="en-US" altLang="zh-CN" sz="2000">
              <a:latin typeface="Courier New" panose="02070309020205020404" pitchFamily="49" charset="0"/>
            </a:endParaRPr>
          </a:p>
          <a:p>
            <a:pPr eaLnBrk="1" hangingPunct="1">
              <a:lnSpc>
                <a:spcPct val="90000"/>
              </a:lnSpc>
              <a:spcBef>
                <a:spcPct val="20000"/>
              </a:spcBef>
              <a:buClr>
                <a:schemeClr val="tx1"/>
              </a:buClr>
              <a:buSzPct val="70000"/>
              <a:buFont typeface="Wingdings" panose="05000000000000000000" pitchFamily="2" charset="2"/>
              <a:buChar char="l"/>
            </a:pPr>
            <a:r>
              <a:rPr lang="zh-CN" altLang="en-US" sz="2000">
                <a:latin typeface="Courier New" panose="02070309020205020404" pitchFamily="49" charset="0"/>
              </a:rPr>
              <a:t>练习：</a:t>
            </a:r>
            <a:endParaRPr lang="zh-CN" altLang="en-US" sz="2000">
              <a:latin typeface="Courier New" panose="02070309020205020404" pitchFamily="49" charset="0"/>
            </a:endParaRPr>
          </a:p>
          <a:p>
            <a:pPr lvl="1" eaLnBrk="1" hangingPunct="1">
              <a:lnSpc>
                <a:spcPct val="90000"/>
              </a:lnSpc>
              <a:spcBef>
                <a:spcPct val="20000"/>
              </a:spcBef>
              <a:buClr>
                <a:schemeClr val="tx1"/>
              </a:buClr>
              <a:buSzPct val="70000"/>
              <a:buFont typeface="Wingdings" panose="05000000000000000000" pitchFamily="2" charset="2"/>
              <a:buChar char="l"/>
            </a:pPr>
            <a:r>
              <a:rPr lang="zh-CN" altLang="en-US" sz="2000">
                <a:latin typeface="Courier New" panose="02070309020205020404" pitchFamily="49" charset="0"/>
              </a:rPr>
              <a:t>求一个班级数学平均分？</a:t>
            </a:r>
            <a:endParaRPr lang="zh-CN" altLang="en-US" sz="2000">
              <a:latin typeface="Courier New" panose="02070309020205020404" pitchFamily="49" charset="0"/>
            </a:endParaRPr>
          </a:p>
          <a:p>
            <a:pPr lvl="1" eaLnBrk="1" hangingPunct="1">
              <a:lnSpc>
                <a:spcPct val="90000"/>
              </a:lnSpc>
              <a:spcBef>
                <a:spcPct val="20000"/>
              </a:spcBef>
              <a:buClr>
                <a:schemeClr val="tx1"/>
              </a:buClr>
              <a:buSzPct val="70000"/>
              <a:buFont typeface="Wingdings" panose="05000000000000000000" pitchFamily="2" charset="2"/>
              <a:buChar char="l"/>
            </a:pPr>
            <a:r>
              <a:rPr lang="zh-CN" altLang="en-US" sz="2000">
                <a:latin typeface="Courier New" panose="02070309020205020404" pitchFamily="49" charset="0"/>
              </a:rPr>
              <a:t>求一个班级总分平均分</a:t>
            </a:r>
            <a:endParaRPr lang="zh-CN" altLang="en-US" sz="2000">
              <a:latin typeface="Courier New" panose="02070309020205020404" pitchFamily="49" charset="0"/>
            </a:endParaRPr>
          </a:p>
          <a:p>
            <a:pPr lvl="1" eaLnBrk="1" hangingPunct="1">
              <a:lnSpc>
                <a:spcPct val="90000"/>
              </a:lnSpc>
              <a:spcBef>
                <a:spcPct val="20000"/>
              </a:spcBef>
              <a:buClr>
                <a:schemeClr val="tx1"/>
              </a:buClr>
              <a:buSzPct val="70000"/>
              <a:buFont typeface="Wingdings" panose="05000000000000000000" pitchFamily="2" charset="2"/>
              <a:buChar char="l"/>
            </a:pPr>
            <a:endParaRPr lang="en-US" altLang="zh-CN" sz="2000">
              <a:latin typeface="Courier New" panose="02070309020205020404" pitchFamily="49" charset="0"/>
            </a:endParaRPr>
          </a:p>
        </p:txBody>
      </p:sp>
      <p:sp>
        <p:nvSpPr>
          <p:cNvPr id="92167" name="Text Box 8"/>
          <p:cNvSpPr txBox="1">
            <a:spLocks noChangeArrowheads="1"/>
          </p:cNvSpPr>
          <p:nvPr/>
        </p:nvSpPr>
        <p:spPr bwMode="auto">
          <a:xfrm>
            <a:off x="611188" y="1700213"/>
            <a:ext cx="7632700"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en-US" altLang="zh-CN" sz="2400"/>
              <a:t>AVG</a:t>
            </a:r>
            <a:r>
              <a:rPr lang="zh-CN" altLang="en-US" sz="2400"/>
              <a:t>函数返回满足</a:t>
            </a:r>
            <a:r>
              <a:rPr lang="en-US" altLang="zh-CN" sz="2400"/>
              <a:t>where</a:t>
            </a:r>
            <a:r>
              <a:rPr lang="zh-CN" altLang="en-US" sz="2400"/>
              <a:t>条件的一列的平均值</a:t>
            </a:r>
            <a:endParaRPr lang="zh-CN" altLang="en-US" sz="24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3"/>
          <p:cNvSpPr txBox="1">
            <a:spLocks noChangeArrowheads="1"/>
          </p:cNvSpPr>
          <p:nvPr/>
        </p:nvSpPr>
        <p:spPr bwMode="auto">
          <a:xfrm>
            <a:off x="7415213" y="188913"/>
            <a:ext cx="1620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ea typeface="华文行楷" panose="02010800040101010101" pitchFamily="2" charset="-122"/>
              </a:rPr>
              <a:t> </a:t>
            </a:r>
            <a:endParaRPr lang="en-US" altLang="zh-CN" sz="2000">
              <a:ea typeface="华文行楷" panose="02010800040101010101" pitchFamily="2" charset="-122"/>
            </a:endParaRPr>
          </a:p>
        </p:txBody>
      </p:sp>
      <p:sp>
        <p:nvSpPr>
          <p:cNvPr id="94211" name="Rectangle 2"/>
          <p:cNvSpPr>
            <a:spLocks noChangeArrowheads="1"/>
          </p:cNvSpPr>
          <p:nvPr/>
        </p:nvSpPr>
        <p:spPr bwMode="auto">
          <a:xfrm>
            <a:off x="539750" y="765175"/>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en-US" altLang="en-US" sz="2800" b="1">
                <a:latin typeface="Calibri Light" panose="020F0302020204030204" pitchFamily="34" charset="0"/>
                <a:ea typeface="华文新魏" panose="02010800040101010101" pitchFamily="2" charset="-122"/>
              </a:rPr>
              <a:t>合计函数－MAX/MIN</a:t>
            </a:r>
            <a:endParaRPr lang="en-US" altLang="zh-CN" sz="2800" b="1">
              <a:latin typeface="Calibri Light" panose="020F0302020204030204" pitchFamily="34" charset="0"/>
              <a:ea typeface="华文新魏" panose="02010800040101010101" pitchFamily="2" charset="-122"/>
            </a:endParaRPr>
          </a:p>
        </p:txBody>
      </p:sp>
      <p:sp>
        <p:nvSpPr>
          <p:cNvPr id="94212"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213" name="Rectangle 6"/>
          <p:cNvSpPr>
            <a:spLocks noChangeArrowheads="1"/>
          </p:cNvSpPr>
          <p:nvPr/>
        </p:nvSpPr>
        <p:spPr bwMode="blackWhite">
          <a:xfrm>
            <a:off x="684213" y="2347913"/>
            <a:ext cx="7632700" cy="1079500"/>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tabLst>
                <a:tab pos="1200150" algn="l"/>
              </a:tabLst>
              <a:defRPr>
                <a:solidFill>
                  <a:schemeClr val="tx1"/>
                </a:solidFill>
                <a:latin typeface="Arial" panose="020B0604020202020204" pitchFamily="34" charset="0"/>
                <a:ea typeface="宋体" panose="02010600030101010101" pitchFamily="2" charset="-122"/>
              </a:defRPr>
            </a:lvl1pPr>
            <a:lvl2pPr marL="742950" indent="-285750">
              <a:tabLst>
                <a:tab pos="1200150" algn="l"/>
              </a:tabLst>
              <a:defRPr>
                <a:solidFill>
                  <a:schemeClr val="tx1"/>
                </a:solidFill>
                <a:latin typeface="Arial" panose="020B0604020202020204" pitchFamily="34" charset="0"/>
                <a:ea typeface="宋体" panose="02010600030101010101" pitchFamily="2" charset="-122"/>
              </a:defRPr>
            </a:lvl2pPr>
            <a:lvl3pPr marL="1143000" indent="-228600">
              <a:tabLst>
                <a:tab pos="1200150" algn="l"/>
              </a:tabLst>
              <a:defRPr>
                <a:solidFill>
                  <a:schemeClr val="tx1"/>
                </a:solidFill>
                <a:latin typeface="Arial" panose="020B0604020202020204" pitchFamily="34" charset="0"/>
                <a:ea typeface="宋体" panose="02010600030101010101" pitchFamily="2" charset="-122"/>
              </a:defRPr>
            </a:lvl3pPr>
            <a:lvl4pPr marL="1600200" indent="-228600">
              <a:tabLst>
                <a:tab pos="1200150" algn="l"/>
              </a:tabLst>
              <a:defRPr>
                <a:solidFill>
                  <a:schemeClr val="tx1"/>
                </a:solidFill>
                <a:latin typeface="Arial" panose="020B0604020202020204" pitchFamily="34" charset="0"/>
                <a:ea typeface="宋体" panose="02010600030101010101" pitchFamily="2" charset="-122"/>
              </a:defRPr>
            </a:lvl4pPr>
            <a:lvl5pPr marL="2057400" indent="-228600">
              <a:tabLst>
                <a:tab pos="120015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None/>
            </a:pPr>
            <a:r>
              <a:rPr lang="en-US" altLang="zh-CN" b="1" i="1">
                <a:solidFill>
                  <a:srgbClr val="000000"/>
                </a:solidFill>
                <a:latin typeface="Courier New" panose="02070309020205020404" pitchFamily="49" charset="0"/>
              </a:rPr>
              <a:t>Select max(</a:t>
            </a:r>
            <a:r>
              <a:rPr lang="zh-CN" altLang="en-US" b="1" i="1">
                <a:solidFill>
                  <a:srgbClr val="000000"/>
                </a:solidFill>
                <a:latin typeface="Courier New" panose="02070309020205020404" pitchFamily="49" charset="0"/>
              </a:rPr>
              <a:t>列名</a:t>
            </a:r>
            <a:r>
              <a:rPr lang="en-US" altLang="zh-CN" b="1" i="1">
                <a:solidFill>
                  <a:srgbClr val="000000"/>
                </a:solidFill>
                <a:latin typeface="Courier New" panose="02070309020205020404" pitchFamily="49" charset="0"/>
              </a:rPr>
              <a:t>)</a:t>
            </a:r>
            <a:r>
              <a:rPr lang="zh-CN" altLang="en-US" b="1" i="1">
                <a:solidFill>
                  <a:srgbClr val="000000"/>
                </a:solidFill>
                <a:latin typeface="Courier New" panose="02070309020205020404" pitchFamily="49" charset="0"/>
              </a:rPr>
              <a:t>　</a:t>
            </a:r>
            <a:r>
              <a:rPr lang="en-US" altLang="zh-CN" b="1" i="1">
                <a:solidFill>
                  <a:srgbClr val="000000"/>
                </a:solidFill>
                <a:latin typeface="Courier New" panose="02070309020205020404" pitchFamily="49" charset="0"/>
              </a:rPr>
              <a:t>from tablename</a:t>
            </a:r>
            <a:endParaRPr lang="en-US" altLang="zh-CN" b="1" i="1">
              <a:solidFill>
                <a:srgbClr val="000000"/>
              </a:solidFill>
              <a:latin typeface="Courier New" panose="02070309020205020404" pitchFamily="49" charset="0"/>
            </a:endParaRPr>
          </a:p>
          <a:p>
            <a:pPr eaLnBrk="1" hangingPunct="1">
              <a:lnSpc>
                <a:spcPct val="90000"/>
              </a:lnSpc>
              <a:spcBef>
                <a:spcPct val="20000"/>
              </a:spcBef>
              <a:buClr>
                <a:schemeClr val="tx1"/>
              </a:buClr>
              <a:buSzPct val="70000"/>
              <a:buFont typeface="Wingdings" panose="05000000000000000000" pitchFamily="2" charset="2"/>
              <a:buNone/>
            </a:pPr>
            <a:r>
              <a:rPr lang="en-US" altLang="zh-CN" sz="2000" b="1">
                <a:latin typeface="Courier New" panose="02070309020205020404" pitchFamily="49" charset="0"/>
              </a:rPr>
              <a:t>		[WHERE </a:t>
            </a:r>
            <a:r>
              <a:rPr lang="en-US" altLang="zh-CN" sz="2000" b="1" i="1">
                <a:latin typeface="Courier New" panose="02070309020205020404" pitchFamily="49" charset="0"/>
              </a:rPr>
              <a:t>where_definition</a:t>
            </a:r>
            <a:r>
              <a:rPr lang="en-US" altLang="zh-CN" sz="2000" b="1">
                <a:latin typeface="Courier New" panose="02070309020205020404" pitchFamily="49" charset="0"/>
              </a:rPr>
              <a:t>]  </a:t>
            </a:r>
            <a:r>
              <a:rPr lang="en-US" altLang="zh-CN" b="1" i="1">
                <a:solidFill>
                  <a:srgbClr val="000000"/>
                </a:solidFill>
                <a:latin typeface="Courier New" panose="02070309020205020404" pitchFamily="49" charset="0"/>
              </a:rPr>
              <a:t> </a:t>
            </a:r>
            <a:endParaRPr lang="en-US" altLang="zh-CN" b="1" i="1">
              <a:solidFill>
                <a:srgbClr val="000000"/>
              </a:solidFill>
              <a:latin typeface="Courier New" panose="02070309020205020404" pitchFamily="49" charset="0"/>
            </a:endParaRPr>
          </a:p>
        </p:txBody>
      </p:sp>
      <p:sp>
        <p:nvSpPr>
          <p:cNvPr id="94214" name="Text Box 7"/>
          <p:cNvSpPr txBox="1">
            <a:spLocks noChangeArrowheads="1"/>
          </p:cNvSpPr>
          <p:nvPr/>
        </p:nvSpPr>
        <p:spPr bwMode="auto">
          <a:xfrm>
            <a:off x="611188" y="3644900"/>
            <a:ext cx="7962900" cy="103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000">
                <a:latin typeface="Courier New" panose="02070309020205020404" pitchFamily="49" charset="0"/>
              </a:rPr>
              <a:t>练习：</a:t>
            </a:r>
            <a:endParaRPr lang="zh-CN" altLang="en-US" sz="2000">
              <a:latin typeface="Courier New" panose="02070309020205020404" pitchFamily="49" charset="0"/>
            </a:endParaRPr>
          </a:p>
          <a:p>
            <a:pPr lvl="1" eaLnBrk="1" hangingPunct="1">
              <a:lnSpc>
                <a:spcPct val="90000"/>
              </a:lnSpc>
              <a:spcBef>
                <a:spcPct val="20000"/>
              </a:spcBef>
              <a:buClr>
                <a:schemeClr val="tx1"/>
              </a:buClr>
              <a:buSzPct val="70000"/>
              <a:buFont typeface="Wingdings" panose="05000000000000000000" pitchFamily="2" charset="2"/>
              <a:buChar char="l"/>
            </a:pPr>
            <a:r>
              <a:rPr lang="zh-CN" altLang="en-US" sz="2000">
                <a:latin typeface="Courier New" panose="02070309020205020404" pitchFamily="49" charset="0"/>
              </a:rPr>
              <a:t>求班级最高分和最低分（数值范围在统计中特别有用）</a:t>
            </a:r>
            <a:endParaRPr lang="zh-CN" altLang="en-US" sz="2000">
              <a:latin typeface="Courier New" panose="02070309020205020404" pitchFamily="49" charset="0"/>
            </a:endParaRPr>
          </a:p>
          <a:p>
            <a:pPr lvl="1" eaLnBrk="1" hangingPunct="1">
              <a:lnSpc>
                <a:spcPct val="90000"/>
              </a:lnSpc>
              <a:spcBef>
                <a:spcPct val="20000"/>
              </a:spcBef>
              <a:buClr>
                <a:schemeClr val="tx1"/>
              </a:buClr>
              <a:buSzPct val="70000"/>
              <a:buFont typeface="Wingdings" panose="05000000000000000000" pitchFamily="2" charset="2"/>
              <a:buNone/>
            </a:pPr>
            <a:r>
              <a:rPr lang="en-US" altLang="zh-CN" sz="2000">
                <a:latin typeface="Courier New" panose="02070309020205020404" pitchFamily="49" charset="0"/>
              </a:rPr>
              <a:t>select max(english+math+chinese) from student;</a:t>
            </a:r>
            <a:endParaRPr lang="en-US" altLang="zh-CN" sz="2000">
              <a:latin typeface="Courier New" panose="02070309020205020404" pitchFamily="49" charset="0"/>
            </a:endParaRPr>
          </a:p>
        </p:txBody>
      </p:sp>
      <p:sp>
        <p:nvSpPr>
          <p:cNvPr id="94215" name="Text Box 8"/>
          <p:cNvSpPr txBox="1">
            <a:spLocks noChangeArrowheads="1"/>
          </p:cNvSpPr>
          <p:nvPr/>
        </p:nvSpPr>
        <p:spPr bwMode="auto">
          <a:xfrm>
            <a:off x="611188" y="1700213"/>
            <a:ext cx="7848600"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en-US" altLang="zh-CN" sz="2400"/>
              <a:t>Max/min</a:t>
            </a:r>
            <a:r>
              <a:rPr lang="zh-CN" altLang="en-US" sz="2400"/>
              <a:t>函数返回满足</a:t>
            </a:r>
            <a:r>
              <a:rPr lang="en-US" altLang="zh-CN" sz="2400"/>
              <a:t>where</a:t>
            </a:r>
            <a:r>
              <a:rPr lang="zh-CN" altLang="en-US" sz="2400"/>
              <a:t>条件的一列的最大</a:t>
            </a:r>
            <a:r>
              <a:rPr lang="en-US" altLang="zh-CN" sz="2400"/>
              <a:t>/</a:t>
            </a:r>
            <a:r>
              <a:rPr lang="zh-CN" altLang="en-US" sz="2400"/>
              <a:t>最小值</a:t>
            </a:r>
            <a:endParaRPr lang="zh-CN" altLang="en-US" sz="24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3"/>
          <p:cNvSpPr txBox="1">
            <a:spLocks noChangeArrowheads="1"/>
          </p:cNvSpPr>
          <p:nvPr/>
        </p:nvSpPr>
        <p:spPr bwMode="auto">
          <a:xfrm>
            <a:off x="7415213" y="188913"/>
            <a:ext cx="1620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ea typeface="华文行楷" panose="02010800040101010101" pitchFamily="2" charset="-122"/>
              </a:rPr>
              <a:t> </a:t>
            </a:r>
            <a:endParaRPr lang="en-US" altLang="zh-CN" sz="2000">
              <a:ea typeface="华文行楷" panose="02010800040101010101" pitchFamily="2" charset="-122"/>
            </a:endParaRPr>
          </a:p>
        </p:txBody>
      </p:sp>
      <p:sp>
        <p:nvSpPr>
          <p:cNvPr id="96259" name="Rectangle 2"/>
          <p:cNvSpPr>
            <a:spLocks noChangeArrowheads="1"/>
          </p:cNvSpPr>
          <p:nvPr/>
        </p:nvSpPr>
        <p:spPr bwMode="auto">
          <a:xfrm>
            <a:off x="539750" y="765175"/>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en-US" altLang="en-US" sz="2800" b="1">
                <a:latin typeface="Calibri Light" panose="020F0302020204030204" pitchFamily="34" charset="0"/>
                <a:ea typeface="华文新魏" panose="02010800040101010101" pitchFamily="2" charset="-122"/>
              </a:rPr>
              <a:t>Select语句(6)</a:t>
            </a:r>
            <a:endParaRPr lang="en-US" altLang="zh-CN" sz="2800" b="1">
              <a:latin typeface="Calibri Light" panose="020F0302020204030204" pitchFamily="34" charset="0"/>
              <a:ea typeface="华文新魏" panose="02010800040101010101" pitchFamily="2" charset="-122"/>
            </a:endParaRPr>
          </a:p>
        </p:txBody>
      </p:sp>
      <p:sp>
        <p:nvSpPr>
          <p:cNvPr id="96260"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61" name="Rectangle 6"/>
          <p:cNvSpPr>
            <a:spLocks noChangeArrowheads="1"/>
          </p:cNvSpPr>
          <p:nvPr/>
        </p:nvSpPr>
        <p:spPr bwMode="blackWhite">
          <a:xfrm>
            <a:off x="684213" y="2060575"/>
            <a:ext cx="7632700" cy="720725"/>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tabLst>
                <a:tab pos="1200150" algn="l"/>
              </a:tabLst>
              <a:defRPr>
                <a:solidFill>
                  <a:schemeClr val="tx1"/>
                </a:solidFill>
                <a:latin typeface="Arial" panose="020B0604020202020204" pitchFamily="34" charset="0"/>
                <a:ea typeface="宋体" panose="02010600030101010101" pitchFamily="2" charset="-122"/>
              </a:defRPr>
            </a:lvl1pPr>
            <a:lvl2pPr marL="742950" indent="-285750">
              <a:tabLst>
                <a:tab pos="1200150" algn="l"/>
              </a:tabLst>
              <a:defRPr>
                <a:solidFill>
                  <a:schemeClr val="tx1"/>
                </a:solidFill>
                <a:latin typeface="Arial" panose="020B0604020202020204" pitchFamily="34" charset="0"/>
                <a:ea typeface="宋体" panose="02010600030101010101" pitchFamily="2" charset="-122"/>
              </a:defRPr>
            </a:lvl2pPr>
            <a:lvl3pPr marL="1143000" indent="-228600">
              <a:tabLst>
                <a:tab pos="1200150" algn="l"/>
              </a:tabLst>
              <a:defRPr>
                <a:solidFill>
                  <a:schemeClr val="tx1"/>
                </a:solidFill>
                <a:latin typeface="Arial" panose="020B0604020202020204" pitchFamily="34" charset="0"/>
                <a:ea typeface="宋体" panose="02010600030101010101" pitchFamily="2" charset="-122"/>
              </a:defRPr>
            </a:lvl3pPr>
            <a:lvl4pPr marL="1600200" indent="-228600">
              <a:tabLst>
                <a:tab pos="1200150" algn="l"/>
              </a:tabLst>
              <a:defRPr>
                <a:solidFill>
                  <a:schemeClr val="tx1"/>
                </a:solidFill>
                <a:latin typeface="Arial" panose="020B0604020202020204" pitchFamily="34" charset="0"/>
                <a:ea typeface="宋体" panose="02010600030101010101" pitchFamily="2" charset="-122"/>
              </a:defRPr>
            </a:lvl4pPr>
            <a:lvl5pPr marL="2057400" indent="-228600">
              <a:tabLst>
                <a:tab pos="120015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None/>
            </a:pPr>
            <a:r>
              <a:rPr lang="en-US" altLang="ja-JP" b="1">
                <a:solidFill>
                  <a:srgbClr val="000000"/>
                </a:solidFill>
                <a:latin typeface="Courier New" panose="02070309020205020404" pitchFamily="49" charset="0"/>
              </a:rPr>
              <a:t>SELECT</a:t>
            </a:r>
            <a:r>
              <a:rPr lang="en-US" altLang="zh-CN" b="1">
                <a:solidFill>
                  <a:srgbClr val="000000"/>
                </a:solidFill>
                <a:latin typeface="Courier New" panose="02070309020205020404" pitchFamily="49" charset="0"/>
              </a:rPr>
              <a:t> </a:t>
            </a:r>
            <a:r>
              <a:rPr lang="en-US" altLang="ja-JP" b="1" i="1">
                <a:solidFill>
                  <a:srgbClr val="000000"/>
                </a:solidFill>
                <a:latin typeface="Courier New" panose="02070309020205020404" pitchFamily="49" charset="0"/>
              </a:rPr>
              <a:t>column</a:t>
            </a:r>
            <a:r>
              <a:rPr lang="en-US" altLang="zh-CN" b="1">
                <a:solidFill>
                  <a:srgbClr val="000000"/>
                </a:solidFill>
                <a:latin typeface="Courier New" panose="02070309020205020404" pitchFamily="49" charset="0"/>
              </a:rPr>
              <a:t>1</a:t>
            </a:r>
            <a:r>
              <a:rPr lang="en-US" altLang="ja-JP" b="1">
                <a:solidFill>
                  <a:srgbClr val="000000"/>
                </a:solidFill>
                <a:latin typeface="Courier New" panose="02070309020205020404" pitchFamily="49" charset="0"/>
              </a:rPr>
              <a:t>, </a:t>
            </a:r>
            <a:r>
              <a:rPr lang="en-US" altLang="ja-JP" b="1" i="1">
                <a:solidFill>
                  <a:srgbClr val="000000"/>
                </a:solidFill>
                <a:latin typeface="Courier New" panose="02070309020205020404" pitchFamily="49" charset="0"/>
              </a:rPr>
              <a:t>column</a:t>
            </a:r>
            <a:r>
              <a:rPr lang="en-US" altLang="zh-CN" b="1">
                <a:solidFill>
                  <a:srgbClr val="000000"/>
                </a:solidFill>
                <a:latin typeface="Courier New" panose="02070309020205020404" pitchFamily="49" charset="0"/>
              </a:rPr>
              <a:t>2</a:t>
            </a:r>
            <a:r>
              <a:rPr lang="en-US" altLang="ja-JP" b="1">
                <a:solidFill>
                  <a:srgbClr val="000000"/>
                </a:solidFill>
                <a:latin typeface="Courier New" panose="02070309020205020404" pitchFamily="49" charset="0"/>
              </a:rPr>
              <a:t>. </a:t>
            </a:r>
            <a:r>
              <a:rPr lang="en-US" altLang="ja-JP" b="1" i="1">
                <a:solidFill>
                  <a:srgbClr val="000000"/>
                </a:solidFill>
                <a:latin typeface="Courier New" panose="02070309020205020404" pitchFamily="49" charset="0"/>
              </a:rPr>
              <a:t>column</a:t>
            </a:r>
            <a:r>
              <a:rPr lang="en-US" altLang="zh-CN" b="1">
                <a:solidFill>
                  <a:srgbClr val="000000"/>
                </a:solidFill>
                <a:latin typeface="Courier New" panose="02070309020205020404" pitchFamily="49" charset="0"/>
              </a:rPr>
              <a:t>3</a:t>
            </a:r>
            <a:r>
              <a:rPr lang="en-US" altLang="ja-JP" b="1">
                <a:solidFill>
                  <a:srgbClr val="000000"/>
                </a:solidFill>
                <a:latin typeface="Courier New" panose="02070309020205020404" pitchFamily="49" charset="0"/>
              </a:rPr>
              <a:t>.. FROM	</a:t>
            </a:r>
            <a:r>
              <a:rPr lang="en-US" altLang="ja-JP" b="1" i="1">
                <a:solidFill>
                  <a:srgbClr val="000000"/>
                </a:solidFill>
                <a:latin typeface="Courier New" panose="02070309020205020404" pitchFamily="49" charset="0"/>
              </a:rPr>
              <a:t>table</a:t>
            </a:r>
            <a:r>
              <a:rPr lang="en-US" altLang="zh-CN" b="1" i="1">
                <a:solidFill>
                  <a:srgbClr val="000000"/>
                </a:solidFill>
                <a:latin typeface="Courier New" panose="02070309020205020404" pitchFamily="49" charset="0"/>
              </a:rPr>
              <a:t> </a:t>
            </a:r>
            <a:endParaRPr lang="en-US" altLang="zh-CN" b="1" i="1">
              <a:solidFill>
                <a:srgbClr val="000000"/>
              </a:solidFill>
              <a:latin typeface="Courier New" panose="02070309020205020404" pitchFamily="49" charset="0"/>
            </a:endParaRPr>
          </a:p>
          <a:p>
            <a:pPr eaLnBrk="1" hangingPunct="1">
              <a:lnSpc>
                <a:spcPct val="90000"/>
              </a:lnSpc>
              <a:spcBef>
                <a:spcPct val="20000"/>
              </a:spcBef>
              <a:buClr>
                <a:schemeClr val="tx1"/>
              </a:buClr>
              <a:buSzPct val="70000"/>
              <a:buFont typeface="Wingdings" panose="05000000000000000000" pitchFamily="2" charset="2"/>
              <a:buNone/>
            </a:pPr>
            <a:r>
              <a:rPr lang="en-US" altLang="zh-CN" b="1" i="1">
                <a:solidFill>
                  <a:srgbClr val="000000"/>
                </a:solidFill>
                <a:latin typeface="Courier New" panose="02070309020205020404" pitchFamily="49" charset="0"/>
              </a:rPr>
              <a:t>		group by column</a:t>
            </a:r>
            <a:endParaRPr lang="en-US" altLang="zh-CN" b="1" i="1">
              <a:solidFill>
                <a:srgbClr val="000000"/>
              </a:solidFill>
              <a:latin typeface="Courier New" panose="02070309020205020404" pitchFamily="49" charset="0"/>
            </a:endParaRPr>
          </a:p>
        </p:txBody>
      </p:sp>
      <p:sp>
        <p:nvSpPr>
          <p:cNvPr id="96262" name="Text Box 7"/>
          <p:cNvSpPr txBox="1">
            <a:spLocks noChangeArrowheads="1"/>
          </p:cNvSpPr>
          <p:nvPr/>
        </p:nvSpPr>
        <p:spPr bwMode="auto">
          <a:xfrm>
            <a:off x="611188" y="2997200"/>
            <a:ext cx="7962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000">
                <a:latin typeface="Courier New" panose="02070309020205020404" pitchFamily="49" charset="0"/>
              </a:rPr>
              <a:t>练习：对订单表中商品归类后，显示每一类商品的总价</a:t>
            </a:r>
            <a:endParaRPr lang="zh-CN" altLang="en-US" sz="2000">
              <a:latin typeface="Courier New" panose="02070309020205020404" pitchFamily="49" charset="0"/>
            </a:endParaRPr>
          </a:p>
        </p:txBody>
      </p:sp>
      <p:sp>
        <p:nvSpPr>
          <p:cNvPr id="96263" name="Text Box 8"/>
          <p:cNvSpPr txBox="1">
            <a:spLocks noChangeArrowheads="1"/>
          </p:cNvSpPr>
          <p:nvPr/>
        </p:nvSpPr>
        <p:spPr bwMode="auto">
          <a:xfrm>
            <a:off x="611188" y="1628775"/>
            <a:ext cx="763270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a:t>使用</a:t>
            </a:r>
            <a:r>
              <a:rPr lang="en-US" altLang="zh-CN" sz="2400"/>
              <a:t>group by </a:t>
            </a:r>
            <a:r>
              <a:rPr lang="zh-CN" altLang="en-US" sz="2400"/>
              <a:t>子句对列进行分组</a:t>
            </a:r>
            <a:endParaRPr lang="zh-CN" altLang="en-US" sz="2400"/>
          </a:p>
        </p:txBody>
      </p:sp>
      <p:sp>
        <p:nvSpPr>
          <p:cNvPr id="96264" name="Rectangle 9"/>
          <p:cNvSpPr>
            <a:spLocks noChangeArrowheads="1"/>
          </p:cNvSpPr>
          <p:nvPr/>
        </p:nvSpPr>
        <p:spPr bwMode="blackWhite">
          <a:xfrm>
            <a:off x="755650" y="3860800"/>
            <a:ext cx="7632700" cy="1079500"/>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tabLst>
                <a:tab pos="1200150" algn="l"/>
              </a:tabLst>
              <a:defRPr>
                <a:solidFill>
                  <a:schemeClr val="tx1"/>
                </a:solidFill>
                <a:latin typeface="Arial" panose="020B0604020202020204" pitchFamily="34" charset="0"/>
                <a:ea typeface="宋体" panose="02010600030101010101" pitchFamily="2" charset="-122"/>
              </a:defRPr>
            </a:lvl1pPr>
            <a:lvl2pPr marL="742950" indent="-285750">
              <a:tabLst>
                <a:tab pos="1200150" algn="l"/>
              </a:tabLst>
              <a:defRPr>
                <a:solidFill>
                  <a:schemeClr val="tx1"/>
                </a:solidFill>
                <a:latin typeface="Arial" panose="020B0604020202020204" pitchFamily="34" charset="0"/>
                <a:ea typeface="宋体" panose="02010600030101010101" pitchFamily="2" charset="-122"/>
              </a:defRPr>
            </a:lvl2pPr>
            <a:lvl3pPr marL="1143000" indent="-228600">
              <a:tabLst>
                <a:tab pos="1200150" algn="l"/>
              </a:tabLst>
              <a:defRPr>
                <a:solidFill>
                  <a:schemeClr val="tx1"/>
                </a:solidFill>
                <a:latin typeface="Arial" panose="020B0604020202020204" pitchFamily="34" charset="0"/>
                <a:ea typeface="宋体" panose="02010600030101010101" pitchFamily="2" charset="-122"/>
              </a:defRPr>
            </a:lvl3pPr>
            <a:lvl4pPr marL="1600200" indent="-228600">
              <a:tabLst>
                <a:tab pos="1200150" algn="l"/>
              </a:tabLst>
              <a:defRPr>
                <a:solidFill>
                  <a:schemeClr val="tx1"/>
                </a:solidFill>
                <a:latin typeface="Arial" panose="020B0604020202020204" pitchFamily="34" charset="0"/>
                <a:ea typeface="宋体" panose="02010600030101010101" pitchFamily="2" charset="-122"/>
              </a:defRPr>
            </a:lvl4pPr>
            <a:lvl5pPr marL="2057400" indent="-228600">
              <a:tabLst>
                <a:tab pos="120015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200150" algn="l"/>
              </a:tabLs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None/>
            </a:pPr>
            <a:r>
              <a:rPr lang="en-US" altLang="ja-JP" b="1">
                <a:solidFill>
                  <a:srgbClr val="000000"/>
                </a:solidFill>
                <a:latin typeface="Courier New" panose="02070309020205020404" pitchFamily="49" charset="0"/>
              </a:rPr>
              <a:t>SELECT</a:t>
            </a:r>
            <a:r>
              <a:rPr lang="en-US" altLang="zh-CN" b="1">
                <a:solidFill>
                  <a:srgbClr val="000000"/>
                </a:solidFill>
                <a:latin typeface="Courier New" panose="02070309020205020404" pitchFamily="49" charset="0"/>
              </a:rPr>
              <a:t> </a:t>
            </a:r>
            <a:r>
              <a:rPr lang="en-US" altLang="ja-JP" b="1" i="1">
                <a:solidFill>
                  <a:srgbClr val="000000"/>
                </a:solidFill>
                <a:latin typeface="Courier New" panose="02070309020205020404" pitchFamily="49" charset="0"/>
              </a:rPr>
              <a:t>column</a:t>
            </a:r>
            <a:r>
              <a:rPr lang="en-US" altLang="zh-CN" b="1">
                <a:solidFill>
                  <a:srgbClr val="000000"/>
                </a:solidFill>
                <a:latin typeface="Courier New" panose="02070309020205020404" pitchFamily="49" charset="0"/>
              </a:rPr>
              <a:t>1</a:t>
            </a:r>
            <a:r>
              <a:rPr lang="en-US" altLang="ja-JP" b="1">
                <a:solidFill>
                  <a:srgbClr val="000000"/>
                </a:solidFill>
                <a:latin typeface="Courier New" panose="02070309020205020404" pitchFamily="49" charset="0"/>
              </a:rPr>
              <a:t>, </a:t>
            </a:r>
            <a:r>
              <a:rPr lang="en-US" altLang="ja-JP" b="1" i="1">
                <a:solidFill>
                  <a:srgbClr val="000000"/>
                </a:solidFill>
                <a:latin typeface="Courier New" panose="02070309020205020404" pitchFamily="49" charset="0"/>
              </a:rPr>
              <a:t>column</a:t>
            </a:r>
            <a:r>
              <a:rPr lang="en-US" altLang="zh-CN" b="1">
                <a:solidFill>
                  <a:srgbClr val="000000"/>
                </a:solidFill>
                <a:latin typeface="Courier New" panose="02070309020205020404" pitchFamily="49" charset="0"/>
              </a:rPr>
              <a:t>2</a:t>
            </a:r>
            <a:r>
              <a:rPr lang="en-US" altLang="ja-JP" b="1">
                <a:solidFill>
                  <a:srgbClr val="000000"/>
                </a:solidFill>
                <a:latin typeface="Courier New" panose="02070309020205020404" pitchFamily="49" charset="0"/>
              </a:rPr>
              <a:t>. </a:t>
            </a:r>
            <a:r>
              <a:rPr lang="en-US" altLang="ja-JP" b="1" i="1">
                <a:solidFill>
                  <a:srgbClr val="000000"/>
                </a:solidFill>
                <a:latin typeface="Courier New" panose="02070309020205020404" pitchFamily="49" charset="0"/>
              </a:rPr>
              <a:t>column</a:t>
            </a:r>
            <a:r>
              <a:rPr lang="en-US" altLang="zh-CN" b="1">
                <a:solidFill>
                  <a:srgbClr val="000000"/>
                </a:solidFill>
                <a:latin typeface="Courier New" panose="02070309020205020404" pitchFamily="49" charset="0"/>
              </a:rPr>
              <a:t>3</a:t>
            </a:r>
            <a:r>
              <a:rPr lang="en-US" altLang="ja-JP" b="1">
                <a:solidFill>
                  <a:srgbClr val="000000"/>
                </a:solidFill>
                <a:latin typeface="Courier New" panose="02070309020205020404" pitchFamily="49" charset="0"/>
              </a:rPr>
              <a:t>..</a:t>
            </a:r>
            <a:endParaRPr lang="en-US" altLang="ja-JP" b="1">
              <a:solidFill>
                <a:srgbClr val="000000"/>
              </a:solidFill>
              <a:latin typeface="Courier New" panose="02070309020205020404" pitchFamily="49" charset="0"/>
            </a:endParaRPr>
          </a:p>
          <a:p>
            <a:pPr eaLnBrk="1" hangingPunct="1">
              <a:lnSpc>
                <a:spcPct val="90000"/>
              </a:lnSpc>
              <a:spcBef>
                <a:spcPct val="20000"/>
              </a:spcBef>
              <a:buClr>
                <a:schemeClr val="tx1"/>
              </a:buClr>
              <a:buSzPct val="70000"/>
              <a:buFont typeface="Wingdings" panose="05000000000000000000" pitchFamily="2" charset="2"/>
              <a:buNone/>
            </a:pPr>
            <a:r>
              <a:rPr lang="en-US" altLang="zh-CN" b="1">
                <a:solidFill>
                  <a:srgbClr val="000000"/>
                </a:solidFill>
                <a:latin typeface="Courier New" panose="02070309020205020404" pitchFamily="49" charset="0"/>
              </a:rPr>
              <a:t>		</a:t>
            </a:r>
            <a:r>
              <a:rPr lang="en-US" altLang="ja-JP" b="1">
                <a:solidFill>
                  <a:srgbClr val="000000"/>
                </a:solidFill>
                <a:latin typeface="Courier New" panose="02070309020205020404" pitchFamily="49" charset="0"/>
              </a:rPr>
              <a:t>FROM	</a:t>
            </a:r>
            <a:r>
              <a:rPr lang="en-US" altLang="ja-JP" b="1" i="1">
                <a:solidFill>
                  <a:srgbClr val="000000"/>
                </a:solidFill>
                <a:latin typeface="Courier New" panose="02070309020205020404" pitchFamily="49" charset="0"/>
              </a:rPr>
              <a:t>table</a:t>
            </a:r>
            <a:r>
              <a:rPr lang="en-US" altLang="zh-CN" b="1" i="1">
                <a:solidFill>
                  <a:srgbClr val="000000"/>
                </a:solidFill>
                <a:latin typeface="Courier New" panose="02070309020205020404" pitchFamily="49" charset="0"/>
              </a:rPr>
              <a:t> </a:t>
            </a:r>
            <a:endParaRPr lang="en-US" altLang="zh-CN" b="1" i="1">
              <a:solidFill>
                <a:srgbClr val="000000"/>
              </a:solidFill>
              <a:latin typeface="Courier New" panose="02070309020205020404" pitchFamily="49" charset="0"/>
            </a:endParaRPr>
          </a:p>
          <a:p>
            <a:pPr eaLnBrk="1" hangingPunct="1">
              <a:lnSpc>
                <a:spcPct val="90000"/>
              </a:lnSpc>
              <a:spcBef>
                <a:spcPct val="20000"/>
              </a:spcBef>
              <a:buClr>
                <a:schemeClr val="tx1"/>
              </a:buClr>
              <a:buSzPct val="70000"/>
              <a:buFont typeface="Wingdings" panose="05000000000000000000" pitchFamily="2" charset="2"/>
              <a:buNone/>
            </a:pPr>
            <a:r>
              <a:rPr lang="en-US" altLang="zh-CN" b="1" i="1">
                <a:solidFill>
                  <a:srgbClr val="000000"/>
                </a:solidFill>
                <a:latin typeface="Courier New" panose="02070309020205020404" pitchFamily="49" charset="0"/>
              </a:rPr>
              <a:t>		group by column having ...</a:t>
            </a:r>
            <a:endParaRPr lang="en-US" altLang="zh-CN" b="1" i="1">
              <a:solidFill>
                <a:srgbClr val="000000"/>
              </a:solidFill>
              <a:latin typeface="Courier New" panose="02070309020205020404" pitchFamily="49" charset="0"/>
            </a:endParaRPr>
          </a:p>
        </p:txBody>
      </p:sp>
      <p:sp>
        <p:nvSpPr>
          <p:cNvPr id="96265" name="Text Box 10"/>
          <p:cNvSpPr txBox="1">
            <a:spLocks noChangeArrowheads="1"/>
          </p:cNvSpPr>
          <p:nvPr/>
        </p:nvSpPr>
        <p:spPr bwMode="auto">
          <a:xfrm>
            <a:off x="611188" y="3429000"/>
            <a:ext cx="763270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400"/>
              <a:t>使用</a:t>
            </a:r>
            <a:r>
              <a:rPr lang="en-US" altLang="zh-CN" sz="2400"/>
              <a:t>having </a:t>
            </a:r>
            <a:r>
              <a:rPr lang="zh-CN" altLang="en-US" sz="2400"/>
              <a:t>子句过滤</a:t>
            </a:r>
            <a:endParaRPr lang="zh-CN" altLang="en-US" sz="2400"/>
          </a:p>
        </p:txBody>
      </p:sp>
      <p:sp>
        <p:nvSpPr>
          <p:cNvPr id="96266" name="Text Box 11"/>
          <p:cNvSpPr txBox="1">
            <a:spLocks noChangeArrowheads="1"/>
          </p:cNvSpPr>
          <p:nvPr/>
        </p:nvSpPr>
        <p:spPr bwMode="auto">
          <a:xfrm>
            <a:off x="611188" y="5084763"/>
            <a:ext cx="7962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000">
                <a:latin typeface="Courier New" panose="02070309020205020404" pitchFamily="49" charset="0"/>
              </a:rPr>
              <a:t>练习：</a:t>
            </a:r>
            <a:r>
              <a:rPr lang="zh-CN" altLang="en-US" sz="2000"/>
              <a:t>查询购买了几类商品，并且每类总价大于</a:t>
            </a:r>
            <a:r>
              <a:rPr lang="en-US" altLang="zh-CN" sz="2000"/>
              <a:t>100</a:t>
            </a:r>
            <a:r>
              <a:rPr lang="zh-CN" altLang="en-US" sz="2000"/>
              <a:t>的商品</a:t>
            </a:r>
            <a:endParaRPr lang="zh-CN" altLang="en-US" sz="2000"/>
          </a:p>
        </p:txBody>
      </p:sp>
      <p:sp>
        <p:nvSpPr>
          <p:cNvPr id="96267" name="Text Box 12"/>
          <p:cNvSpPr txBox="1">
            <a:spLocks noChangeArrowheads="1"/>
          </p:cNvSpPr>
          <p:nvPr/>
        </p:nvSpPr>
        <p:spPr bwMode="auto">
          <a:xfrm>
            <a:off x="611188" y="5518150"/>
            <a:ext cx="7962900" cy="976313"/>
          </a:xfrm>
          <a:prstGeom prst="rect">
            <a:avLst/>
          </a:prstGeom>
          <a:solidFill>
            <a:srgbClr val="99CCFF">
              <a:alpha val="2196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en-US" altLang="zh-CN" sz="2000">
                <a:ea typeface="华文新魏" panose="02010800040101010101" pitchFamily="2" charset="-122"/>
              </a:rPr>
              <a:t>Having</a:t>
            </a:r>
            <a:r>
              <a:rPr lang="zh-CN" altLang="en-US" sz="2000">
                <a:ea typeface="华文新魏" panose="02010800040101010101" pitchFamily="2" charset="-122"/>
              </a:rPr>
              <a:t>和</a:t>
            </a:r>
            <a:r>
              <a:rPr lang="en-US" altLang="zh-CN" sz="2000">
                <a:ea typeface="华文新魏" panose="02010800040101010101" pitchFamily="2" charset="-122"/>
              </a:rPr>
              <a:t>where</a:t>
            </a:r>
            <a:r>
              <a:rPr lang="zh-CN" altLang="en-US" sz="2000">
                <a:ea typeface="华文新魏" panose="02010800040101010101" pitchFamily="2" charset="-122"/>
              </a:rPr>
              <a:t>均可实现过滤，但在</a:t>
            </a:r>
            <a:r>
              <a:rPr lang="en-US" altLang="zh-CN" sz="2000">
                <a:ea typeface="华文新魏" panose="02010800040101010101" pitchFamily="2" charset="-122"/>
              </a:rPr>
              <a:t>having</a:t>
            </a:r>
            <a:r>
              <a:rPr lang="zh-CN" altLang="en-US" sz="2000">
                <a:ea typeface="华文新魏" panose="02010800040101010101" pitchFamily="2" charset="-122"/>
              </a:rPr>
              <a:t>可以使用合计函数</a:t>
            </a:r>
            <a:r>
              <a:rPr lang="en-US" altLang="zh-CN" sz="2000">
                <a:ea typeface="华文新魏" panose="02010800040101010101" pitchFamily="2" charset="-122"/>
              </a:rPr>
              <a:t>,having</a:t>
            </a:r>
            <a:r>
              <a:rPr lang="zh-CN" altLang="en-US" sz="2000">
                <a:ea typeface="华文新魏" panose="02010800040101010101" pitchFamily="2" charset="-122"/>
              </a:rPr>
              <a:t>通常跟在</a:t>
            </a:r>
            <a:r>
              <a:rPr lang="en-US" altLang="zh-CN" sz="2000">
                <a:ea typeface="华文新魏" panose="02010800040101010101" pitchFamily="2" charset="-122"/>
              </a:rPr>
              <a:t>group by</a:t>
            </a:r>
            <a:r>
              <a:rPr lang="zh-CN" altLang="en-US" sz="2000">
                <a:ea typeface="华文新魏" panose="02010800040101010101" pitchFamily="2" charset="-122"/>
              </a:rPr>
              <a:t>后，它作用于组。</a:t>
            </a:r>
            <a:endParaRPr lang="zh-CN" altLang="en-US" sz="2000">
              <a:ea typeface="华文新魏" panose="02010800040101010101" pitchFamily="2" charset="-122"/>
            </a:endParaRPr>
          </a:p>
          <a:p>
            <a:pPr eaLnBrk="1" hangingPunct="1">
              <a:lnSpc>
                <a:spcPct val="90000"/>
              </a:lnSpc>
              <a:spcBef>
                <a:spcPct val="20000"/>
              </a:spcBef>
              <a:buClr>
                <a:schemeClr val="tx1"/>
              </a:buClr>
              <a:buSzPct val="70000"/>
              <a:buFont typeface="Wingdings" panose="05000000000000000000" pitchFamily="2" charset="2"/>
              <a:buNone/>
            </a:pPr>
            <a:r>
              <a:rPr lang="en-US" altLang="zh-CN" sz="2000">
                <a:ea typeface="华文新魏" panose="02010800040101010101" pitchFamily="2" charset="-122"/>
              </a:rPr>
              <a:t>group by … having .. order by …</a:t>
            </a:r>
            <a:endParaRPr lang="en-US" altLang="zh-CN" sz="2000">
              <a:ea typeface="华文新魏" panose="02010800040101010101" pitchFamily="2" charset="-122"/>
            </a:endParaRPr>
          </a:p>
        </p:txBody>
      </p:sp>
      <p:graphicFrame>
        <p:nvGraphicFramePr>
          <p:cNvPr id="96268" name="Object 13"/>
          <p:cNvGraphicFramePr>
            <a:graphicFrameLocks noChangeAspect="1"/>
          </p:cNvGraphicFramePr>
          <p:nvPr/>
        </p:nvGraphicFramePr>
        <p:xfrm>
          <a:off x="4427538" y="417513"/>
          <a:ext cx="1150937" cy="923925"/>
        </p:xfrm>
        <a:graphic>
          <a:graphicData uri="http://schemas.openxmlformats.org/presentationml/2006/ole">
            <mc:AlternateContent xmlns:mc="http://schemas.openxmlformats.org/markup-compatibility/2006">
              <mc:Choice xmlns:v="urn:schemas-microsoft-com:vml" Requires="v">
                <p:oleObj spid="_x0000_s96366" name="包" r:id="rId1" imgW="571500" imgH="457200" progId="Package">
                  <p:embed/>
                </p:oleObj>
              </mc:Choice>
              <mc:Fallback>
                <p:oleObj name="包" r:id="rId1" imgW="571500" imgH="457200" progId="Package">
                  <p:embed/>
                  <p:pic>
                    <p:nvPicPr>
                      <p:cNvPr id="0" name="Picture 1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538" y="417513"/>
                        <a:ext cx="1150937" cy="923925"/>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a:xfrm>
            <a:off x="611560" y="548977"/>
            <a:ext cx="7696200" cy="1439863"/>
          </a:xfrm>
        </p:spPr>
        <p:txBody>
          <a:bodyPr/>
          <a:lstStyle/>
          <a:p>
            <a:r>
              <a:rPr lang="en-US" altLang="zh-CN" b="1" i="1" dirty="0" err="1"/>
              <a:t>MySQL</a:t>
            </a:r>
            <a:r>
              <a:rPr lang="zh-CN" altLang="en-US" b="1" i="1" dirty="0"/>
              <a:t>数据库</a:t>
            </a:r>
            <a:endParaRPr lang="zh-CN" altLang="en-US" b="1" i="1" dirty="0"/>
          </a:p>
        </p:txBody>
      </p:sp>
      <p:sp>
        <p:nvSpPr>
          <p:cNvPr id="645123" name="Rectangle 3"/>
          <p:cNvSpPr>
            <a:spLocks noGrp="1" noChangeArrowheads="1"/>
          </p:cNvSpPr>
          <p:nvPr>
            <p:ph type="body" idx="1"/>
          </p:nvPr>
        </p:nvSpPr>
        <p:spPr>
          <a:xfrm>
            <a:off x="457200" y="1916832"/>
            <a:ext cx="8229600" cy="4525963"/>
          </a:xfrm>
        </p:spPr>
        <p:txBody>
          <a:bodyPr/>
          <a:lstStyle/>
          <a:p>
            <a:pPr>
              <a:lnSpc>
                <a:spcPct val="90000"/>
              </a:lnSpc>
            </a:pPr>
            <a:r>
              <a:rPr lang="en-US" altLang="zh-CN" sz="2400" dirty="0"/>
              <a:t>My </a:t>
            </a:r>
            <a:r>
              <a:rPr lang="en-US" altLang="zh-CN" sz="2400" dirty="0" err="1"/>
              <a:t>sql</a:t>
            </a:r>
            <a:r>
              <a:rPr lang="zh-CN" altLang="en-US" sz="2400" dirty="0"/>
              <a:t>数据库最简单，是利用</a:t>
            </a:r>
            <a:r>
              <a:rPr lang="en-US" altLang="zh-CN" sz="2400" dirty="0" err="1"/>
              <a:t>mySQL</a:t>
            </a:r>
            <a:r>
              <a:rPr lang="zh-CN" altLang="en-US" sz="2400" dirty="0"/>
              <a:t>的</a:t>
            </a:r>
            <a:r>
              <a:rPr lang="en-US" altLang="zh-CN" sz="2400" dirty="0"/>
              <a:t>LIMIT</a:t>
            </a:r>
            <a:r>
              <a:rPr lang="zh-CN" altLang="en-US" sz="2400" dirty="0"/>
              <a:t>函数</a:t>
            </a:r>
            <a:r>
              <a:rPr lang="en-US" altLang="zh-CN" sz="2400" dirty="0"/>
              <a:t>,LIMIT [offset,] rows</a:t>
            </a:r>
            <a:r>
              <a:rPr lang="zh-CN" altLang="en-US" sz="2400" dirty="0"/>
              <a:t>从数据库表中</a:t>
            </a:r>
            <a:r>
              <a:rPr lang="en-US" altLang="zh-CN" sz="2400" dirty="0"/>
              <a:t>M+1</a:t>
            </a:r>
            <a:r>
              <a:rPr lang="zh-CN" altLang="en-US" sz="2400" dirty="0"/>
              <a:t>条记录开始检索</a:t>
            </a:r>
            <a:r>
              <a:rPr lang="en-US" altLang="zh-CN" sz="2400" dirty="0"/>
              <a:t>N</a:t>
            </a:r>
            <a:r>
              <a:rPr lang="zh-CN" altLang="en-US" sz="2400" dirty="0"/>
              <a:t>条记录的语句为：</a:t>
            </a:r>
            <a:br>
              <a:rPr lang="zh-CN" altLang="en-US" sz="2400" dirty="0"/>
            </a:br>
            <a:br>
              <a:rPr lang="zh-CN" altLang="en-US" sz="2400" dirty="0"/>
            </a:br>
            <a:r>
              <a:rPr lang="zh-CN" altLang="en-US" sz="2400" dirty="0"/>
              <a:t>　　</a:t>
            </a:r>
            <a:r>
              <a:rPr lang="en-US" altLang="zh-CN" sz="1600" b="1" dirty="0">
                <a:solidFill>
                  <a:srgbClr val="0000FF"/>
                </a:solidFill>
              </a:rPr>
              <a:t>SELECT [</a:t>
            </a:r>
            <a:r>
              <a:rPr lang="zh-CN" altLang="en-US" sz="1600" b="1" dirty="0">
                <a:solidFill>
                  <a:srgbClr val="0000FF"/>
                </a:solidFill>
              </a:rPr>
              <a:t>列名列表</a:t>
            </a:r>
            <a:r>
              <a:rPr lang="en-US" altLang="zh-CN" sz="1600" b="1" dirty="0">
                <a:solidFill>
                  <a:srgbClr val="0000FF"/>
                </a:solidFill>
              </a:rPr>
              <a:t>] FROM </a:t>
            </a:r>
            <a:r>
              <a:rPr lang="zh-CN" altLang="en-US" sz="1600" b="1" dirty="0">
                <a:solidFill>
                  <a:srgbClr val="0000FF"/>
                </a:solidFill>
              </a:rPr>
              <a:t>表名称 </a:t>
            </a:r>
            <a:r>
              <a:rPr lang="en-US" altLang="zh-CN" sz="1600" b="1" dirty="0">
                <a:solidFill>
                  <a:srgbClr val="0000FF"/>
                </a:solidFill>
              </a:rPr>
              <a:t>LIMIT M,N</a:t>
            </a:r>
            <a:br>
              <a:rPr lang="en-US" altLang="zh-CN" sz="1600" b="1" dirty="0">
                <a:solidFill>
                  <a:srgbClr val="0000FF"/>
                </a:solidFill>
              </a:rPr>
            </a:br>
            <a:r>
              <a:rPr lang="zh-CN" altLang="en-US" sz="2400" dirty="0"/>
              <a:t>　　</a:t>
            </a:r>
            <a:endParaRPr lang="zh-CN" altLang="en-US" sz="2400" dirty="0"/>
          </a:p>
          <a:p>
            <a:pPr>
              <a:lnSpc>
                <a:spcPct val="90000"/>
              </a:lnSpc>
            </a:pPr>
            <a:r>
              <a:rPr lang="zh-CN" altLang="en-US" sz="2400" dirty="0"/>
              <a:t>例如从表</a:t>
            </a:r>
            <a:r>
              <a:rPr lang="en-US" altLang="zh-CN" sz="2400" dirty="0" err="1"/>
              <a:t>Sys_option</a:t>
            </a:r>
            <a:r>
              <a:rPr lang="en-US" altLang="zh-CN" sz="2400" dirty="0"/>
              <a:t>(</a:t>
            </a:r>
            <a:r>
              <a:rPr lang="zh-CN" altLang="en-US" sz="2400" dirty="0"/>
              <a:t>主键为</a:t>
            </a:r>
            <a:r>
              <a:rPr lang="en-US" altLang="zh-CN" sz="2400" dirty="0" err="1"/>
              <a:t>sys_id</a:t>
            </a:r>
            <a:r>
              <a:rPr lang="en-US" altLang="zh-CN" sz="2400" dirty="0"/>
              <a:t>)</a:t>
            </a:r>
            <a:r>
              <a:rPr lang="zh-CN" altLang="en-US" sz="2400" dirty="0"/>
              <a:t>中从</a:t>
            </a:r>
            <a:r>
              <a:rPr lang="en-US" altLang="zh-CN" sz="2400" dirty="0"/>
              <a:t>10</a:t>
            </a:r>
            <a:r>
              <a:rPr lang="zh-CN" altLang="en-US" sz="2400" dirty="0"/>
              <a:t>条记录还是检索</a:t>
            </a:r>
            <a:r>
              <a:rPr lang="en-US" altLang="zh-CN" sz="2400" dirty="0"/>
              <a:t>20</a:t>
            </a:r>
            <a:r>
              <a:rPr lang="zh-CN" altLang="en-US" sz="2400" dirty="0"/>
              <a:t>条记录，语句如下：</a:t>
            </a:r>
            <a:br>
              <a:rPr lang="zh-CN" altLang="en-US" sz="2400" dirty="0"/>
            </a:br>
            <a:br>
              <a:rPr lang="zh-CN" altLang="en-US" sz="2400" dirty="0"/>
            </a:br>
            <a:r>
              <a:rPr lang="zh-CN" altLang="en-US" sz="2400" dirty="0"/>
              <a:t>　</a:t>
            </a:r>
            <a:r>
              <a:rPr lang="zh-CN" altLang="en-US" sz="1600" dirty="0"/>
              <a:t>　</a:t>
            </a:r>
            <a:r>
              <a:rPr lang="en-US" altLang="zh-CN" sz="1600" b="1" dirty="0">
                <a:solidFill>
                  <a:srgbClr val="0000FF"/>
                </a:solidFill>
              </a:rPr>
              <a:t>select * from </a:t>
            </a:r>
            <a:r>
              <a:rPr lang="en-US" altLang="zh-CN" sz="1600" b="1" dirty="0" err="1">
                <a:solidFill>
                  <a:srgbClr val="0000FF"/>
                </a:solidFill>
              </a:rPr>
              <a:t>sys_option</a:t>
            </a:r>
            <a:r>
              <a:rPr lang="en-US" altLang="zh-CN" sz="1600" b="1" dirty="0">
                <a:solidFill>
                  <a:srgbClr val="0000FF"/>
                </a:solidFill>
              </a:rPr>
              <a:t> limit 10,20 </a:t>
            </a:r>
            <a:endParaRPr lang="en-US" altLang="zh-CN" sz="1600" b="1" dirty="0">
              <a:solidFill>
                <a:srgbClr val="00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6324600" cy="1143000"/>
          </a:xfrm>
          <a:solidFill>
            <a:srgbClr val="FFFFFF"/>
          </a:solidFill>
          <a:ln>
            <a:solidFill>
              <a:srgbClr val="000000"/>
            </a:solidFill>
            <a:miter lim="800000"/>
          </a:ln>
        </p:spPr>
        <p:txBody>
          <a:bodyPr vert="horz" wrap="square" lIns="91440" tIns="45720" rIns="91440" bIns="45720" numCol="1" anchor="t" anchorCtr="0" compatLnSpc="1"/>
          <a:lstStyle/>
          <a:p>
            <a:pPr eaLnBrk="1" hangingPunct="1"/>
            <a:r>
              <a:rPr lang="zh-CN" altLang="en-US"/>
              <a:t>目标	</a:t>
            </a:r>
            <a:endParaRPr lang="zh-CN" altLang="en-US"/>
          </a:p>
        </p:txBody>
      </p:sp>
      <p:sp>
        <p:nvSpPr>
          <p:cNvPr id="7171" name="Rectangle 3"/>
          <p:cNvSpPr>
            <a:spLocks noGrp="1" noChangeArrowheads="1"/>
          </p:cNvSpPr>
          <p:nvPr>
            <p:ph type="body" idx="4294967295"/>
          </p:nvPr>
        </p:nvSpPr>
        <p:spPr bwMode="auto">
          <a:xfrm>
            <a:off x="539750" y="1557338"/>
            <a:ext cx="7613650" cy="4525962"/>
          </a:xfrm>
          <a:prstGeom prst="rect">
            <a:avLst/>
          </a:prstGeom>
          <a:solidFill>
            <a:srgbClr val="FFFFFF"/>
          </a:solidFill>
          <a:ln>
            <a:solidFill>
              <a:srgbClr val="000000"/>
            </a:solidFill>
            <a:miter lim="800000"/>
          </a:ln>
        </p:spPr>
        <p:txBody>
          <a:bodyPr/>
          <a:lstStyle/>
          <a:p>
            <a:pPr eaLnBrk="1" hangingPunct="1"/>
            <a:r>
              <a:rPr lang="zh-CN" altLang="en-US" dirty="0"/>
              <a:t>学会安装</a:t>
            </a:r>
            <a:r>
              <a:rPr lang="en-US" altLang="zh-CN" dirty="0"/>
              <a:t>/</a:t>
            </a:r>
            <a:r>
              <a:rPr lang="zh-CN" altLang="en-US" dirty="0"/>
              <a:t>启动</a:t>
            </a:r>
            <a:r>
              <a:rPr lang="en-US" altLang="zh-CN" dirty="0"/>
              <a:t>/</a:t>
            </a:r>
            <a:r>
              <a:rPr lang="zh-CN" altLang="en-US" dirty="0"/>
              <a:t>卸载 </a:t>
            </a:r>
            <a:r>
              <a:rPr lang="en-US" altLang="zh-CN" dirty="0" err="1"/>
              <a:t>mysql</a:t>
            </a:r>
            <a:endParaRPr lang="en-US" altLang="zh-CN" dirty="0"/>
          </a:p>
          <a:p>
            <a:pPr eaLnBrk="1" hangingPunct="1"/>
            <a:r>
              <a:rPr lang="zh-CN" altLang="en-US" dirty="0"/>
              <a:t>学会在</a:t>
            </a:r>
            <a:r>
              <a:rPr lang="en-US" altLang="zh-CN" dirty="0" err="1"/>
              <a:t>mysql</a:t>
            </a:r>
            <a:r>
              <a:rPr lang="en-US" altLang="zh-CN" dirty="0"/>
              <a:t> client</a:t>
            </a:r>
            <a:r>
              <a:rPr lang="zh-CN" altLang="en-US" dirty="0"/>
              <a:t>中 使用</a:t>
            </a:r>
            <a:r>
              <a:rPr lang="en-US" altLang="zh-CN" dirty="0"/>
              <a:t>select</a:t>
            </a:r>
            <a:r>
              <a:rPr lang="zh-CN" altLang="en-US" dirty="0"/>
              <a:t>语句</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小总结：</a:t>
            </a:r>
            <a:endParaRPr lang="zh-CN" altLang="en-US" dirty="0"/>
          </a:p>
        </p:txBody>
      </p:sp>
      <p:sp>
        <p:nvSpPr>
          <p:cNvPr id="3" name="内容占位符 2"/>
          <p:cNvSpPr>
            <a:spLocks noGrp="1"/>
          </p:cNvSpPr>
          <p:nvPr>
            <p:ph idx="1"/>
          </p:nvPr>
        </p:nvSpPr>
        <p:spPr>
          <a:xfrm>
            <a:off x="457200" y="1066800"/>
            <a:ext cx="8229600" cy="5059363"/>
          </a:xfrm>
        </p:spPr>
        <p:txBody>
          <a:bodyPr/>
          <a:lstStyle/>
          <a:p>
            <a:pPr marL="0" indent="0">
              <a:buNone/>
            </a:pPr>
            <a:r>
              <a:rPr lang="en-US" altLang="zh-CN" dirty="0"/>
              <a:t>select  </a:t>
            </a:r>
            <a:r>
              <a:rPr lang="zh-CN" altLang="en-US" dirty="0"/>
              <a:t>命令 总结：</a:t>
            </a:r>
            <a:endParaRPr lang="en-US" altLang="zh-CN" dirty="0"/>
          </a:p>
          <a:p>
            <a:pPr marL="0" indent="0">
              <a:buNone/>
            </a:pPr>
            <a:r>
              <a:rPr lang="en-US" altLang="zh-CN" dirty="0"/>
              <a:t> select *| column1, colunm2   from </a:t>
            </a:r>
            <a:r>
              <a:rPr lang="en-US" altLang="zh-CN" dirty="0" err="1"/>
              <a:t>table_name</a:t>
            </a:r>
            <a:r>
              <a:rPr lang="en-US" altLang="zh-CN" dirty="0"/>
              <a:t>;</a:t>
            </a:r>
            <a:endParaRPr lang="en-US" altLang="zh-CN" dirty="0"/>
          </a:p>
          <a:p>
            <a:pPr marL="0" indent="0">
              <a:buNone/>
            </a:pPr>
            <a:r>
              <a:rPr lang="en-US" altLang="zh-CN" dirty="0"/>
              <a:t>select  distinct column from  </a:t>
            </a:r>
            <a:r>
              <a:rPr lang="en-US" altLang="zh-CN" dirty="0" err="1"/>
              <a:t>table_name</a:t>
            </a:r>
            <a:endParaRPr lang="en-US" altLang="zh-CN" dirty="0"/>
          </a:p>
          <a:p>
            <a:pPr marL="0" indent="0">
              <a:buNone/>
            </a:pPr>
            <a:r>
              <a:rPr lang="en-US" altLang="zh-CN" dirty="0"/>
              <a:t>select * from </a:t>
            </a:r>
            <a:r>
              <a:rPr lang="en-US" altLang="zh-CN" dirty="0" err="1"/>
              <a:t>table_name</a:t>
            </a:r>
            <a:r>
              <a:rPr lang="en-US" altLang="zh-CN" dirty="0"/>
              <a:t> where col2 = val2;</a:t>
            </a:r>
            <a:endParaRPr lang="en-US" altLang="zh-CN" dirty="0"/>
          </a:p>
          <a:p>
            <a:pPr marL="0" indent="0">
              <a:buNone/>
            </a:pPr>
            <a:r>
              <a:rPr lang="en-US" altLang="zh-CN" dirty="0"/>
              <a:t>select * from </a:t>
            </a:r>
            <a:r>
              <a:rPr lang="en-US" altLang="zh-CN" dirty="0" err="1"/>
              <a:t>table_name</a:t>
            </a:r>
            <a:r>
              <a:rPr lang="en-US" altLang="zh-CN" dirty="0"/>
              <a:t> order by col1;</a:t>
            </a:r>
            <a:endParaRPr lang="en-US" altLang="zh-CN" dirty="0"/>
          </a:p>
          <a:p>
            <a:pPr marL="0" indent="0">
              <a:buNone/>
            </a:pPr>
            <a:r>
              <a:rPr lang="en-US" altLang="zh-CN" dirty="0"/>
              <a:t>select  * from </a:t>
            </a:r>
            <a:r>
              <a:rPr lang="en-US" altLang="zh-CN" dirty="0" err="1"/>
              <a:t>table_name</a:t>
            </a:r>
            <a:r>
              <a:rPr lang="en-US" altLang="zh-CN" dirty="0"/>
              <a:t> group by col2;</a:t>
            </a:r>
            <a:endParaRPr lang="en-US" altLang="zh-CN" dirty="0"/>
          </a:p>
          <a:p>
            <a:pPr marL="0" indent="0">
              <a:buNone/>
            </a:pPr>
            <a:r>
              <a:rPr lang="en-US" altLang="zh-CN" dirty="0"/>
              <a:t>select </a:t>
            </a:r>
            <a:r>
              <a:rPr lang="zh-CN" altLang="en-US" dirty="0"/>
              <a:t>* </a:t>
            </a:r>
            <a:r>
              <a:rPr lang="en-US" altLang="zh-CN" dirty="0"/>
              <a:t>from </a:t>
            </a:r>
            <a:r>
              <a:rPr lang="en-US" altLang="zh-CN" dirty="0" err="1"/>
              <a:t>table_name</a:t>
            </a:r>
            <a:r>
              <a:rPr lang="en-US" altLang="zh-CN" dirty="0"/>
              <a:t> group by col2 having</a:t>
            </a:r>
            <a:endParaRPr lang="en-US" altLang="zh-CN" dirty="0"/>
          </a:p>
          <a:p>
            <a:pPr marL="0" indent="0">
              <a:buNone/>
            </a:pPr>
            <a:r>
              <a:rPr lang="en-US" altLang="zh-CN" dirty="0"/>
              <a:t>              sum(col3) &gt; 100;</a:t>
            </a:r>
            <a:endParaRPr lang="en-US" altLang="zh-C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3"/>
          <p:cNvSpPr txBox="1">
            <a:spLocks noChangeArrowheads="1"/>
          </p:cNvSpPr>
          <p:nvPr/>
        </p:nvSpPr>
        <p:spPr bwMode="auto">
          <a:xfrm>
            <a:off x="7415213" y="188913"/>
            <a:ext cx="1620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ea typeface="华文行楷" panose="02010800040101010101" pitchFamily="2" charset="-122"/>
              </a:rPr>
              <a:t> </a:t>
            </a:r>
            <a:endParaRPr lang="en-US" altLang="zh-CN" sz="2000">
              <a:ea typeface="华文行楷" panose="02010800040101010101" pitchFamily="2" charset="-122"/>
            </a:endParaRPr>
          </a:p>
        </p:txBody>
      </p:sp>
      <p:sp>
        <p:nvSpPr>
          <p:cNvPr id="98307" name="Rectangle 2"/>
          <p:cNvSpPr>
            <a:spLocks noChangeArrowheads="1"/>
          </p:cNvSpPr>
          <p:nvPr/>
        </p:nvSpPr>
        <p:spPr bwMode="auto">
          <a:xfrm>
            <a:off x="539750" y="765175"/>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zh-CN" altLang="en-US" sz="2800" b="1">
                <a:latin typeface="Calibri Light" panose="020F0302020204030204" pitchFamily="34" charset="0"/>
                <a:ea typeface="华文新魏" panose="02010800040101010101" pitchFamily="2" charset="-122"/>
              </a:rPr>
              <a:t>时间日期相关函数</a:t>
            </a:r>
            <a:endParaRPr lang="zh-CN" altLang="en-US" sz="2800" b="1">
              <a:latin typeface="Calibri Light" panose="020F0302020204030204" pitchFamily="34" charset="0"/>
              <a:ea typeface="华文新魏" panose="02010800040101010101" pitchFamily="2" charset="-122"/>
            </a:endParaRPr>
          </a:p>
        </p:txBody>
      </p:sp>
      <p:sp>
        <p:nvSpPr>
          <p:cNvPr id="98308"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5478" name="Group 6"/>
          <p:cNvGraphicFramePr>
            <a:graphicFrameLocks noGrp="1"/>
          </p:cNvGraphicFramePr>
          <p:nvPr/>
        </p:nvGraphicFramePr>
        <p:xfrm>
          <a:off x="612775" y="1700213"/>
          <a:ext cx="7696200" cy="3665539"/>
        </p:xfrm>
        <a:graphic>
          <a:graphicData uri="http://schemas.openxmlformats.org/drawingml/2006/table">
            <a:tbl>
              <a:tblPr/>
              <a:tblGrid>
                <a:gridCol w="4392613"/>
                <a:gridCol w="3303587"/>
              </a:tblGrid>
              <a:tr h="363470">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en-US" altLang="zh-CN" sz="1000" b="1" i="0" u="none" strike="noStrike" cap="none" normalizeH="0" baseline="0" dirty="0">
                          <a:ln>
                            <a:noFill/>
                          </a:ln>
                          <a:solidFill>
                            <a:srgbClr val="FF0000"/>
                          </a:solidFill>
                          <a:effectLst/>
                          <a:latin typeface="Verdana" panose="020B0604030504040204" pitchFamily="34" charset="0"/>
                          <a:ea typeface="宋体" panose="02010600030101010101" pitchFamily="2" charset="-122"/>
                          <a:cs typeface="Times New Roman" panose="02020603050405020304" pitchFamily="18" charset="0"/>
                        </a:rPr>
                        <a:t>CURRENT_DATE (</a:t>
                      </a:r>
                      <a:r>
                        <a:rPr kumimoji="0" lang="en-US" altLang="zh-CN" sz="1000" b="1" i="0" u="none" strike="noStrike" cap="none" normalizeH="0" baseline="0" dirty="0">
                          <a:ln>
                            <a:noFill/>
                          </a:ln>
                          <a:solidFill>
                            <a:srgbClr val="FF0000"/>
                          </a:solidFill>
                          <a:effectLst/>
                          <a:latin typeface="Arial" panose="020B0604020202020204"/>
                          <a:ea typeface="宋体" panose="02010600030101010101" pitchFamily="2" charset="-122"/>
                          <a:cs typeface="Times New Roman" panose="02020603050405020304" pitchFamily="18" charset="0"/>
                        </a:rPr>
                        <a:t> </a:t>
                      </a:r>
                      <a:r>
                        <a:rPr kumimoji="0" lang="en-US" altLang="zh-CN" sz="1000" b="1" i="0" u="none" strike="noStrike" cap="none" normalizeH="0" baseline="0" dirty="0">
                          <a:ln>
                            <a:noFill/>
                          </a:ln>
                          <a:solidFill>
                            <a:srgbClr val="FF0000"/>
                          </a:solidFill>
                          <a:effectLst/>
                          <a:latin typeface="Verdana" panose="020B0604030504040204" pitchFamily="34" charset="0"/>
                          <a:ea typeface="宋体" panose="02010600030101010101" pitchFamily="2" charset="-122"/>
                          <a:cs typeface="Times New Roman" panose="02020603050405020304" pitchFamily="18" charset="0"/>
                        </a:rPr>
                        <a:t> )</a:t>
                      </a:r>
                      <a:endParaRPr kumimoji="0" lang="en-US" altLang="zh-CN" sz="10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当前日期</a:t>
                      </a:r>
                      <a:endParaRPr kumimoji="0"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tr>
              <a:tr h="365056">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en-US" altLang="zh-CN" sz="1000" b="1" i="0" u="none" strike="noStrike" cap="none" normalizeH="0" baseline="0">
                          <a:ln>
                            <a:noFill/>
                          </a:ln>
                          <a:solidFill>
                            <a:srgbClr val="FF0000"/>
                          </a:solidFill>
                          <a:effectLst/>
                          <a:latin typeface="Verdana" panose="020B0604030504040204" pitchFamily="34" charset="0"/>
                          <a:ea typeface="宋体" panose="02010600030101010101" pitchFamily="2" charset="-122"/>
                          <a:cs typeface="Times New Roman" panose="02020603050405020304" pitchFamily="18" charset="0"/>
                        </a:rPr>
                        <a:t>CURRENT_TIME (</a:t>
                      </a:r>
                      <a:r>
                        <a:rPr kumimoji="0" lang="en-US" altLang="zh-CN" sz="1000" b="1" i="0" u="none" strike="noStrike" cap="none" normalizeH="0" baseline="0">
                          <a:ln>
                            <a:noFill/>
                          </a:ln>
                          <a:solidFill>
                            <a:srgbClr val="FF0000"/>
                          </a:solidFill>
                          <a:effectLst/>
                          <a:latin typeface="Arial" panose="020B0604020202020204"/>
                          <a:ea typeface="宋体" panose="02010600030101010101" pitchFamily="2" charset="-122"/>
                          <a:cs typeface="Times New Roman" panose="02020603050405020304" pitchFamily="18" charset="0"/>
                        </a:rPr>
                        <a:t> </a:t>
                      </a:r>
                      <a:r>
                        <a:rPr kumimoji="0" lang="en-US" altLang="zh-CN" sz="1000" b="1" i="0" u="none" strike="noStrike" cap="none" normalizeH="0" baseline="0">
                          <a:ln>
                            <a:noFill/>
                          </a:ln>
                          <a:solidFill>
                            <a:srgbClr val="FF0000"/>
                          </a:solidFill>
                          <a:effectLst/>
                          <a:latin typeface="Verdana" panose="020B0604030504040204" pitchFamily="34" charset="0"/>
                          <a:ea typeface="宋体" panose="02010600030101010101" pitchFamily="2" charset="-122"/>
                          <a:cs typeface="Times New Roman" panose="02020603050405020304" pitchFamily="18" charset="0"/>
                        </a:rPr>
                        <a:t> )</a:t>
                      </a:r>
                      <a:endParaRPr kumimoji="0" lang="en-US" altLang="zh-CN" sz="1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当前时间</a:t>
                      </a:r>
                      <a:endParaRPr kumimoji="0"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r>
              <a:tr h="365742">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en-US" altLang="zh-CN" sz="1000" b="1" i="0" u="none" strike="noStrike" cap="none" normalizeH="0" baseline="0">
                          <a:ln>
                            <a:noFill/>
                          </a:ln>
                          <a:solidFill>
                            <a:srgbClr val="FF0000"/>
                          </a:solidFill>
                          <a:effectLst/>
                          <a:latin typeface="Calibri" panose="020F0502020204030204" pitchFamily="34" charset="0"/>
                          <a:ea typeface="宋体" panose="02010600030101010101" pitchFamily="2" charset="-122"/>
                        </a:rPr>
                        <a:t>CURRENT_TIMESTAMP (  )</a:t>
                      </a:r>
                      <a:endParaRPr kumimoji="0" lang="en-US" altLang="zh-CN" sz="1000" b="1" i="0" u="none" strike="noStrike" cap="none" normalizeH="0" baseline="0">
                        <a:ln>
                          <a:noFill/>
                        </a:ln>
                        <a:solidFill>
                          <a:srgbClr val="FF0000"/>
                        </a:solidFill>
                        <a:effectLst/>
                        <a:latin typeface="Calibri" panose="020F0502020204030204" pitchFamily="34" charset="0"/>
                        <a:ea typeface="宋体" panose="02010600030101010101"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rPr>
                        <a:t>当前时间戳</a:t>
                      </a:r>
                      <a:endParaRPr kumimoji="0" lang="zh-CN" altLang="en-US" sz="1000" b="1"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l" defTabSz="914400" rtl="0" eaLnBrk="1" fontAlgn="base" latinLnBrk="0" hangingPunct="1">
                        <a:lnSpc>
                          <a:spcPct val="90000"/>
                        </a:lnSpc>
                        <a:spcBef>
                          <a:spcPct val="0"/>
                        </a:spcBef>
                        <a:spcAft>
                          <a:spcPct val="0"/>
                        </a:spcAft>
                        <a:buClrTx/>
                        <a:buSzTx/>
                        <a:buFontTx/>
                        <a:buNone/>
                      </a:pPr>
                      <a:endParaRPr kumimoji="0"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r>
              <a:tr h="363470">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en-US" altLang="zh-CN" sz="1000" b="1" i="0" u="none" strike="noStrike" cap="none" normalizeH="0" baseline="0">
                          <a:ln>
                            <a:noFill/>
                          </a:ln>
                          <a:solidFill>
                            <a:srgbClr val="FF0000"/>
                          </a:solidFill>
                          <a:effectLst/>
                          <a:latin typeface="Verdana" panose="020B0604030504040204" pitchFamily="34" charset="0"/>
                          <a:ea typeface="宋体" panose="02010600030101010101" pitchFamily="2" charset="-122"/>
                          <a:cs typeface="Times New Roman" panose="02020603050405020304" pitchFamily="18" charset="0"/>
                        </a:rPr>
                        <a:t>DATE (datetime )</a:t>
                      </a:r>
                      <a:endParaRPr kumimoji="0" lang="en-US" altLang="zh-CN" sz="1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返回</a:t>
                      </a:r>
                      <a:r>
                        <a:rPr kumimoji="0" lang="en-US" altLang="zh-CN"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datetime</a:t>
                      </a:r>
                      <a:r>
                        <a:rPr kumimoji="0" lang="zh-CN" altLang="en-US"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的日期部分</a:t>
                      </a:r>
                      <a:endParaRPr kumimoji="0"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tr>
              <a:tr h="363470">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en-US" altLang="zh-CN" sz="1000" b="1" i="0" u="none" strike="noStrike" cap="none" normalizeH="0" baseline="0">
                          <a:ln>
                            <a:noFill/>
                          </a:ln>
                          <a:solidFill>
                            <a:srgbClr val="FF0000"/>
                          </a:solidFill>
                          <a:effectLst/>
                          <a:latin typeface="Verdana" panose="020B0604030504040204" pitchFamily="34" charset="0"/>
                          <a:ea typeface="宋体" panose="02010600030101010101" pitchFamily="2" charset="-122"/>
                          <a:cs typeface="Times New Roman" panose="02020603050405020304" pitchFamily="18" charset="0"/>
                        </a:rPr>
                        <a:t>DATE_ADD (date2 , INTERVAL d_value d_type )</a:t>
                      </a:r>
                      <a:endParaRPr kumimoji="0" lang="en-US" altLang="zh-CN" sz="1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zh-CN" altLang="en-US" sz="1000" b="1" i="0" u="none" strike="noStrike" cap="none" normalizeH="0" baseline="0" dirty="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在</a:t>
                      </a:r>
                      <a:r>
                        <a:rPr kumimoji="0" lang="en-US" altLang="zh-CN" sz="1000" b="1" i="0" u="none" strike="noStrike" cap="none" normalizeH="0" baseline="0" dirty="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date2</a:t>
                      </a:r>
                      <a:r>
                        <a:rPr kumimoji="0" lang="zh-CN" altLang="en-US" sz="1000" b="1" i="0" u="none" strike="noStrike" cap="none" normalizeH="0" baseline="0" dirty="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中加上日期或时间</a:t>
                      </a:r>
                      <a:endParaRPr kumimoji="0" lang="zh-CN" altLang="en-US" sz="1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r>
              <a:tr h="363470">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en-US" altLang="zh-CN" sz="1000" b="1" i="0" u="none" strike="noStrike" cap="none" normalizeH="0" baseline="0">
                          <a:ln>
                            <a:noFill/>
                          </a:ln>
                          <a:solidFill>
                            <a:srgbClr val="FF0000"/>
                          </a:solidFill>
                          <a:effectLst/>
                          <a:latin typeface="Verdana" panose="020B0604030504040204" pitchFamily="34" charset="0"/>
                          <a:ea typeface="宋体" panose="02010600030101010101" pitchFamily="2" charset="-122"/>
                          <a:cs typeface="Times New Roman" panose="02020603050405020304" pitchFamily="18" charset="0"/>
                        </a:rPr>
                        <a:t>DATE_SUB (date2 , INTERVAL d_value d_type )</a:t>
                      </a:r>
                      <a:endParaRPr kumimoji="0" lang="en-US" altLang="zh-CN" sz="1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在</a:t>
                      </a:r>
                      <a:r>
                        <a:rPr kumimoji="0" lang="en-US" altLang="zh-CN"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date2</a:t>
                      </a:r>
                      <a:r>
                        <a:rPr kumimoji="0" lang="zh-CN" altLang="en-US"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上减去一个时间</a:t>
                      </a:r>
                      <a:endParaRPr kumimoji="0"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r>
              <a:tr h="365056">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en-US" altLang="zh-CN" sz="1000" b="1" i="0" u="none" strike="noStrike" cap="none" normalizeH="0" baseline="0">
                          <a:ln>
                            <a:noFill/>
                          </a:ln>
                          <a:solidFill>
                            <a:srgbClr val="FF0000"/>
                          </a:solidFill>
                          <a:effectLst/>
                          <a:latin typeface="Verdana" panose="020B0604030504040204" pitchFamily="34" charset="0"/>
                          <a:ea typeface="宋体" panose="02010600030101010101" pitchFamily="2" charset="-122"/>
                          <a:cs typeface="Times New Roman" panose="02020603050405020304" pitchFamily="18" charset="0"/>
                        </a:rPr>
                        <a:t>DATEDIFF (date1 ,date2 )</a:t>
                      </a:r>
                      <a:endParaRPr kumimoji="0" lang="en-US" altLang="zh-CN" sz="1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两个日期差</a:t>
                      </a:r>
                      <a:r>
                        <a:rPr kumimoji="0" lang="en-US" altLang="zh-CN"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a:t>
                      </a:r>
                      <a:r>
                        <a:rPr kumimoji="0" lang="zh-CN" altLang="en-US"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结果是天</a:t>
                      </a:r>
                      <a:r>
                        <a:rPr kumimoji="0" lang="en-US" altLang="zh-CN"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a:t>
                      </a:r>
                      <a:endParaRPr kumimoji="0"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r>
              <a:tr h="363470">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TIMEDIFF(date1,date2)</a:t>
                      </a:r>
                      <a:endParaRPr kumimoji="0"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两个时间差</a:t>
                      </a:r>
                      <a:r>
                        <a:rPr kumimoji="0"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多少小时多少分钟多少秒</a:t>
                      </a:r>
                      <a:r>
                        <a:rPr kumimoji="0"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r>
              <a:tr h="363470">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en-US" altLang="zh-CN" sz="1000" b="1" i="0" u="none" strike="noStrike" cap="none" normalizeH="0" baseline="0">
                          <a:ln>
                            <a:noFill/>
                          </a:ln>
                          <a:solidFill>
                            <a:srgbClr val="FF0000"/>
                          </a:solidFill>
                          <a:effectLst/>
                          <a:latin typeface="Verdana" panose="020B0604030504040204" pitchFamily="34" charset="0"/>
                          <a:ea typeface="宋体" panose="02010600030101010101" pitchFamily="2" charset="-122"/>
                          <a:cs typeface="Times New Roman" panose="02020603050405020304" pitchFamily="18" charset="0"/>
                        </a:rPr>
                        <a:t>NOW (</a:t>
                      </a:r>
                      <a:r>
                        <a:rPr kumimoji="0" lang="en-US" altLang="zh-CN" sz="1000" b="1" i="0" u="none" strike="noStrike" cap="none" normalizeH="0" baseline="0">
                          <a:ln>
                            <a:noFill/>
                          </a:ln>
                          <a:solidFill>
                            <a:srgbClr val="FF0000"/>
                          </a:solidFill>
                          <a:effectLst/>
                          <a:latin typeface="Arial" panose="020B0604020202020204"/>
                          <a:ea typeface="宋体" panose="02010600030101010101" pitchFamily="2" charset="-122"/>
                          <a:cs typeface="Times New Roman" panose="02020603050405020304" pitchFamily="18" charset="0"/>
                        </a:rPr>
                        <a:t> </a:t>
                      </a:r>
                      <a:r>
                        <a:rPr kumimoji="0" lang="en-US" altLang="zh-CN" sz="1000" b="1" i="0" u="none" strike="noStrike" cap="none" normalizeH="0" baseline="0">
                          <a:ln>
                            <a:noFill/>
                          </a:ln>
                          <a:solidFill>
                            <a:srgbClr val="FF0000"/>
                          </a:solidFill>
                          <a:effectLst/>
                          <a:latin typeface="Verdana" panose="020B0604030504040204" pitchFamily="34" charset="0"/>
                          <a:ea typeface="宋体" panose="02010600030101010101" pitchFamily="2" charset="-122"/>
                          <a:cs typeface="Times New Roman" panose="02020603050405020304" pitchFamily="18" charset="0"/>
                        </a:rPr>
                        <a:t> )</a:t>
                      </a:r>
                      <a:endParaRPr kumimoji="0" lang="en-US" altLang="zh-CN" sz="1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当前时间</a:t>
                      </a:r>
                      <a:endParaRPr kumimoji="0"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tr>
              <a:tr h="388865">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en-US" altLang="zh-CN"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YEAR|Month|DATE (datetime )</a:t>
                      </a:r>
                      <a:endParaRPr kumimoji="0"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年月日</a:t>
                      </a:r>
                      <a:endParaRPr kumimoji="0"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8344" name="Text Box 41"/>
          <p:cNvSpPr txBox="1">
            <a:spLocks noChangeArrowheads="1"/>
          </p:cNvSpPr>
          <p:nvPr/>
        </p:nvSpPr>
        <p:spPr bwMode="auto">
          <a:xfrm>
            <a:off x="468313" y="5445125"/>
            <a:ext cx="7777162"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None/>
            </a:pPr>
            <a:r>
              <a:rPr lang="zh-CN" altLang="en-US" sz="1400" dirty="0"/>
              <a:t>示例：</a:t>
            </a:r>
            <a:r>
              <a:rPr lang="en-US" altLang="zh-CN" sz="1400" dirty="0"/>
              <a:t>select </a:t>
            </a:r>
            <a:r>
              <a:rPr lang="en-US" altLang="zh-CN" sz="1400" dirty="0" err="1"/>
              <a:t>date_add</a:t>
            </a:r>
            <a:r>
              <a:rPr lang="en-US" altLang="zh-CN" sz="1400" dirty="0"/>
              <a:t>(</a:t>
            </a:r>
            <a:r>
              <a:rPr lang="en-US" altLang="zh-CN" sz="1400" dirty="0" err="1"/>
              <a:t>entry_date</a:t>
            </a:r>
            <a:r>
              <a:rPr lang="en-US" altLang="zh-CN" sz="1400" dirty="0"/>
              <a:t>, INTERVAL  2  year) from student;</a:t>
            </a:r>
            <a:r>
              <a:rPr lang="zh-CN" altLang="en-US" sz="1400" dirty="0"/>
              <a:t>／／增加两年</a:t>
            </a:r>
            <a:endParaRPr lang="zh-CN" altLang="en-US" sz="1400" dirty="0">
              <a:solidFill>
                <a:srgbClr val="FF0000"/>
              </a:solidFill>
            </a:endParaRPr>
          </a:p>
        </p:txBody>
      </p:sp>
      <p:sp>
        <p:nvSpPr>
          <p:cNvPr id="98345" name="Text Box 42"/>
          <p:cNvSpPr txBox="1">
            <a:spLocks noChangeArrowheads="1"/>
          </p:cNvSpPr>
          <p:nvPr/>
        </p:nvSpPr>
        <p:spPr bwMode="auto">
          <a:xfrm>
            <a:off x="539750" y="5992813"/>
            <a:ext cx="8353425" cy="619125"/>
          </a:xfrm>
          <a:prstGeom prst="rect">
            <a:avLst/>
          </a:prstGeom>
          <a:solidFill>
            <a:srgbClr val="FFFF00">
              <a:alpha val="3411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pPr>
            <a:r>
              <a:rPr lang="en-US" altLang="zh-CN" sz="1400"/>
              <a:t>* </a:t>
            </a:r>
            <a:r>
              <a:rPr lang="zh-CN" altLang="en-US" sz="1400"/>
              <a:t>特别注意</a:t>
            </a:r>
            <a:r>
              <a:rPr lang="en-US" altLang="zh-CN" sz="1400"/>
              <a:t>date_add() date_sub() datediff() timediff() </a:t>
            </a:r>
            <a:r>
              <a:rPr lang="zh-CN" altLang="en-US" sz="1400"/>
              <a:t>参与运算的可以是</a:t>
            </a:r>
            <a:r>
              <a:rPr lang="en-US" altLang="zh-CN" sz="1400"/>
              <a:t>date/datetime/timestamp</a:t>
            </a:r>
            <a:r>
              <a:rPr lang="zh-CN" altLang="en-US" sz="1400"/>
              <a:t>均可 </a:t>
            </a:r>
            <a:endParaRPr lang="zh-CN" altLang="en-US" sz="1400"/>
          </a:p>
          <a:p>
            <a:pPr eaLnBrk="1" hangingPunct="1">
              <a:lnSpc>
                <a:spcPct val="90000"/>
              </a:lnSpc>
              <a:spcBef>
                <a:spcPct val="20000"/>
              </a:spcBef>
              <a:buClr>
                <a:schemeClr val="tx1"/>
              </a:buClr>
              <a:buSzPct val="70000"/>
              <a:buFont typeface="Wingdings" panose="05000000000000000000" pitchFamily="2" charset="2"/>
              <a:buNone/>
            </a:pPr>
            <a:r>
              <a:rPr lang="zh-CN" altLang="en-US" sz="2000"/>
              <a:t>* 查看 </a:t>
            </a:r>
            <a:r>
              <a:rPr lang="en-US" altLang="zh-CN" sz="2000"/>
              <a:t>mysql </a:t>
            </a:r>
            <a:r>
              <a:rPr lang="zh-CN" altLang="en-US" sz="2000"/>
              <a:t>的帮助文档即可知道 </a:t>
            </a:r>
            <a:r>
              <a:rPr lang="en-US" altLang="zh-CN" sz="2000"/>
              <a:t>d_type</a:t>
            </a:r>
            <a:r>
              <a:rPr lang="zh-CN" altLang="en-US" sz="2000"/>
              <a:t>有哪些</a:t>
            </a:r>
            <a:endParaRPr lang="zh-CN" altLang="en-US" sz="20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3"/>
          <p:cNvSpPr txBox="1">
            <a:spLocks noChangeArrowheads="1"/>
          </p:cNvSpPr>
          <p:nvPr/>
        </p:nvSpPr>
        <p:spPr bwMode="auto">
          <a:xfrm>
            <a:off x="7415213" y="188913"/>
            <a:ext cx="1620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ea typeface="华文行楷" panose="02010800040101010101" pitchFamily="2" charset="-122"/>
              </a:rPr>
              <a:t> </a:t>
            </a:r>
            <a:endParaRPr lang="en-US" altLang="zh-CN" sz="2000">
              <a:ea typeface="华文行楷" panose="02010800040101010101" pitchFamily="2" charset="-122"/>
            </a:endParaRPr>
          </a:p>
        </p:txBody>
      </p:sp>
      <p:sp>
        <p:nvSpPr>
          <p:cNvPr id="100355" name="Rectangle 2"/>
          <p:cNvSpPr>
            <a:spLocks noChangeArrowheads="1"/>
          </p:cNvSpPr>
          <p:nvPr/>
        </p:nvSpPr>
        <p:spPr bwMode="auto">
          <a:xfrm>
            <a:off x="539750" y="765175"/>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zh-CN" altLang="en-US" sz="2800" b="1">
                <a:latin typeface="Calibri Light" panose="020F0302020204030204" pitchFamily="34" charset="0"/>
                <a:ea typeface="华文新魏" panose="02010800040101010101" pitchFamily="2" charset="-122"/>
              </a:rPr>
              <a:t>字符串相关函数</a:t>
            </a:r>
            <a:endParaRPr lang="zh-CN" altLang="en-US" sz="2800" b="1">
              <a:latin typeface="Calibri Light" panose="020F0302020204030204" pitchFamily="34" charset="0"/>
              <a:ea typeface="华文新魏" panose="02010800040101010101" pitchFamily="2" charset="-122"/>
            </a:endParaRPr>
          </a:p>
        </p:txBody>
      </p:sp>
      <p:sp>
        <p:nvSpPr>
          <p:cNvPr id="100356"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7526" name="Group 6"/>
          <p:cNvGraphicFramePr>
            <a:graphicFrameLocks noGrp="1"/>
          </p:cNvGraphicFramePr>
          <p:nvPr/>
        </p:nvGraphicFramePr>
        <p:xfrm>
          <a:off x="611188" y="1773238"/>
          <a:ext cx="7696200" cy="4140203"/>
        </p:xfrm>
        <a:graphic>
          <a:graphicData uri="http://schemas.openxmlformats.org/drawingml/2006/table">
            <a:tbl>
              <a:tblPr/>
              <a:tblGrid>
                <a:gridCol w="3673475"/>
                <a:gridCol w="4022725"/>
              </a:tblGrid>
              <a:tr h="373063">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en-US" altLang="zh-CN" sz="1000" b="1" i="0" u="none" strike="noStrike" cap="none" normalizeH="0" baseline="0">
                          <a:ln>
                            <a:noFill/>
                          </a:ln>
                          <a:solidFill>
                            <a:srgbClr val="FF0000"/>
                          </a:solidFill>
                          <a:effectLst/>
                          <a:latin typeface="Verdana" panose="020B0604030504040204" pitchFamily="34" charset="0"/>
                          <a:ea typeface="宋体" panose="02010600030101010101" pitchFamily="2" charset="-122"/>
                          <a:cs typeface="Times New Roman" panose="02020603050405020304" pitchFamily="18" charset="0"/>
                        </a:rPr>
                        <a:t>CHARSET(str)</a:t>
                      </a:r>
                      <a:endParaRPr kumimoji="0" lang="en-US" altLang="zh-CN" sz="1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返回字串字符集</a:t>
                      </a:r>
                      <a:endParaRPr kumimoji="0"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tr>
              <a:tr h="371475">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en-US" altLang="zh-CN" sz="1000" b="1" i="0" u="none" strike="noStrike" cap="none" normalizeH="0" baseline="0">
                          <a:ln>
                            <a:noFill/>
                          </a:ln>
                          <a:solidFill>
                            <a:srgbClr val="FF0000"/>
                          </a:solidFill>
                          <a:effectLst/>
                          <a:latin typeface="Verdana" panose="020B0604030504040204" pitchFamily="34" charset="0"/>
                          <a:ea typeface="宋体" panose="02010600030101010101" pitchFamily="2" charset="-122"/>
                          <a:cs typeface="Times New Roman" panose="02020603050405020304" pitchFamily="18" charset="0"/>
                        </a:rPr>
                        <a:t>CONCAT (string2</a:t>
                      </a:r>
                      <a:r>
                        <a:rPr kumimoji="0" lang="en-US" altLang="zh-CN" sz="1000" b="1" i="0" u="none" strike="noStrike" cap="none" normalizeH="0" baseline="0">
                          <a:ln>
                            <a:noFill/>
                          </a:ln>
                          <a:solidFill>
                            <a:srgbClr val="FF0000"/>
                          </a:solidFill>
                          <a:effectLst/>
                          <a:latin typeface="Arial" panose="020B0604020202020204"/>
                          <a:ea typeface="宋体" panose="02010600030101010101" pitchFamily="2" charset="-122"/>
                          <a:cs typeface="Times New Roman" panose="02020603050405020304" pitchFamily="18" charset="0"/>
                        </a:rPr>
                        <a:t> </a:t>
                      </a:r>
                      <a:r>
                        <a:rPr kumimoji="0" lang="en-US" altLang="zh-CN" sz="1000" b="1" i="0" u="none" strike="noStrike" cap="none" normalizeH="0" baseline="0">
                          <a:ln>
                            <a:noFill/>
                          </a:ln>
                          <a:solidFill>
                            <a:srgbClr val="FF0000"/>
                          </a:solidFill>
                          <a:effectLst/>
                          <a:latin typeface="Verdana" panose="020B0604030504040204" pitchFamily="34" charset="0"/>
                          <a:ea typeface="宋体" panose="02010600030101010101" pitchFamily="2" charset="-122"/>
                          <a:cs typeface="Times New Roman" panose="02020603050405020304" pitchFamily="18" charset="0"/>
                        </a:rPr>
                        <a:t> [,... ])</a:t>
                      </a:r>
                      <a:endParaRPr kumimoji="0" lang="en-US" altLang="zh-CN" sz="1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连接字串</a:t>
                      </a:r>
                      <a:endParaRPr kumimoji="0"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r>
              <a:tr h="373063">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en-US" altLang="zh-CN"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INSTR (string ,substring )</a:t>
                      </a:r>
                      <a:endParaRPr kumimoji="0"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返回</a:t>
                      </a:r>
                      <a:r>
                        <a:rPr kumimoji="0" lang="en-US" altLang="zh-CN"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substring</a:t>
                      </a:r>
                      <a:r>
                        <a:rPr kumimoji="0" lang="zh-CN" altLang="en-US"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在</a:t>
                      </a:r>
                      <a:r>
                        <a:rPr kumimoji="0" lang="en-US" altLang="zh-CN"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string</a:t>
                      </a:r>
                      <a:r>
                        <a:rPr kumimoji="0" lang="zh-CN" altLang="en-US"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中出现的位置</a:t>
                      </a:r>
                      <a:r>
                        <a:rPr kumimoji="0" lang="en-US" altLang="zh-CN"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a:t>
                      </a:r>
                      <a:r>
                        <a:rPr kumimoji="0" lang="zh-CN" altLang="en-US"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没有返回</a:t>
                      </a:r>
                      <a:r>
                        <a:rPr kumimoji="0" lang="en-US" altLang="zh-CN"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0</a:t>
                      </a:r>
                      <a:endParaRPr kumimoji="0"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r>
              <a:tr h="393700">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en-US" altLang="zh-CN" sz="1000" b="1" i="0" u="none" strike="noStrike" cap="none" normalizeH="0" baseline="0">
                          <a:ln>
                            <a:noFill/>
                          </a:ln>
                          <a:solidFill>
                            <a:srgbClr val="FF0000"/>
                          </a:solidFill>
                          <a:effectLst/>
                          <a:latin typeface="Verdana" panose="020B0604030504040204" pitchFamily="34" charset="0"/>
                          <a:ea typeface="宋体" panose="02010600030101010101" pitchFamily="2" charset="-122"/>
                          <a:cs typeface="Times New Roman" panose="02020603050405020304" pitchFamily="18" charset="0"/>
                        </a:rPr>
                        <a:t>UCASE (string2 )</a:t>
                      </a:r>
                      <a:endParaRPr kumimoji="0" lang="en-US" altLang="zh-CN" sz="1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转换成大写</a:t>
                      </a:r>
                      <a:endParaRPr kumimoji="0"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r>
              <a:tr h="393700">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en-US" altLang="zh-CN" sz="1000" b="1" i="0" u="none" strike="noStrike" cap="none" normalizeH="0" baseline="0">
                          <a:ln>
                            <a:noFill/>
                          </a:ln>
                          <a:solidFill>
                            <a:srgbClr val="FF0000"/>
                          </a:solidFill>
                          <a:effectLst/>
                          <a:latin typeface="Verdana" panose="020B0604030504040204" pitchFamily="34" charset="0"/>
                          <a:ea typeface="宋体" panose="02010600030101010101" pitchFamily="2" charset="-122"/>
                          <a:cs typeface="Times New Roman" panose="02020603050405020304" pitchFamily="18" charset="0"/>
                        </a:rPr>
                        <a:t>LCASE (string2 )</a:t>
                      </a:r>
                      <a:endParaRPr kumimoji="0" lang="en-US" altLang="zh-CN" sz="1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转换成小写</a:t>
                      </a:r>
                      <a:endParaRPr kumimoji="0"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tr>
              <a:tr h="373063">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en-US" altLang="zh-CN"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LEFT (string2 ,length )</a:t>
                      </a:r>
                      <a:endParaRPr kumimoji="0"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从</a:t>
                      </a:r>
                      <a:r>
                        <a:rPr kumimoji="0" lang="en-US" altLang="zh-CN"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string2</a:t>
                      </a:r>
                      <a:r>
                        <a:rPr kumimoji="0" lang="zh-CN" altLang="en-US"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中的左边起取</a:t>
                      </a:r>
                      <a:r>
                        <a:rPr kumimoji="0" lang="en-US" altLang="zh-CN"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length</a:t>
                      </a:r>
                      <a:r>
                        <a:rPr kumimoji="0" lang="zh-CN" altLang="en-US"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个字符</a:t>
                      </a:r>
                      <a:endParaRPr kumimoji="0"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r>
              <a:tr h="371475">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en-US" altLang="zh-CN" sz="1000" b="1" i="0" u="none" strike="noStrike" cap="none" normalizeH="0" baseline="0">
                          <a:ln>
                            <a:noFill/>
                          </a:ln>
                          <a:solidFill>
                            <a:srgbClr val="FF0000"/>
                          </a:solidFill>
                          <a:effectLst/>
                          <a:latin typeface="Verdana" panose="020B0604030504040204" pitchFamily="34" charset="0"/>
                          <a:ea typeface="宋体" panose="02010600030101010101" pitchFamily="2" charset="-122"/>
                          <a:cs typeface="Times New Roman" panose="02020603050405020304" pitchFamily="18" charset="0"/>
                        </a:rPr>
                        <a:t>LENGTH (string )</a:t>
                      </a:r>
                      <a:endParaRPr kumimoji="0" lang="en-US" altLang="zh-CN" sz="1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en-US" altLang="zh-CN"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string</a:t>
                      </a:r>
                      <a:r>
                        <a:rPr kumimoji="0" lang="zh-CN" altLang="en-US"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长度</a:t>
                      </a:r>
                      <a:endParaRPr kumimoji="0"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r>
              <a:tr h="373063">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en-US" altLang="zh-CN"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REPLACE (str ,search_str ,replace_str )</a:t>
                      </a:r>
                      <a:endParaRPr kumimoji="0"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在</a:t>
                      </a:r>
                      <a:r>
                        <a:rPr kumimoji="0" lang="en-US" altLang="zh-CN"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str</a:t>
                      </a:r>
                      <a:r>
                        <a:rPr kumimoji="0" lang="zh-CN" altLang="en-US"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中用</a:t>
                      </a:r>
                      <a:r>
                        <a:rPr kumimoji="0" lang="en-US" altLang="zh-CN"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replace_str</a:t>
                      </a:r>
                      <a:r>
                        <a:rPr kumimoji="0" lang="zh-CN" altLang="en-US"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替换</a:t>
                      </a:r>
                      <a:r>
                        <a:rPr kumimoji="0" lang="en-US" altLang="zh-CN"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search_str</a:t>
                      </a:r>
                      <a:endParaRPr kumimoji="0"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r>
              <a:tr h="373063">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en-US" altLang="zh-CN"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STRCMP (string1 ,string2 )</a:t>
                      </a:r>
                      <a:endParaRPr kumimoji="0"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逐字符比较两字串大小</a:t>
                      </a:r>
                      <a:r>
                        <a:rPr kumimoji="0" lang="en-US" altLang="zh-CN"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a:t>
                      </a:r>
                      <a:endParaRPr kumimoji="0"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r>
              <a:tr h="373063">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en-US" altLang="zh-CN"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SUBSTRING (str , position</a:t>
                      </a:r>
                      <a:r>
                        <a:rPr kumimoji="0" lang="en-US" altLang="zh-CN" sz="1000" b="1" i="0" u="none" strike="noStrike" cap="none" normalizeH="0" baseline="0">
                          <a:ln>
                            <a:noFill/>
                          </a:ln>
                          <a:solidFill>
                            <a:schemeClr val="tx1"/>
                          </a:solidFill>
                          <a:effectLst/>
                          <a:latin typeface="Arial" panose="020B0604020202020204"/>
                          <a:ea typeface="宋体" panose="02010600030101010101" pitchFamily="2" charset="-122"/>
                          <a:cs typeface="Times New Roman" panose="02020603050405020304" pitchFamily="18" charset="0"/>
                        </a:rPr>
                        <a:t> </a:t>
                      </a:r>
                      <a:r>
                        <a:rPr kumimoji="0" lang="en-US" altLang="zh-CN"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 [,length ])</a:t>
                      </a:r>
                      <a:endParaRPr kumimoji="0"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从</a:t>
                      </a:r>
                      <a:r>
                        <a:rPr kumimoji="0" lang="en-US" altLang="zh-CN"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str</a:t>
                      </a:r>
                      <a:r>
                        <a:rPr kumimoji="0" lang="zh-CN" altLang="en-US"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的</a:t>
                      </a:r>
                      <a:r>
                        <a:rPr kumimoji="0" lang="en-US" altLang="zh-CN"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position</a:t>
                      </a:r>
                      <a:r>
                        <a:rPr kumimoji="0" lang="zh-CN" altLang="en-US"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开始</a:t>
                      </a:r>
                      <a:r>
                        <a:rPr kumimoji="0" lang="en-US" altLang="zh-CN"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a:t>
                      </a:r>
                      <a:r>
                        <a:rPr kumimoji="0" lang="zh-CN" altLang="en-US"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取</a:t>
                      </a:r>
                      <a:r>
                        <a:rPr kumimoji="0" lang="en-US" altLang="zh-CN"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length</a:t>
                      </a:r>
                      <a:r>
                        <a:rPr kumimoji="0" lang="zh-CN" altLang="en-US"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个字符</a:t>
                      </a:r>
                      <a:endParaRPr kumimoji="0"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r>
              <a:tr h="371475">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en-US" altLang="zh-CN"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LTRIM (string2 ) RTRIM (string2 )  trim</a:t>
                      </a:r>
                      <a:endParaRPr kumimoji="0"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去除前端空格或后端空格</a:t>
                      </a:r>
                      <a:endParaRPr kumimoji="0"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a:t>字符串函数的练习</a:t>
            </a:r>
            <a:endParaRPr lang="zh-CN" altLang="en-US"/>
          </a:p>
        </p:txBody>
      </p:sp>
      <p:sp>
        <p:nvSpPr>
          <p:cNvPr id="102403"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tLang="zh-CN"/>
          </a:p>
          <a:p>
            <a:endParaRPr lang="en-US" altLang="zh-CN"/>
          </a:p>
          <a:p>
            <a:r>
              <a:rPr lang="zh-CN" altLang="en-US"/>
              <a:t>把 </a:t>
            </a:r>
            <a:r>
              <a:rPr lang="en-US" altLang="zh-CN"/>
              <a:t>ename </a:t>
            </a:r>
            <a:r>
              <a:rPr lang="zh-CN" altLang="en-US"/>
              <a:t>列 的 </a:t>
            </a:r>
            <a:r>
              <a:rPr lang="en-US" altLang="zh-CN"/>
              <a:t>smiTh </a:t>
            </a:r>
            <a:r>
              <a:rPr lang="zh-CN" altLang="en-US"/>
              <a:t>第一个字母大写，其它全部小写，怎么办</a:t>
            </a:r>
            <a:r>
              <a:rPr lang="en-US" altLang="zh-CN"/>
              <a:t>?</a:t>
            </a:r>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3"/>
          <p:cNvSpPr txBox="1">
            <a:spLocks noChangeArrowheads="1"/>
          </p:cNvSpPr>
          <p:nvPr/>
        </p:nvSpPr>
        <p:spPr bwMode="auto">
          <a:xfrm>
            <a:off x="7415213" y="188913"/>
            <a:ext cx="1620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ea typeface="华文行楷" panose="02010800040101010101" pitchFamily="2" charset="-122"/>
              </a:rPr>
              <a:t> </a:t>
            </a:r>
            <a:endParaRPr lang="en-US" altLang="zh-CN" sz="2000">
              <a:ea typeface="华文行楷" panose="02010800040101010101" pitchFamily="2" charset="-122"/>
            </a:endParaRPr>
          </a:p>
        </p:txBody>
      </p:sp>
      <p:sp>
        <p:nvSpPr>
          <p:cNvPr id="103427" name="Rectangle 2"/>
          <p:cNvSpPr>
            <a:spLocks noChangeArrowheads="1"/>
          </p:cNvSpPr>
          <p:nvPr/>
        </p:nvSpPr>
        <p:spPr bwMode="auto">
          <a:xfrm>
            <a:off x="539750" y="765175"/>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zh-CN" altLang="en-US" sz="2800" b="1">
                <a:latin typeface="Calibri Light" panose="020F0302020204030204" pitchFamily="34" charset="0"/>
                <a:ea typeface="华文新魏" panose="02010800040101010101" pitchFamily="2" charset="-122"/>
              </a:rPr>
              <a:t>数学相关函数</a:t>
            </a:r>
            <a:endParaRPr lang="zh-CN" altLang="en-US" sz="2800" b="1">
              <a:latin typeface="Calibri Light" panose="020F0302020204030204" pitchFamily="34" charset="0"/>
              <a:ea typeface="华文新魏" panose="02010800040101010101" pitchFamily="2" charset="-122"/>
            </a:endParaRPr>
          </a:p>
        </p:txBody>
      </p:sp>
      <p:sp>
        <p:nvSpPr>
          <p:cNvPr id="103428"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9574" name="Group 6"/>
          <p:cNvGraphicFramePr>
            <a:graphicFrameLocks noGrp="1"/>
          </p:cNvGraphicFramePr>
          <p:nvPr/>
        </p:nvGraphicFramePr>
        <p:xfrm>
          <a:off x="611188" y="1773238"/>
          <a:ext cx="7696200" cy="4098926"/>
        </p:xfrm>
        <a:graphic>
          <a:graphicData uri="http://schemas.openxmlformats.org/drawingml/2006/table">
            <a:tbl>
              <a:tblPr/>
              <a:tblGrid>
                <a:gridCol w="3529012"/>
                <a:gridCol w="4167188"/>
              </a:tblGrid>
              <a:tr h="409575">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en-US" altLang="zh-CN" sz="1000" b="1" i="0" u="none" strike="noStrike" cap="none" normalizeH="0" baseline="0">
                          <a:ln>
                            <a:noFill/>
                          </a:ln>
                          <a:solidFill>
                            <a:srgbClr val="FF0000"/>
                          </a:solidFill>
                          <a:effectLst/>
                          <a:latin typeface="Verdana" panose="020B0604030504040204" pitchFamily="34" charset="0"/>
                          <a:ea typeface="宋体" panose="02010600030101010101" pitchFamily="2" charset="-122"/>
                          <a:cs typeface="Times New Roman" panose="02020603050405020304" pitchFamily="18" charset="0"/>
                        </a:rPr>
                        <a:t>ABS (number2 )</a:t>
                      </a:r>
                      <a:endParaRPr kumimoji="0" lang="en-US" altLang="zh-CN" sz="1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绝对值</a:t>
                      </a:r>
                      <a:endParaRPr kumimoji="0"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tr>
              <a:tr h="409575">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en-US" altLang="zh-CN"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BIN (decimal_number )</a:t>
                      </a:r>
                      <a:endParaRPr kumimoji="0"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十进制转二进制</a:t>
                      </a:r>
                      <a:endParaRPr kumimoji="0"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r>
              <a:tr h="411163">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en-US" altLang="zh-CN" sz="1000" b="1" i="0" u="none" strike="noStrike" cap="none" normalizeH="0" baseline="0">
                          <a:ln>
                            <a:noFill/>
                          </a:ln>
                          <a:solidFill>
                            <a:srgbClr val="FF0000"/>
                          </a:solidFill>
                          <a:effectLst/>
                          <a:latin typeface="Verdana" panose="020B0604030504040204" pitchFamily="34" charset="0"/>
                          <a:ea typeface="宋体" panose="02010600030101010101" pitchFamily="2" charset="-122"/>
                          <a:cs typeface="Times New Roman" panose="02020603050405020304" pitchFamily="18" charset="0"/>
                        </a:rPr>
                        <a:t>CEILING (number2 )</a:t>
                      </a:r>
                      <a:endParaRPr kumimoji="0" lang="en-US" altLang="zh-CN" sz="1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向上取整</a:t>
                      </a:r>
                      <a:endParaRPr kumimoji="0"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r>
              <a:tr h="409575">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en-US" altLang="zh-CN"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CONV(number2,from_base,to_base)</a:t>
                      </a:r>
                      <a:endParaRPr kumimoji="0"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进制转换</a:t>
                      </a:r>
                      <a:endParaRPr kumimoji="0"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r>
              <a:tr h="409575">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en-US" altLang="zh-CN" sz="1000" b="1" i="0" u="none" strike="noStrike" cap="none" normalizeH="0" baseline="0">
                          <a:ln>
                            <a:noFill/>
                          </a:ln>
                          <a:solidFill>
                            <a:srgbClr val="FF0000"/>
                          </a:solidFill>
                          <a:effectLst/>
                          <a:latin typeface="Verdana" panose="020B0604030504040204" pitchFamily="34" charset="0"/>
                          <a:ea typeface="宋体" panose="02010600030101010101" pitchFamily="2" charset="-122"/>
                          <a:cs typeface="Times New Roman" panose="02020603050405020304" pitchFamily="18" charset="0"/>
                        </a:rPr>
                        <a:t>FLOOR (number2 )</a:t>
                      </a:r>
                      <a:endParaRPr kumimoji="0" lang="en-US" altLang="zh-CN" sz="1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向下取整</a:t>
                      </a:r>
                      <a:endParaRPr kumimoji="0"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r>
              <a:tr h="409575">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en-US" altLang="zh-CN"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FORMAT (number,decimal_places )</a:t>
                      </a:r>
                      <a:endParaRPr kumimoji="0"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保留小数位数</a:t>
                      </a:r>
                      <a:endParaRPr kumimoji="0"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r>
              <a:tr h="409575">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en-US" altLang="zh-CN"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HEX (DecimalNumber )</a:t>
                      </a:r>
                      <a:endParaRPr kumimoji="0"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转十六进制</a:t>
                      </a:r>
                      <a:endParaRPr kumimoji="0"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r>
              <a:tr h="411163">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en-US" altLang="zh-CN"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LEAST (number , number2</a:t>
                      </a:r>
                      <a:r>
                        <a:rPr kumimoji="0" lang="en-US" altLang="zh-CN" sz="1000" b="1" i="0" u="none" strike="noStrike" cap="none" normalizeH="0" baseline="0">
                          <a:ln>
                            <a:noFill/>
                          </a:ln>
                          <a:solidFill>
                            <a:schemeClr val="tx1"/>
                          </a:solidFill>
                          <a:effectLst/>
                          <a:latin typeface="Arial" panose="020B0604020202020204"/>
                          <a:ea typeface="宋体" panose="02010600030101010101" pitchFamily="2" charset="-122"/>
                          <a:cs typeface="Times New Roman" panose="02020603050405020304" pitchFamily="18" charset="0"/>
                        </a:rPr>
                        <a:t> </a:t>
                      </a:r>
                      <a:r>
                        <a:rPr kumimoji="0" lang="en-US" altLang="zh-CN"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 [,..])</a:t>
                      </a:r>
                      <a:endParaRPr kumimoji="0"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求最小值</a:t>
                      </a:r>
                      <a:endParaRPr kumimoji="0"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r>
              <a:tr h="409575">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en-US" altLang="zh-CN"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MOD (numerator ,denominator )</a:t>
                      </a:r>
                      <a:endParaRPr kumimoji="0"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求余</a:t>
                      </a:r>
                      <a:endParaRPr kumimoji="0"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r>
              <a:tr h="409575">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en-US" altLang="zh-CN"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RAND([seed])</a:t>
                      </a:r>
                      <a:endParaRPr kumimoji="0"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base" latinLnBrk="0" hangingPunct="1">
                        <a:lnSpc>
                          <a:spcPct val="90000"/>
                        </a:lnSpc>
                        <a:spcBef>
                          <a:spcPct val="0"/>
                        </a:spcBef>
                        <a:spcAft>
                          <a:spcPct val="0"/>
                        </a:spcAft>
                        <a:buClrTx/>
                        <a:buSzTx/>
                        <a:buFontTx/>
                        <a:buNone/>
                      </a:pPr>
                      <a:r>
                        <a:rPr kumimoji="0" lang="en-US" altLang="zh-CN" sz="1000" b="1" i="0" u="none" strike="noStrike" cap="none" normalizeH="0" baseline="0">
                          <a:ln>
                            <a:noFill/>
                          </a:ln>
                          <a:solidFill>
                            <a:schemeClr val="tx1"/>
                          </a:solidFill>
                          <a:effectLst/>
                          <a:latin typeface="Verdana" panose="020B0604030504040204" pitchFamily="34" charset="0"/>
                          <a:ea typeface="宋体" panose="02010600030101010101" pitchFamily="2" charset="-122"/>
                          <a:cs typeface="Times New Roman" panose="02020603050405020304" pitchFamily="18" charset="0"/>
                        </a:rPr>
                        <a:t>RAND([seed])</a:t>
                      </a:r>
                      <a:endParaRPr kumimoji="0"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03464" name="Text Box 41"/>
          <p:cNvSpPr txBox="1">
            <a:spLocks noChangeArrowheads="1"/>
          </p:cNvSpPr>
          <p:nvPr/>
        </p:nvSpPr>
        <p:spPr bwMode="auto">
          <a:xfrm>
            <a:off x="519113" y="6019800"/>
            <a:ext cx="8582025" cy="579438"/>
          </a:xfrm>
          <a:prstGeom prst="rect">
            <a:avLst/>
          </a:prstGeom>
          <a:solidFill>
            <a:srgbClr val="99CCFF">
              <a:alpha val="30196"/>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t>rand()</a:t>
            </a:r>
            <a:r>
              <a:rPr lang="zh-CN" altLang="en-US" sz="1400"/>
              <a:t>返回一个随机浮点值 </a:t>
            </a:r>
            <a:r>
              <a:rPr lang="en-US" altLang="zh-CN" sz="1400" i="1"/>
              <a:t>v</a:t>
            </a:r>
            <a:r>
              <a:rPr lang="en-US" altLang="zh-CN" sz="1400"/>
              <a:t> </a:t>
            </a:r>
            <a:r>
              <a:rPr lang="zh-CN" altLang="en-US" sz="1400"/>
              <a:t>，范围在 </a:t>
            </a:r>
            <a:r>
              <a:rPr lang="en-US" altLang="zh-CN" sz="1400"/>
              <a:t>0 </a:t>
            </a:r>
            <a:r>
              <a:rPr lang="zh-CN" altLang="en-US" sz="1400"/>
              <a:t>到</a:t>
            </a:r>
            <a:r>
              <a:rPr lang="en-US" altLang="zh-CN" sz="1400"/>
              <a:t>1 </a:t>
            </a:r>
            <a:r>
              <a:rPr lang="zh-CN" altLang="en-US" sz="1400"/>
              <a:t>之间 </a:t>
            </a:r>
            <a:r>
              <a:rPr lang="en-US" altLang="zh-CN" sz="1400"/>
              <a:t>(</a:t>
            </a:r>
            <a:r>
              <a:rPr lang="zh-CN" altLang="en-US" sz="1400"/>
              <a:t>即</a:t>
            </a:r>
            <a:r>
              <a:rPr lang="en-US" altLang="zh-CN" sz="1400"/>
              <a:t>, </a:t>
            </a:r>
            <a:r>
              <a:rPr lang="zh-CN" altLang="en-US" sz="1400"/>
              <a:t>其范围为 </a:t>
            </a:r>
            <a:r>
              <a:rPr lang="en-US" altLang="zh-CN" sz="1400"/>
              <a:t>0 ≤ </a:t>
            </a:r>
            <a:r>
              <a:rPr lang="en-US" altLang="zh-CN" sz="1400" i="1"/>
              <a:t>v</a:t>
            </a:r>
            <a:r>
              <a:rPr lang="en-US" altLang="zh-CN" sz="1400"/>
              <a:t> ≤ 1.0)</a:t>
            </a:r>
            <a:r>
              <a:rPr lang="zh-CN" altLang="en-US" sz="1400"/>
              <a:t>。若已指定一个整数参数 </a:t>
            </a:r>
            <a:r>
              <a:rPr lang="en-US" altLang="zh-CN" sz="1400" i="1"/>
              <a:t>N</a:t>
            </a:r>
            <a:r>
              <a:rPr lang="en-US" altLang="zh-CN" sz="1400"/>
              <a:t> </a:t>
            </a:r>
            <a:r>
              <a:rPr lang="zh-CN" altLang="en-US" sz="1400"/>
              <a:t>，</a:t>
            </a:r>
            <a:endParaRPr lang="zh-CN" altLang="en-US" sz="1400"/>
          </a:p>
          <a:p>
            <a:pPr eaLnBrk="1" hangingPunct="1"/>
            <a:r>
              <a:rPr lang="zh-CN" altLang="en-US" sz="1400"/>
              <a:t>则它被用作种子值，用来产生重复序列。</a:t>
            </a:r>
            <a:r>
              <a:rPr lang="zh-CN" altLang="en-US"/>
              <a:t>  </a:t>
            </a:r>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3"/>
          <p:cNvSpPr txBox="1">
            <a:spLocks noChangeArrowheads="1"/>
          </p:cNvSpPr>
          <p:nvPr/>
        </p:nvSpPr>
        <p:spPr bwMode="auto">
          <a:xfrm>
            <a:off x="7415213" y="188913"/>
            <a:ext cx="1620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ea typeface="华文行楷" panose="02010800040101010101" pitchFamily="2" charset="-122"/>
              </a:rPr>
              <a:t> </a:t>
            </a:r>
            <a:endParaRPr lang="en-US" altLang="zh-CN" sz="2000">
              <a:ea typeface="华文行楷" panose="02010800040101010101" pitchFamily="2" charset="-122"/>
            </a:endParaRPr>
          </a:p>
        </p:txBody>
      </p:sp>
      <p:sp>
        <p:nvSpPr>
          <p:cNvPr id="116739" name="Rectangle 2"/>
          <p:cNvSpPr>
            <a:spLocks noChangeArrowheads="1"/>
          </p:cNvSpPr>
          <p:nvPr/>
        </p:nvSpPr>
        <p:spPr bwMode="auto">
          <a:xfrm>
            <a:off x="539750" y="765175"/>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zh-CN" altLang="en-US" sz="2800" b="1">
                <a:latin typeface="Calibri Light" panose="020F0302020204030204" pitchFamily="34" charset="0"/>
                <a:ea typeface="华文新魏" panose="02010800040101010101" pitchFamily="2" charset="-122"/>
              </a:rPr>
              <a:t>表的索引</a:t>
            </a:r>
            <a:endParaRPr lang="zh-CN" altLang="en-US" sz="2800" b="1">
              <a:latin typeface="Calibri Light" panose="020F0302020204030204" pitchFamily="34" charset="0"/>
              <a:ea typeface="华文新魏" panose="02010800040101010101" pitchFamily="2" charset="-122"/>
            </a:endParaRPr>
          </a:p>
        </p:txBody>
      </p:sp>
      <p:sp>
        <p:nvSpPr>
          <p:cNvPr id="116740"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41" name="TextBox 1"/>
          <p:cNvSpPr txBox="1">
            <a:spLocks noChangeArrowheads="1"/>
          </p:cNvSpPr>
          <p:nvPr/>
        </p:nvSpPr>
        <p:spPr bwMode="auto">
          <a:xfrm>
            <a:off x="838200" y="1828800"/>
            <a:ext cx="70104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t>索引： </a:t>
            </a:r>
            <a:r>
              <a:rPr lang="en-US" altLang="zh-CN" sz="3200" b="1" dirty="0"/>
              <a:t>index</a:t>
            </a:r>
            <a:endParaRPr lang="en-US" altLang="zh-CN" sz="3200" b="1" dirty="0"/>
          </a:p>
          <a:p>
            <a:pPr eaLnBrk="1" hangingPunct="1"/>
            <a:endParaRPr lang="en-US" altLang="zh-CN" sz="3200" b="1" dirty="0"/>
          </a:p>
          <a:p>
            <a:pPr eaLnBrk="1" hangingPunct="1"/>
            <a:r>
              <a:rPr lang="zh-CN" altLang="en-US" sz="3200" b="1" dirty="0"/>
              <a:t>什么 是索引</a:t>
            </a:r>
            <a:endParaRPr lang="en-US" altLang="zh-CN" sz="3200" b="1" dirty="0"/>
          </a:p>
          <a:p>
            <a:pPr eaLnBrk="1" hangingPunct="1"/>
            <a:endParaRPr lang="en-US" altLang="zh-CN" sz="3200" b="1" dirty="0"/>
          </a:p>
          <a:p>
            <a:pPr eaLnBrk="1" hangingPunct="1"/>
            <a:r>
              <a:rPr lang="zh-CN" altLang="en-US" sz="3200" b="1" dirty="0"/>
              <a:t>索引有什么用处 ？</a:t>
            </a:r>
            <a:endParaRPr lang="en-US" altLang="zh-CN" sz="3200" b="1" dirty="0"/>
          </a:p>
          <a:p>
            <a:pPr eaLnBrk="1" hangingPunct="1"/>
            <a:endParaRPr lang="en-US" altLang="zh-CN" sz="3200" b="1" dirty="0"/>
          </a:p>
          <a:p>
            <a:pPr eaLnBrk="1" hangingPunct="1"/>
            <a:r>
              <a:rPr lang="zh-CN" altLang="en-US" sz="3200" b="1" dirty="0"/>
              <a:t>如何创建索引（创建索引的两种方式）</a:t>
            </a:r>
            <a:endParaRPr lang="en-US" altLang="zh-CN" sz="3200" b="1"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3"/>
          <p:cNvSpPr txBox="1">
            <a:spLocks noChangeArrowheads="1"/>
          </p:cNvSpPr>
          <p:nvPr/>
        </p:nvSpPr>
        <p:spPr bwMode="auto">
          <a:xfrm>
            <a:off x="7415213" y="188913"/>
            <a:ext cx="1620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ea typeface="华文行楷" panose="02010800040101010101" pitchFamily="2" charset="-122"/>
              </a:rPr>
              <a:t> </a:t>
            </a:r>
            <a:endParaRPr lang="en-US" altLang="zh-CN" sz="2000">
              <a:ea typeface="华文行楷" panose="02010800040101010101" pitchFamily="2" charset="-122"/>
            </a:endParaRPr>
          </a:p>
        </p:txBody>
      </p:sp>
      <p:sp>
        <p:nvSpPr>
          <p:cNvPr id="118787" name="Rectangle 2"/>
          <p:cNvSpPr>
            <a:spLocks noChangeArrowheads="1"/>
          </p:cNvSpPr>
          <p:nvPr/>
        </p:nvSpPr>
        <p:spPr bwMode="auto">
          <a:xfrm>
            <a:off x="539750" y="765175"/>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zh-CN" altLang="en-US" sz="2800" b="1">
                <a:latin typeface="Calibri Light" panose="020F0302020204030204" pitchFamily="34" charset="0"/>
                <a:ea typeface="华文新魏" panose="02010800040101010101" pitchFamily="2" charset="-122"/>
              </a:rPr>
              <a:t>表的索引</a:t>
            </a:r>
            <a:endParaRPr lang="zh-CN" altLang="en-US" sz="2800" b="1">
              <a:latin typeface="Calibri Light" panose="020F0302020204030204" pitchFamily="34" charset="0"/>
              <a:ea typeface="华文新魏" panose="02010800040101010101" pitchFamily="2" charset="-122"/>
            </a:endParaRPr>
          </a:p>
        </p:txBody>
      </p:sp>
      <p:sp>
        <p:nvSpPr>
          <p:cNvPr id="118788"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789" name="TextBox 1"/>
          <p:cNvSpPr txBox="1">
            <a:spLocks noChangeArrowheads="1"/>
          </p:cNvSpPr>
          <p:nvPr/>
        </p:nvSpPr>
        <p:spPr bwMode="auto">
          <a:xfrm>
            <a:off x="838200" y="1828800"/>
            <a:ext cx="701040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t>索引的练习题</a:t>
            </a:r>
            <a:endParaRPr lang="en-US" altLang="zh-CN" sz="3200" b="1" dirty="0"/>
          </a:p>
          <a:p>
            <a:pPr eaLnBrk="1" hangingPunct="1"/>
            <a:endParaRPr lang="en-US" altLang="zh-CN" sz="3200" b="1" dirty="0"/>
          </a:p>
          <a:p>
            <a:pPr eaLnBrk="1" hangingPunct="1"/>
            <a:r>
              <a:rPr lang="en-US" altLang="zh-CN" sz="3200" b="1" dirty="0"/>
              <a:t>Create index </a:t>
            </a:r>
            <a:r>
              <a:rPr lang="en-US" altLang="zh-CN" sz="3200" b="1" dirty="0" err="1"/>
              <a:t>index_name</a:t>
            </a:r>
            <a:r>
              <a:rPr lang="en-US" altLang="zh-CN" sz="3200" b="1" dirty="0"/>
              <a:t> on </a:t>
            </a:r>
            <a:r>
              <a:rPr lang="en-US" altLang="zh-CN" sz="3200" b="1" dirty="0" err="1"/>
              <a:t>table_name</a:t>
            </a:r>
            <a:r>
              <a:rPr lang="en-US" altLang="zh-CN" sz="3200" b="1" dirty="0"/>
              <a:t>(col1, col2)</a:t>
            </a:r>
            <a:endParaRPr lang="en-US" altLang="zh-CN" sz="3200" b="1" dirty="0"/>
          </a:p>
          <a:p>
            <a:pPr eaLnBrk="1" hangingPunct="1"/>
            <a:endParaRPr lang="en-US" altLang="zh-CN" sz="3200" b="1" dirty="0"/>
          </a:p>
          <a:p>
            <a:pPr eaLnBrk="1" hangingPunct="1"/>
            <a:r>
              <a:rPr lang="en-US" altLang="zh-CN" sz="3200" b="1" dirty="0"/>
              <a:t>Create table </a:t>
            </a:r>
            <a:r>
              <a:rPr lang="en-US" altLang="zh-CN" sz="3200" b="1" dirty="0" err="1"/>
              <a:t>table_name</a:t>
            </a:r>
            <a:r>
              <a:rPr lang="en-US" altLang="zh-CN" sz="3200" b="1" dirty="0"/>
              <a:t> (</a:t>
            </a:r>
            <a:endParaRPr lang="en-US" altLang="zh-CN" sz="3200" b="1" dirty="0"/>
          </a:p>
          <a:p>
            <a:pPr eaLnBrk="1" hangingPunct="1"/>
            <a:r>
              <a:rPr lang="en-US" altLang="zh-CN" sz="3200" b="1" dirty="0"/>
              <a:t>Id </a:t>
            </a:r>
            <a:r>
              <a:rPr lang="en-US" altLang="zh-CN" sz="3200" b="1" dirty="0" err="1"/>
              <a:t>int</a:t>
            </a:r>
            <a:r>
              <a:rPr lang="en-US" altLang="zh-CN" sz="3200" b="1" dirty="0"/>
              <a:t>,</a:t>
            </a:r>
            <a:endParaRPr lang="en-US" altLang="zh-CN" sz="3200" b="1" dirty="0"/>
          </a:p>
          <a:p>
            <a:pPr eaLnBrk="1" hangingPunct="1"/>
            <a:r>
              <a:rPr lang="en-US" altLang="zh-CN" sz="3200" b="1" dirty="0"/>
              <a:t>..</a:t>
            </a:r>
            <a:endParaRPr lang="en-US" altLang="zh-CN" sz="3200" b="1" dirty="0"/>
          </a:p>
          <a:p>
            <a:pPr eaLnBrk="1" hangingPunct="1"/>
            <a:r>
              <a:rPr lang="en-US" altLang="zh-CN" sz="3200" b="1" dirty="0"/>
              <a:t>Index </a:t>
            </a:r>
            <a:r>
              <a:rPr lang="en-US" altLang="zh-CN" sz="3200" b="1" dirty="0" err="1"/>
              <a:t>index_name</a:t>
            </a:r>
            <a:r>
              <a:rPr lang="en-US" altLang="zh-CN" sz="3200" b="1" dirty="0"/>
              <a:t> (col1, col2)</a:t>
            </a:r>
            <a:endParaRPr lang="en-US" altLang="zh-CN" sz="3200" b="1" dirty="0"/>
          </a:p>
          <a:p>
            <a:pPr eaLnBrk="1" hangingPunct="1"/>
            <a:endParaRPr lang="en-US" altLang="zh-CN" sz="3200" b="1"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body"/>
          </p:nvPr>
        </p:nvSpPr>
        <p:spPr>
          <a:xfrm>
            <a:off x="468313" y="987425"/>
            <a:ext cx="8007350" cy="5249863"/>
          </a:xfrm>
        </p:spPr>
        <p:txBody>
          <a:bodyPr lIns="0" tIns="0" rIns="0" bIns="0" anchor="t"/>
          <a:lstStyle/>
          <a:p>
            <a:pPr marL="421005" indent="-316230" algn="l" defTabSz="264795" eaLnBrk="1" hangingPunct="1">
              <a:lnSpc>
                <a:spcPct val="110000"/>
              </a:lnSpc>
              <a:spcBef>
                <a:spcPct val="20000"/>
              </a:spcBef>
              <a:buFontTx/>
              <a:buChar char="•"/>
              <a:tabLst>
                <a:tab pos="527050" algn="l"/>
                <a:tab pos="791845" algn="l"/>
                <a:tab pos="1057275" algn="l"/>
                <a:tab pos="1322070" algn="l"/>
                <a:tab pos="1587500" algn="l"/>
                <a:tab pos="1852295" algn="l"/>
                <a:tab pos="2117725" algn="l"/>
                <a:tab pos="2382520" algn="l"/>
                <a:tab pos="2647950" algn="l"/>
                <a:tab pos="2912745" algn="l"/>
                <a:tab pos="3178175" algn="l"/>
                <a:tab pos="3442970" algn="l"/>
                <a:tab pos="3708400" algn="l"/>
                <a:tab pos="3973195" algn="l"/>
                <a:tab pos="4238625" algn="l"/>
                <a:tab pos="4503420" algn="l"/>
                <a:tab pos="4768850" algn="l"/>
                <a:tab pos="5033645" algn="l"/>
                <a:tab pos="5299075" algn="l"/>
                <a:tab pos="5563870" algn="l"/>
                <a:tab pos="5791200" algn="l"/>
                <a:tab pos="6515100" algn="l"/>
                <a:tab pos="7239000" algn="l"/>
                <a:tab pos="7962900" algn="l"/>
              </a:tabLst>
              <a:defRPr/>
            </a:pPr>
            <a:r>
              <a:rPr lang="zh-CN" altLang="en-GB" sz="2800" b="1" dirty="0">
                <a:latin typeface="+mn-ea"/>
                <a:ea typeface="+mn-ea"/>
              </a:rPr>
              <a:t>常见完整性约束：</a:t>
            </a:r>
            <a:endParaRPr lang="zh-CN" altLang="en-GB" sz="2800" b="1" dirty="0">
              <a:latin typeface="+mn-ea"/>
              <a:ea typeface="+mn-ea"/>
            </a:endParaRPr>
          </a:p>
          <a:p>
            <a:pPr marL="852805" lvl="1" indent="-282575" algn="l" defTabSz="264795" eaLnBrk="1" hangingPunct="1">
              <a:lnSpc>
                <a:spcPct val="110000"/>
              </a:lnSpc>
              <a:spcBef>
                <a:spcPct val="20000"/>
              </a:spcBef>
              <a:buFontTx/>
              <a:buChar char="–"/>
              <a:tabLst>
                <a:tab pos="527050" algn="l"/>
                <a:tab pos="791845" algn="l"/>
                <a:tab pos="1057275" algn="l"/>
                <a:tab pos="1322070" algn="l"/>
                <a:tab pos="1587500" algn="l"/>
                <a:tab pos="1852295" algn="l"/>
                <a:tab pos="2117725" algn="l"/>
                <a:tab pos="2382520" algn="l"/>
                <a:tab pos="2647950" algn="l"/>
                <a:tab pos="2912745" algn="l"/>
                <a:tab pos="3178175" algn="l"/>
                <a:tab pos="3442970" algn="l"/>
                <a:tab pos="3708400" algn="l"/>
                <a:tab pos="3973195" algn="l"/>
                <a:tab pos="4238625" algn="l"/>
                <a:tab pos="4503420" algn="l"/>
                <a:tab pos="4768850" algn="l"/>
                <a:tab pos="5033645" algn="l"/>
                <a:tab pos="5299075" algn="l"/>
                <a:tab pos="5563870" algn="l"/>
                <a:tab pos="5791200" algn="l"/>
                <a:tab pos="6515100" algn="l"/>
                <a:tab pos="7239000" algn="l"/>
                <a:tab pos="7962900" algn="l"/>
              </a:tabLst>
              <a:defRPr/>
            </a:pPr>
            <a:r>
              <a:rPr lang="en-GB" altLang="zh-CN" sz="2200" dirty="0">
                <a:latin typeface="+mn-ea"/>
                <a:ea typeface="+mn-ea"/>
              </a:rPr>
              <a:t>PRIMARY  KEY 	   </a:t>
            </a:r>
            <a:r>
              <a:rPr lang="zh-CN" altLang="en-GB" sz="2200" dirty="0">
                <a:latin typeface="+mn-ea"/>
                <a:ea typeface="+mn-ea"/>
              </a:rPr>
              <a:t>主码约束</a:t>
            </a:r>
            <a:r>
              <a:rPr lang="en-GB" altLang="zh-CN" sz="2200" dirty="0">
                <a:latin typeface="+mn-ea"/>
                <a:ea typeface="+mn-ea"/>
              </a:rPr>
              <a:t>(</a:t>
            </a:r>
            <a:r>
              <a:rPr lang="zh-CN" altLang="en-GB" sz="2200" dirty="0">
                <a:latin typeface="+mn-ea"/>
                <a:ea typeface="+mn-ea"/>
              </a:rPr>
              <a:t>主键</a:t>
            </a:r>
            <a:r>
              <a:rPr lang="en-GB" altLang="zh-CN" sz="2200" dirty="0">
                <a:latin typeface="+mn-ea"/>
                <a:ea typeface="+mn-ea"/>
              </a:rPr>
              <a:t>)</a:t>
            </a:r>
            <a:endParaRPr lang="en-GB" altLang="zh-CN" sz="2200" dirty="0">
              <a:latin typeface="+mn-ea"/>
              <a:ea typeface="+mn-ea"/>
            </a:endParaRPr>
          </a:p>
          <a:p>
            <a:pPr marL="852805" lvl="1" indent="-282575" algn="l" defTabSz="264795" eaLnBrk="1" hangingPunct="1">
              <a:lnSpc>
                <a:spcPct val="110000"/>
              </a:lnSpc>
              <a:spcBef>
                <a:spcPct val="20000"/>
              </a:spcBef>
              <a:buFontTx/>
              <a:buChar char="–"/>
              <a:tabLst>
                <a:tab pos="527050" algn="l"/>
                <a:tab pos="791845" algn="l"/>
                <a:tab pos="1057275" algn="l"/>
                <a:tab pos="1322070" algn="l"/>
                <a:tab pos="1587500" algn="l"/>
                <a:tab pos="1852295" algn="l"/>
                <a:tab pos="2117725" algn="l"/>
                <a:tab pos="2382520" algn="l"/>
                <a:tab pos="2647950" algn="l"/>
                <a:tab pos="2912745" algn="l"/>
                <a:tab pos="3178175" algn="l"/>
                <a:tab pos="3442970" algn="l"/>
                <a:tab pos="3708400" algn="l"/>
                <a:tab pos="3973195" algn="l"/>
                <a:tab pos="4238625" algn="l"/>
                <a:tab pos="4503420" algn="l"/>
                <a:tab pos="4768850" algn="l"/>
                <a:tab pos="5033645" algn="l"/>
                <a:tab pos="5299075" algn="l"/>
                <a:tab pos="5563870" algn="l"/>
                <a:tab pos="5791200" algn="l"/>
                <a:tab pos="6515100" algn="l"/>
                <a:tab pos="7239000" algn="l"/>
                <a:tab pos="7962900" algn="l"/>
              </a:tabLst>
              <a:defRPr/>
            </a:pPr>
            <a:r>
              <a:rPr lang="en-GB" altLang="zh-CN" sz="2200" dirty="0">
                <a:latin typeface="+mn-ea"/>
                <a:ea typeface="+mn-ea"/>
              </a:rPr>
              <a:t>UNIQUE						</a:t>
            </a:r>
            <a:r>
              <a:rPr lang="zh-CN" altLang="en-GB" sz="2200" dirty="0">
                <a:latin typeface="+mn-ea"/>
                <a:ea typeface="+mn-ea"/>
              </a:rPr>
              <a:t>唯一性约束</a:t>
            </a:r>
            <a:endParaRPr lang="zh-CN" altLang="en-GB" sz="2200" dirty="0">
              <a:latin typeface="+mn-ea"/>
              <a:ea typeface="+mn-ea"/>
            </a:endParaRPr>
          </a:p>
          <a:p>
            <a:pPr marL="852805" lvl="1" indent="-282575" algn="l" defTabSz="264795" eaLnBrk="1" hangingPunct="1">
              <a:lnSpc>
                <a:spcPct val="110000"/>
              </a:lnSpc>
              <a:spcBef>
                <a:spcPct val="20000"/>
              </a:spcBef>
              <a:buFontTx/>
              <a:buChar char="–"/>
              <a:tabLst>
                <a:tab pos="527050" algn="l"/>
                <a:tab pos="791845" algn="l"/>
                <a:tab pos="1057275" algn="l"/>
                <a:tab pos="1322070" algn="l"/>
                <a:tab pos="1587500" algn="l"/>
                <a:tab pos="1852295" algn="l"/>
                <a:tab pos="2117725" algn="l"/>
                <a:tab pos="2382520" algn="l"/>
                <a:tab pos="2647950" algn="l"/>
                <a:tab pos="2912745" algn="l"/>
                <a:tab pos="3178175" algn="l"/>
                <a:tab pos="3442970" algn="l"/>
                <a:tab pos="3708400" algn="l"/>
                <a:tab pos="3973195" algn="l"/>
                <a:tab pos="4238625" algn="l"/>
                <a:tab pos="4503420" algn="l"/>
                <a:tab pos="4768850" algn="l"/>
                <a:tab pos="5033645" algn="l"/>
                <a:tab pos="5299075" algn="l"/>
                <a:tab pos="5563870" algn="l"/>
                <a:tab pos="5791200" algn="l"/>
                <a:tab pos="6515100" algn="l"/>
                <a:tab pos="7239000" algn="l"/>
                <a:tab pos="7962900" algn="l"/>
              </a:tabLst>
              <a:defRPr/>
            </a:pPr>
            <a:r>
              <a:rPr lang="en-GB" altLang="zh-CN" sz="2200" dirty="0">
                <a:latin typeface="+mn-ea"/>
                <a:ea typeface="+mn-ea"/>
              </a:rPr>
              <a:t>NOT  NULL				</a:t>
            </a:r>
            <a:r>
              <a:rPr lang="zh-CN" altLang="en-GB" sz="2200" dirty="0">
                <a:latin typeface="+mn-ea"/>
                <a:ea typeface="+mn-ea"/>
              </a:rPr>
              <a:t>非空值约束			</a:t>
            </a:r>
            <a:endParaRPr lang="zh-CN" altLang="en-GB" sz="2200" dirty="0">
              <a:latin typeface="+mn-ea"/>
              <a:ea typeface="+mn-ea"/>
            </a:endParaRPr>
          </a:p>
          <a:p>
            <a:pPr marL="852805" lvl="1" indent="-282575" algn="l" defTabSz="264795" eaLnBrk="1" hangingPunct="1">
              <a:lnSpc>
                <a:spcPct val="110000"/>
              </a:lnSpc>
              <a:spcBef>
                <a:spcPct val="20000"/>
              </a:spcBef>
              <a:buFontTx/>
              <a:buChar char="–"/>
              <a:tabLst>
                <a:tab pos="527050" algn="l"/>
                <a:tab pos="791845" algn="l"/>
                <a:tab pos="1057275" algn="l"/>
                <a:tab pos="1322070" algn="l"/>
                <a:tab pos="1587500" algn="l"/>
                <a:tab pos="1852295" algn="l"/>
                <a:tab pos="2117725" algn="l"/>
                <a:tab pos="2382520" algn="l"/>
                <a:tab pos="2647950" algn="l"/>
                <a:tab pos="2912745" algn="l"/>
                <a:tab pos="3178175" algn="l"/>
                <a:tab pos="3442970" algn="l"/>
                <a:tab pos="3708400" algn="l"/>
                <a:tab pos="3973195" algn="l"/>
                <a:tab pos="4238625" algn="l"/>
                <a:tab pos="4503420" algn="l"/>
                <a:tab pos="4768850" algn="l"/>
                <a:tab pos="5033645" algn="l"/>
                <a:tab pos="5299075" algn="l"/>
                <a:tab pos="5563870" algn="l"/>
                <a:tab pos="5791200" algn="l"/>
                <a:tab pos="6515100" algn="l"/>
                <a:tab pos="7239000" algn="l"/>
                <a:tab pos="7962900" algn="l"/>
              </a:tabLst>
              <a:defRPr/>
            </a:pPr>
            <a:r>
              <a:rPr lang="en-GB" altLang="zh-CN" sz="2200" dirty="0">
                <a:latin typeface="+mn-ea"/>
                <a:ea typeface="+mn-ea"/>
              </a:rPr>
              <a:t>AUTO_INCREMENT	</a:t>
            </a:r>
            <a:r>
              <a:rPr lang="zh-CN" altLang="en-GB" sz="2200" dirty="0">
                <a:latin typeface="+mn-ea"/>
                <a:ea typeface="+mn-ea"/>
              </a:rPr>
              <a:t>用于整数列默认自增</a:t>
            </a:r>
            <a:r>
              <a:rPr lang="en-GB" altLang="zh-CN" sz="2200" dirty="0">
                <a:latin typeface="+mn-ea"/>
                <a:ea typeface="+mn-ea"/>
              </a:rPr>
              <a:t>1</a:t>
            </a:r>
            <a:endParaRPr lang="en-GB" altLang="zh-CN" sz="2200" dirty="0">
              <a:latin typeface="+mn-ea"/>
              <a:ea typeface="+mn-ea"/>
            </a:endParaRPr>
          </a:p>
          <a:p>
            <a:pPr marL="852805" lvl="1" indent="-282575" algn="l" defTabSz="264795" eaLnBrk="1" hangingPunct="1">
              <a:lnSpc>
                <a:spcPct val="110000"/>
              </a:lnSpc>
              <a:spcBef>
                <a:spcPct val="20000"/>
              </a:spcBef>
              <a:buFontTx/>
              <a:buChar char="–"/>
              <a:tabLst>
                <a:tab pos="527050" algn="l"/>
                <a:tab pos="791845" algn="l"/>
                <a:tab pos="1057275" algn="l"/>
                <a:tab pos="1322070" algn="l"/>
                <a:tab pos="1587500" algn="l"/>
                <a:tab pos="1852295" algn="l"/>
                <a:tab pos="2117725" algn="l"/>
                <a:tab pos="2382520" algn="l"/>
                <a:tab pos="2647950" algn="l"/>
                <a:tab pos="2912745" algn="l"/>
                <a:tab pos="3178175" algn="l"/>
                <a:tab pos="3442970" algn="l"/>
                <a:tab pos="3708400" algn="l"/>
                <a:tab pos="3973195" algn="l"/>
                <a:tab pos="4238625" algn="l"/>
                <a:tab pos="4503420" algn="l"/>
                <a:tab pos="4768850" algn="l"/>
                <a:tab pos="5033645" algn="l"/>
                <a:tab pos="5299075" algn="l"/>
                <a:tab pos="5563870" algn="l"/>
                <a:tab pos="5791200" algn="l"/>
                <a:tab pos="6515100" algn="l"/>
                <a:tab pos="7239000" algn="l"/>
                <a:tab pos="7962900" algn="l"/>
              </a:tabLst>
              <a:defRPr/>
            </a:pPr>
            <a:r>
              <a:rPr lang="en-GB" altLang="zh-CN" sz="2200" dirty="0">
                <a:latin typeface="+mn-ea"/>
                <a:ea typeface="+mn-ea"/>
              </a:rPr>
              <a:t>UNSIGNED    </a:t>
            </a:r>
            <a:r>
              <a:rPr lang="zh-CN" altLang="en-US" sz="2200" dirty="0">
                <a:latin typeface="+mn-ea"/>
                <a:ea typeface="+mn-ea"/>
              </a:rPr>
              <a:t>无符号整数</a:t>
            </a:r>
            <a:endParaRPr lang="en-GB" altLang="zh-CN" sz="2200" dirty="0">
              <a:latin typeface="+mn-ea"/>
              <a:ea typeface="+mn-ea"/>
            </a:endParaRPr>
          </a:p>
          <a:p>
            <a:pPr marL="852805" lvl="1" indent="-282575" algn="l" defTabSz="264795" eaLnBrk="1" hangingPunct="1">
              <a:lnSpc>
                <a:spcPct val="110000"/>
              </a:lnSpc>
              <a:spcBef>
                <a:spcPct val="20000"/>
              </a:spcBef>
              <a:buFontTx/>
              <a:buChar char="–"/>
              <a:tabLst>
                <a:tab pos="527050" algn="l"/>
                <a:tab pos="791845" algn="l"/>
                <a:tab pos="1057275" algn="l"/>
                <a:tab pos="1322070" algn="l"/>
                <a:tab pos="1587500" algn="l"/>
                <a:tab pos="1852295" algn="l"/>
                <a:tab pos="2117725" algn="l"/>
                <a:tab pos="2382520" algn="l"/>
                <a:tab pos="2647950" algn="l"/>
                <a:tab pos="2912745" algn="l"/>
                <a:tab pos="3178175" algn="l"/>
                <a:tab pos="3442970" algn="l"/>
                <a:tab pos="3708400" algn="l"/>
                <a:tab pos="3973195" algn="l"/>
                <a:tab pos="4238625" algn="l"/>
                <a:tab pos="4503420" algn="l"/>
                <a:tab pos="4768850" algn="l"/>
                <a:tab pos="5033645" algn="l"/>
                <a:tab pos="5299075" algn="l"/>
                <a:tab pos="5563870" algn="l"/>
                <a:tab pos="5791200" algn="l"/>
                <a:tab pos="6515100" algn="l"/>
                <a:tab pos="7239000" algn="l"/>
                <a:tab pos="7962900" algn="l"/>
              </a:tabLst>
              <a:defRPr/>
            </a:pPr>
            <a:r>
              <a:rPr lang="en-GB" altLang="zh-CN" sz="2200" dirty="0">
                <a:latin typeface="+mn-ea"/>
                <a:ea typeface="+mn-ea"/>
              </a:rPr>
              <a:t>DEFAULT </a:t>
            </a:r>
            <a:r>
              <a:rPr lang="en-GB" altLang="zh-CN" sz="2200" dirty="0" err="1">
                <a:latin typeface="+mn-ea"/>
                <a:ea typeface="+mn-ea"/>
              </a:rPr>
              <a:t>default_value</a:t>
            </a:r>
            <a:r>
              <a:rPr lang="en-GB" altLang="zh-CN" sz="2200" dirty="0">
                <a:latin typeface="+mn-ea"/>
                <a:ea typeface="+mn-ea"/>
              </a:rPr>
              <a:t>		</a:t>
            </a:r>
            <a:r>
              <a:rPr lang="zh-CN" altLang="en-GB" sz="2200" dirty="0">
                <a:latin typeface="+mn-ea"/>
                <a:ea typeface="+mn-ea"/>
              </a:rPr>
              <a:t>默认值约束</a:t>
            </a:r>
            <a:endParaRPr lang="en-US" altLang="zh-CN" sz="2200" dirty="0">
              <a:latin typeface="+mn-ea"/>
              <a:ea typeface="+mn-ea"/>
            </a:endParaRPr>
          </a:p>
          <a:p>
            <a:pPr marL="852805" lvl="1" indent="-282575" algn="l" defTabSz="264795" eaLnBrk="1" hangingPunct="1">
              <a:lnSpc>
                <a:spcPct val="110000"/>
              </a:lnSpc>
              <a:spcBef>
                <a:spcPct val="20000"/>
              </a:spcBef>
              <a:buFontTx/>
              <a:buChar char="–"/>
              <a:tabLst>
                <a:tab pos="527050" algn="l"/>
                <a:tab pos="791845" algn="l"/>
                <a:tab pos="1057275" algn="l"/>
                <a:tab pos="1322070" algn="l"/>
                <a:tab pos="1587500" algn="l"/>
                <a:tab pos="1852295" algn="l"/>
                <a:tab pos="2117725" algn="l"/>
                <a:tab pos="2382520" algn="l"/>
                <a:tab pos="2647950" algn="l"/>
                <a:tab pos="2912745" algn="l"/>
                <a:tab pos="3178175" algn="l"/>
                <a:tab pos="3442970" algn="l"/>
                <a:tab pos="3708400" algn="l"/>
                <a:tab pos="3973195" algn="l"/>
                <a:tab pos="4238625" algn="l"/>
                <a:tab pos="4503420" algn="l"/>
                <a:tab pos="4768850" algn="l"/>
                <a:tab pos="5033645" algn="l"/>
                <a:tab pos="5299075" algn="l"/>
                <a:tab pos="5563870" algn="l"/>
                <a:tab pos="5791200" algn="l"/>
                <a:tab pos="6515100" algn="l"/>
                <a:tab pos="7239000" algn="l"/>
                <a:tab pos="7962900" algn="l"/>
              </a:tabLst>
              <a:defRPr/>
            </a:pPr>
            <a:r>
              <a:rPr lang="en-US" altLang="zh-CN" sz="2200" dirty="0">
                <a:latin typeface="+mn-ea"/>
                <a:ea typeface="+mn-ea"/>
              </a:rPr>
              <a:t>DEFAULT </a:t>
            </a:r>
            <a:r>
              <a:rPr lang="en-US" altLang="zh-CN" sz="2200" dirty="0" err="1">
                <a:latin typeface="+mn-ea"/>
                <a:ea typeface="+mn-ea"/>
              </a:rPr>
              <a:t>cur_timestamp</a:t>
            </a:r>
            <a:r>
              <a:rPr lang="en-US" altLang="zh-CN" sz="2200" dirty="0">
                <a:latin typeface="+mn-ea"/>
                <a:ea typeface="+mn-ea"/>
              </a:rPr>
              <a:t> </a:t>
            </a:r>
            <a:r>
              <a:rPr lang="zh-CN" altLang="en-US" sz="2200" dirty="0">
                <a:latin typeface="+mn-ea"/>
                <a:ea typeface="+mn-ea"/>
              </a:rPr>
              <a:t>创建新记录时默认保存当前时间（仅适用</a:t>
            </a:r>
            <a:r>
              <a:rPr lang="en-US" altLang="zh-CN" sz="2200" dirty="0">
                <a:latin typeface="+mn-ea"/>
                <a:ea typeface="+mn-ea"/>
              </a:rPr>
              <a:t>timestamp</a:t>
            </a:r>
            <a:r>
              <a:rPr lang="zh-CN" altLang="en-US" sz="2200" dirty="0">
                <a:latin typeface="+mn-ea"/>
                <a:ea typeface="+mn-ea"/>
              </a:rPr>
              <a:t>数据列）</a:t>
            </a:r>
            <a:endParaRPr lang="zh-CN" altLang="en-GB" sz="2200" dirty="0">
              <a:latin typeface="+mn-ea"/>
              <a:ea typeface="+mn-ea"/>
            </a:endParaRPr>
          </a:p>
          <a:p>
            <a:pPr marL="852805" lvl="1" indent="-282575" algn="l" defTabSz="264795" eaLnBrk="1" hangingPunct="1">
              <a:lnSpc>
                <a:spcPct val="110000"/>
              </a:lnSpc>
              <a:spcBef>
                <a:spcPct val="20000"/>
              </a:spcBef>
              <a:buFontTx/>
              <a:buChar char="–"/>
              <a:tabLst>
                <a:tab pos="527050" algn="l"/>
                <a:tab pos="791845" algn="l"/>
                <a:tab pos="1057275" algn="l"/>
                <a:tab pos="1322070" algn="l"/>
                <a:tab pos="1587500" algn="l"/>
                <a:tab pos="1852295" algn="l"/>
                <a:tab pos="2117725" algn="l"/>
                <a:tab pos="2382520" algn="l"/>
                <a:tab pos="2647950" algn="l"/>
                <a:tab pos="2912745" algn="l"/>
                <a:tab pos="3178175" algn="l"/>
                <a:tab pos="3442970" algn="l"/>
                <a:tab pos="3708400" algn="l"/>
                <a:tab pos="3973195" algn="l"/>
                <a:tab pos="4238625" algn="l"/>
                <a:tab pos="4503420" algn="l"/>
                <a:tab pos="4768850" algn="l"/>
                <a:tab pos="5033645" algn="l"/>
                <a:tab pos="5299075" algn="l"/>
                <a:tab pos="5563870" algn="l"/>
                <a:tab pos="5791200" algn="l"/>
                <a:tab pos="6515100" algn="l"/>
                <a:tab pos="7239000" algn="l"/>
                <a:tab pos="7962900" algn="l"/>
              </a:tabLst>
              <a:defRPr/>
            </a:pPr>
            <a:r>
              <a:rPr lang="en-US" altLang="zh-CN" sz="2200" dirty="0">
                <a:latin typeface="+mn-ea"/>
                <a:ea typeface="+mn-ea"/>
              </a:rPr>
              <a:t>ON UPDATE </a:t>
            </a:r>
            <a:r>
              <a:rPr lang="en-US" altLang="zh-CN" sz="2200" dirty="0" err="1">
                <a:latin typeface="+mn-ea"/>
                <a:ea typeface="+mn-ea"/>
              </a:rPr>
              <a:t>cur_timestamp</a:t>
            </a:r>
            <a:r>
              <a:rPr lang="en-US" altLang="zh-CN" sz="2200" dirty="0">
                <a:latin typeface="+mn-ea"/>
                <a:ea typeface="+mn-ea"/>
              </a:rPr>
              <a:t> </a:t>
            </a:r>
            <a:r>
              <a:rPr lang="zh-CN" altLang="en-US" sz="2200" dirty="0">
                <a:latin typeface="+mn-ea"/>
                <a:ea typeface="+mn-ea"/>
              </a:rPr>
              <a:t>修改记录时默认保存当前时间</a:t>
            </a:r>
            <a:r>
              <a:rPr lang="zh-CN" altLang="en-US" sz="2200" dirty="0">
                <a:latin typeface="+mn-ea"/>
              </a:rPr>
              <a:t>（仅适用</a:t>
            </a:r>
            <a:r>
              <a:rPr lang="en-US" altLang="zh-CN" sz="2200" dirty="0">
                <a:latin typeface="+mn-ea"/>
              </a:rPr>
              <a:t>timestamp</a:t>
            </a:r>
            <a:r>
              <a:rPr lang="zh-CN" altLang="en-US" sz="2200" dirty="0">
                <a:latin typeface="+mn-ea"/>
              </a:rPr>
              <a:t>数据列）</a:t>
            </a:r>
            <a:endParaRPr lang="en-US" altLang="zh-CN" sz="2200" dirty="0">
              <a:latin typeface="+mn-ea"/>
              <a:ea typeface="+mn-ea"/>
            </a:endParaRPr>
          </a:p>
          <a:p>
            <a:pPr marL="852805" lvl="1" indent="-282575" algn="l" defTabSz="264795" eaLnBrk="1" hangingPunct="1">
              <a:lnSpc>
                <a:spcPct val="110000"/>
              </a:lnSpc>
              <a:spcBef>
                <a:spcPct val="20000"/>
              </a:spcBef>
              <a:buFontTx/>
              <a:buChar char="–"/>
              <a:tabLst>
                <a:tab pos="527050" algn="l"/>
                <a:tab pos="791845" algn="l"/>
                <a:tab pos="1057275" algn="l"/>
                <a:tab pos="1322070" algn="l"/>
                <a:tab pos="1587500" algn="l"/>
                <a:tab pos="1852295" algn="l"/>
                <a:tab pos="2117725" algn="l"/>
                <a:tab pos="2382520" algn="l"/>
                <a:tab pos="2647950" algn="l"/>
                <a:tab pos="2912745" algn="l"/>
                <a:tab pos="3178175" algn="l"/>
                <a:tab pos="3442970" algn="l"/>
                <a:tab pos="3708400" algn="l"/>
                <a:tab pos="3973195" algn="l"/>
                <a:tab pos="4238625" algn="l"/>
                <a:tab pos="4503420" algn="l"/>
                <a:tab pos="4768850" algn="l"/>
                <a:tab pos="5033645" algn="l"/>
                <a:tab pos="5299075" algn="l"/>
                <a:tab pos="5563870" algn="l"/>
                <a:tab pos="5791200" algn="l"/>
                <a:tab pos="6515100" algn="l"/>
                <a:tab pos="7239000" algn="l"/>
                <a:tab pos="7962900" algn="l"/>
              </a:tabLst>
              <a:defRPr/>
            </a:pPr>
            <a:r>
              <a:rPr lang="en-US" altLang="zh-CN" sz="2200" dirty="0">
                <a:latin typeface="+mn-ea"/>
                <a:ea typeface="+mn-ea"/>
              </a:rPr>
              <a:t>CHARACTER SET name </a:t>
            </a:r>
            <a:r>
              <a:rPr lang="zh-CN" altLang="en-US" sz="2200" dirty="0">
                <a:latin typeface="+mn-ea"/>
                <a:ea typeface="+mn-ea"/>
              </a:rPr>
              <a:t>指定字符集（仅适用字符串）</a:t>
            </a:r>
            <a:endParaRPr lang="zh-CN" altLang="en-GB" sz="2200" dirty="0">
              <a:latin typeface="+mn-ea"/>
              <a:ea typeface="+mn-ea"/>
            </a:endParaRP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body"/>
          </p:nvPr>
        </p:nvSpPr>
        <p:spPr>
          <a:xfrm>
            <a:off x="332710" y="1219200"/>
            <a:ext cx="8496300" cy="5257800"/>
          </a:xfrm>
        </p:spPr>
        <p:txBody>
          <a:bodyPr lIns="0" tIns="0" rIns="0" bIns="0" anchor="t"/>
          <a:lstStyle/>
          <a:p>
            <a:pPr marL="573405" indent="-573405" algn="l" defTabSz="264795" eaLnBrk="1" hangingPunct="1">
              <a:lnSpc>
                <a:spcPct val="90000"/>
              </a:lnSpc>
              <a:buFontTx/>
              <a:buChar char="•"/>
              <a:tabLst>
                <a:tab pos="572770" algn="l"/>
                <a:tab pos="812800" algn="l"/>
                <a:tab pos="1220470" algn="l"/>
                <a:tab pos="1628775" algn="l"/>
                <a:tab pos="2036445" algn="l"/>
                <a:tab pos="2444750" algn="l"/>
                <a:tab pos="2852420" algn="l"/>
                <a:tab pos="3260725" algn="l"/>
                <a:tab pos="3668395" algn="l"/>
                <a:tab pos="4076700" algn="l"/>
                <a:tab pos="4484370" algn="l"/>
                <a:tab pos="4892675" algn="l"/>
                <a:tab pos="5300345" algn="l"/>
                <a:tab pos="5708650" algn="l"/>
                <a:tab pos="6116320" algn="l"/>
                <a:tab pos="6524625" algn="l"/>
                <a:tab pos="6932295" algn="l"/>
                <a:tab pos="7340600" algn="l"/>
                <a:tab pos="7748270" algn="l"/>
                <a:tab pos="8156575" algn="l"/>
                <a:tab pos="8564245" algn="l"/>
              </a:tabLst>
              <a:defRPr/>
            </a:pPr>
            <a:r>
              <a:rPr lang="en-GB" altLang="zh-CN" sz="2400" b="1" dirty="0">
                <a:latin typeface="+mn-ea"/>
                <a:ea typeface="+mn-ea"/>
              </a:rPr>
              <a:t>AUTO_INCREMENT</a:t>
            </a:r>
            <a:r>
              <a:rPr lang="en-GB" altLang="zh-CN" sz="2400" dirty="0">
                <a:latin typeface="+mn-ea"/>
                <a:ea typeface="+mn-ea"/>
              </a:rPr>
              <a:t> </a:t>
            </a:r>
            <a:endParaRPr lang="en-GB" altLang="zh-CN" sz="2400" dirty="0">
              <a:latin typeface="+mn-ea"/>
              <a:ea typeface="+mn-ea"/>
            </a:endParaRPr>
          </a:p>
          <a:p>
            <a:pPr marL="573405" indent="-573405" algn="l" defTabSz="264795" eaLnBrk="1" hangingPunct="1">
              <a:lnSpc>
                <a:spcPct val="90000"/>
              </a:lnSpc>
              <a:tabLst>
                <a:tab pos="572770" algn="l"/>
                <a:tab pos="812800" algn="l"/>
                <a:tab pos="1220470" algn="l"/>
                <a:tab pos="1628775" algn="l"/>
                <a:tab pos="2036445" algn="l"/>
                <a:tab pos="2444750" algn="l"/>
                <a:tab pos="2852420" algn="l"/>
                <a:tab pos="3260725" algn="l"/>
                <a:tab pos="3668395" algn="l"/>
                <a:tab pos="4076700" algn="l"/>
                <a:tab pos="4484370" algn="l"/>
                <a:tab pos="4892675" algn="l"/>
                <a:tab pos="5300345" algn="l"/>
                <a:tab pos="5708650" algn="l"/>
                <a:tab pos="6116320" algn="l"/>
                <a:tab pos="6524625" algn="l"/>
                <a:tab pos="6932295" algn="l"/>
                <a:tab pos="7340600" algn="l"/>
                <a:tab pos="7748270" algn="l"/>
                <a:tab pos="8156575" algn="l"/>
                <a:tab pos="8564245" algn="l"/>
              </a:tabLst>
              <a:defRPr/>
            </a:pPr>
            <a:r>
              <a:rPr lang="en-GB" altLang="zh-CN" sz="2400" dirty="0">
                <a:latin typeface="+mn-ea"/>
                <a:ea typeface="+mn-ea"/>
              </a:rPr>
              <a:t>		    </a:t>
            </a:r>
            <a:r>
              <a:rPr lang="zh-CN" altLang="en-GB" sz="2400" dirty="0">
                <a:solidFill>
                  <a:srgbClr val="FF0000"/>
                </a:solidFill>
                <a:latin typeface="+mn-ea"/>
                <a:ea typeface="+mn-ea"/>
              </a:rPr>
              <a:t>自动标识列</a:t>
            </a:r>
            <a:r>
              <a:rPr lang="zh-CN" altLang="en-GB" sz="2400" dirty="0">
                <a:latin typeface="+mn-ea"/>
                <a:ea typeface="+mn-ea"/>
              </a:rPr>
              <a:t>，在需要产生唯一标志符号或者顺序值时候，可用此属性。值一般从</a:t>
            </a:r>
            <a:r>
              <a:rPr lang="en-GB" altLang="zh-CN" sz="2400" dirty="0">
                <a:latin typeface="+mn-ea"/>
                <a:ea typeface="+mn-ea"/>
              </a:rPr>
              <a:t>1</a:t>
            </a:r>
            <a:r>
              <a:rPr lang="zh-CN" altLang="en-GB" sz="2400" dirty="0">
                <a:latin typeface="+mn-ea"/>
                <a:ea typeface="+mn-ea"/>
              </a:rPr>
              <a:t>开始，每行增加</a:t>
            </a:r>
            <a:r>
              <a:rPr lang="en-GB" altLang="zh-CN" sz="2400" dirty="0">
                <a:latin typeface="+mn-ea"/>
                <a:ea typeface="+mn-ea"/>
              </a:rPr>
              <a:t>1</a:t>
            </a:r>
            <a:r>
              <a:rPr lang="zh-CN" altLang="en-GB" sz="2400" dirty="0">
                <a:latin typeface="+mn-ea"/>
                <a:ea typeface="+mn-ea"/>
              </a:rPr>
              <a:t>，在插入</a:t>
            </a:r>
            <a:r>
              <a:rPr lang="en-GB" altLang="zh-CN" sz="2400" dirty="0">
                <a:latin typeface="+mn-ea"/>
                <a:ea typeface="+mn-ea"/>
              </a:rPr>
              <a:t>NULL</a:t>
            </a:r>
            <a:r>
              <a:rPr lang="zh-CN" altLang="en-GB" sz="2400" dirty="0">
                <a:latin typeface="+mn-ea"/>
                <a:ea typeface="+mn-ea"/>
              </a:rPr>
              <a:t>到一个</a:t>
            </a:r>
            <a:r>
              <a:rPr lang="en-GB" altLang="zh-CN" sz="2400" dirty="0">
                <a:latin typeface="+mn-ea"/>
                <a:ea typeface="+mn-ea"/>
              </a:rPr>
              <a:t>AUTO_INCREMENT</a:t>
            </a:r>
            <a:r>
              <a:rPr lang="zh-CN" altLang="en-GB" sz="2400" dirty="0">
                <a:latin typeface="+mn-ea"/>
                <a:ea typeface="+mn-ea"/>
              </a:rPr>
              <a:t>列时，</a:t>
            </a:r>
            <a:r>
              <a:rPr lang="en-GB" altLang="zh-CN" sz="2400" dirty="0" err="1">
                <a:latin typeface="+mn-ea"/>
                <a:ea typeface="+mn-ea"/>
              </a:rPr>
              <a:t>MySQL</a:t>
            </a:r>
            <a:r>
              <a:rPr lang="zh-CN" altLang="en-GB" sz="2400" dirty="0">
                <a:latin typeface="+mn-ea"/>
                <a:ea typeface="+mn-ea"/>
              </a:rPr>
              <a:t>会插入一个比该列中当前最大值大</a:t>
            </a:r>
            <a:r>
              <a:rPr lang="en-GB" altLang="zh-CN" sz="2400" dirty="0">
                <a:latin typeface="+mn-ea"/>
                <a:ea typeface="+mn-ea"/>
              </a:rPr>
              <a:t>1 </a:t>
            </a:r>
            <a:r>
              <a:rPr lang="zh-CN" altLang="en-GB" sz="2400" dirty="0">
                <a:latin typeface="+mn-ea"/>
                <a:ea typeface="+mn-ea"/>
              </a:rPr>
              <a:t>的值，</a:t>
            </a:r>
            <a:r>
              <a:rPr lang="zh-CN" altLang="en-GB" sz="2400" dirty="0">
                <a:solidFill>
                  <a:srgbClr val="FF0000"/>
                </a:solidFill>
                <a:latin typeface="+mn-ea"/>
                <a:ea typeface="+mn-ea"/>
              </a:rPr>
              <a:t>一个表中最多能有一个有此属性的列</a:t>
            </a:r>
            <a:r>
              <a:rPr lang="zh-CN" altLang="en-GB" sz="2400" dirty="0">
                <a:latin typeface="+mn-ea"/>
                <a:ea typeface="+mn-ea"/>
              </a:rPr>
              <a:t>。</a:t>
            </a:r>
            <a:r>
              <a:rPr lang="zh-CN" altLang="en-GB" sz="2400" dirty="0">
                <a:solidFill>
                  <a:srgbClr val="FF0000"/>
                </a:solidFill>
                <a:latin typeface="+mn-ea"/>
                <a:ea typeface="+mn-ea"/>
              </a:rPr>
              <a:t>对于想使用此属性的列应该定义为</a:t>
            </a:r>
            <a:r>
              <a:rPr lang="en-GB" altLang="zh-CN" sz="2400" dirty="0">
                <a:solidFill>
                  <a:srgbClr val="FF0000"/>
                </a:solidFill>
                <a:latin typeface="+mn-ea"/>
                <a:ea typeface="+mn-ea"/>
              </a:rPr>
              <a:t>NOT NULL,</a:t>
            </a:r>
            <a:r>
              <a:rPr lang="zh-CN" altLang="en-GB" sz="2400" dirty="0">
                <a:solidFill>
                  <a:srgbClr val="FF0000"/>
                </a:solidFill>
                <a:latin typeface="+mn-ea"/>
                <a:ea typeface="+mn-ea"/>
              </a:rPr>
              <a:t>并定义为</a:t>
            </a:r>
            <a:r>
              <a:rPr lang="zh-CN" altLang="en-US" sz="2400" dirty="0">
                <a:solidFill>
                  <a:srgbClr val="FF0000"/>
                </a:solidFill>
                <a:latin typeface="+mn-ea"/>
                <a:ea typeface="+mn-ea"/>
              </a:rPr>
              <a:t> 索引（</a:t>
            </a:r>
            <a:r>
              <a:rPr lang="en-US" altLang="zh-CN" sz="2400" dirty="0">
                <a:solidFill>
                  <a:srgbClr val="FF0000"/>
                </a:solidFill>
                <a:latin typeface="+mn-ea"/>
                <a:ea typeface="+mn-ea"/>
              </a:rPr>
              <a:t>primary key</a:t>
            </a:r>
            <a:r>
              <a:rPr lang="zh-CN" altLang="en-US" sz="2400" dirty="0">
                <a:solidFill>
                  <a:srgbClr val="FF0000"/>
                </a:solidFill>
                <a:latin typeface="+mn-ea"/>
                <a:ea typeface="+mn-ea"/>
              </a:rPr>
              <a:t>， </a:t>
            </a:r>
            <a:r>
              <a:rPr lang="en-US" altLang="zh-CN" sz="2400" dirty="0">
                <a:solidFill>
                  <a:srgbClr val="FF0000"/>
                </a:solidFill>
                <a:latin typeface="+mn-ea"/>
                <a:ea typeface="+mn-ea"/>
              </a:rPr>
              <a:t>unique</a:t>
            </a:r>
            <a:r>
              <a:rPr lang="zh-CN" altLang="en-US" sz="2400" dirty="0">
                <a:solidFill>
                  <a:srgbClr val="FF0000"/>
                </a:solidFill>
                <a:latin typeface="+mn-ea"/>
                <a:ea typeface="+mn-ea"/>
              </a:rPr>
              <a:t>， ）</a:t>
            </a:r>
            <a:r>
              <a:rPr lang="zh-CN" altLang="en-GB" sz="2400" dirty="0">
                <a:solidFill>
                  <a:srgbClr val="FF0000"/>
                </a:solidFill>
                <a:latin typeface="+mn-ea"/>
                <a:ea typeface="+mn-ea"/>
              </a:rPr>
              <a:t>。</a:t>
            </a:r>
            <a:endParaRPr lang="zh-CN" altLang="en-GB" sz="2400" dirty="0">
              <a:solidFill>
                <a:srgbClr val="FF0000"/>
              </a:solidFill>
              <a:latin typeface="+mn-ea"/>
              <a:ea typeface="+mn-ea"/>
            </a:endParaRPr>
          </a:p>
          <a:p>
            <a:pPr marL="573405" indent="-573405" algn="l" defTabSz="264795" eaLnBrk="1" hangingPunct="1">
              <a:lnSpc>
                <a:spcPct val="90000"/>
              </a:lnSpc>
              <a:tabLst>
                <a:tab pos="572770" algn="l"/>
                <a:tab pos="812800" algn="l"/>
                <a:tab pos="1220470" algn="l"/>
                <a:tab pos="1628775" algn="l"/>
                <a:tab pos="2036445" algn="l"/>
                <a:tab pos="2444750" algn="l"/>
                <a:tab pos="2852420" algn="l"/>
                <a:tab pos="3260725" algn="l"/>
                <a:tab pos="3668395" algn="l"/>
                <a:tab pos="4076700" algn="l"/>
                <a:tab pos="4484370" algn="l"/>
                <a:tab pos="4892675" algn="l"/>
                <a:tab pos="5300345" algn="l"/>
                <a:tab pos="5708650" algn="l"/>
                <a:tab pos="6116320" algn="l"/>
                <a:tab pos="6524625" algn="l"/>
                <a:tab pos="6932295" algn="l"/>
                <a:tab pos="7340600" algn="l"/>
                <a:tab pos="7748270" algn="l"/>
                <a:tab pos="8156575" algn="l"/>
                <a:tab pos="8564245" algn="l"/>
              </a:tabLst>
              <a:defRPr/>
            </a:pPr>
            <a:r>
              <a:rPr lang="zh-CN" altLang="en-GB" sz="2400" dirty="0">
                <a:latin typeface="+mn-ea"/>
                <a:ea typeface="+mn-ea"/>
              </a:rPr>
              <a:t>	举例：</a:t>
            </a:r>
            <a:endParaRPr lang="zh-CN" altLang="en-GB" sz="2400" dirty="0">
              <a:latin typeface="+mn-ea"/>
              <a:ea typeface="+mn-ea"/>
            </a:endParaRPr>
          </a:p>
          <a:p>
            <a:pPr marL="573405" indent="-573405" algn="l" defTabSz="264795" eaLnBrk="1" hangingPunct="1">
              <a:lnSpc>
                <a:spcPct val="90000"/>
              </a:lnSpc>
              <a:tabLst>
                <a:tab pos="572770" algn="l"/>
                <a:tab pos="812800" algn="l"/>
                <a:tab pos="1220470" algn="l"/>
                <a:tab pos="1628775" algn="l"/>
                <a:tab pos="2036445" algn="l"/>
                <a:tab pos="2444750" algn="l"/>
                <a:tab pos="2852420" algn="l"/>
                <a:tab pos="3260725" algn="l"/>
                <a:tab pos="3668395" algn="l"/>
                <a:tab pos="4076700" algn="l"/>
                <a:tab pos="4484370" algn="l"/>
                <a:tab pos="4892675" algn="l"/>
                <a:tab pos="5300345" algn="l"/>
                <a:tab pos="5708650" algn="l"/>
                <a:tab pos="6116320" algn="l"/>
                <a:tab pos="6524625" algn="l"/>
                <a:tab pos="6932295" algn="l"/>
                <a:tab pos="7340600" algn="l"/>
                <a:tab pos="7748270" algn="l"/>
                <a:tab pos="8156575" algn="l"/>
                <a:tab pos="8564245" algn="l"/>
              </a:tabLst>
              <a:defRPr/>
            </a:pPr>
            <a:r>
              <a:rPr lang="en-GB" altLang="zh-CN" sz="2400" dirty="0">
                <a:latin typeface="+mn-ea"/>
                <a:ea typeface="+mn-ea"/>
              </a:rPr>
              <a:t>		</a:t>
            </a:r>
            <a:r>
              <a:rPr lang="en-GB" altLang="zh-CN" sz="2200" dirty="0">
                <a:latin typeface="+mn-ea"/>
                <a:ea typeface="+mn-ea"/>
              </a:rPr>
              <a:t>create table t(</a:t>
            </a:r>
            <a:r>
              <a:rPr lang="en-GB" altLang="zh-CN" sz="2200" dirty="0" err="1">
                <a:latin typeface="+mn-ea"/>
                <a:ea typeface="+mn-ea"/>
              </a:rPr>
              <a:t>i</a:t>
            </a:r>
            <a:r>
              <a:rPr lang="en-US" altLang="zh-CN" sz="2200" dirty="0">
                <a:latin typeface="+mn-ea"/>
                <a:ea typeface="+mn-ea"/>
              </a:rPr>
              <a:t>d</a:t>
            </a:r>
            <a:r>
              <a:rPr lang="en-GB" altLang="zh-CN" sz="2200" dirty="0">
                <a:latin typeface="+mn-ea"/>
                <a:ea typeface="+mn-ea"/>
              </a:rPr>
              <a:t> </a:t>
            </a:r>
            <a:r>
              <a:rPr lang="en-GB" altLang="zh-CN" sz="2200" dirty="0" err="1">
                <a:latin typeface="+mn-ea"/>
                <a:ea typeface="+mn-ea"/>
              </a:rPr>
              <a:t>int</a:t>
            </a:r>
            <a:r>
              <a:rPr lang="en-GB" altLang="zh-CN" sz="2200" dirty="0">
                <a:latin typeface="+mn-ea"/>
                <a:ea typeface="+mn-ea"/>
              </a:rPr>
              <a:t> </a:t>
            </a:r>
            <a:r>
              <a:rPr lang="en-GB" altLang="zh-CN" sz="2200" dirty="0" err="1">
                <a:latin typeface="+mn-ea"/>
                <a:ea typeface="+mn-ea"/>
              </a:rPr>
              <a:t>auto_increment</a:t>
            </a:r>
            <a:r>
              <a:rPr lang="en-GB" altLang="zh-CN" sz="2200" dirty="0">
                <a:latin typeface="+mn-ea"/>
                <a:ea typeface="+mn-ea"/>
              </a:rPr>
              <a:t> not null primary key);</a:t>
            </a:r>
            <a:endParaRPr lang="en-GB" altLang="zh-CN" sz="2200" dirty="0">
              <a:latin typeface="+mn-ea"/>
              <a:ea typeface="+mn-ea"/>
            </a:endParaRPr>
          </a:p>
          <a:p>
            <a:pPr marL="573405" indent="-573405" algn="l" defTabSz="264795" eaLnBrk="1" hangingPunct="1">
              <a:lnSpc>
                <a:spcPct val="90000"/>
              </a:lnSpc>
              <a:buFontTx/>
              <a:buChar char="•"/>
              <a:tabLst>
                <a:tab pos="572770" algn="l"/>
                <a:tab pos="812800" algn="l"/>
                <a:tab pos="1220470" algn="l"/>
                <a:tab pos="1628775" algn="l"/>
                <a:tab pos="2036445" algn="l"/>
                <a:tab pos="2444750" algn="l"/>
                <a:tab pos="2852420" algn="l"/>
                <a:tab pos="3260725" algn="l"/>
                <a:tab pos="3668395" algn="l"/>
                <a:tab pos="4076700" algn="l"/>
                <a:tab pos="4484370" algn="l"/>
                <a:tab pos="4892675" algn="l"/>
                <a:tab pos="5300345" algn="l"/>
                <a:tab pos="5708650" algn="l"/>
                <a:tab pos="6116320" algn="l"/>
                <a:tab pos="6524625" algn="l"/>
                <a:tab pos="6932295" algn="l"/>
                <a:tab pos="7340600" algn="l"/>
                <a:tab pos="7748270" algn="l"/>
                <a:tab pos="8156575" algn="l"/>
                <a:tab pos="8564245" algn="l"/>
              </a:tabLst>
              <a:defRPr/>
            </a:pPr>
            <a:r>
              <a:rPr lang="en-GB" altLang="zh-CN" sz="2400" b="1" dirty="0">
                <a:latin typeface="+mn-ea"/>
                <a:ea typeface="+mn-ea"/>
              </a:rPr>
              <a:t>UNSIGNED </a:t>
            </a:r>
            <a:endParaRPr lang="en-GB" altLang="zh-CN" sz="2400" b="1" dirty="0">
              <a:latin typeface="+mn-ea"/>
              <a:ea typeface="+mn-ea"/>
            </a:endParaRPr>
          </a:p>
          <a:p>
            <a:pPr marL="573405" indent="-573405" algn="l" defTabSz="264795" eaLnBrk="1" hangingPunct="1">
              <a:lnSpc>
                <a:spcPct val="90000"/>
              </a:lnSpc>
              <a:tabLst>
                <a:tab pos="572770" algn="l"/>
                <a:tab pos="812800" algn="l"/>
                <a:tab pos="1220470" algn="l"/>
                <a:tab pos="1628775" algn="l"/>
                <a:tab pos="2036445" algn="l"/>
                <a:tab pos="2444750" algn="l"/>
                <a:tab pos="2852420" algn="l"/>
                <a:tab pos="3260725" algn="l"/>
                <a:tab pos="3668395" algn="l"/>
                <a:tab pos="4076700" algn="l"/>
                <a:tab pos="4484370" algn="l"/>
                <a:tab pos="4892675" algn="l"/>
                <a:tab pos="5300345" algn="l"/>
                <a:tab pos="5708650" algn="l"/>
                <a:tab pos="6116320" algn="l"/>
                <a:tab pos="6524625" algn="l"/>
                <a:tab pos="6932295" algn="l"/>
                <a:tab pos="7340600" algn="l"/>
                <a:tab pos="7748270" algn="l"/>
                <a:tab pos="8156575" algn="l"/>
                <a:tab pos="8564245" algn="l"/>
              </a:tabLst>
              <a:defRPr/>
            </a:pPr>
            <a:r>
              <a:rPr lang="en-GB" altLang="zh-CN" sz="2400" dirty="0">
                <a:latin typeface="+mn-ea"/>
                <a:ea typeface="+mn-ea"/>
              </a:rPr>
              <a:t>		   </a:t>
            </a:r>
            <a:r>
              <a:rPr lang="zh-CN" altLang="en-GB" sz="2400" dirty="0">
                <a:solidFill>
                  <a:srgbClr val="FF0000"/>
                </a:solidFill>
                <a:latin typeface="+mn-ea"/>
                <a:ea typeface="+mn-ea"/>
              </a:rPr>
              <a:t>无符号</a:t>
            </a:r>
            <a:r>
              <a:rPr lang="zh-CN" altLang="en-GB" sz="2400" dirty="0">
                <a:latin typeface="+mn-ea"/>
                <a:ea typeface="+mn-ea"/>
              </a:rPr>
              <a:t>，此属性禁用负值，将数值的取值范围从零开始</a:t>
            </a:r>
            <a:r>
              <a:rPr lang="zh-CN" altLang="en-US" sz="2400" dirty="0">
                <a:latin typeface="+mn-ea"/>
                <a:ea typeface="+mn-ea"/>
              </a:rPr>
              <a:t>。</a:t>
            </a:r>
            <a:endParaRPr lang="en-GB" altLang="zh-CN" sz="2400" dirty="0">
              <a:latin typeface="+mn-ea"/>
              <a:ea typeface="+mn-ea"/>
            </a:endParaRPr>
          </a:p>
          <a:p>
            <a:pPr marL="573405" indent="-573405" algn="l" defTabSz="264795" eaLnBrk="1" hangingPunct="1">
              <a:lnSpc>
                <a:spcPct val="90000"/>
              </a:lnSpc>
              <a:tabLst>
                <a:tab pos="572770" algn="l"/>
                <a:tab pos="812800" algn="l"/>
                <a:tab pos="1220470" algn="l"/>
                <a:tab pos="1628775" algn="l"/>
                <a:tab pos="2036445" algn="l"/>
                <a:tab pos="2444750" algn="l"/>
                <a:tab pos="2852420" algn="l"/>
                <a:tab pos="3260725" algn="l"/>
                <a:tab pos="3668395" algn="l"/>
                <a:tab pos="4076700" algn="l"/>
                <a:tab pos="4484370" algn="l"/>
                <a:tab pos="4892675" algn="l"/>
                <a:tab pos="5300345" algn="l"/>
                <a:tab pos="5708650" algn="l"/>
                <a:tab pos="6116320" algn="l"/>
                <a:tab pos="6524625" algn="l"/>
                <a:tab pos="6932295" algn="l"/>
                <a:tab pos="7340600" algn="l"/>
                <a:tab pos="7748270" algn="l"/>
                <a:tab pos="8156575" algn="l"/>
                <a:tab pos="8564245" algn="l"/>
              </a:tabLst>
              <a:defRPr/>
            </a:pPr>
            <a:r>
              <a:rPr lang="en-GB" altLang="zh-CN" sz="2400" dirty="0">
                <a:latin typeface="+mn-ea"/>
                <a:ea typeface="+mn-ea"/>
              </a:rPr>
              <a:t>	</a:t>
            </a:r>
            <a:r>
              <a:rPr lang="zh-CN" altLang="en-GB" sz="2400" dirty="0">
                <a:latin typeface="+mn-ea"/>
                <a:ea typeface="+mn-ea"/>
              </a:rPr>
              <a:t>举例：</a:t>
            </a:r>
            <a:endParaRPr lang="zh-CN" altLang="en-GB" sz="2400" dirty="0">
              <a:latin typeface="+mn-ea"/>
              <a:ea typeface="+mn-ea"/>
            </a:endParaRPr>
          </a:p>
          <a:p>
            <a:pPr marL="573405" indent="-573405" algn="l" defTabSz="264795" eaLnBrk="1" hangingPunct="1">
              <a:lnSpc>
                <a:spcPct val="90000"/>
              </a:lnSpc>
              <a:tabLst>
                <a:tab pos="572770" algn="l"/>
                <a:tab pos="812800" algn="l"/>
                <a:tab pos="1220470" algn="l"/>
                <a:tab pos="1628775" algn="l"/>
                <a:tab pos="2036445" algn="l"/>
                <a:tab pos="2444750" algn="l"/>
                <a:tab pos="2852420" algn="l"/>
                <a:tab pos="3260725" algn="l"/>
                <a:tab pos="3668395" algn="l"/>
                <a:tab pos="4076700" algn="l"/>
                <a:tab pos="4484370" algn="l"/>
                <a:tab pos="4892675" algn="l"/>
                <a:tab pos="5300345" algn="l"/>
                <a:tab pos="5708650" algn="l"/>
                <a:tab pos="6116320" algn="l"/>
                <a:tab pos="6524625" algn="l"/>
                <a:tab pos="6932295" algn="l"/>
                <a:tab pos="7340600" algn="l"/>
                <a:tab pos="7748270" algn="l"/>
                <a:tab pos="8156575" algn="l"/>
                <a:tab pos="8564245" algn="l"/>
              </a:tabLst>
              <a:defRPr/>
            </a:pPr>
            <a:r>
              <a:rPr lang="en-GB" altLang="zh-CN" sz="2400" dirty="0">
                <a:latin typeface="+mn-ea"/>
                <a:ea typeface="+mn-ea"/>
              </a:rPr>
              <a:t>		</a:t>
            </a:r>
            <a:r>
              <a:rPr lang="en-GB" altLang="zh-CN" sz="2200" dirty="0">
                <a:latin typeface="+mn-ea"/>
                <a:ea typeface="+mn-ea"/>
              </a:rPr>
              <a:t>create table t(num </a:t>
            </a:r>
            <a:r>
              <a:rPr lang="en-GB" altLang="zh-CN" sz="2200" dirty="0" err="1">
                <a:latin typeface="+mn-ea"/>
                <a:ea typeface="+mn-ea"/>
              </a:rPr>
              <a:t>tinyint</a:t>
            </a:r>
            <a:r>
              <a:rPr lang="en-GB" altLang="zh-CN" sz="2200" dirty="0">
                <a:latin typeface="+mn-ea"/>
                <a:ea typeface="+mn-ea"/>
              </a:rPr>
              <a:t> , num2 </a:t>
            </a:r>
            <a:r>
              <a:rPr lang="en-GB" altLang="zh-CN" sz="2200" dirty="0" err="1">
                <a:latin typeface="+mn-ea"/>
                <a:ea typeface="+mn-ea"/>
              </a:rPr>
              <a:t>tinyint</a:t>
            </a:r>
            <a:r>
              <a:rPr lang="en-GB" altLang="zh-CN" sz="2200" dirty="0">
                <a:latin typeface="+mn-ea"/>
                <a:ea typeface="+mn-ea"/>
              </a:rPr>
              <a:t> unsigned);</a:t>
            </a:r>
            <a:endParaRPr lang="en-GB" altLang="zh-CN" sz="2200" dirty="0">
              <a:latin typeface="+mn-ea"/>
              <a:ea typeface="+mn-ea"/>
            </a:endParaRPr>
          </a:p>
        </p:txBody>
      </p:sp>
      <p:sp>
        <p:nvSpPr>
          <p:cNvPr id="3" name="Rectangle 2"/>
          <p:cNvSpPr txBox="1">
            <a:spLocks noChangeArrowheads="1"/>
          </p:cNvSpPr>
          <p:nvPr/>
        </p:nvSpPr>
        <p:spPr bwMode="auto">
          <a:xfrm>
            <a:off x="332710" y="457200"/>
            <a:ext cx="7464425" cy="550862"/>
          </a:xfrm>
          <a:prstGeom prst="rect">
            <a:avLst/>
          </a:prstGeom>
          <a:noFill/>
          <a:ln w="9525">
            <a:noFill/>
            <a:miter lim="800000"/>
          </a:ln>
        </p:spPr>
        <p:txBody>
          <a:bodyPr lIns="0" tIns="0" rIns="0" bIns="0" anchor="ctr"/>
          <a:lstStyle/>
          <a:p>
            <a:pPr marL="573405" indent="-573405" algn="ctr" defTabSz="264795">
              <a:lnSpc>
                <a:spcPct val="90000"/>
              </a:lnSpc>
              <a:spcBef>
                <a:spcPct val="20000"/>
              </a:spcBef>
              <a:spcAft>
                <a:spcPct val="30000"/>
              </a:spcAft>
              <a:tabLst>
                <a:tab pos="572770" algn="l"/>
                <a:tab pos="812800" algn="l"/>
                <a:tab pos="1220470" algn="l"/>
                <a:tab pos="1628775" algn="l"/>
                <a:tab pos="2036445" algn="l"/>
                <a:tab pos="2444750" algn="l"/>
                <a:tab pos="2852420" algn="l"/>
                <a:tab pos="3260725" algn="l"/>
                <a:tab pos="3668395" algn="l"/>
                <a:tab pos="4076700" algn="l"/>
                <a:tab pos="4484370" algn="l"/>
                <a:tab pos="4892675" algn="l"/>
                <a:tab pos="5300345" algn="l"/>
                <a:tab pos="5708650" algn="l"/>
                <a:tab pos="6116320" algn="l"/>
                <a:tab pos="6524625" algn="l"/>
                <a:tab pos="6932295" algn="l"/>
                <a:tab pos="7340600" algn="l"/>
                <a:tab pos="7748270" algn="l"/>
                <a:tab pos="8156575" algn="l"/>
                <a:tab pos="8564245" algn="l"/>
              </a:tabLst>
              <a:defRPr/>
            </a:pPr>
            <a:r>
              <a:rPr lang="zh-CN" altLang="en-GB" sz="3600" b="1" dirty="0">
                <a:latin typeface="+mn-ea"/>
                <a:ea typeface="+mn-ea"/>
              </a:rPr>
              <a:t>数值列的完整性约束</a:t>
            </a:r>
            <a:endParaRPr lang="zh-CN" altLang="en-GB" sz="3600" b="1" dirty="0">
              <a:latin typeface="+mn-ea"/>
              <a:ea typeface="+mn-ea"/>
            </a:endParaRP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3" y="333375"/>
            <a:ext cx="7696200" cy="1038225"/>
          </a:xfrm>
        </p:spPr>
        <p:txBody>
          <a:bodyPr/>
          <a:lstStyle/>
          <a:p>
            <a:r>
              <a:rPr lang="zh-CN" altLang="en-US" dirty="0"/>
              <a:t>标识列的概念</a:t>
            </a:r>
            <a:endParaRPr lang="zh-CN" altLang="en-US" dirty="0"/>
          </a:p>
        </p:txBody>
      </p:sp>
      <p:sp>
        <p:nvSpPr>
          <p:cNvPr id="6" name="Rectangle 2"/>
          <p:cNvSpPr>
            <a:spLocks noChangeArrowheads="1"/>
          </p:cNvSpPr>
          <p:nvPr/>
        </p:nvSpPr>
        <p:spPr bwMode="auto">
          <a:xfrm>
            <a:off x="990600" y="1447800"/>
            <a:ext cx="78486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dirty="0">
                <a:ln>
                  <a:noFill/>
                </a:ln>
                <a:solidFill>
                  <a:schemeClr val="tx1"/>
                </a:solidFill>
                <a:effectLst/>
                <a:latin typeface="Arial Unicode MS"/>
              </a:rPr>
              <a:t>标识列，是SQL Server中的标识列又称标识符列，习惯上又叫自增列。标识列的创建与修改，</a:t>
            </a:r>
            <a:endParaRPr kumimoji="0" lang="en-US" altLang="zh-CN" sz="2400" b="1"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2400" b="1" i="0" u="none" strike="noStrike" cap="none" normalizeH="0" baseline="0" dirty="0">
                <a:ln>
                  <a:noFill/>
                </a:ln>
                <a:solidFill>
                  <a:schemeClr val="tx1"/>
                </a:solidFill>
                <a:effectLst/>
                <a:latin typeface="Arial Unicode MS"/>
              </a:rPr>
            </a:br>
            <a:r>
              <a:rPr kumimoji="0" lang="zh-CN" altLang="zh-CN" sz="2400" b="1" i="0" u="none" strike="noStrike" cap="none" normalizeH="0" baseline="0" dirty="0">
                <a:ln>
                  <a:noFill/>
                </a:ln>
                <a:solidFill>
                  <a:schemeClr val="tx1"/>
                </a:solidFill>
                <a:effectLst/>
                <a:latin typeface="Arial Unicode MS"/>
              </a:rPr>
              <a:t>　　该种列具有以下三种特点：</a:t>
            </a:r>
            <a:br>
              <a:rPr kumimoji="0" lang="zh-CN" altLang="zh-CN" sz="2400" b="1" i="0" u="none" strike="noStrike" cap="none" normalizeH="0" baseline="0" dirty="0">
                <a:ln>
                  <a:noFill/>
                </a:ln>
                <a:solidFill>
                  <a:schemeClr val="tx1"/>
                </a:solidFill>
                <a:effectLst/>
                <a:latin typeface="Arial Unicode MS"/>
              </a:rPr>
            </a:br>
            <a:r>
              <a:rPr kumimoji="0" lang="zh-CN" altLang="zh-CN" sz="2400" b="1" i="0" u="none" strike="noStrike" cap="none" normalizeH="0" baseline="0" dirty="0">
                <a:ln>
                  <a:noFill/>
                </a:ln>
                <a:solidFill>
                  <a:schemeClr val="tx1"/>
                </a:solidFill>
                <a:effectLst/>
                <a:latin typeface="Arial Unicode MS"/>
              </a:rPr>
              <a:t>　　1、列的数据类型为不带小数的数值类型</a:t>
            </a:r>
            <a:br>
              <a:rPr kumimoji="0" lang="zh-CN" altLang="zh-CN" sz="2400" b="1" i="0" u="none" strike="noStrike" cap="none" normalizeH="0" baseline="0" dirty="0">
                <a:ln>
                  <a:noFill/>
                </a:ln>
                <a:solidFill>
                  <a:schemeClr val="tx1"/>
                </a:solidFill>
                <a:effectLst/>
                <a:latin typeface="Arial Unicode MS"/>
              </a:rPr>
            </a:br>
            <a:r>
              <a:rPr kumimoji="0" lang="zh-CN" altLang="zh-CN" sz="2400" b="1" i="0" u="none" strike="noStrike" cap="none" normalizeH="0" baseline="0" dirty="0">
                <a:ln>
                  <a:noFill/>
                </a:ln>
                <a:solidFill>
                  <a:schemeClr val="tx1"/>
                </a:solidFill>
                <a:effectLst/>
                <a:latin typeface="Arial Unicode MS"/>
              </a:rPr>
              <a:t>　　2、在进行插入（Insert）操作时，该列的值是由系统按一定规律生成，不允许空值</a:t>
            </a:r>
            <a:br>
              <a:rPr kumimoji="0" lang="zh-CN" altLang="zh-CN" sz="2400" b="1" i="0" u="none" strike="noStrike" cap="none" normalizeH="0" baseline="0" dirty="0">
                <a:ln>
                  <a:noFill/>
                </a:ln>
                <a:solidFill>
                  <a:schemeClr val="tx1"/>
                </a:solidFill>
                <a:effectLst/>
                <a:latin typeface="Arial Unicode MS"/>
              </a:rPr>
            </a:br>
            <a:r>
              <a:rPr kumimoji="0" lang="zh-CN" altLang="zh-CN" sz="2400" b="1" i="0" u="none" strike="noStrike" cap="none" normalizeH="0" baseline="0" dirty="0">
                <a:ln>
                  <a:noFill/>
                </a:ln>
                <a:solidFill>
                  <a:schemeClr val="tx1"/>
                </a:solidFill>
                <a:effectLst/>
                <a:latin typeface="Arial Unicode MS"/>
              </a:rPr>
              <a:t>　　3、列值不重复，具有标识表中每一行的作用，每个表只能有一个标识列。</a:t>
            </a:r>
            <a:br>
              <a:rPr kumimoji="0" lang="zh-CN" altLang="zh-CN" sz="2400" b="1" i="0" u="none" strike="noStrike" cap="none" normalizeH="0" baseline="0" dirty="0">
                <a:ln>
                  <a:noFill/>
                </a:ln>
                <a:solidFill>
                  <a:schemeClr val="tx1"/>
                </a:solidFill>
                <a:effectLst/>
                <a:latin typeface="Arial Unicode MS"/>
              </a:rPr>
            </a:br>
            <a:r>
              <a:rPr kumimoji="0" lang="zh-CN" altLang="zh-CN" sz="2400" b="1" i="0" u="none" strike="noStrike" cap="none" normalizeH="0" baseline="0" dirty="0">
                <a:ln>
                  <a:noFill/>
                </a:ln>
                <a:solidFill>
                  <a:schemeClr val="tx1"/>
                </a:solidFill>
                <a:effectLst/>
                <a:latin typeface="Arial Unicode MS"/>
              </a:rPr>
              <a:t>　　由于以上特点，使得标识列在数据库的设计中得到广泛的使用。</a:t>
            </a:r>
            <a:r>
              <a:rPr kumimoji="0" lang="zh-CN" altLang="zh-CN" sz="2400" b="1" i="0" u="none" strike="noStrike" cap="none" normalizeH="0" baseline="0" dirty="0">
                <a:ln>
                  <a:noFill/>
                </a:ln>
                <a:solidFill>
                  <a:schemeClr val="tx1"/>
                </a:solidFill>
                <a:effectLst/>
              </a:rPr>
              <a:t> </a:t>
            </a:r>
            <a:endParaRPr kumimoji="0" lang="zh-CN" altLang="zh-CN" sz="2400" b="1"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274638"/>
            <a:ext cx="6705600" cy="1143000"/>
          </a:xfrm>
          <a:solidFill>
            <a:srgbClr val="FFFFFF"/>
          </a:solidFill>
          <a:ln>
            <a:solidFill>
              <a:srgbClr val="000000"/>
            </a:solidFill>
            <a:miter lim="800000"/>
          </a:ln>
        </p:spPr>
        <p:txBody>
          <a:bodyPr vert="horz" wrap="square" lIns="91440" tIns="45720" rIns="91440" bIns="45720" numCol="1" anchor="t" anchorCtr="0" compatLnSpc="1"/>
          <a:lstStyle/>
          <a:p>
            <a:pPr eaLnBrk="1" hangingPunct="1"/>
            <a:r>
              <a:rPr lang="zh-CN" altLang="en-US"/>
              <a:t>数据库的基本概念</a:t>
            </a:r>
            <a:endParaRPr lang="zh-CN" altLang="en-US"/>
          </a:p>
        </p:txBody>
      </p:sp>
      <p:sp>
        <p:nvSpPr>
          <p:cNvPr id="8195" name="Rectangle 3"/>
          <p:cNvSpPr>
            <a:spLocks noGrp="1" noChangeArrowheads="1"/>
          </p:cNvSpPr>
          <p:nvPr>
            <p:ph type="body" idx="1"/>
          </p:nvPr>
        </p:nvSpPr>
        <p:spPr bwMode="auto">
          <a:solidFill>
            <a:srgbClr val="FFFFFF"/>
          </a:solidFill>
          <a:ln>
            <a:solidFill>
              <a:srgbClr val="000000"/>
            </a:solidFill>
            <a:miter lim="800000"/>
          </a:ln>
        </p:spPr>
        <p:txBody>
          <a:bodyPr vert="horz" wrap="square" lIns="91440" tIns="45720" rIns="91440" bIns="45720" numCol="1" anchor="t" anchorCtr="0" compatLnSpc="1"/>
          <a:lstStyle/>
          <a:p>
            <a:pPr eaLnBrk="1" hangingPunct="1">
              <a:buFont typeface="Arial" panose="020B0604020202020204" pitchFamily="34" charset="0"/>
              <a:buNone/>
            </a:pPr>
            <a:r>
              <a:rPr lang="zh-CN" altLang="en-US" sz="3200" b="1" dirty="0">
                <a:ea typeface="黑体" panose="02010609060101010101" pitchFamily="49" charset="-122"/>
              </a:rPr>
              <a:t>问题：</a:t>
            </a:r>
            <a:endParaRPr lang="zh-CN" altLang="en-US" sz="3200" b="1" dirty="0">
              <a:ea typeface="黑体" panose="02010609060101010101" pitchFamily="49" charset="-122"/>
            </a:endParaRPr>
          </a:p>
          <a:p>
            <a:pPr eaLnBrk="1" hangingPunct="1"/>
            <a:r>
              <a:rPr lang="zh-CN" altLang="en-US" dirty="0"/>
              <a:t>我们讲的学员管理系统，如果计算机关闭后，学员信息放到什么地方</a:t>
            </a:r>
            <a:endParaRPr lang="zh-CN" altLang="en-US" dirty="0"/>
          </a:p>
          <a:p>
            <a:pPr eaLnBrk="1" hangingPunct="1"/>
            <a:r>
              <a:rPr lang="zh-CN" altLang="en-US" dirty="0"/>
              <a:t>当程序关闭，重新启动计算机，关闭计算机后数据保存在什么地方。</a:t>
            </a:r>
            <a:endParaRPr lang="zh-CN" altLang="en-US" dirty="0"/>
          </a:p>
          <a:p>
            <a:pPr eaLnBrk="1" hangingPunct="1">
              <a:buFont typeface="Arial" panose="020B0604020202020204" pitchFamily="34" charset="0"/>
              <a:buNone/>
            </a:pPr>
            <a:r>
              <a:rPr lang="zh-CN" altLang="en-US" dirty="0"/>
              <a:t> 比如银行、游戏的等级、积分、装备。微信里面的 朋友圈的内容</a:t>
            </a: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body"/>
          </p:nvPr>
        </p:nvSpPr>
        <p:spPr>
          <a:xfrm>
            <a:off x="571500" y="1000125"/>
            <a:ext cx="8353425" cy="4735513"/>
          </a:xfrm>
        </p:spPr>
        <p:txBody>
          <a:bodyPr lIns="0" tIns="0" rIns="0" bIns="0" anchor="t"/>
          <a:lstStyle/>
          <a:p>
            <a:pPr marL="339725" indent="-339725" algn="l" defTabSz="264795" eaLnBrk="1" hangingPunct="1">
              <a:lnSpc>
                <a:spcPct val="105000"/>
              </a:lnSpc>
              <a:buFontTx/>
              <a:buChar char="•"/>
              <a:tabLst>
                <a:tab pos="404495" algn="l"/>
                <a:tab pos="812800" algn="l"/>
                <a:tab pos="1220470" algn="l"/>
                <a:tab pos="1628775" algn="l"/>
                <a:tab pos="2036445" algn="l"/>
                <a:tab pos="2444750" algn="l"/>
                <a:tab pos="2852420" algn="l"/>
                <a:tab pos="3260725" algn="l"/>
                <a:tab pos="3668395" algn="l"/>
                <a:tab pos="4076700" algn="l"/>
                <a:tab pos="4484370" algn="l"/>
                <a:tab pos="4892675" algn="l"/>
                <a:tab pos="5300345" algn="l"/>
                <a:tab pos="5708650" algn="l"/>
                <a:tab pos="6116320" algn="l"/>
                <a:tab pos="6524625" algn="l"/>
                <a:tab pos="6932295" algn="l"/>
                <a:tab pos="7340600" algn="l"/>
                <a:tab pos="7748270" algn="l"/>
                <a:tab pos="8156575" algn="l"/>
              </a:tabLst>
              <a:defRPr/>
            </a:pPr>
            <a:r>
              <a:rPr lang="en-GB" altLang="zh-CN" sz="2800" b="1" dirty="0"/>
              <a:t>NULL</a:t>
            </a:r>
            <a:r>
              <a:rPr lang="zh-CN" altLang="en-GB" sz="2800" b="1" dirty="0"/>
              <a:t>和</a:t>
            </a:r>
            <a:r>
              <a:rPr lang="en-GB" altLang="zh-CN" sz="2800" b="1" dirty="0"/>
              <a:t>NOT  NULL</a:t>
            </a:r>
            <a:endParaRPr lang="en-GB" altLang="zh-CN" sz="2800" b="1" dirty="0"/>
          </a:p>
          <a:p>
            <a:pPr marL="339725" indent="-339725" algn="l" defTabSz="264795" eaLnBrk="1" hangingPunct="1">
              <a:lnSpc>
                <a:spcPct val="105000"/>
              </a:lnSpc>
              <a:tabLst>
                <a:tab pos="404495" algn="l"/>
                <a:tab pos="812800" algn="l"/>
                <a:tab pos="1220470" algn="l"/>
                <a:tab pos="1628775" algn="l"/>
                <a:tab pos="2036445" algn="l"/>
                <a:tab pos="2444750" algn="l"/>
                <a:tab pos="2852420" algn="l"/>
                <a:tab pos="3260725" algn="l"/>
                <a:tab pos="3668395" algn="l"/>
                <a:tab pos="4076700" algn="l"/>
                <a:tab pos="4484370" algn="l"/>
                <a:tab pos="4892675" algn="l"/>
                <a:tab pos="5300345" algn="l"/>
                <a:tab pos="5708650" algn="l"/>
                <a:tab pos="6116320" algn="l"/>
                <a:tab pos="6524625" algn="l"/>
                <a:tab pos="6932295" algn="l"/>
                <a:tab pos="7340600" algn="l"/>
                <a:tab pos="7748270" algn="l"/>
                <a:tab pos="8156575" algn="l"/>
              </a:tabLst>
              <a:defRPr/>
            </a:pPr>
            <a:r>
              <a:rPr lang="en-GB" altLang="zh-CN" sz="2800" dirty="0"/>
              <a:t>			  </a:t>
            </a:r>
            <a:r>
              <a:rPr lang="zh-CN" altLang="en-US" sz="2800" dirty="0"/>
              <a:t>默认</a:t>
            </a:r>
            <a:r>
              <a:rPr lang="zh-CN" altLang="en-GB" sz="2800" dirty="0"/>
              <a:t>为</a:t>
            </a:r>
            <a:r>
              <a:rPr lang="en-GB" altLang="zh-CN" sz="2800" dirty="0"/>
              <a:t>NULL</a:t>
            </a:r>
            <a:r>
              <a:rPr lang="zh-CN" altLang="en-GB" sz="2800" dirty="0"/>
              <a:t>，即插入值时没有在此字段插入值</a:t>
            </a:r>
            <a:r>
              <a:rPr lang="zh-CN" altLang="en-US" sz="2800" dirty="0"/>
              <a:t>时自动填</a:t>
            </a:r>
            <a:r>
              <a:rPr lang="en-US" altLang="zh-CN" sz="2800" dirty="0"/>
              <a:t>NULL</a:t>
            </a:r>
            <a:r>
              <a:rPr lang="zh-CN" altLang="en-GB" sz="2800" dirty="0"/>
              <a:t>，</a:t>
            </a:r>
            <a:r>
              <a:rPr lang="zh-CN" altLang="en-GB" sz="2800" dirty="0">
                <a:solidFill>
                  <a:srgbClr val="FF0000"/>
                </a:solidFill>
              </a:rPr>
              <a:t>如果指定了</a:t>
            </a:r>
            <a:r>
              <a:rPr lang="en-GB" altLang="zh-CN" sz="2800" dirty="0">
                <a:solidFill>
                  <a:srgbClr val="FF0000"/>
                </a:solidFill>
              </a:rPr>
              <a:t>NOT NULL</a:t>
            </a:r>
            <a:r>
              <a:rPr lang="zh-CN" altLang="en-GB" sz="2800" dirty="0">
                <a:solidFill>
                  <a:srgbClr val="FF0000"/>
                </a:solidFill>
              </a:rPr>
              <a:t>，则必须在插入值时在此字段添入值，不允许插入</a:t>
            </a:r>
            <a:r>
              <a:rPr lang="en-GB" altLang="zh-CN" sz="2800" dirty="0">
                <a:solidFill>
                  <a:srgbClr val="FF0000"/>
                </a:solidFill>
              </a:rPr>
              <a:t>NULL</a:t>
            </a:r>
            <a:r>
              <a:rPr lang="zh-CN" altLang="en-GB" sz="2800" dirty="0">
                <a:solidFill>
                  <a:srgbClr val="FF0000"/>
                </a:solidFill>
              </a:rPr>
              <a:t>值。</a:t>
            </a:r>
            <a:endParaRPr lang="zh-CN" altLang="en-GB" sz="2800" dirty="0">
              <a:solidFill>
                <a:srgbClr val="FF0000"/>
              </a:solidFill>
            </a:endParaRPr>
          </a:p>
          <a:p>
            <a:pPr marL="339725" indent="-339725" algn="l" defTabSz="264795" eaLnBrk="1" hangingPunct="1">
              <a:lnSpc>
                <a:spcPct val="105000"/>
              </a:lnSpc>
              <a:buFontTx/>
              <a:buChar char="•"/>
              <a:tabLst>
                <a:tab pos="404495" algn="l"/>
                <a:tab pos="812800" algn="l"/>
                <a:tab pos="1220470" algn="l"/>
                <a:tab pos="1628775" algn="l"/>
                <a:tab pos="2036445" algn="l"/>
                <a:tab pos="2444750" algn="l"/>
                <a:tab pos="2852420" algn="l"/>
                <a:tab pos="3260725" algn="l"/>
                <a:tab pos="3668395" algn="l"/>
                <a:tab pos="4076700" algn="l"/>
                <a:tab pos="4484370" algn="l"/>
                <a:tab pos="4892675" algn="l"/>
                <a:tab pos="5300345" algn="l"/>
                <a:tab pos="5708650" algn="l"/>
                <a:tab pos="6116320" algn="l"/>
                <a:tab pos="6524625" algn="l"/>
                <a:tab pos="6932295" algn="l"/>
                <a:tab pos="7340600" algn="l"/>
                <a:tab pos="7748270" algn="l"/>
                <a:tab pos="8156575" algn="l"/>
              </a:tabLst>
              <a:defRPr/>
            </a:pPr>
            <a:r>
              <a:rPr lang="en-GB" altLang="zh-CN" sz="2800" b="1" dirty="0"/>
              <a:t>DEFAULT</a:t>
            </a:r>
            <a:endParaRPr lang="en-GB" altLang="zh-CN" sz="2800" b="1" dirty="0"/>
          </a:p>
          <a:p>
            <a:pPr marL="339725" indent="-339725" algn="l" defTabSz="264795" eaLnBrk="1" hangingPunct="1">
              <a:lnSpc>
                <a:spcPct val="105000"/>
              </a:lnSpc>
              <a:tabLst>
                <a:tab pos="404495" algn="l"/>
                <a:tab pos="812800" algn="l"/>
                <a:tab pos="1220470" algn="l"/>
                <a:tab pos="1628775" algn="l"/>
                <a:tab pos="2036445" algn="l"/>
                <a:tab pos="2444750" algn="l"/>
                <a:tab pos="2852420" algn="l"/>
                <a:tab pos="3260725" algn="l"/>
                <a:tab pos="3668395" algn="l"/>
                <a:tab pos="4076700" algn="l"/>
                <a:tab pos="4484370" algn="l"/>
                <a:tab pos="4892675" algn="l"/>
                <a:tab pos="5300345" algn="l"/>
                <a:tab pos="5708650" algn="l"/>
                <a:tab pos="6116320" algn="l"/>
                <a:tab pos="6524625" algn="l"/>
                <a:tab pos="6932295" algn="l"/>
                <a:tab pos="7340600" algn="l"/>
                <a:tab pos="7748270" algn="l"/>
                <a:tab pos="8156575" algn="l"/>
              </a:tabLst>
              <a:defRPr/>
            </a:pPr>
            <a:r>
              <a:rPr lang="en-GB" altLang="zh-CN" sz="2800" dirty="0"/>
              <a:t>			  </a:t>
            </a:r>
            <a:r>
              <a:rPr lang="zh-CN" altLang="en-GB" sz="2800" dirty="0"/>
              <a:t>可以通过此属性来指定一个缺省值，即如果没有在此列添加值，那么默认添加</a:t>
            </a:r>
            <a:r>
              <a:rPr lang="en-US" altLang="zh-CN" sz="2800" dirty="0">
                <a:solidFill>
                  <a:srgbClr val="FF0000"/>
                </a:solidFill>
              </a:rPr>
              <a:t>DEFAULT</a:t>
            </a:r>
            <a:r>
              <a:rPr lang="zh-CN" altLang="en-US" sz="2800" dirty="0"/>
              <a:t>后指定</a:t>
            </a:r>
            <a:r>
              <a:rPr lang="zh-CN" altLang="en-GB" sz="2800" dirty="0"/>
              <a:t>值。</a:t>
            </a:r>
            <a:endParaRPr lang="en-GB" altLang="zh-CN" sz="2800" dirty="0"/>
          </a:p>
          <a:p>
            <a:pPr marL="339725" indent="-339725" algn="l" defTabSz="264795" eaLnBrk="1" hangingPunct="1">
              <a:lnSpc>
                <a:spcPct val="105000"/>
              </a:lnSpc>
              <a:buFontTx/>
              <a:buChar char="•"/>
              <a:tabLst>
                <a:tab pos="404495" algn="l"/>
                <a:tab pos="812800" algn="l"/>
                <a:tab pos="1220470" algn="l"/>
                <a:tab pos="1628775" algn="l"/>
                <a:tab pos="2036445" algn="l"/>
                <a:tab pos="2444750" algn="l"/>
                <a:tab pos="2852420" algn="l"/>
                <a:tab pos="3260725" algn="l"/>
                <a:tab pos="3668395" algn="l"/>
                <a:tab pos="4076700" algn="l"/>
                <a:tab pos="4484370" algn="l"/>
                <a:tab pos="4892675" algn="l"/>
                <a:tab pos="5300345" algn="l"/>
                <a:tab pos="5708650" algn="l"/>
                <a:tab pos="6116320" algn="l"/>
                <a:tab pos="6524625" algn="l"/>
                <a:tab pos="6932295" algn="l"/>
                <a:tab pos="7340600" algn="l"/>
                <a:tab pos="7748270" algn="l"/>
                <a:tab pos="8156575" algn="l"/>
              </a:tabLst>
              <a:defRPr/>
            </a:pPr>
            <a:r>
              <a:rPr lang="en-GB" altLang="zh-CN" sz="2800" b="1" dirty="0"/>
              <a:t>ZEROFILL</a:t>
            </a:r>
            <a:r>
              <a:rPr lang="en-GB" altLang="zh-CN" sz="2800" dirty="0"/>
              <a:t> </a:t>
            </a:r>
            <a:endParaRPr lang="en-GB" altLang="zh-CN" sz="2800" dirty="0"/>
          </a:p>
          <a:p>
            <a:pPr marL="339725" indent="-339725" algn="l" defTabSz="264795" eaLnBrk="1" hangingPunct="1">
              <a:lnSpc>
                <a:spcPct val="105000"/>
              </a:lnSpc>
              <a:tabLst>
                <a:tab pos="404495" algn="l"/>
                <a:tab pos="812800" algn="l"/>
                <a:tab pos="1220470" algn="l"/>
                <a:tab pos="1628775" algn="l"/>
                <a:tab pos="2036445" algn="l"/>
                <a:tab pos="2444750" algn="l"/>
                <a:tab pos="2852420" algn="l"/>
                <a:tab pos="3260725" algn="l"/>
                <a:tab pos="3668395" algn="l"/>
                <a:tab pos="4076700" algn="l"/>
                <a:tab pos="4484370" algn="l"/>
                <a:tab pos="4892675" algn="l"/>
                <a:tab pos="5300345" algn="l"/>
                <a:tab pos="5708650" algn="l"/>
                <a:tab pos="6116320" algn="l"/>
                <a:tab pos="6524625" algn="l"/>
                <a:tab pos="6932295" algn="l"/>
                <a:tab pos="7340600" algn="l"/>
                <a:tab pos="7748270" algn="l"/>
                <a:tab pos="8156575" algn="l"/>
              </a:tabLst>
              <a:defRPr/>
            </a:pPr>
            <a:r>
              <a:rPr lang="zh-CN" altLang="en-GB" sz="2800" dirty="0"/>
              <a:t>			  前导零填充数值类型值以达到列的显示宽度。</a:t>
            </a:r>
            <a:r>
              <a:rPr lang="zh-CN" altLang="en-GB" sz="3200" dirty="0"/>
              <a:t>	</a:t>
            </a:r>
            <a:endParaRPr lang="zh-CN" altLang="en-GB" sz="2800" dirty="0"/>
          </a:p>
          <a:p>
            <a:pPr marL="339725" indent="-339725" algn="l" defTabSz="264795" eaLnBrk="1" hangingPunct="1">
              <a:lnSpc>
                <a:spcPct val="105000"/>
              </a:lnSpc>
              <a:tabLst>
                <a:tab pos="404495" algn="l"/>
                <a:tab pos="812800" algn="l"/>
                <a:tab pos="1220470" algn="l"/>
                <a:tab pos="1628775" algn="l"/>
                <a:tab pos="2036445" algn="l"/>
                <a:tab pos="2444750" algn="l"/>
                <a:tab pos="2852420" algn="l"/>
                <a:tab pos="3260725" algn="l"/>
                <a:tab pos="3668395" algn="l"/>
                <a:tab pos="4076700" algn="l"/>
                <a:tab pos="4484370" algn="l"/>
                <a:tab pos="4892675" algn="l"/>
                <a:tab pos="5300345" algn="l"/>
                <a:tab pos="5708650" algn="l"/>
                <a:tab pos="6116320" algn="l"/>
                <a:tab pos="6524625" algn="l"/>
                <a:tab pos="6932295" algn="l"/>
                <a:tab pos="7340600" algn="l"/>
                <a:tab pos="7748270" algn="l"/>
                <a:tab pos="8156575" algn="l"/>
              </a:tabLst>
              <a:defRPr/>
            </a:pPr>
            <a:r>
              <a:rPr lang="zh-CN" altLang="en-GB" sz="2400" dirty="0"/>
              <a:t>	举例：</a:t>
            </a:r>
            <a:endParaRPr lang="zh-CN" altLang="en-GB" sz="2400" dirty="0"/>
          </a:p>
          <a:p>
            <a:pPr marL="339725" indent="-339725" algn="l" defTabSz="264795" eaLnBrk="1" hangingPunct="1">
              <a:lnSpc>
                <a:spcPct val="105000"/>
              </a:lnSpc>
              <a:tabLst>
                <a:tab pos="404495" algn="l"/>
                <a:tab pos="812800" algn="l"/>
                <a:tab pos="1220470" algn="l"/>
                <a:tab pos="1628775" algn="l"/>
                <a:tab pos="2036445" algn="l"/>
                <a:tab pos="2444750" algn="l"/>
                <a:tab pos="2852420" algn="l"/>
                <a:tab pos="3260725" algn="l"/>
                <a:tab pos="3668395" algn="l"/>
                <a:tab pos="4076700" algn="l"/>
                <a:tab pos="4484370" algn="l"/>
                <a:tab pos="4892675" algn="l"/>
                <a:tab pos="5300345" algn="l"/>
                <a:tab pos="5708650" algn="l"/>
                <a:tab pos="6116320" algn="l"/>
                <a:tab pos="6524625" algn="l"/>
                <a:tab pos="6932295" algn="l"/>
                <a:tab pos="7340600" algn="l"/>
                <a:tab pos="7748270" algn="l"/>
                <a:tab pos="8156575" algn="l"/>
              </a:tabLst>
              <a:defRPr/>
            </a:pPr>
            <a:r>
              <a:rPr lang="zh-CN" altLang="en-GB" sz="2700" dirty="0"/>
              <a:t>	</a:t>
            </a:r>
            <a:r>
              <a:rPr lang="en-GB" altLang="zh-CN" sz="2200" dirty="0"/>
              <a:t>create table  test2(num1 </a:t>
            </a:r>
            <a:r>
              <a:rPr lang="en-GB" altLang="zh-CN" sz="2200" dirty="0" err="1"/>
              <a:t>int</a:t>
            </a:r>
            <a:r>
              <a:rPr lang="en-GB" altLang="zh-CN" sz="2200" dirty="0"/>
              <a:t> default 1</a:t>
            </a:r>
            <a:r>
              <a:rPr lang="zh-CN" altLang="en-US" sz="2200" dirty="0"/>
              <a:t>，</a:t>
            </a:r>
            <a:r>
              <a:rPr lang="en-US" altLang="zh-CN" sz="2200" dirty="0"/>
              <a:t>num2 </a:t>
            </a:r>
            <a:r>
              <a:rPr lang="en-US" altLang="zh-CN" sz="2200" dirty="0" err="1"/>
              <a:t>int</a:t>
            </a:r>
            <a:r>
              <a:rPr lang="en-US" altLang="zh-CN" sz="2200" dirty="0"/>
              <a:t> </a:t>
            </a:r>
            <a:r>
              <a:rPr lang="en-US" altLang="zh-CN" sz="2200" dirty="0" err="1"/>
              <a:t>zerofill</a:t>
            </a:r>
            <a:r>
              <a:rPr lang="en-GB" altLang="zh-CN" sz="2200" dirty="0"/>
              <a:t>);</a:t>
            </a:r>
            <a:endParaRPr lang="en-GB" altLang="zh-CN" sz="2200" dirty="0"/>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body"/>
          </p:nvPr>
        </p:nvSpPr>
        <p:spPr>
          <a:xfrm>
            <a:off x="671513" y="1052513"/>
            <a:ext cx="7805737" cy="5400675"/>
          </a:xfrm>
        </p:spPr>
        <p:txBody>
          <a:bodyPr lIns="0" tIns="0" rIns="0" bIns="0" anchor="t"/>
          <a:lstStyle/>
          <a:p>
            <a:pPr marL="573405" indent="-476250" defTabSz="264795" eaLnBrk="1" hangingPunct="1">
              <a:spcBef>
                <a:spcPct val="20000"/>
              </a:spcBef>
              <a:tabLst>
                <a:tab pos="572770" algn="l"/>
                <a:tab pos="812800" algn="l"/>
                <a:tab pos="1220470" algn="l"/>
                <a:tab pos="1628775" algn="l"/>
                <a:tab pos="2036445" algn="l"/>
                <a:tab pos="2444750" algn="l"/>
                <a:tab pos="2852420" algn="l"/>
                <a:tab pos="3260725" algn="l"/>
                <a:tab pos="3668395" algn="l"/>
                <a:tab pos="4076700" algn="l"/>
                <a:tab pos="4484370" algn="l"/>
                <a:tab pos="4892675" algn="l"/>
                <a:tab pos="5300345" algn="l"/>
                <a:tab pos="5708650" algn="l"/>
                <a:tab pos="6116320" algn="l"/>
                <a:tab pos="6524625" algn="l"/>
                <a:tab pos="6932295" algn="l"/>
                <a:tab pos="7340600" algn="l"/>
                <a:tab pos="7748270" algn="l"/>
                <a:tab pos="8156575" algn="l"/>
                <a:tab pos="8564245" algn="l"/>
              </a:tabLst>
            </a:pPr>
            <a:r>
              <a:rPr lang="zh-CN" altLang="en-GB" sz="3600" b="1"/>
              <a:t>字符串列类型的</a:t>
            </a:r>
            <a:r>
              <a:rPr lang="zh-CN" altLang="en-US" sz="3600" b="1"/>
              <a:t>可选</a:t>
            </a:r>
            <a:r>
              <a:rPr lang="zh-CN" altLang="en-GB" sz="3600" b="1"/>
              <a:t>属性</a:t>
            </a:r>
            <a:endParaRPr lang="zh-CN" altLang="en-GB" sz="3600" b="1"/>
          </a:p>
          <a:p>
            <a:pPr marL="573405" indent="-476250" algn="l" defTabSz="264795" eaLnBrk="1" hangingPunct="1">
              <a:lnSpc>
                <a:spcPct val="120000"/>
              </a:lnSpc>
              <a:spcBef>
                <a:spcPct val="20000"/>
              </a:spcBef>
              <a:spcAft>
                <a:spcPts val="800"/>
              </a:spcAft>
              <a:buFontTx/>
              <a:buChar char="•"/>
              <a:tabLst>
                <a:tab pos="572770" algn="l"/>
                <a:tab pos="812800" algn="l"/>
                <a:tab pos="1220470" algn="l"/>
                <a:tab pos="1628775" algn="l"/>
                <a:tab pos="2036445" algn="l"/>
                <a:tab pos="2444750" algn="l"/>
                <a:tab pos="2852420" algn="l"/>
                <a:tab pos="3260725" algn="l"/>
                <a:tab pos="3668395" algn="l"/>
                <a:tab pos="4076700" algn="l"/>
                <a:tab pos="4484370" algn="l"/>
                <a:tab pos="4892675" algn="l"/>
                <a:tab pos="5300345" algn="l"/>
                <a:tab pos="5708650" algn="l"/>
                <a:tab pos="6116320" algn="l"/>
                <a:tab pos="6524625" algn="l"/>
                <a:tab pos="6932295" algn="l"/>
                <a:tab pos="7340600" algn="l"/>
                <a:tab pos="7748270" algn="l"/>
                <a:tab pos="8156575" algn="l"/>
                <a:tab pos="8564245" algn="l"/>
              </a:tabLst>
            </a:pPr>
            <a:r>
              <a:rPr lang="en-GB" altLang="zh-CN" sz="2800"/>
              <a:t>BINARY</a:t>
            </a:r>
            <a:endParaRPr lang="en-GB" altLang="zh-CN" sz="2800"/>
          </a:p>
          <a:p>
            <a:pPr marL="573405" indent="-476250" algn="l" defTabSz="264795" eaLnBrk="1" hangingPunct="1">
              <a:lnSpc>
                <a:spcPct val="120000"/>
              </a:lnSpc>
              <a:spcBef>
                <a:spcPct val="20000"/>
              </a:spcBef>
              <a:spcAft>
                <a:spcPts val="800"/>
              </a:spcAft>
              <a:tabLst>
                <a:tab pos="572770" algn="l"/>
                <a:tab pos="812800" algn="l"/>
                <a:tab pos="1220470" algn="l"/>
                <a:tab pos="1628775" algn="l"/>
                <a:tab pos="2036445" algn="l"/>
                <a:tab pos="2444750" algn="l"/>
                <a:tab pos="2852420" algn="l"/>
                <a:tab pos="3260725" algn="l"/>
                <a:tab pos="3668395" algn="l"/>
                <a:tab pos="4076700" algn="l"/>
                <a:tab pos="4484370" algn="l"/>
                <a:tab pos="4892675" algn="l"/>
                <a:tab pos="5300345" algn="l"/>
                <a:tab pos="5708650" algn="l"/>
                <a:tab pos="6116320" algn="l"/>
                <a:tab pos="6524625" algn="l"/>
                <a:tab pos="6932295" algn="l"/>
                <a:tab pos="7340600" algn="l"/>
                <a:tab pos="7748270" algn="l"/>
                <a:tab pos="8156575" algn="l"/>
                <a:tab pos="8564245" algn="l"/>
              </a:tabLst>
            </a:pPr>
            <a:r>
              <a:rPr lang="en-GB" altLang="zh-CN" sz="2800"/>
              <a:t>	</a:t>
            </a:r>
            <a:r>
              <a:rPr lang="zh-CN" altLang="en-GB" sz="2800"/>
              <a:t>使用此属性可以使列值作为二进制串处理，即</a:t>
            </a:r>
            <a:r>
              <a:rPr lang="zh-CN" altLang="en-US" sz="2800"/>
              <a:t>看成</a:t>
            </a:r>
            <a:r>
              <a:rPr lang="en-US" altLang="zh-CN" sz="2800"/>
              <a:t>BLOB</a:t>
            </a:r>
            <a:r>
              <a:rPr lang="zh-CN" altLang="en-US" sz="2800"/>
              <a:t>类型。</a:t>
            </a:r>
            <a:endParaRPr lang="zh-CN" altLang="en-GB" sz="2800"/>
          </a:p>
          <a:p>
            <a:pPr marL="573405" indent="-476250" algn="l" defTabSz="264795" eaLnBrk="1" hangingPunct="1">
              <a:lnSpc>
                <a:spcPct val="120000"/>
              </a:lnSpc>
              <a:spcBef>
                <a:spcPct val="20000"/>
              </a:spcBef>
              <a:spcAft>
                <a:spcPts val="800"/>
              </a:spcAft>
              <a:buFontTx/>
              <a:buChar char="•"/>
              <a:tabLst>
                <a:tab pos="572770" algn="l"/>
                <a:tab pos="812800" algn="l"/>
                <a:tab pos="1220470" algn="l"/>
                <a:tab pos="1628775" algn="l"/>
                <a:tab pos="2036445" algn="l"/>
                <a:tab pos="2444750" algn="l"/>
                <a:tab pos="2852420" algn="l"/>
                <a:tab pos="3260725" algn="l"/>
                <a:tab pos="3668395" algn="l"/>
                <a:tab pos="4076700" algn="l"/>
                <a:tab pos="4484370" algn="l"/>
                <a:tab pos="4892675" algn="l"/>
                <a:tab pos="5300345" algn="l"/>
                <a:tab pos="5708650" algn="l"/>
                <a:tab pos="6116320" algn="l"/>
                <a:tab pos="6524625" algn="l"/>
                <a:tab pos="6932295" algn="l"/>
                <a:tab pos="7340600" algn="l"/>
                <a:tab pos="7748270" algn="l"/>
                <a:tab pos="8156575" algn="l"/>
                <a:tab pos="8564245" algn="l"/>
              </a:tabLst>
            </a:pPr>
            <a:r>
              <a:rPr lang="en-GB" altLang="zh-CN" sz="2800"/>
              <a:t>NULL </a:t>
            </a:r>
            <a:r>
              <a:rPr lang="zh-CN" altLang="en-GB" sz="2800"/>
              <a:t>和</a:t>
            </a:r>
            <a:r>
              <a:rPr lang="en-GB" altLang="zh-CN" sz="2800"/>
              <a:t>NOT NULL</a:t>
            </a:r>
            <a:endParaRPr lang="en-GB" altLang="zh-CN" sz="2800"/>
          </a:p>
          <a:p>
            <a:pPr marL="573405" indent="-476250" algn="l" defTabSz="264795" eaLnBrk="1" hangingPunct="1">
              <a:lnSpc>
                <a:spcPct val="120000"/>
              </a:lnSpc>
              <a:spcBef>
                <a:spcPct val="20000"/>
              </a:spcBef>
              <a:spcAft>
                <a:spcPts val="800"/>
              </a:spcAft>
              <a:tabLst>
                <a:tab pos="572770" algn="l"/>
                <a:tab pos="812800" algn="l"/>
                <a:tab pos="1220470" algn="l"/>
                <a:tab pos="1628775" algn="l"/>
                <a:tab pos="2036445" algn="l"/>
                <a:tab pos="2444750" algn="l"/>
                <a:tab pos="2852420" algn="l"/>
                <a:tab pos="3260725" algn="l"/>
                <a:tab pos="3668395" algn="l"/>
                <a:tab pos="4076700" algn="l"/>
                <a:tab pos="4484370" algn="l"/>
                <a:tab pos="4892675" algn="l"/>
                <a:tab pos="5300345" algn="l"/>
                <a:tab pos="5708650" algn="l"/>
                <a:tab pos="6116320" algn="l"/>
                <a:tab pos="6524625" algn="l"/>
                <a:tab pos="6932295" algn="l"/>
                <a:tab pos="7340600" algn="l"/>
                <a:tab pos="7748270" algn="l"/>
                <a:tab pos="8156575" algn="l"/>
                <a:tab pos="8564245" algn="l"/>
              </a:tabLst>
            </a:pPr>
            <a:r>
              <a:rPr lang="en-GB" altLang="zh-CN" sz="2800"/>
              <a:t>	</a:t>
            </a:r>
            <a:r>
              <a:rPr lang="zh-CN" altLang="en-GB" sz="2800"/>
              <a:t>同数值型功能相同</a:t>
            </a:r>
            <a:endParaRPr lang="zh-CN" altLang="en-GB" sz="2800"/>
          </a:p>
          <a:p>
            <a:pPr marL="573405" indent="-476250" algn="l" defTabSz="264795" eaLnBrk="1" hangingPunct="1">
              <a:lnSpc>
                <a:spcPct val="120000"/>
              </a:lnSpc>
              <a:spcBef>
                <a:spcPct val="20000"/>
              </a:spcBef>
              <a:spcAft>
                <a:spcPts val="800"/>
              </a:spcAft>
              <a:buFontTx/>
              <a:buChar char="•"/>
              <a:tabLst>
                <a:tab pos="572770" algn="l"/>
                <a:tab pos="812800" algn="l"/>
                <a:tab pos="1220470" algn="l"/>
                <a:tab pos="1628775" algn="l"/>
                <a:tab pos="2036445" algn="l"/>
                <a:tab pos="2444750" algn="l"/>
                <a:tab pos="2852420" algn="l"/>
                <a:tab pos="3260725" algn="l"/>
                <a:tab pos="3668395" algn="l"/>
                <a:tab pos="4076700" algn="l"/>
                <a:tab pos="4484370" algn="l"/>
                <a:tab pos="4892675" algn="l"/>
                <a:tab pos="5300345" algn="l"/>
                <a:tab pos="5708650" algn="l"/>
                <a:tab pos="6116320" algn="l"/>
                <a:tab pos="6524625" algn="l"/>
                <a:tab pos="6932295" algn="l"/>
                <a:tab pos="7340600" algn="l"/>
                <a:tab pos="7748270" algn="l"/>
                <a:tab pos="8156575" algn="l"/>
                <a:tab pos="8564245" algn="l"/>
              </a:tabLst>
            </a:pPr>
            <a:r>
              <a:rPr lang="en-GB" altLang="zh-CN" sz="2800"/>
              <a:t>DEFAULT</a:t>
            </a:r>
            <a:endParaRPr lang="en-GB" altLang="zh-CN" sz="2800"/>
          </a:p>
          <a:p>
            <a:pPr marL="573405" indent="-476250" algn="l" defTabSz="264795" eaLnBrk="1" hangingPunct="1">
              <a:lnSpc>
                <a:spcPct val="120000"/>
              </a:lnSpc>
              <a:spcBef>
                <a:spcPct val="20000"/>
              </a:spcBef>
              <a:spcAft>
                <a:spcPts val="800"/>
              </a:spcAft>
              <a:tabLst>
                <a:tab pos="572770" algn="l"/>
                <a:tab pos="812800" algn="l"/>
                <a:tab pos="1220470" algn="l"/>
                <a:tab pos="1628775" algn="l"/>
                <a:tab pos="2036445" algn="l"/>
                <a:tab pos="2444750" algn="l"/>
                <a:tab pos="2852420" algn="l"/>
                <a:tab pos="3260725" algn="l"/>
                <a:tab pos="3668395" algn="l"/>
                <a:tab pos="4076700" algn="l"/>
                <a:tab pos="4484370" algn="l"/>
                <a:tab pos="4892675" algn="l"/>
                <a:tab pos="5300345" algn="l"/>
                <a:tab pos="5708650" algn="l"/>
                <a:tab pos="6116320" algn="l"/>
                <a:tab pos="6524625" algn="l"/>
                <a:tab pos="6932295" algn="l"/>
                <a:tab pos="7340600" algn="l"/>
                <a:tab pos="7748270" algn="l"/>
                <a:tab pos="8156575" algn="l"/>
                <a:tab pos="8564245" algn="l"/>
              </a:tabLst>
            </a:pPr>
            <a:r>
              <a:rPr lang="en-GB" altLang="zh-CN" sz="2800"/>
              <a:t>	</a:t>
            </a:r>
            <a:r>
              <a:rPr lang="zh-CN" altLang="en-GB" sz="2800"/>
              <a:t>同数值型功能相同</a:t>
            </a:r>
            <a:endParaRPr lang="zh-CN" altLang="en-GB" sz="2800"/>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3"/>
          <p:cNvSpPr txBox="1">
            <a:spLocks noChangeArrowheads="1"/>
          </p:cNvSpPr>
          <p:nvPr/>
        </p:nvSpPr>
        <p:spPr bwMode="auto">
          <a:xfrm>
            <a:off x="7415213" y="188913"/>
            <a:ext cx="1620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ea typeface="华文行楷" panose="02010800040101010101" pitchFamily="2" charset="-122"/>
              </a:rPr>
              <a:t> </a:t>
            </a:r>
            <a:endParaRPr lang="en-US" altLang="zh-CN" sz="2000">
              <a:ea typeface="华文行楷" panose="02010800040101010101" pitchFamily="2" charset="-122"/>
            </a:endParaRPr>
          </a:p>
        </p:txBody>
      </p:sp>
      <p:sp>
        <p:nvSpPr>
          <p:cNvPr id="105475" name="Rectangle 2"/>
          <p:cNvSpPr>
            <a:spLocks noChangeArrowheads="1"/>
          </p:cNvSpPr>
          <p:nvPr/>
        </p:nvSpPr>
        <p:spPr bwMode="auto">
          <a:xfrm>
            <a:off x="539750" y="765175"/>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zh-CN" altLang="en-US" sz="2800" b="1">
                <a:latin typeface="Calibri Light" panose="020F0302020204030204" pitchFamily="34" charset="0"/>
                <a:ea typeface="华文新魏" panose="02010800040101010101" pitchFamily="2" charset="-122"/>
              </a:rPr>
              <a:t>定义表的约束</a:t>
            </a:r>
            <a:endParaRPr lang="zh-CN" altLang="en-US" sz="2800" b="1">
              <a:latin typeface="Calibri Light" panose="020F0302020204030204" pitchFamily="34" charset="0"/>
              <a:ea typeface="华文新魏" panose="02010800040101010101" pitchFamily="2" charset="-122"/>
            </a:endParaRPr>
          </a:p>
        </p:txBody>
      </p:sp>
      <p:sp>
        <p:nvSpPr>
          <p:cNvPr id="105476"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477" name="Text Box 6"/>
          <p:cNvSpPr txBox="1">
            <a:spLocks noChangeArrowheads="1"/>
          </p:cNvSpPr>
          <p:nvPr/>
        </p:nvSpPr>
        <p:spPr bwMode="auto">
          <a:xfrm>
            <a:off x="592138" y="1706563"/>
            <a:ext cx="8228012" cy="4613571"/>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zh-CN" altLang="en-US" sz="2000" dirty="0">
                <a:solidFill>
                  <a:srgbClr val="000000"/>
                </a:solidFill>
              </a:rPr>
              <a:t>定义主键约束</a:t>
            </a:r>
            <a:endParaRPr lang="zh-CN" altLang="en-US" sz="2000" dirty="0">
              <a:solidFill>
                <a:srgbClr val="000000"/>
              </a:solidFill>
            </a:endParaRPr>
          </a:p>
          <a:p>
            <a:pPr lvl="1" eaLnBrk="1" hangingPunct="1">
              <a:lnSpc>
                <a:spcPct val="90000"/>
              </a:lnSpc>
              <a:spcBef>
                <a:spcPct val="20000"/>
              </a:spcBef>
              <a:buClr>
                <a:schemeClr val="tx1"/>
              </a:buClr>
              <a:buSzPct val="70000"/>
              <a:buFont typeface="Wingdings" panose="05000000000000000000" pitchFamily="2" charset="2"/>
              <a:buChar char="l"/>
            </a:pPr>
            <a:r>
              <a:rPr lang="zh-CN" altLang="en-US" sz="2000" dirty="0">
                <a:solidFill>
                  <a:srgbClr val="000000"/>
                </a:solidFill>
              </a:rPr>
              <a:t>  </a:t>
            </a:r>
            <a:r>
              <a:rPr lang="en-US" altLang="zh-CN" sz="2000" dirty="0">
                <a:solidFill>
                  <a:srgbClr val="000000"/>
                </a:solidFill>
              </a:rPr>
              <a:t>primary key:</a:t>
            </a:r>
            <a:r>
              <a:rPr lang="zh-CN" altLang="en-US" sz="2000" dirty="0">
                <a:solidFill>
                  <a:srgbClr val="000000"/>
                </a:solidFill>
              </a:rPr>
              <a:t>不允许为空，不允许重复</a:t>
            </a:r>
            <a:endParaRPr lang="zh-CN" altLang="en-US" sz="2000" dirty="0">
              <a:solidFill>
                <a:srgbClr val="000000"/>
              </a:solidFill>
            </a:endParaRPr>
          </a:p>
          <a:p>
            <a:pPr lvl="2" eaLnBrk="1" hangingPunct="1">
              <a:lnSpc>
                <a:spcPct val="90000"/>
              </a:lnSpc>
              <a:spcBef>
                <a:spcPct val="20000"/>
              </a:spcBef>
              <a:buClr>
                <a:schemeClr val="tx1"/>
              </a:buClr>
              <a:buSzPct val="70000"/>
              <a:buFont typeface="Wingdings" panose="05000000000000000000" pitchFamily="2" charset="2"/>
              <a:buChar char="l"/>
            </a:pPr>
            <a:r>
              <a:rPr lang="zh-CN" altLang="en-US" sz="2000" dirty="0">
                <a:solidFill>
                  <a:srgbClr val="000000"/>
                </a:solidFill>
              </a:rPr>
              <a:t>删除主键：</a:t>
            </a:r>
            <a:r>
              <a:rPr lang="en-US" altLang="zh-CN" sz="2000" dirty="0">
                <a:solidFill>
                  <a:srgbClr val="000000"/>
                </a:solidFill>
              </a:rPr>
              <a:t>alter table </a:t>
            </a:r>
            <a:r>
              <a:rPr lang="en-US" altLang="zh-CN" sz="2000" dirty="0" err="1">
                <a:solidFill>
                  <a:srgbClr val="000000"/>
                </a:solidFill>
              </a:rPr>
              <a:t>tablename</a:t>
            </a:r>
            <a:r>
              <a:rPr lang="en-US" altLang="zh-CN" sz="2000" dirty="0">
                <a:solidFill>
                  <a:srgbClr val="000000"/>
                </a:solidFill>
              </a:rPr>
              <a:t> drop primary key ;</a:t>
            </a:r>
            <a:endParaRPr lang="en-US" altLang="zh-CN" sz="2000" dirty="0">
              <a:solidFill>
                <a:srgbClr val="000000"/>
              </a:solidFill>
            </a:endParaRPr>
          </a:p>
          <a:p>
            <a:pPr eaLnBrk="1" hangingPunct="1">
              <a:lnSpc>
                <a:spcPct val="90000"/>
              </a:lnSpc>
              <a:spcBef>
                <a:spcPct val="20000"/>
              </a:spcBef>
              <a:buClr>
                <a:schemeClr val="tx1"/>
              </a:buClr>
              <a:buSzPct val="70000"/>
              <a:buFont typeface="Wingdings" panose="05000000000000000000" pitchFamily="2" charset="2"/>
              <a:buChar char="l"/>
            </a:pPr>
            <a:r>
              <a:rPr lang="zh-CN" altLang="en-US" sz="2000" dirty="0">
                <a:solidFill>
                  <a:srgbClr val="000000"/>
                </a:solidFill>
              </a:rPr>
              <a:t>定义主键自动增长</a:t>
            </a:r>
            <a:endParaRPr lang="zh-CN" altLang="en-US" sz="2000" dirty="0">
              <a:solidFill>
                <a:srgbClr val="000000"/>
              </a:solidFill>
            </a:endParaRPr>
          </a:p>
          <a:p>
            <a:pPr lvl="1" eaLnBrk="1" hangingPunct="1">
              <a:lnSpc>
                <a:spcPct val="90000"/>
              </a:lnSpc>
              <a:spcBef>
                <a:spcPct val="20000"/>
              </a:spcBef>
              <a:buClr>
                <a:schemeClr val="tx1"/>
              </a:buClr>
              <a:buSzPct val="70000"/>
              <a:buFont typeface="Wingdings" panose="05000000000000000000" pitchFamily="2" charset="2"/>
              <a:buChar char="l"/>
            </a:pPr>
            <a:r>
              <a:rPr lang="zh-CN" altLang="en-US" sz="2000" dirty="0">
                <a:solidFill>
                  <a:srgbClr val="000000"/>
                </a:solidFill>
              </a:rPr>
              <a:t>  </a:t>
            </a:r>
            <a:r>
              <a:rPr lang="en-US" altLang="zh-CN" sz="2000" dirty="0" err="1">
                <a:solidFill>
                  <a:srgbClr val="000000"/>
                </a:solidFill>
              </a:rPr>
              <a:t>auto_increment</a:t>
            </a:r>
            <a:endParaRPr lang="en-US" altLang="zh-CN" sz="2000" dirty="0">
              <a:solidFill>
                <a:srgbClr val="000000"/>
              </a:solidFill>
            </a:endParaRPr>
          </a:p>
          <a:p>
            <a:pPr eaLnBrk="1" hangingPunct="1">
              <a:lnSpc>
                <a:spcPct val="90000"/>
              </a:lnSpc>
              <a:spcBef>
                <a:spcPct val="20000"/>
              </a:spcBef>
              <a:buClr>
                <a:schemeClr val="tx1"/>
              </a:buClr>
              <a:buSzPct val="70000"/>
              <a:buFont typeface="Wingdings" panose="05000000000000000000" pitchFamily="2" charset="2"/>
              <a:buChar char="l"/>
            </a:pPr>
            <a:r>
              <a:rPr lang="zh-CN" altLang="en-US" sz="2000" dirty="0">
                <a:solidFill>
                  <a:srgbClr val="000000"/>
                </a:solidFill>
              </a:rPr>
              <a:t>定义唯一约束</a:t>
            </a:r>
            <a:endParaRPr lang="zh-CN" altLang="en-US" sz="2000" dirty="0">
              <a:solidFill>
                <a:srgbClr val="000000"/>
              </a:solidFill>
            </a:endParaRPr>
          </a:p>
          <a:p>
            <a:pPr lvl="1" eaLnBrk="1" hangingPunct="1">
              <a:lnSpc>
                <a:spcPct val="90000"/>
              </a:lnSpc>
              <a:spcBef>
                <a:spcPct val="20000"/>
              </a:spcBef>
              <a:buClr>
                <a:schemeClr val="tx1"/>
              </a:buClr>
              <a:buSzPct val="70000"/>
              <a:buFont typeface="Wingdings" panose="05000000000000000000" pitchFamily="2" charset="2"/>
              <a:buChar char="l"/>
            </a:pPr>
            <a:r>
              <a:rPr lang="zh-CN" altLang="en-US" sz="2000" dirty="0">
                <a:solidFill>
                  <a:srgbClr val="000000"/>
                </a:solidFill>
              </a:rPr>
              <a:t>  </a:t>
            </a:r>
            <a:r>
              <a:rPr lang="en-US" altLang="zh-CN" sz="2000" dirty="0">
                <a:solidFill>
                  <a:srgbClr val="000000"/>
                </a:solidFill>
              </a:rPr>
              <a:t>unique  </a:t>
            </a:r>
            <a:r>
              <a:rPr lang="zh-CN" altLang="en-US" sz="2000" dirty="0">
                <a:solidFill>
                  <a:srgbClr val="000000"/>
                </a:solidFill>
              </a:rPr>
              <a:t>比如 </a:t>
            </a:r>
            <a:r>
              <a:rPr lang="en-US" altLang="zh-CN" sz="2000" dirty="0">
                <a:solidFill>
                  <a:srgbClr val="000000"/>
                </a:solidFill>
              </a:rPr>
              <a:t>users (</a:t>
            </a:r>
            <a:r>
              <a:rPr lang="en-US" altLang="zh-CN" sz="2000" dirty="0" err="1">
                <a:solidFill>
                  <a:srgbClr val="000000"/>
                </a:solidFill>
              </a:rPr>
              <a:t>id,username,passwd,email</a:t>
            </a:r>
            <a:r>
              <a:rPr lang="en-US" altLang="zh-CN" sz="2000" dirty="0">
                <a:solidFill>
                  <a:srgbClr val="000000"/>
                </a:solidFill>
              </a:rPr>
              <a:t>)</a:t>
            </a:r>
            <a:endParaRPr lang="en-US" altLang="zh-CN" sz="2000" dirty="0">
              <a:solidFill>
                <a:srgbClr val="000000"/>
              </a:solidFill>
            </a:endParaRPr>
          </a:p>
          <a:p>
            <a:pPr eaLnBrk="1" hangingPunct="1">
              <a:lnSpc>
                <a:spcPct val="90000"/>
              </a:lnSpc>
              <a:spcBef>
                <a:spcPct val="20000"/>
              </a:spcBef>
              <a:buClr>
                <a:schemeClr val="tx1"/>
              </a:buClr>
              <a:buSzPct val="70000"/>
              <a:buFont typeface="Wingdings" panose="05000000000000000000" pitchFamily="2" charset="2"/>
              <a:buChar char="l"/>
            </a:pPr>
            <a:r>
              <a:rPr lang="zh-CN" altLang="en-US" sz="2000" dirty="0">
                <a:solidFill>
                  <a:srgbClr val="000000"/>
                </a:solidFill>
              </a:rPr>
              <a:t>定义非空约束</a:t>
            </a:r>
            <a:endParaRPr lang="en-US" altLang="zh-CN" sz="2000" dirty="0">
              <a:solidFill>
                <a:srgbClr val="000000"/>
              </a:solidFill>
            </a:endParaRPr>
          </a:p>
          <a:p>
            <a:pPr lvl="1" eaLnBrk="1" hangingPunct="1">
              <a:lnSpc>
                <a:spcPct val="90000"/>
              </a:lnSpc>
              <a:spcBef>
                <a:spcPct val="20000"/>
              </a:spcBef>
              <a:buClr>
                <a:schemeClr val="tx1"/>
              </a:buClr>
              <a:buSzPct val="70000"/>
              <a:buFont typeface="Wingdings" panose="05000000000000000000" pitchFamily="2" charset="2"/>
              <a:buChar char="l"/>
            </a:pPr>
            <a:endParaRPr lang="en-US" altLang="zh-CN" sz="2000" dirty="0">
              <a:solidFill>
                <a:srgbClr val="000000"/>
              </a:solidFill>
            </a:endParaRPr>
          </a:p>
          <a:p>
            <a:pPr lvl="1" eaLnBrk="1" hangingPunct="1">
              <a:lnSpc>
                <a:spcPct val="90000"/>
              </a:lnSpc>
              <a:spcBef>
                <a:spcPct val="20000"/>
              </a:spcBef>
              <a:buClr>
                <a:schemeClr val="tx1"/>
              </a:buClr>
              <a:buSzPct val="70000"/>
              <a:buFont typeface="Wingdings" panose="05000000000000000000" pitchFamily="2" charset="2"/>
              <a:buChar char="l"/>
            </a:pPr>
            <a:r>
              <a:rPr lang="zh-CN" altLang="en-US" sz="2000" dirty="0">
                <a:solidFill>
                  <a:srgbClr val="000000"/>
                </a:solidFill>
              </a:rPr>
              <a:t>  </a:t>
            </a:r>
            <a:r>
              <a:rPr lang="en-US" altLang="zh-CN" sz="2000" dirty="0">
                <a:solidFill>
                  <a:srgbClr val="000000"/>
                </a:solidFill>
              </a:rPr>
              <a:t>not null</a:t>
            </a:r>
            <a:endParaRPr lang="en-US" altLang="zh-CN" sz="2000" dirty="0">
              <a:solidFill>
                <a:srgbClr val="000000"/>
              </a:solidFill>
            </a:endParaRPr>
          </a:p>
          <a:p>
            <a:pPr eaLnBrk="1" hangingPunct="1">
              <a:lnSpc>
                <a:spcPct val="90000"/>
              </a:lnSpc>
              <a:spcBef>
                <a:spcPct val="20000"/>
              </a:spcBef>
              <a:buClr>
                <a:schemeClr val="tx1"/>
              </a:buClr>
              <a:buSzPct val="70000"/>
              <a:buFont typeface="Wingdings" panose="05000000000000000000" pitchFamily="2" charset="2"/>
              <a:buChar char="l"/>
            </a:pPr>
            <a:r>
              <a:rPr lang="zh-CN" altLang="en-US" sz="2000" dirty="0">
                <a:solidFill>
                  <a:srgbClr val="000000"/>
                </a:solidFill>
              </a:rPr>
              <a:t>定义外键约束 比如 </a:t>
            </a:r>
            <a:r>
              <a:rPr lang="en-US" altLang="zh-CN" sz="2000" dirty="0">
                <a:solidFill>
                  <a:srgbClr val="FF0000"/>
                </a:solidFill>
              </a:rPr>
              <a:t>employee</a:t>
            </a:r>
            <a:r>
              <a:rPr lang="zh-CN" altLang="en-US" sz="2000" dirty="0">
                <a:solidFill>
                  <a:srgbClr val="FF0000"/>
                </a:solidFill>
              </a:rPr>
              <a:t>表</a:t>
            </a:r>
            <a:r>
              <a:rPr lang="en-US" altLang="zh-CN" sz="2000" dirty="0">
                <a:solidFill>
                  <a:srgbClr val="FF0000"/>
                </a:solidFill>
              </a:rPr>
              <a:t>(</a:t>
            </a:r>
            <a:r>
              <a:rPr lang="en-US" altLang="zh-CN" sz="2000" dirty="0" err="1">
                <a:solidFill>
                  <a:srgbClr val="FF0000"/>
                </a:solidFill>
              </a:rPr>
              <a:t>id,name,email,sal,dept_id</a:t>
            </a:r>
            <a:r>
              <a:rPr lang="en-US" altLang="zh-CN" sz="2000" dirty="0">
                <a:solidFill>
                  <a:srgbClr val="FF0000"/>
                </a:solidFill>
              </a:rPr>
              <a:t>) </a:t>
            </a:r>
            <a:r>
              <a:rPr lang="zh-CN" altLang="en-US" sz="2000" dirty="0">
                <a:solidFill>
                  <a:srgbClr val="FF0000"/>
                </a:solidFill>
              </a:rPr>
              <a:t>和 </a:t>
            </a:r>
            <a:r>
              <a:rPr lang="en-US" altLang="zh-CN" sz="2000" dirty="0">
                <a:solidFill>
                  <a:srgbClr val="FF0000"/>
                </a:solidFill>
              </a:rPr>
              <a:t>dept</a:t>
            </a:r>
            <a:r>
              <a:rPr lang="zh-CN" altLang="en-US" sz="2000" dirty="0">
                <a:solidFill>
                  <a:srgbClr val="FF0000"/>
                </a:solidFill>
              </a:rPr>
              <a:t>表</a:t>
            </a:r>
            <a:r>
              <a:rPr lang="en-US" altLang="zh-CN" sz="2000" dirty="0">
                <a:solidFill>
                  <a:srgbClr val="FF0000"/>
                </a:solidFill>
              </a:rPr>
              <a:t>(</a:t>
            </a:r>
            <a:r>
              <a:rPr lang="en-US" altLang="zh-CN" sz="2000" dirty="0" err="1">
                <a:solidFill>
                  <a:srgbClr val="FF0000"/>
                </a:solidFill>
              </a:rPr>
              <a:t>id,name</a:t>
            </a:r>
            <a:r>
              <a:rPr lang="en-US" altLang="zh-CN" sz="2000" dirty="0">
                <a:solidFill>
                  <a:srgbClr val="FF0000"/>
                </a:solidFill>
              </a:rPr>
              <a:t>)</a:t>
            </a:r>
            <a:endParaRPr lang="en-US" altLang="zh-CN" sz="2000" dirty="0">
              <a:solidFill>
                <a:srgbClr val="FF0000"/>
              </a:solidFill>
            </a:endParaRPr>
          </a:p>
          <a:p>
            <a:pPr lvl="1" eaLnBrk="1" hangingPunct="1">
              <a:lnSpc>
                <a:spcPct val="90000"/>
              </a:lnSpc>
              <a:spcBef>
                <a:spcPct val="20000"/>
              </a:spcBef>
              <a:buClr>
                <a:schemeClr val="tx1"/>
              </a:buClr>
              <a:buSzPct val="70000"/>
              <a:buFont typeface="Wingdings" panose="05000000000000000000" pitchFamily="2" charset="2"/>
              <a:buChar char="l"/>
            </a:pPr>
            <a:r>
              <a:rPr lang="en-US" altLang="zh-CN" dirty="0">
                <a:solidFill>
                  <a:srgbClr val="FF0000"/>
                </a:solidFill>
              </a:rPr>
              <a:t>constraint </a:t>
            </a:r>
            <a:r>
              <a:rPr lang="en-US" altLang="zh-CN" dirty="0" err="1">
                <a:solidFill>
                  <a:srgbClr val="000000"/>
                </a:solidFill>
              </a:rPr>
              <a:t>ordersid_FK</a:t>
            </a:r>
            <a:r>
              <a:rPr lang="en-US" altLang="zh-CN" dirty="0">
                <a:solidFill>
                  <a:srgbClr val="000000"/>
                </a:solidFill>
              </a:rPr>
              <a:t> </a:t>
            </a:r>
            <a:r>
              <a:rPr lang="en-US" altLang="zh-CN" dirty="0">
                <a:solidFill>
                  <a:srgbClr val="FF0000"/>
                </a:solidFill>
              </a:rPr>
              <a:t>foreign key</a:t>
            </a:r>
            <a:r>
              <a:rPr lang="en-US" altLang="zh-CN" dirty="0">
                <a:solidFill>
                  <a:srgbClr val="000000"/>
                </a:solidFill>
              </a:rPr>
              <a:t>(</a:t>
            </a:r>
            <a:r>
              <a:rPr lang="en-US" altLang="zh-CN" dirty="0" err="1">
                <a:solidFill>
                  <a:srgbClr val="000000"/>
                </a:solidFill>
              </a:rPr>
              <a:t>ordersid</a:t>
            </a:r>
            <a:r>
              <a:rPr lang="en-US" altLang="zh-CN" dirty="0">
                <a:solidFill>
                  <a:srgbClr val="000000"/>
                </a:solidFill>
              </a:rPr>
              <a:t>) </a:t>
            </a:r>
            <a:r>
              <a:rPr lang="en-US" altLang="zh-CN" dirty="0">
                <a:solidFill>
                  <a:srgbClr val="FF0000"/>
                </a:solidFill>
              </a:rPr>
              <a:t>references</a:t>
            </a:r>
            <a:r>
              <a:rPr lang="en-US" altLang="zh-CN" dirty="0">
                <a:solidFill>
                  <a:srgbClr val="000000"/>
                </a:solidFill>
              </a:rPr>
              <a:t> orders(id),</a:t>
            </a:r>
            <a:endParaRPr lang="en-US" altLang="zh-CN" dirty="0">
              <a:solidFill>
                <a:srgbClr val="000000"/>
              </a:solidFill>
            </a:endParaRPr>
          </a:p>
          <a:p>
            <a:pPr eaLnBrk="1" hangingPunct="1"/>
            <a:endParaRPr lang="en-US" altLang="zh-CN" dirty="0"/>
          </a:p>
        </p:txBody>
      </p:sp>
      <p:sp>
        <p:nvSpPr>
          <p:cNvPr id="105478" name="Line 7"/>
          <p:cNvSpPr>
            <a:spLocks noChangeShapeType="1"/>
          </p:cNvSpPr>
          <p:nvPr/>
        </p:nvSpPr>
        <p:spPr bwMode="auto">
          <a:xfrm>
            <a:off x="2124075" y="5734050"/>
            <a:ext cx="143986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479" name="Line 8"/>
          <p:cNvSpPr>
            <a:spLocks noChangeShapeType="1"/>
          </p:cNvSpPr>
          <p:nvPr/>
        </p:nvSpPr>
        <p:spPr bwMode="auto">
          <a:xfrm>
            <a:off x="4787900" y="5734050"/>
            <a:ext cx="9366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480" name="Line 9"/>
          <p:cNvSpPr>
            <a:spLocks noChangeShapeType="1"/>
          </p:cNvSpPr>
          <p:nvPr/>
        </p:nvSpPr>
        <p:spPr bwMode="auto">
          <a:xfrm flipH="1">
            <a:off x="4859338" y="5805488"/>
            <a:ext cx="288925" cy="287337"/>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481" name="Text Box 10"/>
          <p:cNvSpPr txBox="1">
            <a:spLocks noChangeArrowheads="1"/>
          </p:cNvSpPr>
          <p:nvPr/>
        </p:nvSpPr>
        <p:spPr bwMode="auto">
          <a:xfrm>
            <a:off x="4284663" y="6092825"/>
            <a:ext cx="1727200" cy="366713"/>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从表的外键列</a:t>
            </a:r>
            <a:endParaRPr lang="zh-CN" altLang="en-US"/>
          </a:p>
        </p:txBody>
      </p:sp>
      <p:sp>
        <p:nvSpPr>
          <p:cNvPr id="105482" name="Line 11"/>
          <p:cNvSpPr>
            <a:spLocks noChangeShapeType="1"/>
          </p:cNvSpPr>
          <p:nvPr/>
        </p:nvSpPr>
        <p:spPr bwMode="auto">
          <a:xfrm>
            <a:off x="6877050" y="5734050"/>
            <a:ext cx="10795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483" name="Line 12"/>
          <p:cNvSpPr>
            <a:spLocks noChangeShapeType="1"/>
          </p:cNvSpPr>
          <p:nvPr/>
        </p:nvSpPr>
        <p:spPr bwMode="auto">
          <a:xfrm>
            <a:off x="7164388" y="5734050"/>
            <a:ext cx="287337" cy="287338"/>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484" name="Text Box 13"/>
          <p:cNvSpPr txBox="1">
            <a:spLocks noChangeArrowheads="1"/>
          </p:cNvSpPr>
          <p:nvPr/>
        </p:nvSpPr>
        <p:spPr bwMode="auto">
          <a:xfrm>
            <a:off x="6443663" y="5949950"/>
            <a:ext cx="2232025" cy="1054100"/>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orders: </a:t>
            </a:r>
            <a:r>
              <a:rPr lang="zh-CN" altLang="en-US"/>
              <a:t>主表名</a:t>
            </a:r>
            <a:endParaRPr lang="zh-CN" altLang="en-US"/>
          </a:p>
          <a:p>
            <a:pPr eaLnBrk="1" hangingPunct="1">
              <a:spcBef>
                <a:spcPct val="50000"/>
              </a:spcBef>
            </a:pPr>
            <a:r>
              <a:rPr lang="en-US" altLang="zh-CN"/>
              <a:t>id : </a:t>
            </a:r>
            <a:r>
              <a:rPr lang="zh-CN" altLang="en-US"/>
              <a:t>从表指向的列</a:t>
            </a:r>
            <a:r>
              <a:rPr lang="en-US" altLang="zh-CN"/>
              <a:t>(</a:t>
            </a:r>
            <a:r>
              <a:rPr lang="zh-CN" altLang="en-US"/>
              <a:t>主键</a:t>
            </a:r>
            <a:r>
              <a:rPr lang="en-US" altLang="zh-CN"/>
              <a:t>/unique)</a:t>
            </a:r>
            <a:endParaRPr lang="en-US" altLang="zh-CN"/>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3"/>
          <p:cNvSpPr txBox="1">
            <a:spLocks noChangeArrowheads="1"/>
          </p:cNvSpPr>
          <p:nvPr/>
        </p:nvSpPr>
        <p:spPr bwMode="auto">
          <a:xfrm>
            <a:off x="7415213" y="188913"/>
            <a:ext cx="1620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ea typeface="华文行楷" panose="02010800040101010101" pitchFamily="2" charset="-122"/>
              </a:rPr>
              <a:t> </a:t>
            </a:r>
            <a:endParaRPr lang="en-US" altLang="zh-CN" sz="2000">
              <a:ea typeface="华文行楷" panose="02010800040101010101" pitchFamily="2" charset="-122"/>
            </a:endParaRPr>
          </a:p>
        </p:txBody>
      </p:sp>
      <p:sp>
        <p:nvSpPr>
          <p:cNvPr id="107523" name="Rectangle 2"/>
          <p:cNvSpPr>
            <a:spLocks noChangeArrowheads="1"/>
          </p:cNvSpPr>
          <p:nvPr/>
        </p:nvSpPr>
        <p:spPr bwMode="auto">
          <a:xfrm>
            <a:off x="539750" y="765175"/>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zh-CN" altLang="en-US" sz="2800" b="1">
                <a:latin typeface="Calibri Light" panose="020F0302020204030204" pitchFamily="34" charset="0"/>
                <a:ea typeface="华文新魏" panose="02010800040101010101" pitchFamily="2" charset="-122"/>
              </a:rPr>
              <a:t>约束练习：</a:t>
            </a:r>
            <a:endParaRPr lang="zh-CN" altLang="en-US" sz="2800" b="1">
              <a:latin typeface="Calibri Light" panose="020F0302020204030204" pitchFamily="34" charset="0"/>
              <a:ea typeface="华文新魏" panose="02010800040101010101" pitchFamily="2" charset="-122"/>
            </a:endParaRPr>
          </a:p>
        </p:txBody>
      </p:sp>
      <p:sp>
        <p:nvSpPr>
          <p:cNvPr id="107524"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525" name="矩形 1"/>
          <p:cNvSpPr>
            <a:spLocks noChangeArrowheads="1"/>
          </p:cNvSpPr>
          <p:nvPr/>
        </p:nvSpPr>
        <p:spPr bwMode="auto">
          <a:xfrm>
            <a:off x="990600" y="2133600"/>
            <a:ext cx="64246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ALTER TABLE tbl AUTO_INCREMENT = 100;</a:t>
            </a:r>
            <a:endParaRPr lang="zh-CN" altLang="en-US"/>
          </a:p>
        </p:txBody>
      </p:sp>
      <p:sp>
        <p:nvSpPr>
          <p:cNvPr id="107526" name="TextBox 1"/>
          <p:cNvSpPr txBox="1">
            <a:spLocks noChangeArrowheads="1"/>
          </p:cNvSpPr>
          <p:nvPr/>
        </p:nvSpPr>
        <p:spPr bwMode="auto">
          <a:xfrm>
            <a:off x="990600" y="2819400"/>
            <a:ext cx="70104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小结外键</a:t>
            </a:r>
            <a:r>
              <a:rPr lang="en-US" altLang="zh-CN" dirty="0"/>
              <a:t>:</a:t>
            </a:r>
            <a:endParaRPr lang="en-US" altLang="zh-CN" dirty="0"/>
          </a:p>
          <a:p>
            <a:pPr eaLnBrk="1" hangingPunct="1"/>
            <a:r>
              <a:rPr lang="zh-CN" altLang="en-US" sz="2400" b="1" dirty="0"/>
              <a:t>（</a:t>
            </a:r>
            <a:r>
              <a:rPr lang="en-US" altLang="zh-CN" sz="2400" b="1" dirty="0"/>
              <a:t>1</a:t>
            </a:r>
            <a:r>
              <a:rPr lang="zh-CN" altLang="en-US" sz="2400" b="1" dirty="0"/>
              <a:t>）	外键只能指向 外表的主键列，或者  </a:t>
            </a:r>
            <a:r>
              <a:rPr lang="en-US" altLang="zh-CN" sz="2400" b="1" dirty="0"/>
              <a:t>unique</a:t>
            </a:r>
            <a:endParaRPr lang="en-US" altLang="zh-CN" sz="2400" b="1" dirty="0"/>
          </a:p>
          <a:p>
            <a:pPr eaLnBrk="1" hangingPunct="1"/>
            <a:r>
              <a:rPr lang="zh-CN" altLang="en-US" sz="2400" b="1" dirty="0"/>
              <a:t>（</a:t>
            </a:r>
            <a:r>
              <a:rPr lang="en-US" altLang="zh-CN" sz="2400" b="1" dirty="0"/>
              <a:t>2</a:t>
            </a:r>
            <a:r>
              <a:rPr lang="zh-CN" altLang="en-US" sz="2400" b="1" dirty="0"/>
              <a:t>）	外键的数据类型和它指向的列的数据类型一样</a:t>
            </a:r>
            <a:r>
              <a:rPr lang="en-US" altLang="zh-CN" sz="2400" b="1" dirty="0"/>
              <a:t>.</a:t>
            </a:r>
            <a:endParaRPr lang="en-US" altLang="zh-CN" sz="2400" b="1" dirty="0"/>
          </a:p>
          <a:p>
            <a:pPr eaLnBrk="1" hangingPunct="1"/>
            <a:r>
              <a:rPr lang="zh-CN" altLang="en-US" sz="2400" b="1" dirty="0"/>
              <a:t>（</a:t>
            </a:r>
            <a:r>
              <a:rPr lang="en-US" altLang="zh-CN" sz="2400" b="1" dirty="0"/>
              <a:t>3</a:t>
            </a:r>
            <a:r>
              <a:rPr lang="zh-CN" altLang="en-US" sz="2400" b="1" dirty="0"/>
              <a:t>）	外键的值，要么为空，要么是指向的那列中存在值</a:t>
            </a:r>
            <a:r>
              <a:rPr lang="en-US" altLang="zh-CN" sz="2400" b="1" dirty="0"/>
              <a:t>.</a:t>
            </a:r>
            <a:endParaRPr lang="en-US" altLang="zh-CN" sz="2400" b="1" dirty="0"/>
          </a:p>
          <a:p>
            <a:pPr eaLnBrk="1" hangingPunct="1"/>
            <a:r>
              <a:rPr lang="en-US" altLang="zh-CN" sz="2400" b="1" dirty="0"/>
              <a:t>  (4)   </a:t>
            </a:r>
            <a:r>
              <a:rPr lang="zh-CN" altLang="en-US" sz="2400" b="1" dirty="0"/>
              <a:t>外键可以指向本表的主键列，或者</a:t>
            </a:r>
            <a:r>
              <a:rPr lang="en-US" altLang="zh-CN" sz="2400" b="1" dirty="0"/>
              <a:t>unique</a:t>
            </a:r>
            <a:endParaRPr lang="en-US" altLang="zh-CN" sz="2400" b="1"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3"/>
          <p:cNvSpPr txBox="1">
            <a:spLocks noChangeArrowheads="1"/>
          </p:cNvSpPr>
          <p:nvPr/>
        </p:nvSpPr>
        <p:spPr bwMode="auto">
          <a:xfrm>
            <a:off x="7415213" y="188913"/>
            <a:ext cx="1620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ea typeface="华文行楷" panose="02010800040101010101" pitchFamily="2" charset="-122"/>
              </a:rPr>
              <a:t> </a:t>
            </a:r>
            <a:endParaRPr lang="en-US" altLang="zh-CN" sz="2000">
              <a:ea typeface="华文行楷" panose="02010800040101010101" pitchFamily="2" charset="-122"/>
            </a:endParaRPr>
          </a:p>
        </p:txBody>
      </p:sp>
      <p:sp>
        <p:nvSpPr>
          <p:cNvPr id="109571" name="Rectangle 2"/>
          <p:cNvSpPr>
            <a:spLocks noChangeArrowheads="1"/>
          </p:cNvSpPr>
          <p:nvPr/>
        </p:nvSpPr>
        <p:spPr bwMode="auto">
          <a:xfrm>
            <a:off x="539750" y="765175"/>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zh-CN" altLang="en-US" sz="2800" b="1">
                <a:latin typeface="Calibri Light" panose="020F0302020204030204" pitchFamily="34" charset="0"/>
                <a:ea typeface="华文新魏" panose="02010800040101010101" pitchFamily="2" charset="-122"/>
              </a:rPr>
              <a:t>数据表类型</a:t>
            </a:r>
            <a:endParaRPr lang="zh-CN" altLang="en-US" sz="2800" b="1">
              <a:latin typeface="Calibri Light" panose="020F0302020204030204" pitchFamily="34" charset="0"/>
              <a:ea typeface="华文新魏" panose="02010800040101010101" pitchFamily="2" charset="-122"/>
            </a:endParaRPr>
          </a:p>
        </p:txBody>
      </p:sp>
      <p:sp>
        <p:nvSpPr>
          <p:cNvPr id="109572"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9573" name="TextBox 1"/>
          <p:cNvSpPr txBox="1">
            <a:spLocks noChangeArrowheads="1"/>
          </p:cNvSpPr>
          <p:nvPr/>
        </p:nvSpPr>
        <p:spPr bwMode="auto">
          <a:xfrm>
            <a:off x="1066800" y="1828800"/>
            <a:ext cx="731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 name="TextBox 2"/>
          <p:cNvSpPr txBox="1"/>
          <p:nvPr/>
        </p:nvSpPr>
        <p:spPr>
          <a:xfrm>
            <a:off x="1066800" y="2012950"/>
            <a:ext cx="7315200" cy="3416300"/>
          </a:xfrm>
          <a:prstGeom prst="rect">
            <a:avLst/>
          </a:prstGeom>
          <a:noFill/>
        </p:spPr>
        <p:txBody>
          <a:bodyPr>
            <a:spAutoFit/>
          </a:bodyPr>
          <a:lstStyle/>
          <a:p>
            <a:pPr eaLnBrk="1" hangingPunct="1">
              <a:defRPr/>
            </a:pPr>
            <a:r>
              <a:rPr lang="zh-CN" altLang="en-US" sz="2400" dirty="0"/>
              <a:t>在创建一个新的</a:t>
            </a:r>
            <a:r>
              <a:rPr lang="en-US" altLang="zh-CN" sz="2400" dirty="0"/>
              <a:t>MySQL</a:t>
            </a:r>
            <a:r>
              <a:rPr lang="zh-CN" altLang="en-US" sz="2400" dirty="0"/>
              <a:t>数据表时，可以为它设置一个类型，其中最重要的</a:t>
            </a:r>
            <a:r>
              <a:rPr lang="en-US" altLang="zh-CN" sz="2400" dirty="0"/>
              <a:t>3</a:t>
            </a:r>
            <a:r>
              <a:rPr lang="zh-CN" altLang="en-US" sz="2400" dirty="0"/>
              <a:t>种类型是</a:t>
            </a:r>
            <a:endParaRPr lang="en-US" altLang="zh-CN" sz="2400" dirty="0"/>
          </a:p>
          <a:p>
            <a:pPr eaLnBrk="1" hangingPunct="1">
              <a:defRPr/>
            </a:pPr>
            <a:endParaRPr lang="zh-CN" altLang="en-US" sz="2400" dirty="0"/>
          </a:p>
          <a:p>
            <a:pPr marL="342900" indent="-342900" eaLnBrk="1" hangingPunct="1">
              <a:buFont typeface="Arial" panose="020B0604020202020204" pitchFamily="34" charset="0"/>
              <a:buChar char="•"/>
              <a:defRPr/>
            </a:pPr>
            <a:r>
              <a:rPr lang="en-US" altLang="zh-CN" sz="2400" dirty="0" err="1"/>
              <a:t>MyISAM</a:t>
            </a:r>
            <a:r>
              <a:rPr lang="zh-CN" altLang="en-US" sz="2400" dirty="0"/>
              <a:t>：成熟、稳定和易于管理</a:t>
            </a:r>
            <a:endParaRPr lang="zh-CN" altLang="en-US" sz="2400" dirty="0"/>
          </a:p>
          <a:p>
            <a:pPr marL="342900" indent="-342900" eaLnBrk="1" hangingPunct="1">
              <a:buFont typeface="Arial" panose="020B0604020202020204" pitchFamily="34" charset="0"/>
              <a:buChar char="•"/>
              <a:defRPr/>
            </a:pPr>
            <a:r>
              <a:rPr lang="en-US" altLang="zh-CN" sz="2400" dirty="0" err="1"/>
              <a:t>InnoDB</a:t>
            </a:r>
            <a:r>
              <a:rPr lang="zh-CN" altLang="en-US" sz="2400" dirty="0"/>
              <a:t>：加入事物、数据行级锁定机制、外键约束条件、崩溃恢复等新功能</a:t>
            </a:r>
            <a:endParaRPr lang="zh-CN" altLang="en-US" sz="2400" dirty="0"/>
          </a:p>
          <a:p>
            <a:pPr marL="342900" indent="-342900" eaLnBrk="1" hangingPunct="1">
              <a:buFont typeface="Arial" panose="020B0604020202020204" pitchFamily="34" charset="0"/>
              <a:buChar char="•"/>
              <a:defRPr/>
            </a:pPr>
            <a:r>
              <a:rPr lang="en-US" altLang="zh-CN" sz="2400" dirty="0"/>
              <a:t>HEAP</a:t>
            </a:r>
            <a:r>
              <a:rPr lang="zh-CN" altLang="en-US" sz="2400" dirty="0"/>
              <a:t>：只存在于内存中，可做临时表</a:t>
            </a:r>
            <a:endParaRPr lang="en-US" altLang="zh-CN" sz="2400" dirty="0"/>
          </a:p>
          <a:p>
            <a:pPr marL="342900" indent="-342900" eaLnBrk="1" hangingPunct="1">
              <a:buFont typeface="Arial" panose="020B0604020202020204" pitchFamily="34" charset="0"/>
              <a:buChar char="•"/>
              <a:defRPr/>
            </a:pPr>
            <a:endParaRPr lang="zh-CN" altLang="en-US" sz="2400" dirty="0"/>
          </a:p>
          <a:p>
            <a:pPr eaLnBrk="1" hangingPunct="1">
              <a:defRPr/>
            </a:pPr>
            <a:r>
              <a:rPr lang="en-US" altLang="zh-CN" sz="2400" dirty="0"/>
              <a:t>create table </a:t>
            </a:r>
            <a:r>
              <a:rPr lang="en-US" altLang="zh-CN" sz="2400" dirty="0" err="1"/>
              <a:t>tmp</a:t>
            </a:r>
            <a:r>
              <a:rPr lang="en-US" altLang="zh-CN" sz="2400" dirty="0"/>
              <a:t>(…)ENGINE=</a:t>
            </a:r>
            <a:r>
              <a:rPr lang="en-US" altLang="zh-CN" sz="2400" dirty="0" err="1"/>
              <a:t>MyISAM</a:t>
            </a:r>
            <a:endParaRPr lang="en-US" altLang="zh-CN" sz="24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a:t>思考</a:t>
            </a:r>
            <a:endParaRPr lang="zh-CN" altLang="en-US"/>
          </a:p>
        </p:txBody>
      </p:sp>
      <p:sp>
        <p:nvSpPr>
          <p:cNvPr id="112643" name="Rectangle 3"/>
          <p:cNvSpPr>
            <a:spLocks noChangeArrowheads="1"/>
          </p:cNvSpPr>
          <p:nvPr/>
        </p:nvSpPr>
        <p:spPr bwMode="auto">
          <a:xfrm>
            <a:off x="3282950" y="2176463"/>
            <a:ext cx="644525" cy="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620" name="Rectangle 4"/>
          <p:cNvSpPr>
            <a:spLocks noChangeArrowheads="1"/>
          </p:cNvSpPr>
          <p:nvPr/>
        </p:nvSpPr>
        <p:spPr bwMode="auto">
          <a:xfrm>
            <a:off x="684213" y="1268413"/>
            <a:ext cx="8208962"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40000"/>
              </a:spcBef>
              <a:buClr>
                <a:srgbClr val="339966"/>
              </a:buClr>
              <a:buFont typeface="Wingdings" panose="05000000000000000000" pitchFamily="2" charset="2"/>
              <a:buChar char="q"/>
            </a:pPr>
            <a:r>
              <a:rPr lang="zh-CN" altLang="en-US" sz="2400" dirty="0">
                <a:latin typeface="微软雅黑" panose="020B0503020204020204" charset="-122"/>
                <a:ea typeface="微软雅黑" panose="020B0503020204020204" charset="-122"/>
              </a:rPr>
              <a:t>在主键列输入的数值，允许为空吗</a:t>
            </a:r>
            <a:r>
              <a:rPr lang="en-US" altLang="zh-CN" sz="2400" dirty="0">
                <a:latin typeface="微软雅黑" panose="020B0503020204020204" charset="-122"/>
                <a:ea typeface="微软雅黑" panose="020B0503020204020204" charset="-122"/>
              </a:rPr>
              <a:t>?</a:t>
            </a:r>
            <a:endParaRPr lang="zh-CN" altLang="en-US" sz="2400" dirty="0">
              <a:latin typeface="微软雅黑" panose="020B0503020204020204" charset="-122"/>
              <a:ea typeface="微软雅黑" panose="020B0503020204020204" charset="-122"/>
            </a:endParaRPr>
          </a:p>
          <a:p>
            <a:pPr eaLnBrk="1" hangingPunct="1">
              <a:spcBef>
                <a:spcPct val="40000"/>
              </a:spcBef>
              <a:buClr>
                <a:srgbClr val="339966"/>
              </a:buClr>
              <a:buFont typeface="Wingdings" panose="05000000000000000000" pitchFamily="2" charset="2"/>
              <a:buChar char="q"/>
            </a:pPr>
            <a:r>
              <a:rPr lang="zh-CN" altLang="en-US" sz="2400" dirty="0">
                <a:latin typeface="微软雅黑" panose="020B0503020204020204" charset="-122"/>
                <a:ea typeface="微软雅黑" panose="020B0503020204020204" charset="-122"/>
              </a:rPr>
              <a:t>一个表可以有多个主键吗</a:t>
            </a:r>
            <a:r>
              <a:rPr lang="en-US" altLang="zh-CN" sz="2400">
                <a:latin typeface="微软雅黑" panose="020B0503020204020204" charset="-122"/>
                <a:ea typeface="微软雅黑" panose="020B0503020204020204" charset="-122"/>
              </a:rPr>
              <a:t>?</a:t>
            </a:r>
            <a:endParaRPr lang="zh-CN" altLang="en-US" sz="2400" dirty="0">
              <a:latin typeface="微软雅黑" panose="020B0503020204020204" charset="-122"/>
              <a:ea typeface="微软雅黑" panose="020B0503020204020204" charset="-122"/>
            </a:endParaRPr>
          </a:p>
          <a:p>
            <a:pPr eaLnBrk="1" hangingPunct="1">
              <a:spcBef>
                <a:spcPct val="40000"/>
              </a:spcBef>
              <a:buClr>
                <a:srgbClr val="339966"/>
              </a:buClr>
              <a:buFont typeface="Wingdings" panose="05000000000000000000" pitchFamily="2" charset="2"/>
              <a:buChar char="q"/>
            </a:pPr>
            <a:r>
              <a:rPr lang="zh-CN" altLang="en-US" sz="2400" dirty="0">
                <a:latin typeface="微软雅黑" panose="020B0503020204020204" charset="-122"/>
                <a:ea typeface="微软雅黑" panose="020B0503020204020204" charset="-122"/>
              </a:rPr>
              <a:t>在一个学校数据库中，如果一个学校内允许重名的学员，但是一个班级内不允许学员重名，可以组合班级和姓名两个字段一起来作为主键吗？</a:t>
            </a:r>
            <a:endParaRPr lang="zh-CN" altLang="en-US" sz="24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1620">
                                            <p:txEl>
                                              <p:pRg st="0" end="0"/>
                                            </p:txEl>
                                          </p:spTgt>
                                        </p:tgtEl>
                                        <p:attrNameLst>
                                          <p:attrName>style.visibility</p:attrName>
                                        </p:attrNameLst>
                                      </p:cBhvr>
                                      <p:to>
                                        <p:strVal val="visible"/>
                                      </p:to>
                                    </p:set>
                                    <p:anim calcmode="lin" valueType="num">
                                      <p:cBhvr additive="base">
                                        <p:cTn id="7" dur="500" fill="hold"/>
                                        <p:tgtEl>
                                          <p:spTgt spid="1116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16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1620">
                                            <p:txEl>
                                              <p:pRg st="1" end="1"/>
                                            </p:txEl>
                                          </p:spTgt>
                                        </p:tgtEl>
                                        <p:attrNameLst>
                                          <p:attrName>style.visibility</p:attrName>
                                        </p:attrNameLst>
                                      </p:cBhvr>
                                      <p:to>
                                        <p:strVal val="visible"/>
                                      </p:to>
                                    </p:set>
                                    <p:anim calcmode="lin" valueType="num">
                                      <p:cBhvr additive="base">
                                        <p:cTn id="13" dur="500" fill="hold"/>
                                        <p:tgtEl>
                                          <p:spTgt spid="11162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16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1620">
                                            <p:txEl>
                                              <p:pRg st="2" end="2"/>
                                            </p:txEl>
                                          </p:spTgt>
                                        </p:tgtEl>
                                        <p:attrNameLst>
                                          <p:attrName>style.visibility</p:attrName>
                                        </p:attrNameLst>
                                      </p:cBhvr>
                                      <p:to>
                                        <p:strVal val="visible"/>
                                      </p:to>
                                    </p:set>
                                    <p:anim calcmode="lin" valueType="num">
                                      <p:cBhvr additive="base">
                                        <p:cTn id="19" dur="500" fill="hold"/>
                                        <p:tgtEl>
                                          <p:spTgt spid="11162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162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a:t>选择主键的原则</a:t>
            </a:r>
            <a:endParaRPr lang="zh-CN" altLang="en-US"/>
          </a:p>
        </p:txBody>
      </p:sp>
      <p:sp>
        <p:nvSpPr>
          <p:cNvPr id="113667" name="Rectangle 3"/>
          <p:cNvSpPr>
            <a:spLocks noChangeArrowheads="1"/>
          </p:cNvSpPr>
          <p:nvPr/>
        </p:nvSpPr>
        <p:spPr bwMode="auto">
          <a:xfrm>
            <a:off x="3282950" y="2176463"/>
            <a:ext cx="644525" cy="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644" name="Rectangle 4"/>
          <p:cNvSpPr>
            <a:spLocks noChangeArrowheads="1"/>
          </p:cNvSpPr>
          <p:nvPr/>
        </p:nvSpPr>
        <p:spPr bwMode="auto">
          <a:xfrm>
            <a:off x="684213" y="1268413"/>
            <a:ext cx="8208962"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339966"/>
              </a:buClr>
              <a:buFont typeface="Wingdings" panose="05000000000000000000" pitchFamily="2" charset="2"/>
              <a:buChar char="q"/>
            </a:pPr>
            <a:r>
              <a:rPr lang="zh-CN" altLang="en-US" sz="2800">
                <a:latin typeface="微软雅黑" panose="020B0503020204020204" charset="-122"/>
                <a:ea typeface="微软雅黑" panose="020B0503020204020204" charset="-122"/>
              </a:rPr>
              <a:t>最少性</a:t>
            </a:r>
            <a:endParaRPr lang="zh-CN" altLang="en-US" sz="2800">
              <a:latin typeface="微软雅黑" panose="020B0503020204020204" charset="-122"/>
              <a:ea typeface="微软雅黑" panose="020B0503020204020204" charset="-122"/>
            </a:endParaRPr>
          </a:p>
          <a:p>
            <a:pPr lvl="1" eaLnBrk="1" hangingPunct="1">
              <a:spcBef>
                <a:spcPct val="20000"/>
              </a:spcBef>
              <a:buClr>
                <a:srgbClr val="339966"/>
              </a:buClr>
              <a:buFont typeface="Wingdings" panose="05000000000000000000" pitchFamily="2" charset="2"/>
              <a:buChar char="q"/>
            </a:pPr>
            <a:r>
              <a:rPr lang="zh-CN" altLang="en-US" sz="2400" b="1">
                <a:solidFill>
                  <a:srgbClr val="FF0066"/>
                </a:solidFill>
                <a:latin typeface="微软雅黑" panose="020B0503020204020204" charset="-122"/>
                <a:ea typeface="微软雅黑" panose="020B0503020204020204" charset="-122"/>
              </a:rPr>
              <a:t>尽量选择单个键作为主键</a:t>
            </a:r>
            <a:endParaRPr lang="zh-CN" altLang="en-US" sz="2400" b="1">
              <a:solidFill>
                <a:srgbClr val="FF0066"/>
              </a:solidFill>
              <a:latin typeface="微软雅黑" panose="020B0503020204020204" charset="-122"/>
              <a:ea typeface="微软雅黑" panose="020B0503020204020204" charset="-122"/>
            </a:endParaRPr>
          </a:p>
          <a:p>
            <a:pPr lvl="1" eaLnBrk="1" hangingPunct="1">
              <a:spcBef>
                <a:spcPct val="20000"/>
              </a:spcBef>
              <a:buClr>
                <a:srgbClr val="339966"/>
              </a:buClr>
              <a:buFont typeface="Wingdings" panose="05000000000000000000" pitchFamily="2" charset="2"/>
              <a:buChar char="q"/>
            </a:pPr>
            <a:endParaRPr lang="zh-CN" altLang="en-US" sz="2400">
              <a:solidFill>
                <a:srgbClr val="FF0066"/>
              </a:solidFill>
              <a:latin typeface="微软雅黑" panose="020B0503020204020204" charset="-122"/>
              <a:ea typeface="微软雅黑" panose="020B0503020204020204" charset="-122"/>
            </a:endParaRPr>
          </a:p>
          <a:p>
            <a:pPr eaLnBrk="1" hangingPunct="1">
              <a:spcBef>
                <a:spcPct val="20000"/>
              </a:spcBef>
              <a:buClr>
                <a:srgbClr val="339966"/>
              </a:buClr>
              <a:buFont typeface="Wingdings" panose="05000000000000000000" pitchFamily="2" charset="2"/>
              <a:buChar char="q"/>
            </a:pPr>
            <a:r>
              <a:rPr lang="zh-CN" altLang="en-US" sz="2800">
                <a:latin typeface="微软雅黑" panose="020B0503020204020204" charset="-122"/>
                <a:ea typeface="微软雅黑" panose="020B0503020204020204" charset="-122"/>
              </a:rPr>
              <a:t>稳定性</a:t>
            </a:r>
            <a:endParaRPr lang="zh-CN" altLang="en-US" sz="2800">
              <a:latin typeface="微软雅黑" panose="020B0503020204020204" charset="-122"/>
              <a:ea typeface="微软雅黑" panose="020B0503020204020204" charset="-122"/>
            </a:endParaRPr>
          </a:p>
          <a:p>
            <a:pPr lvl="1" eaLnBrk="1" hangingPunct="1">
              <a:spcBef>
                <a:spcPct val="20000"/>
              </a:spcBef>
              <a:buClr>
                <a:srgbClr val="339966"/>
              </a:buClr>
              <a:buFont typeface="Wingdings" panose="05000000000000000000" pitchFamily="2" charset="2"/>
              <a:buChar char="q"/>
            </a:pPr>
            <a:r>
              <a:rPr lang="zh-CN" altLang="en-US" sz="2400" b="1">
                <a:solidFill>
                  <a:srgbClr val="FF0066"/>
                </a:solidFill>
                <a:latin typeface="微软雅黑" panose="020B0503020204020204" charset="-122"/>
                <a:ea typeface="微软雅黑" panose="020B0503020204020204" charset="-122"/>
              </a:rPr>
              <a:t>尽量选择数值更新少的列作为主键</a:t>
            </a:r>
            <a:endParaRPr lang="zh-CN" altLang="en-US" sz="2400" b="1">
              <a:solidFill>
                <a:srgbClr val="FF0066"/>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2644">
                                            <p:txEl>
                                              <p:pRg st="0" end="0"/>
                                            </p:txEl>
                                          </p:spTgt>
                                        </p:tgtEl>
                                        <p:attrNameLst>
                                          <p:attrName>style.visibility</p:attrName>
                                        </p:attrNameLst>
                                      </p:cBhvr>
                                      <p:to>
                                        <p:strVal val="visible"/>
                                      </p:to>
                                    </p:set>
                                    <p:anim calcmode="lin" valueType="num">
                                      <p:cBhvr additive="base">
                                        <p:cTn id="7" dur="500" fill="hold"/>
                                        <p:tgtEl>
                                          <p:spTgt spid="11264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4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2644">
                                            <p:txEl>
                                              <p:pRg st="1" end="1"/>
                                            </p:txEl>
                                          </p:spTgt>
                                        </p:tgtEl>
                                        <p:attrNameLst>
                                          <p:attrName>style.visibility</p:attrName>
                                        </p:attrNameLst>
                                      </p:cBhvr>
                                      <p:to>
                                        <p:strVal val="visible"/>
                                      </p:to>
                                    </p:set>
                                    <p:anim calcmode="lin" valueType="num">
                                      <p:cBhvr additive="base">
                                        <p:cTn id="11" dur="500" fill="hold"/>
                                        <p:tgtEl>
                                          <p:spTgt spid="11264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264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2644">
                                            <p:txEl>
                                              <p:pRg st="3" end="3"/>
                                            </p:txEl>
                                          </p:spTgt>
                                        </p:tgtEl>
                                        <p:attrNameLst>
                                          <p:attrName>style.visibility</p:attrName>
                                        </p:attrNameLst>
                                      </p:cBhvr>
                                      <p:to>
                                        <p:strVal val="visible"/>
                                      </p:to>
                                    </p:set>
                                    <p:anim calcmode="lin" valueType="num">
                                      <p:cBhvr additive="base">
                                        <p:cTn id="17" dur="500" fill="hold"/>
                                        <p:tgtEl>
                                          <p:spTgt spid="112644">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2644">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2644">
                                            <p:txEl>
                                              <p:pRg st="4" end="4"/>
                                            </p:txEl>
                                          </p:spTgt>
                                        </p:tgtEl>
                                        <p:attrNameLst>
                                          <p:attrName>style.visibility</p:attrName>
                                        </p:attrNameLst>
                                      </p:cBhvr>
                                      <p:to>
                                        <p:strVal val="visible"/>
                                      </p:to>
                                    </p:set>
                                    <p:anim calcmode="lin" valueType="num">
                                      <p:cBhvr additive="base">
                                        <p:cTn id="21" dur="500" fill="hold"/>
                                        <p:tgtEl>
                                          <p:spTgt spid="112644">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264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a:t>思考</a:t>
            </a:r>
            <a:endParaRPr lang="zh-CN" altLang="en-US" dirty="0"/>
          </a:p>
        </p:txBody>
      </p:sp>
      <p:sp>
        <p:nvSpPr>
          <p:cNvPr id="114691" name="Rectangle 3"/>
          <p:cNvSpPr>
            <a:spLocks noChangeArrowheads="1"/>
          </p:cNvSpPr>
          <p:nvPr/>
        </p:nvSpPr>
        <p:spPr bwMode="auto">
          <a:xfrm>
            <a:off x="3282950" y="2176463"/>
            <a:ext cx="644525" cy="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4692" name="Rectangle 4"/>
          <p:cNvSpPr>
            <a:spLocks noChangeArrowheads="1"/>
          </p:cNvSpPr>
          <p:nvPr/>
        </p:nvSpPr>
        <p:spPr bwMode="auto">
          <a:xfrm>
            <a:off x="684213" y="1714500"/>
            <a:ext cx="8208962" cy="437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339966"/>
              </a:buClr>
              <a:buFont typeface="Wingdings" panose="05000000000000000000" pitchFamily="2" charset="2"/>
              <a:buChar char="q"/>
            </a:pPr>
            <a:r>
              <a:rPr lang="zh-CN" altLang="en-US" sz="2400" dirty="0">
                <a:latin typeface="微软雅黑" panose="020B0503020204020204" charset="-122"/>
                <a:ea typeface="微软雅黑" panose="020B0503020204020204" charset="-122"/>
              </a:rPr>
              <a:t>标识列允许为字符数据类型吗？</a:t>
            </a:r>
            <a:endParaRPr lang="en-US" altLang="zh-CN" sz="2400" dirty="0">
              <a:latin typeface="微软雅黑" panose="020B0503020204020204" charset="-122"/>
              <a:ea typeface="微软雅黑" panose="020B0503020204020204" charset="-122"/>
            </a:endParaRPr>
          </a:p>
          <a:p>
            <a:pPr eaLnBrk="1" hangingPunct="1">
              <a:spcBef>
                <a:spcPct val="20000"/>
              </a:spcBef>
              <a:buClr>
                <a:srgbClr val="339966"/>
              </a:buClr>
              <a:buFont typeface="Wingdings" panose="05000000000000000000" pitchFamily="2" charset="2"/>
              <a:buChar char="q"/>
            </a:pPr>
            <a:r>
              <a:rPr lang="zh-CN" altLang="en-US" sz="2400" dirty="0">
                <a:latin typeface="微软雅黑" panose="020B0503020204020204" charset="-122"/>
                <a:ea typeface="微软雅黑" panose="020B0503020204020204" charset="-122"/>
              </a:rPr>
              <a:t>如果标识列</a:t>
            </a:r>
            <a:r>
              <a:rPr lang="en-US" altLang="zh-CN" sz="2400" dirty="0">
                <a:latin typeface="微软雅黑" panose="020B0503020204020204" charset="-122"/>
                <a:ea typeface="微软雅黑" panose="020B0503020204020204" charset="-122"/>
              </a:rPr>
              <a:t>A</a:t>
            </a:r>
            <a:r>
              <a:rPr lang="zh-CN" altLang="en-US" sz="2400" dirty="0">
                <a:latin typeface="微软雅黑" panose="020B0503020204020204" charset="-122"/>
                <a:ea typeface="微软雅黑" panose="020B0503020204020204" charset="-122"/>
              </a:rPr>
              <a:t>的初始值为</a:t>
            </a:r>
            <a:r>
              <a:rPr lang="en-US" altLang="zh-CN" sz="2400" dirty="0">
                <a:latin typeface="微软雅黑" panose="020B0503020204020204" charset="-122"/>
                <a:ea typeface="微软雅黑" panose="020B0503020204020204" charset="-122"/>
              </a:rPr>
              <a:t>1</a:t>
            </a:r>
            <a:r>
              <a:rPr lang="zh-CN" altLang="en-US" sz="2400" dirty="0">
                <a:latin typeface="微软雅黑" panose="020B0503020204020204" charset="-122"/>
                <a:ea typeface="微软雅黑" panose="020B0503020204020204" charset="-122"/>
              </a:rPr>
              <a:t>，则输入三行数据以后，再删除两行，下次再输入数据行的时候，标识值从多少开始？四</a:t>
            </a:r>
            <a:endParaRPr lang="zh-CN" altLang="en-US" sz="24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4692">
                                            <p:txEl>
                                              <p:pRg st="0" end="0"/>
                                            </p:txEl>
                                          </p:spTgt>
                                        </p:tgtEl>
                                        <p:attrNameLst>
                                          <p:attrName>style.visibility</p:attrName>
                                        </p:attrNameLst>
                                      </p:cBhvr>
                                      <p:to>
                                        <p:strVal val="visible"/>
                                      </p:to>
                                    </p:set>
                                    <p:anim calcmode="lin" valueType="num">
                                      <p:cBhvr additive="base">
                                        <p:cTn id="7" dur="500" fill="hold"/>
                                        <p:tgtEl>
                                          <p:spTgt spid="11469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469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4692">
                                            <p:txEl>
                                              <p:pRg st="1" end="1"/>
                                            </p:txEl>
                                          </p:spTgt>
                                        </p:tgtEl>
                                        <p:attrNameLst>
                                          <p:attrName>style.visibility</p:attrName>
                                        </p:attrNameLst>
                                      </p:cBhvr>
                                      <p:to>
                                        <p:strVal val="visible"/>
                                      </p:to>
                                    </p:set>
                                    <p:anim calcmode="lin" valueType="num">
                                      <p:cBhvr additive="base">
                                        <p:cTn id="13" dur="500" fill="hold"/>
                                        <p:tgtEl>
                                          <p:spTgt spid="11469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469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内容占位符 2"/>
          <p:cNvSpPr>
            <a:spLocks noGrp="1"/>
          </p:cNvSpPr>
          <p:nvPr>
            <p:ph idx="1"/>
          </p:nvPr>
        </p:nvSpPr>
        <p:spPr bwMode="auto">
          <a:xfrm>
            <a:off x="428625" y="714375"/>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GB" sz="2200"/>
              <a:t>例：建立一个学生</a:t>
            </a:r>
            <a:r>
              <a:rPr lang="zh-CN" altLang="en-US" sz="2200"/>
              <a:t>信息</a:t>
            </a:r>
            <a:r>
              <a:rPr lang="zh-CN" altLang="en-GB" sz="2200"/>
              <a:t>表</a:t>
            </a:r>
            <a:r>
              <a:rPr lang="en-GB" altLang="zh-CN" sz="2200"/>
              <a:t>(student)</a:t>
            </a:r>
            <a:endParaRPr lang="en-US" altLang="zh-CN" sz="2200"/>
          </a:p>
          <a:p>
            <a:pPr lvl="1"/>
            <a:r>
              <a:rPr lang="zh-CN" altLang="en-GB" sz="2200"/>
              <a:t>定义列</a:t>
            </a:r>
            <a:r>
              <a:rPr lang="en-GB" altLang="zh-CN" sz="2200"/>
              <a:t>sno</a:t>
            </a:r>
            <a:r>
              <a:rPr lang="zh-CN" altLang="en-GB" sz="2200"/>
              <a:t>学号，类型为</a:t>
            </a:r>
            <a:r>
              <a:rPr lang="en-US" altLang="zh-CN" sz="2200"/>
              <a:t>5</a:t>
            </a:r>
            <a:r>
              <a:rPr lang="zh-CN" altLang="en-US" sz="2200"/>
              <a:t>位定长字符串</a:t>
            </a:r>
            <a:r>
              <a:rPr lang="zh-CN" altLang="en-GB" sz="2200"/>
              <a:t>，非空</a:t>
            </a:r>
            <a:r>
              <a:rPr lang="zh-CN" altLang="en-US" sz="2200"/>
              <a:t>，主键</a:t>
            </a:r>
            <a:endParaRPr lang="en-US" altLang="zh-CN" sz="2200"/>
          </a:p>
          <a:p>
            <a:pPr lvl="1"/>
            <a:r>
              <a:rPr lang="zh-CN" altLang="en-GB" sz="2200"/>
              <a:t>定义列</a:t>
            </a:r>
            <a:r>
              <a:rPr lang="en-GB" altLang="zh-CN" sz="2200"/>
              <a:t>sname</a:t>
            </a:r>
            <a:r>
              <a:rPr lang="zh-CN" altLang="en-GB" sz="2200"/>
              <a:t>姓名，类型为</a:t>
            </a:r>
            <a:r>
              <a:rPr lang="en-GB" altLang="zh-CN" sz="2200"/>
              <a:t>8</a:t>
            </a:r>
            <a:r>
              <a:rPr lang="zh-CN" altLang="en-GB" sz="2200"/>
              <a:t>位定长字符串，非空</a:t>
            </a:r>
            <a:endParaRPr lang="en-US" altLang="zh-CN" sz="2200"/>
          </a:p>
          <a:p>
            <a:pPr lvl="1"/>
            <a:r>
              <a:rPr lang="zh-CN" altLang="en-GB" sz="2200"/>
              <a:t>定义列</a:t>
            </a:r>
            <a:r>
              <a:rPr lang="en-GB" altLang="zh-CN" sz="2200"/>
              <a:t>ssex</a:t>
            </a:r>
            <a:r>
              <a:rPr lang="zh-CN" altLang="en-GB" sz="2200"/>
              <a:t>性别，</a:t>
            </a:r>
            <a:r>
              <a:rPr lang="zh-CN" altLang="en-US" sz="2200"/>
              <a:t>取值</a:t>
            </a:r>
            <a:r>
              <a:rPr lang="en-US" altLang="zh-CN" sz="2200"/>
              <a:t>1</a:t>
            </a:r>
            <a:r>
              <a:rPr lang="zh-CN" altLang="en-US" sz="2200"/>
              <a:t>或</a:t>
            </a:r>
            <a:r>
              <a:rPr lang="en-US" altLang="zh-CN" sz="2200"/>
              <a:t>0</a:t>
            </a:r>
            <a:endParaRPr lang="en-US" altLang="zh-CN" sz="2200"/>
          </a:p>
          <a:p>
            <a:pPr lvl="1"/>
            <a:r>
              <a:rPr lang="zh-CN" altLang="en-GB" sz="2200"/>
              <a:t>定义列</a:t>
            </a:r>
            <a:r>
              <a:rPr lang="en-GB" altLang="zh-CN" sz="2200"/>
              <a:t>sage</a:t>
            </a:r>
            <a:r>
              <a:rPr lang="zh-CN" altLang="en-GB" sz="2200"/>
              <a:t>年龄，类型为短整型</a:t>
            </a:r>
            <a:endParaRPr lang="en-US" altLang="zh-CN" sz="2200"/>
          </a:p>
          <a:p>
            <a:pPr lvl="1"/>
            <a:r>
              <a:rPr lang="zh-CN" altLang="en-GB" sz="2200"/>
              <a:t>定义列</a:t>
            </a:r>
            <a:r>
              <a:rPr lang="en-GB" altLang="zh-CN" sz="2200"/>
              <a:t>s</a:t>
            </a:r>
            <a:r>
              <a:rPr lang="en-US" altLang="zh-CN" sz="2200"/>
              <a:t>dept</a:t>
            </a:r>
            <a:r>
              <a:rPr lang="zh-CN" altLang="en-US" sz="2200"/>
              <a:t>系名</a:t>
            </a:r>
            <a:r>
              <a:rPr lang="zh-CN" altLang="en-GB" sz="2200"/>
              <a:t>，数据类型为</a:t>
            </a:r>
            <a:r>
              <a:rPr lang="en-US" altLang="zh-CN" sz="2200"/>
              <a:t>20</a:t>
            </a:r>
            <a:r>
              <a:rPr lang="zh-CN" altLang="en-GB" sz="2200"/>
              <a:t>位</a:t>
            </a:r>
            <a:r>
              <a:rPr lang="zh-CN" altLang="en-US" sz="2200"/>
              <a:t>变</a:t>
            </a:r>
            <a:r>
              <a:rPr lang="zh-CN" altLang="en-GB" sz="2200"/>
              <a:t>长字符串</a:t>
            </a:r>
            <a:endParaRPr lang="en-US" altLang="zh-CN" sz="2200"/>
          </a:p>
          <a:p>
            <a:r>
              <a:rPr lang="zh-CN" altLang="en-US" sz="2200"/>
              <a:t>例：建立一个课程信息表（</a:t>
            </a:r>
            <a:r>
              <a:rPr lang="en-US" altLang="zh-CN" sz="2200"/>
              <a:t>course</a:t>
            </a:r>
            <a:r>
              <a:rPr lang="zh-CN" altLang="en-US" sz="2200"/>
              <a:t>）</a:t>
            </a:r>
            <a:endParaRPr lang="en-US" altLang="zh-CN" sz="2200"/>
          </a:p>
          <a:p>
            <a:pPr lvl="1"/>
            <a:r>
              <a:rPr lang="zh-CN" altLang="en-US" sz="2200"/>
              <a:t>定义列</a:t>
            </a:r>
            <a:r>
              <a:rPr lang="en-US" altLang="zh-CN" sz="2200"/>
              <a:t>courseid</a:t>
            </a:r>
            <a:r>
              <a:rPr lang="zh-CN" altLang="en-US" sz="2200"/>
              <a:t>课程号，类型</a:t>
            </a:r>
            <a:r>
              <a:rPr lang="zh-CN" altLang="en-GB" sz="2200"/>
              <a:t>为</a:t>
            </a:r>
            <a:r>
              <a:rPr lang="zh-CN" altLang="en-US" sz="2200"/>
              <a:t>整型</a:t>
            </a:r>
            <a:r>
              <a:rPr lang="zh-CN" altLang="en-GB" sz="2200"/>
              <a:t>，非空</a:t>
            </a:r>
            <a:r>
              <a:rPr lang="zh-CN" altLang="en-US" sz="2200"/>
              <a:t>，自动增长，主键</a:t>
            </a:r>
            <a:endParaRPr lang="en-US" altLang="zh-CN" sz="2200"/>
          </a:p>
          <a:p>
            <a:pPr lvl="1"/>
            <a:r>
              <a:rPr lang="zh-CN" altLang="en-US" sz="2200"/>
              <a:t>定义列</a:t>
            </a:r>
            <a:r>
              <a:rPr lang="en-US" altLang="zh-CN" sz="2200"/>
              <a:t>cname</a:t>
            </a:r>
            <a:r>
              <a:rPr lang="zh-CN" altLang="en-US" sz="2200"/>
              <a:t>课程名，类型为</a:t>
            </a:r>
            <a:r>
              <a:rPr lang="en-US" altLang="zh-CN" sz="2200"/>
              <a:t>16</a:t>
            </a:r>
            <a:r>
              <a:rPr lang="zh-CN" altLang="en-US" sz="2200"/>
              <a:t>位变长字符串，非空</a:t>
            </a:r>
            <a:endParaRPr lang="en-US" altLang="zh-CN" sz="2200"/>
          </a:p>
          <a:p>
            <a:r>
              <a:rPr lang="zh-CN" altLang="en-US" sz="2200"/>
              <a:t>例：建立一个学生考试成绩信息表</a:t>
            </a:r>
            <a:r>
              <a:rPr lang="en-US" altLang="zh-CN" sz="2200"/>
              <a:t>(sc)</a:t>
            </a:r>
            <a:endParaRPr lang="en-GB" altLang="zh-CN" sz="2200"/>
          </a:p>
          <a:p>
            <a:pPr lvl="1"/>
            <a:r>
              <a:rPr lang="zh-CN" altLang="en-US" sz="2200"/>
              <a:t>定义列</a:t>
            </a:r>
            <a:r>
              <a:rPr lang="en-US" altLang="zh-CN" sz="2200"/>
              <a:t>grade</a:t>
            </a:r>
            <a:r>
              <a:rPr lang="zh-CN" altLang="en-US" sz="2200"/>
              <a:t>成绩，类型为整型</a:t>
            </a:r>
            <a:endParaRPr lang="en-US" altLang="zh-CN" sz="2200"/>
          </a:p>
          <a:p>
            <a:r>
              <a:rPr lang="zh-CN" altLang="en-US" sz="2200"/>
              <a:t>要求</a:t>
            </a:r>
            <a:endParaRPr lang="en-US" altLang="zh-CN" sz="2200"/>
          </a:p>
          <a:p>
            <a:pPr lvl="1"/>
            <a:r>
              <a:rPr lang="zh-CN" altLang="en-US" sz="2200"/>
              <a:t>把表字段补充完整，可以通过学号查看学生相关课程的成绩</a:t>
            </a:r>
            <a:endParaRPr lang="en-US" altLang="zh-CN" sz="2200"/>
          </a:p>
          <a:p>
            <a:pPr lvl="1"/>
            <a:endParaRPr lang="en-US" altLang="zh-CN" sz="2200"/>
          </a:p>
          <a:p>
            <a:pPr lvl="1"/>
            <a:endParaRPr lang="zh-CN" altLang="en-US" sz="22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3"/>
          <p:cNvSpPr txBox="1">
            <a:spLocks noChangeArrowheads="1"/>
          </p:cNvSpPr>
          <p:nvPr/>
        </p:nvSpPr>
        <p:spPr bwMode="auto">
          <a:xfrm>
            <a:off x="7415213" y="188913"/>
            <a:ext cx="1620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ea typeface="华文行楷" panose="02010800040101010101" pitchFamily="2" charset="-122"/>
              </a:rPr>
              <a:t> </a:t>
            </a:r>
            <a:endParaRPr lang="en-US" altLang="zh-CN" sz="2000">
              <a:ea typeface="华文行楷" panose="02010800040101010101" pitchFamily="2" charset="-122"/>
            </a:endParaRPr>
          </a:p>
        </p:txBody>
      </p:sp>
      <p:sp>
        <p:nvSpPr>
          <p:cNvPr id="120835" name="Rectangle 2"/>
          <p:cNvSpPr>
            <a:spLocks noChangeArrowheads="1"/>
          </p:cNvSpPr>
          <p:nvPr/>
        </p:nvSpPr>
        <p:spPr bwMode="auto">
          <a:xfrm>
            <a:off x="539750" y="765175"/>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zh-CN" altLang="en-US" sz="2800" b="1">
                <a:latin typeface="Calibri Light" panose="020F0302020204030204" pitchFamily="34" charset="0"/>
                <a:ea typeface="华文新魏" panose="02010800040101010101" pitchFamily="2" charset="-122"/>
              </a:rPr>
              <a:t>联合查询、子查询</a:t>
            </a:r>
            <a:endParaRPr lang="zh-CN" altLang="en-US" sz="2800" b="1">
              <a:latin typeface="Calibri Light" panose="020F0302020204030204" pitchFamily="34" charset="0"/>
              <a:ea typeface="华文新魏" panose="02010800040101010101" pitchFamily="2" charset="-122"/>
            </a:endParaRPr>
          </a:p>
        </p:txBody>
      </p:sp>
      <p:sp>
        <p:nvSpPr>
          <p:cNvPr id="120836"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0837" name="TextBox 1"/>
          <p:cNvSpPr txBox="1">
            <a:spLocks noChangeArrowheads="1"/>
          </p:cNvSpPr>
          <p:nvPr/>
        </p:nvSpPr>
        <p:spPr bwMode="auto">
          <a:xfrm>
            <a:off x="381000" y="1676401"/>
            <a:ext cx="8145463"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err="1"/>
              <a:t>mysql</a:t>
            </a:r>
            <a:r>
              <a:rPr lang="en-US" altLang="zh-CN" sz="2000" b="1" dirty="0"/>
              <a:t>&gt; SELECT * FROM table1,table2 WHERE table1.id=table2.id;</a:t>
            </a:r>
            <a:endParaRPr lang="en-US" altLang="zh-CN" sz="2000" b="1" dirty="0"/>
          </a:p>
          <a:p>
            <a:pPr eaLnBrk="1" hangingPunct="1"/>
            <a:endParaRPr lang="en-US" altLang="zh-CN" sz="2000" b="1" dirty="0"/>
          </a:p>
          <a:p>
            <a:pPr eaLnBrk="1" hangingPunct="1"/>
            <a:r>
              <a:rPr lang="zh-CN" altLang="en-US" sz="2000" b="1" dirty="0"/>
              <a:t>子查询</a:t>
            </a:r>
            <a:endParaRPr lang="zh-CN" altLang="en-US" sz="2000" b="1" dirty="0"/>
          </a:p>
          <a:p>
            <a:pPr eaLnBrk="1" hangingPunct="1"/>
            <a:r>
              <a:rPr lang="zh-CN" altLang="en-US" sz="2000" b="1" dirty="0"/>
              <a:t>子查询</a:t>
            </a:r>
            <a:r>
              <a:rPr lang="en-US" altLang="zh-CN" sz="2000" b="1" dirty="0"/>
              <a:t>: </a:t>
            </a:r>
            <a:r>
              <a:rPr lang="zh-CN" altLang="en-US" sz="2000" b="1" dirty="0"/>
              <a:t>查询是在某个查询结果之上进行的</a:t>
            </a:r>
            <a:r>
              <a:rPr lang="en-US" altLang="zh-CN" sz="2000" b="1" dirty="0"/>
              <a:t>.(</a:t>
            </a:r>
            <a:r>
              <a:rPr lang="zh-CN" altLang="en-US" sz="2000" b="1" dirty="0"/>
              <a:t>一条</a:t>
            </a:r>
            <a:r>
              <a:rPr lang="en-US" altLang="zh-CN" sz="2000" b="1" dirty="0"/>
              <a:t>select</a:t>
            </a:r>
            <a:r>
              <a:rPr lang="zh-CN" altLang="en-US" sz="2000" b="1" dirty="0"/>
              <a:t>语句内部包含了另外一条</a:t>
            </a:r>
            <a:r>
              <a:rPr lang="en-US" altLang="zh-CN" sz="2000" b="1" dirty="0"/>
              <a:t>select</a:t>
            </a:r>
            <a:r>
              <a:rPr lang="zh-CN" altLang="en-US" sz="2000" b="1" dirty="0"/>
              <a:t>语句</a:t>
            </a:r>
            <a:r>
              <a:rPr lang="en-US" altLang="zh-CN" sz="2000" b="1" dirty="0"/>
              <a:t>).</a:t>
            </a:r>
            <a:endParaRPr lang="en-US" altLang="zh-CN" sz="2000" b="1" dirty="0"/>
          </a:p>
          <a:p>
            <a:pPr eaLnBrk="1" hangingPunct="1"/>
            <a:endParaRPr lang="en-US" altLang="zh-CN" sz="2000" b="1" dirty="0"/>
          </a:p>
          <a:p>
            <a:pPr eaLnBrk="1" hangingPunct="1"/>
            <a:r>
              <a:rPr lang="zh-CN" altLang="en-US" sz="2000" b="1" dirty="0"/>
              <a:t>子查询分类</a:t>
            </a:r>
            <a:endParaRPr lang="zh-CN" altLang="en-US" sz="2000" b="1" dirty="0"/>
          </a:p>
          <a:p>
            <a:pPr eaLnBrk="1" hangingPunct="1"/>
            <a:r>
              <a:rPr lang="en-US" altLang="zh-CN" sz="2000" b="1" dirty="0"/>
              <a:t>From</a:t>
            </a:r>
            <a:r>
              <a:rPr lang="zh-CN" altLang="en-US" sz="2000" b="1" dirty="0"/>
              <a:t>子查询</a:t>
            </a:r>
            <a:r>
              <a:rPr lang="en-US" altLang="zh-CN" sz="2000" b="1" dirty="0"/>
              <a:t>: </a:t>
            </a:r>
            <a:r>
              <a:rPr lang="zh-CN" altLang="en-US" sz="2000" b="1" dirty="0"/>
              <a:t>子查询跟在</a:t>
            </a:r>
            <a:r>
              <a:rPr lang="en-US" altLang="zh-CN" sz="2000" b="1" dirty="0"/>
              <a:t>from</a:t>
            </a:r>
            <a:r>
              <a:rPr lang="zh-CN" altLang="en-US" sz="2000" b="1" dirty="0"/>
              <a:t>之后</a:t>
            </a:r>
            <a:endParaRPr lang="zh-CN" altLang="en-US" sz="2000" b="1" dirty="0"/>
          </a:p>
          <a:p>
            <a:pPr eaLnBrk="1" hangingPunct="1"/>
            <a:r>
              <a:rPr lang="en-US" altLang="zh-CN" sz="2000" b="1" dirty="0"/>
              <a:t>Where</a:t>
            </a:r>
            <a:r>
              <a:rPr lang="zh-CN" altLang="en-US" sz="2000" b="1" dirty="0"/>
              <a:t>子查询</a:t>
            </a:r>
            <a:r>
              <a:rPr lang="en-US" altLang="zh-CN" sz="2000" b="1" dirty="0"/>
              <a:t>: </a:t>
            </a:r>
            <a:r>
              <a:rPr lang="zh-CN" altLang="en-US" sz="2000" b="1" dirty="0"/>
              <a:t>子查询出现</a:t>
            </a:r>
            <a:r>
              <a:rPr lang="en-US" altLang="zh-CN" sz="2000" b="1" dirty="0"/>
              <a:t>where</a:t>
            </a:r>
            <a:r>
              <a:rPr lang="zh-CN" altLang="en-US" sz="2000" b="1" dirty="0"/>
              <a:t>条件中</a:t>
            </a:r>
            <a:endParaRPr lang="zh-CN" altLang="en-US" sz="2000" b="1" dirty="0"/>
          </a:p>
          <a:p>
            <a:pPr eaLnBrk="1" hangingPunct="1"/>
            <a:r>
              <a:rPr lang="en-US" altLang="zh-CN" sz="2000" b="1" dirty="0"/>
              <a:t>Exists</a:t>
            </a:r>
            <a:r>
              <a:rPr lang="zh-CN" altLang="en-US" sz="2000" b="1" dirty="0"/>
              <a:t>子查询</a:t>
            </a:r>
            <a:r>
              <a:rPr lang="en-US" altLang="zh-CN" sz="2000" b="1" dirty="0"/>
              <a:t>: </a:t>
            </a:r>
            <a:r>
              <a:rPr lang="zh-CN" altLang="en-US" sz="2000" b="1" dirty="0"/>
              <a:t>子查询出现在</a:t>
            </a:r>
            <a:r>
              <a:rPr lang="en-US" altLang="zh-CN" sz="2000" b="1" dirty="0"/>
              <a:t>exists</a:t>
            </a:r>
            <a:r>
              <a:rPr lang="zh-CN" altLang="en-US" sz="2000" b="1" dirty="0"/>
              <a:t>里面</a:t>
            </a:r>
            <a:endParaRPr lang="zh-CN" altLang="en-US" sz="2000" b="1" dirty="0"/>
          </a:p>
          <a:p>
            <a:pPr eaLnBrk="1" hangingPunct="1"/>
            <a:r>
              <a:rPr lang="zh-CN" altLang="en-US" sz="2000" b="1" dirty="0"/>
              <a:t>按结果分类</a:t>
            </a:r>
            <a:r>
              <a:rPr lang="en-US" altLang="zh-CN" sz="2000" b="1" dirty="0"/>
              <a:t>: </a:t>
            </a:r>
            <a:r>
              <a:rPr lang="zh-CN" altLang="en-US" sz="2000" b="1" dirty="0"/>
              <a:t>根据子查询得到的数据进行分类</a:t>
            </a:r>
            <a:r>
              <a:rPr lang="en-US" altLang="zh-CN" sz="2000" b="1" dirty="0"/>
              <a:t>(</a:t>
            </a:r>
            <a:r>
              <a:rPr lang="zh-CN" altLang="en-US" sz="2000" b="1" dirty="0"/>
              <a:t>理论上讲任何一个查询得到的结果都可以理解为二维表</a:t>
            </a:r>
            <a:r>
              <a:rPr lang="en-US" altLang="zh-CN" sz="2000" b="1" dirty="0"/>
              <a:t>)</a:t>
            </a:r>
            <a:endParaRPr lang="en-US" altLang="zh-CN" sz="2000" b="1" dirty="0"/>
          </a:p>
          <a:p>
            <a:pPr eaLnBrk="1" hangingPunct="1"/>
            <a:r>
              <a:rPr lang="zh-CN" altLang="en-US" sz="2000" b="1" dirty="0"/>
              <a:t>标量子查询</a:t>
            </a:r>
            <a:r>
              <a:rPr lang="en-US" altLang="zh-CN" sz="2000" b="1" dirty="0"/>
              <a:t>: </a:t>
            </a:r>
            <a:r>
              <a:rPr lang="zh-CN" altLang="en-US" sz="2000" b="1" dirty="0"/>
              <a:t>子查询得到的结果是一行一列</a:t>
            </a:r>
            <a:endParaRPr lang="zh-CN" altLang="en-US" sz="2000" b="1" dirty="0"/>
          </a:p>
          <a:p>
            <a:pPr eaLnBrk="1" hangingPunct="1"/>
            <a:r>
              <a:rPr lang="zh-CN" altLang="en-US" sz="2000" b="1" dirty="0"/>
              <a:t>列子查询</a:t>
            </a:r>
            <a:r>
              <a:rPr lang="en-US" altLang="zh-CN" sz="2000" b="1" dirty="0"/>
              <a:t>: </a:t>
            </a:r>
            <a:r>
              <a:rPr lang="zh-CN" altLang="en-US" sz="2000" b="1" dirty="0"/>
              <a:t>子查询得到的结果是一列多行</a:t>
            </a:r>
            <a:endParaRPr lang="en-US" altLang="zh-CN" sz="2000" b="1" dirty="0"/>
          </a:p>
          <a:p>
            <a:pPr eaLnBrk="1" hangingPunct="1"/>
            <a:endParaRPr lang="en-US" altLang="zh-CN" sz="2000" b="1" dirty="0"/>
          </a:p>
          <a:p>
            <a:pPr eaLnBrk="1" hangingPunct="1"/>
            <a:endParaRPr lang="en-US" altLang="zh-CN" sz="20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4638"/>
            <a:ext cx="6172200" cy="1143000"/>
          </a:xfrm>
          <a:solidFill>
            <a:srgbClr val="FFFFFF"/>
          </a:solidFill>
          <a:ln>
            <a:solidFill>
              <a:srgbClr val="000000"/>
            </a:solidFill>
            <a:miter lim="800000"/>
          </a:ln>
        </p:spPr>
        <p:txBody>
          <a:bodyPr vert="horz" wrap="square" lIns="91440" tIns="45720" rIns="91440" bIns="45720" numCol="1" anchor="t" anchorCtr="0" compatLnSpc="1"/>
          <a:lstStyle/>
          <a:p>
            <a:pPr eaLnBrk="1" hangingPunct="1"/>
            <a:r>
              <a:rPr lang="zh-CN" altLang="en-US"/>
              <a:t>数据库的基本概念</a:t>
            </a:r>
            <a:endParaRPr lang="zh-CN" altLang="en-US"/>
          </a:p>
        </p:txBody>
      </p:sp>
      <p:sp>
        <p:nvSpPr>
          <p:cNvPr id="9219" name="Rectangle 3"/>
          <p:cNvSpPr>
            <a:spLocks noGrp="1" noChangeArrowheads="1"/>
          </p:cNvSpPr>
          <p:nvPr>
            <p:ph type="body" idx="1"/>
          </p:nvPr>
        </p:nvSpPr>
        <p:spPr bwMode="auto">
          <a:solidFill>
            <a:srgbClr val="FFFFFF"/>
          </a:solidFill>
          <a:ln>
            <a:solidFill>
              <a:srgbClr val="000000"/>
            </a:solidFill>
            <a:miter lim="800000"/>
          </a:ln>
        </p:spPr>
        <p:txBody>
          <a:bodyPr vert="horz" wrap="square" lIns="91440" tIns="45720" rIns="91440" bIns="45720" numCol="1" anchor="t" anchorCtr="0" compatLnSpc="1"/>
          <a:lstStyle/>
          <a:p>
            <a:pPr eaLnBrk="1" hangingPunct="1"/>
            <a:r>
              <a:rPr lang="zh-CN" altLang="en-US" dirty="0"/>
              <a:t>解决之道：文件、数据库 </a:t>
            </a:r>
            <a:r>
              <a:rPr lang="en-US" altLang="zh-CN" dirty="0"/>
              <a:t>(</a:t>
            </a:r>
            <a:r>
              <a:rPr lang="en-US" altLang="zh-CN" dirty="0" err="1"/>
              <a:t>datasource</a:t>
            </a:r>
            <a:r>
              <a:rPr lang="en-US" altLang="zh-CN" dirty="0"/>
              <a:t>)</a:t>
            </a:r>
            <a:endParaRPr lang="zh-CN" altLang="en-US" dirty="0"/>
          </a:p>
          <a:p>
            <a:pPr eaLnBrk="1" hangingPunct="1"/>
            <a:endParaRPr lang="zh-CN" altLang="en-US" dirty="0"/>
          </a:p>
          <a:p>
            <a:pPr eaLnBrk="1" hangingPunct="1">
              <a:buFont typeface="Arial" panose="020B0604020202020204" pitchFamily="34" charset="0"/>
              <a:buNone/>
            </a:pPr>
            <a:r>
              <a:rPr lang="zh-CN" altLang="en-US" dirty="0"/>
              <a:t>文件也能用，文件存在的问题：</a:t>
            </a:r>
            <a:endParaRPr lang="zh-CN" altLang="en-US" dirty="0"/>
          </a:p>
          <a:p>
            <a:pPr eaLnBrk="1" hangingPunct="1"/>
            <a:r>
              <a:rPr lang="zh-CN" altLang="en-US" dirty="0"/>
              <a:t>安全性</a:t>
            </a:r>
            <a:endParaRPr lang="zh-CN" altLang="en-US" dirty="0"/>
          </a:p>
          <a:p>
            <a:pPr eaLnBrk="1" hangingPunct="1"/>
            <a:r>
              <a:rPr lang="zh-CN" altLang="en-US" dirty="0"/>
              <a:t>查询和对数据的管理</a:t>
            </a:r>
            <a:endParaRPr lang="zh-CN" altLang="en-US" dirty="0"/>
          </a:p>
          <a:p>
            <a:pPr eaLnBrk="1" hangingPunct="1"/>
            <a:r>
              <a:rPr lang="zh-CN" altLang="en-US" dirty="0"/>
              <a:t>不利于存放海量数据（</a:t>
            </a:r>
            <a:r>
              <a:rPr lang="en-US" altLang="zh-CN" dirty="0"/>
              <a:t>T</a:t>
            </a:r>
            <a:r>
              <a:rPr lang="zh-CN" altLang="en-US" dirty="0"/>
              <a:t>）</a:t>
            </a:r>
            <a:endParaRPr lang="zh-CN" altLang="en-US" dirty="0"/>
          </a:p>
          <a:p>
            <a:pPr eaLnBrk="1" hangingPunct="1"/>
            <a:r>
              <a:rPr lang="zh-CN" altLang="en-US" dirty="0"/>
              <a:t>文件在程序中控制不方便</a:t>
            </a:r>
            <a:endParaRPr lang="zh-CN" altLang="en-US" dirty="0"/>
          </a:p>
          <a:p>
            <a:pPr eaLnBrk="1" hangingPunct="1"/>
            <a:endParaRPr lang="en-US" altLang="zh-CN"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92162"/>
          </a:xfrm>
        </p:spPr>
        <p:txBody>
          <a:bodyPr/>
          <a:lstStyle/>
          <a:p>
            <a:r>
              <a:rPr lang="zh-CN" altLang="en-US" dirty="0"/>
              <a:t>联合查询</a:t>
            </a:r>
            <a:endParaRPr lang="zh-CN" altLang="en-US" dirty="0"/>
          </a:p>
        </p:txBody>
      </p:sp>
      <p:sp>
        <p:nvSpPr>
          <p:cNvPr id="3" name="内容占位符 2"/>
          <p:cNvSpPr>
            <a:spLocks noGrp="1"/>
          </p:cNvSpPr>
          <p:nvPr>
            <p:ph idx="1"/>
          </p:nvPr>
        </p:nvSpPr>
        <p:spPr>
          <a:xfrm>
            <a:off x="457200" y="1295400"/>
            <a:ext cx="8229600" cy="4830763"/>
          </a:xfrm>
          <a:ln>
            <a:solidFill>
              <a:schemeClr val="accent1"/>
            </a:solidFill>
          </a:ln>
        </p:spPr>
        <p:txBody>
          <a:bodyPr/>
          <a:lstStyle/>
          <a:p>
            <a:r>
              <a:rPr lang="zh-CN" altLang="en-US" dirty="0"/>
              <a:t>内部连接  </a:t>
            </a:r>
            <a:r>
              <a:rPr lang="en-US" altLang="zh-CN" dirty="0"/>
              <a:t>A inner join B on   </a:t>
            </a:r>
            <a:r>
              <a:rPr lang="zh-CN" altLang="en-US" dirty="0"/>
              <a:t>（同时）</a:t>
            </a:r>
            <a:endParaRPr lang="en-US" altLang="zh-CN" dirty="0"/>
          </a:p>
          <a:p>
            <a:r>
              <a:rPr lang="zh-CN" altLang="en-US" dirty="0"/>
              <a:t>左连接   </a:t>
            </a:r>
            <a:r>
              <a:rPr lang="en-US" altLang="zh-CN" dirty="0"/>
              <a:t>A  left join B on    </a:t>
            </a:r>
            <a:r>
              <a:rPr lang="zh-CN" altLang="en-US" dirty="0"/>
              <a:t>（以</a:t>
            </a:r>
            <a:r>
              <a:rPr lang="en-US" altLang="zh-CN" dirty="0"/>
              <a:t>A</a:t>
            </a:r>
            <a:r>
              <a:rPr lang="zh-CN" altLang="en-US" dirty="0"/>
              <a:t>为主）</a:t>
            </a:r>
            <a:endParaRPr lang="en-US" altLang="zh-CN" dirty="0"/>
          </a:p>
          <a:p>
            <a:pPr marL="457200" lvl="1" indent="0">
              <a:buNone/>
            </a:pPr>
            <a:r>
              <a:rPr lang="zh-CN" altLang="en-US" dirty="0"/>
              <a:t> 左向外连接的结果集包括</a:t>
            </a:r>
            <a:r>
              <a:rPr lang="en-US" altLang="zh-CN" dirty="0"/>
              <a:t>LEFT  OUTER</a:t>
            </a:r>
            <a:r>
              <a:rPr lang="zh-CN" altLang="en-US" dirty="0"/>
              <a:t>子句中指定的左表的所有行，而不仅仅是连接列所匹配的行。如果左表的某行在右表中没有匹配行，则在相关联的结果集行中右表的所有选择列表列均为空值。 </a:t>
            </a:r>
            <a:endParaRPr lang="en-US" altLang="zh-CN" dirty="0"/>
          </a:p>
          <a:p>
            <a:r>
              <a:rPr lang="zh-CN" altLang="en-US" dirty="0"/>
              <a:t>右连接   </a:t>
            </a:r>
            <a:r>
              <a:rPr lang="en-US" altLang="zh-CN" dirty="0"/>
              <a:t>A right join B on    </a:t>
            </a:r>
            <a:r>
              <a:rPr lang="zh-CN" altLang="en-US" dirty="0"/>
              <a:t>（以</a:t>
            </a:r>
            <a:r>
              <a:rPr lang="en-US" altLang="zh-CN" dirty="0"/>
              <a:t>B</a:t>
            </a:r>
            <a:r>
              <a:rPr lang="zh-CN" altLang="en-US" dirty="0"/>
              <a:t>为主）</a:t>
            </a:r>
            <a:endParaRPr lang="en-US" altLang="zh-CN" dirty="0"/>
          </a:p>
          <a:p>
            <a:pPr marL="457200" lvl="1" indent="0">
              <a:buNone/>
            </a:pPr>
            <a:r>
              <a:rPr lang="zh-CN" altLang="en-US" dirty="0"/>
              <a:t>右向外连接是左向外连接的反向连接。将返回右表的所有行。如果右表的某行在左表中没有匹配行，则将为左表返回空值。</a:t>
            </a:r>
            <a:endParaRPr lang="zh-CN"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92162"/>
          </a:xfrm>
        </p:spPr>
        <p:txBody>
          <a:bodyPr/>
          <a:lstStyle/>
          <a:p>
            <a:r>
              <a:rPr lang="zh-CN" altLang="en-US" dirty="0"/>
              <a:t>联合查询</a:t>
            </a:r>
            <a:endParaRPr lang="zh-CN" altLang="en-US" dirty="0"/>
          </a:p>
        </p:txBody>
      </p:sp>
      <p:sp>
        <p:nvSpPr>
          <p:cNvPr id="3" name="内容占位符 2"/>
          <p:cNvSpPr>
            <a:spLocks noGrp="1"/>
          </p:cNvSpPr>
          <p:nvPr>
            <p:ph idx="1"/>
          </p:nvPr>
        </p:nvSpPr>
        <p:spPr>
          <a:ln w="6350">
            <a:solidFill>
              <a:schemeClr val="tx1"/>
            </a:solidFill>
          </a:ln>
        </p:spPr>
        <p:txBody>
          <a:bodyPr/>
          <a:lstStyle/>
          <a:p>
            <a:pPr marL="0" indent="0">
              <a:buNone/>
            </a:pPr>
            <a:r>
              <a:rPr lang="zh-CN" altLang="en-US" dirty="0"/>
              <a:t>例子： </a:t>
            </a:r>
            <a:r>
              <a:rPr lang="en-US" altLang="zh-CN" dirty="0" err="1"/>
              <a:t>union.sql</a:t>
            </a:r>
            <a:r>
              <a:rPr lang="zh-CN" altLang="en-US" dirty="0"/>
              <a:t> </a:t>
            </a:r>
            <a:endParaRPr lang="zh-CN" altLang="en-US" dirty="0"/>
          </a:p>
          <a:p>
            <a:pPr marL="0" indent="0">
              <a:buNone/>
            </a:pPr>
            <a:r>
              <a:rPr lang="zh-CN" altLang="en-US" dirty="0"/>
              <a:t>  </a:t>
            </a:r>
            <a:r>
              <a:rPr lang="en-US" altLang="zh-CN" dirty="0"/>
              <a:t>a</a:t>
            </a:r>
            <a:r>
              <a:rPr lang="zh-CN" altLang="en-US" dirty="0"/>
              <a:t>表       </a:t>
            </a:r>
            <a:r>
              <a:rPr lang="en-US" altLang="zh-CN" dirty="0"/>
              <a:t>id   name     b</a:t>
            </a:r>
            <a:r>
              <a:rPr lang="zh-CN" altLang="en-US" dirty="0"/>
              <a:t>表     </a:t>
            </a:r>
            <a:r>
              <a:rPr lang="en-US" altLang="zh-CN" dirty="0"/>
              <a:t>id     job   </a:t>
            </a:r>
            <a:r>
              <a:rPr lang="en-US" altLang="zh-CN" dirty="0" err="1"/>
              <a:t>parent_id</a:t>
            </a:r>
            <a:r>
              <a:rPr lang="en-US" altLang="zh-CN" dirty="0"/>
              <a:t>  </a:t>
            </a:r>
            <a:endParaRPr lang="en-US" altLang="zh-CN" dirty="0"/>
          </a:p>
          <a:p>
            <a:pPr marL="0" indent="0">
              <a:buNone/>
            </a:pPr>
            <a:r>
              <a:rPr lang="en-US" altLang="zh-CN" dirty="0"/>
              <a:t>              1   </a:t>
            </a:r>
            <a:r>
              <a:rPr lang="zh-CN" altLang="en-US" dirty="0"/>
              <a:t>张</a:t>
            </a:r>
            <a:r>
              <a:rPr lang="en-US" altLang="zh-CN" dirty="0"/>
              <a:t>3                   1     23     1  </a:t>
            </a:r>
            <a:endParaRPr lang="en-US" altLang="zh-CN" dirty="0"/>
          </a:p>
          <a:p>
            <a:pPr marL="0" indent="0">
              <a:buNone/>
            </a:pPr>
            <a:r>
              <a:rPr lang="en-US" altLang="zh-CN" dirty="0"/>
              <a:t>              2   </a:t>
            </a:r>
            <a:r>
              <a:rPr lang="zh-CN" altLang="en-US" dirty="0"/>
              <a:t>李四                  </a:t>
            </a:r>
            <a:r>
              <a:rPr lang="en-US" altLang="zh-CN" dirty="0"/>
              <a:t>2     34     2  </a:t>
            </a:r>
            <a:endParaRPr lang="en-US" altLang="zh-CN" dirty="0"/>
          </a:p>
          <a:p>
            <a:pPr marL="0" indent="0">
              <a:buNone/>
            </a:pPr>
            <a:r>
              <a:rPr lang="en-US" altLang="zh-CN" dirty="0"/>
              <a:t>              3   </a:t>
            </a:r>
            <a:r>
              <a:rPr lang="zh-CN" altLang="en-US" dirty="0"/>
              <a:t>王武                  </a:t>
            </a:r>
            <a:r>
              <a:rPr lang="en-US" altLang="zh-CN" dirty="0"/>
              <a:t>3     34     4 </a:t>
            </a:r>
            <a:endParaRPr lang="en-US" altLang="zh-CN" dirty="0"/>
          </a:p>
          <a:p>
            <a:pPr marL="0" indent="0">
              <a:buNone/>
            </a:pPr>
            <a:endParaRPr lang="en-US" altLang="zh-CN" dirty="0"/>
          </a:p>
          <a:p>
            <a:pPr marL="0" indent="0">
              <a:buNone/>
            </a:pPr>
            <a:r>
              <a:rPr lang="zh-CN" altLang="en-US" dirty="0"/>
              <a:t> 内连接   </a:t>
            </a:r>
            <a:endParaRPr lang="zh-CN" altLang="en-US" dirty="0"/>
          </a:p>
          <a:p>
            <a:pPr marL="0" indent="0">
              <a:buNone/>
            </a:pPr>
            <a:r>
              <a:rPr lang="zh-CN" altLang="en-US" dirty="0"/>
              <a:t>  </a:t>
            </a:r>
            <a:r>
              <a:rPr lang="en-US" altLang="zh-CN" dirty="0"/>
              <a:t>select   a.*,b.*   from   a   inner   join   b     on   a.id=</a:t>
            </a:r>
            <a:r>
              <a:rPr lang="en-US" altLang="zh-CN" dirty="0" err="1"/>
              <a:t>b.parent_id</a:t>
            </a:r>
            <a:r>
              <a:rPr lang="en-US" altLang="zh-CN" dirty="0"/>
              <a:t> </a:t>
            </a:r>
            <a:endParaRPr lang="en-US" altLang="zh-CN"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92162"/>
          </a:xfrm>
        </p:spPr>
        <p:txBody>
          <a:bodyPr/>
          <a:lstStyle/>
          <a:p>
            <a:r>
              <a:rPr lang="zh-CN" altLang="en-US" dirty="0"/>
              <a:t>联合查询</a:t>
            </a:r>
            <a:endParaRPr lang="zh-CN" altLang="en-US" dirty="0"/>
          </a:p>
        </p:txBody>
      </p:sp>
      <p:sp>
        <p:nvSpPr>
          <p:cNvPr id="3" name="内容占位符 2"/>
          <p:cNvSpPr>
            <a:spLocks noGrp="1"/>
          </p:cNvSpPr>
          <p:nvPr>
            <p:ph idx="1"/>
          </p:nvPr>
        </p:nvSpPr>
        <p:spPr>
          <a:ln>
            <a:solidFill>
              <a:schemeClr val="accent1"/>
            </a:solidFill>
          </a:ln>
        </p:spPr>
        <p:txBody>
          <a:bodyPr/>
          <a:lstStyle/>
          <a:p>
            <a:pPr marL="0" indent="0">
              <a:buNone/>
            </a:pPr>
            <a:r>
              <a:rPr lang="zh-CN" altLang="en-US" dirty="0"/>
              <a:t> 左连接   </a:t>
            </a:r>
            <a:endParaRPr lang="zh-CN" altLang="en-US" dirty="0"/>
          </a:p>
          <a:p>
            <a:pPr marL="0" indent="0">
              <a:buNone/>
            </a:pPr>
            <a:r>
              <a:rPr lang="zh-CN" altLang="en-US" dirty="0"/>
              <a:t>  </a:t>
            </a:r>
            <a:r>
              <a:rPr lang="en-US" altLang="zh-CN" dirty="0"/>
              <a:t>select   a.*,b.*   from   a   left   join   b     on   a.id=</a:t>
            </a:r>
            <a:r>
              <a:rPr lang="en-US" altLang="zh-CN" dirty="0" err="1"/>
              <a:t>b.parent_id</a:t>
            </a:r>
            <a:r>
              <a:rPr lang="en-US" altLang="zh-CN" dirty="0"/>
              <a:t> </a:t>
            </a:r>
            <a:endParaRPr lang="en-US" altLang="zh-CN" dirty="0"/>
          </a:p>
          <a:p>
            <a:pPr marL="0" indent="0">
              <a:buNone/>
            </a:pPr>
            <a:endParaRPr lang="en-US" altLang="zh-CN" dirty="0"/>
          </a:p>
          <a:p>
            <a:pPr marL="0" indent="0">
              <a:buNone/>
            </a:pPr>
            <a:r>
              <a:rPr lang="zh-CN" altLang="en-US" dirty="0"/>
              <a:t>右连接   </a:t>
            </a:r>
            <a:endParaRPr lang="zh-CN" altLang="en-US" dirty="0"/>
          </a:p>
          <a:p>
            <a:pPr marL="0" indent="0">
              <a:buNone/>
            </a:pPr>
            <a:r>
              <a:rPr lang="zh-CN" altLang="en-US" dirty="0"/>
              <a:t>  </a:t>
            </a:r>
            <a:r>
              <a:rPr lang="en-US" altLang="zh-CN" dirty="0"/>
              <a:t>select   a.*,b.*   from   a   right   join   b     on   a.id=</a:t>
            </a:r>
            <a:r>
              <a:rPr lang="en-US" altLang="zh-CN" dirty="0" err="1"/>
              <a:t>b.parent_id</a:t>
            </a:r>
            <a:r>
              <a:rPr lang="en-US" altLang="zh-CN" dirty="0"/>
              <a:t> </a:t>
            </a:r>
            <a:endParaRPr lang="en-US" altLang="zh-CN" dirty="0"/>
          </a:p>
          <a:p>
            <a:pPr marL="0" indent="0">
              <a:buNone/>
            </a:pPr>
            <a:endParaRPr lang="en-US" altLang="zh-CN"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3"/>
          <p:cNvSpPr txBox="1">
            <a:spLocks noChangeArrowheads="1"/>
          </p:cNvSpPr>
          <p:nvPr/>
        </p:nvSpPr>
        <p:spPr bwMode="auto">
          <a:xfrm>
            <a:off x="7415213" y="188913"/>
            <a:ext cx="1620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ea typeface="华文行楷" panose="02010800040101010101" pitchFamily="2" charset="-122"/>
              </a:rPr>
              <a:t> </a:t>
            </a:r>
            <a:endParaRPr lang="en-US" altLang="zh-CN" sz="2000">
              <a:ea typeface="华文行楷" panose="02010800040101010101" pitchFamily="2" charset="-122"/>
            </a:endParaRPr>
          </a:p>
        </p:txBody>
      </p:sp>
      <p:sp>
        <p:nvSpPr>
          <p:cNvPr id="122883" name="Rectangle 2"/>
          <p:cNvSpPr>
            <a:spLocks noChangeArrowheads="1"/>
          </p:cNvSpPr>
          <p:nvPr/>
        </p:nvSpPr>
        <p:spPr bwMode="auto">
          <a:xfrm>
            <a:off x="539750" y="765175"/>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zh-CN" altLang="en-US" sz="2800" b="1" dirty="0">
                <a:latin typeface="Calibri Light" panose="020F0302020204030204" pitchFamily="34" charset="0"/>
                <a:ea typeface="华文新魏" panose="02010800040101010101" pitchFamily="2" charset="-122"/>
              </a:rPr>
              <a:t>子查询</a:t>
            </a:r>
            <a:endParaRPr lang="zh-CN" altLang="en-US" sz="2800" b="1" dirty="0">
              <a:latin typeface="Calibri Light" panose="020F0302020204030204" pitchFamily="34" charset="0"/>
              <a:ea typeface="华文新魏" panose="02010800040101010101" pitchFamily="2" charset="-122"/>
            </a:endParaRPr>
          </a:p>
        </p:txBody>
      </p:sp>
      <p:sp>
        <p:nvSpPr>
          <p:cNvPr id="122884"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Rectangle 1"/>
          <p:cNvSpPr>
            <a:spLocks noChangeArrowheads="1"/>
          </p:cNvSpPr>
          <p:nvPr/>
        </p:nvSpPr>
        <p:spPr bwMode="auto">
          <a:xfrm>
            <a:off x="1079500" y="3886200"/>
            <a:ext cx="2517775" cy="70802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r>
              <a:rPr lang="zh-CN" sz="1100" dirty="0">
                <a:solidFill>
                  <a:srgbClr val="555555"/>
                </a:solidFill>
              </a:rPr>
              <a:t>需求</a:t>
            </a:r>
            <a:r>
              <a:rPr lang="zh-CN" altLang="zh-CN" sz="1100" dirty="0">
                <a:solidFill>
                  <a:srgbClr val="555555"/>
                </a:solidFill>
              </a:rPr>
              <a:t>: </a:t>
            </a:r>
            <a:r>
              <a:rPr lang="zh-CN" sz="1100" dirty="0">
                <a:solidFill>
                  <a:srgbClr val="555555"/>
                </a:solidFill>
              </a:rPr>
              <a:t>找到分类为科技的所有文章标题</a:t>
            </a:r>
            <a:endParaRPr lang="zh-CN" sz="700" dirty="0"/>
          </a:p>
          <a:p>
            <a:pPr>
              <a:defRPr/>
            </a:pPr>
            <a:endParaRPr lang="zh-CN" sz="700" dirty="0"/>
          </a:p>
          <a:p>
            <a:pPr>
              <a:defRPr/>
            </a:pPr>
            <a:r>
              <a:rPr lang="zh-CN" sz="1100" dirty="0">
                <a:solidFill>
                  <a:srgbClr val="555555"/>
                </a:solidFill>
              </a:rPr>
              <a:t>  </a:t>
            </a:r>
            <a:endParaRPr lang="zh-CN" sz="700" dirty="0"/>
          </a:p>
          <a:p>
            <a:pPr>
              <a:defRPr/>
            </a:pPr>
            <a:r>
              <a:rPr lang="zh-CN" sz="1100" dirty="0">
                <a:solidFill>
                  <a:srgbClr val="555555"/>
                </a:solidFill>
              </a:rPr>
              <a:t>  </a:t>
            </a:r>
            <a:endParaRPr lang="zh-CN" sz="8800" dirty="0">
              <a:solidFill>
                <a:srgbClr val="555555"/>
              </a:solidFill>
            </a:endParaRPr>
          </a:p>
        </p:txBody>
      </p:sp>
      <p:pic>
        <p:nvPicPr>
          <p:cNvPr id="122886" name="Picture 2" descr="MySQL数据高级查询之连接查询、联合查询、子查询"/>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31875" y="1676400"/>
            <a:ext cx="27320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7" name="Picture 3" descr="MySQL数据高级查询之连接查询、联合查询、子查询"/>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1875" y="2590800"/>
            <a:ext cx="4648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8" name="Picture 4" descr="MySQL数据高级查询之连接查询、联合查询、子查询"/>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9525" y="4433888"/>
            <a:ext cx="4932363"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3"/>
          <p:cNvSpPr txBox="1">
            <a:spLocks noChangeArrowheads="1"/>
          </p:cNvSpPr>
          <p:nvPr/>
        </p:nvSpPr>
        <p:spPr bwMode="auto">
          <a:xfrm>
            <a:off x="7415213" y="188913"/>
            <a:ext cx="1620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ea typeface="华文行楷" panose="02010800040101010101" pitchFamily="2" charset="-122"/>
              </a:rPr>
              <a:t> </a:t>
            </a:r>
            <a:endParaRPr lang="en-US" altLang="zh-CN" sz="2000">
              <a:ea typeface="华文行楷" panose="02010800040101010101" pitchFamily="2" charset="-122"/>
            </a:endParaRPr>
          </a:p>
        </p:txBody>
      </p:sp>
      <p:sp>
        <p:nvSpPr>
          <p:cNvPr id="124931" name="Rectangle 2"/>
          <p:cNvSpPr>
            <a:spLocks noChangeArrowheads="1"/>
          </p:cNvSpPr>
          <p:nvPr/>
        </p:nvSpPr>
        <p:spPr bwMode="auto">
          <a:xfrm>
            <a:off x="539750" y="765175"/>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zh-CN" altLang="en-US" sz="2800" b="1">
                <a:latin typeface="Calibri Light" panose="020F0302020204030204" pitchFamily="34" charset="0"/>
                <a:ea typeface="华文新魏" panose="02010800040101010101" pitchFamily="2" charset="-122"/>
              </a:rPr>
              <a:t>联合查询、子查询</a:t>
            </a:r>
            <a:endParaRPr lang="zh-CN" altLang="en-US" sz="2800" b="1">
              <a:latin typeface="Calibri Light" panose="020F0302020204030204" pitchFamily="34" charset="0"/>
              <a:ea typeface="华文新魏" panose="02010800040101010101" pitchFamily="2" charset="-122"/>
            </a:endParaRPr>
          </a:p>
        </p:txBody>
      </p:sp>
      <p:sp>
        <p:nvSpPr>
          <p:cNvPr id="124932"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4933" name="TextBox 1"/>
          <p:cNvSpPr txBox="1">
            <a:spLocks noChangeArrowheads="1"/>
          </p:cNvSpPr>
          <p:nvPr/>
        </p:nvSpPr>
        <p:spPr bwMode="auto">
          <a:xfrm>
            <a:off x="1295400" y="2057400"/>
            <a:ext cx="6929438"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dirty="0"/>
              <a:t>ANY</a:t>
            </a:r>
            <a:r>
              <a:rPr lang="zh-CN" altLang="en-US" sz="2800" dirty="0"/>
              <a:t>，</a:t>
            </a:r>
            <a:r>
              <a:rPr lang="en-US" altLang="zh-CN" sz="2800" dirty="0"/>
              <a:t>IN</a:t>
            </a:r>
            <a:r>
              <a:rPr lang="zh-CN" altLang="en-US" sz="2800" dirty="0"/>
              <a:t>，</a:t>
            </a:r>
            <a:r>
              <a:rPr lang="en-US" altLang="zh-CN" sz="2800" dirty="0"/>
              <a:t>ALL   </a:t>
            </a:r>
            <a:r>
              <a:rPr lang="zh-CN" altLang="en-US" sz="2800" dirty="0"/>
              <a:t>见帮助文档</a:t>
            </a:r>
            <a:endParaRPr lang="en-US" altLang="zh-CN" sz="2800" dirty="0"/>
          </a:p>
          <a:p>
            <a:pPr eaLnBrk="1" hangingPunct="1"/>
            <a:endParaRPr lang="en-US" altLang="zh-CN" sz="2800" dirty="0"/>
          </a:p>
          <a:p>
            <a:pPr eaLnBrk="1" hangingPunct="1"/>
            <a:r>
              <a:rPr lang="en-US" altLang="zh-CN" sz="2800" dirty="0"/>
              <a:t>ANY</a:t>
            </a:r>
            <a:r>
              <a:rPr lang="zh-CN" altLang="en-US" sz="2800" dirty="0"/>
              <a:t>关键词必须前面接一个比较操作符。</a:t>
            </a:r>
            <a:r>
              <a:rPr lang="en-US" altLang="zh-CN" sz="2800" dirty="0"/>
              <a:t>ANY</a:t>
            </a:r>
            <a:r>
              <a:rPr lang="zh-CN" altLang="en-US" sz="2800" dirty="0"/>
              <a:t>关键词的意思是“对于在子查询返回的列中的任一数值，如果比较结果为</a:t>
            </a:r>
            <a:r>
              <a:rPr lang="en-US" altLang="zh-CN" sz="2800" dirty="0"/>
              <a:t>TRUE</a:t>
            </a:r>
            <a:r>
              <a:rPr lang="zh-CN" altLang="en-US" sz="2800" dirty="0"/>
              <a:t>的话，则返回</a:t>
            </a:r>
            <a:r>
              <a:rPr lang="en-US" altLang="zh-CN" sz="2800" dirty="0"/>
              <a:t>TRUE”</a:t>
            </a:r>
            <a:r>
              <a:rPr lang="zh-CN" altLang="en-US" sz="2800" dirty="0"/>
              <a:t>。例如：</a:t>
            </a:r>
            <a:endParaRPr lang="zh-CN" altLang="en-US" sz="2800" dirty="0"/>
          </a:p>
          <a:p>
            <a:pPr eaLnBrk="1" hangingPunct="1"/>
            <a:endParaRPr lang="zh-CN" altLang="en-US" sz="2800" dirty="0"/>
          </a:p>
          <a:p>
            <a:pPr eaLnBrk="1" hangingPunct="1"/>
            <a:r>
              <a:rPr lang="en-US" altLang="zh-CN" sz="2800" dirty="0"/>
              <a:t>SELECT s1 FROM t1 WHERE s1 &gt; ANY (SELECT s1 FROM t2);</a:t>
            </a:r>
            <a:endParaRPr lang="en-US" altLang="zh-CN" sz="2800" dirty="0"/>
          </a:p>
          <a:p>
            <a:pPr eaLnBrk="1" hangingPunct="1"/>
            <a:endParaRPr lang="zh-CN" altLang="en-US" sz="28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3"/>
          <p:cNvSpPr txBox="1">
            <a:spLocks noChangeArrowheads="1"/>
          </p:cNvSpPr>
          <p:nvPr/>
        </p:nvSpPr>
        <p:spPr bwMode="auto">
          <a:xfrm>
            <a:off x="7415213" y="188913"/>
            <a:ext cx="1620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ea typeface="华文行楷" panose="02010800040101010101" pitchFamily="2" charset="-122"/>
              </a:rPr>
              <a:t> </a:t>
            </a:r>
            <a:endParaRPr lang="en-US" altLang="zh-CN" sz="2000">
              <a:ea typeface="华文行楷" panose="02010800040101010101" pitchFamily="2" charset="-122"/>
            </a:endParaRPr>
          </a:p>
        </p:txBody>
      </p:sp>
      <p:sp>
        <p:nvSpPr>
          <p:cNvPr id="126979" name="Rectangle 2"/>
          <p:cNvSpPr>
            <a:spLocks noChangeArrowheads="1"/>
          </p:cNvSpPr>
          <p:nvPr/>
        </p:nvSpPr>
        <p:spPr bwMode="auto">
          <a:xfrm>
            <a:off x="539750" y="765175"/>
            <a:ext cx="8135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zh-CN" altLang="en-US" sz="2800" b="1">
                <a:latin typeface="Calibri Light" panose="020F0302020204030204" pitchFamily="34" charset="0"/>
                <a:ea typeface="华文新魏" panose="02010800040101010101" pitchFamily="2" charset="-122"/>
              </a:rPr>
              <a:t>对象模型与关系模型</a:t>
            </a:r>
            <a:r>
              <a:rPr lang="en-US" altLang="zh-CN" sz="2800" b="1">
                <a:latin typeface="Calibri Light" panose="020F0302020204030204" pitchFamily="34" charset="0"/>
                <a:ea typeface="华文新魏" panose="02010800040101010101" pitchFamily="2" charset="-122"/>
              </a:rPr>
              <a:t>-</a:t>
            </a:r>
            <a:r>
              <a:rPr lang="zh-CN" altLang="en-US" sz="2800" b="1">
                <a:latin typeface="Calibri Light" panose="020F0302020204030204" pitchFamily="34" charset="0"/>
                <a:ea typeface="华文新魏" panose="02010800040101010101" pitchFamily="2" charset="-122"/>
              </a:rPr>
              <a:t>重点</a:t>
            </a:r>
            <a:endParaRPr lang="zh-CN" altLang="en-US" sz="2800" b="1">
              <a:latin typeface="Calibri Light" panose="020F0302020204030204" pitchFamily="34" charset="0"/>
              <a:ea typeface="华文新魏" panose="02010800040101010101" pitchFamily="2" charset="-122"/>
            </a:endParaRPr>
          </a:p>
        </p:txBody>
      </p:sp>
      <p:sp>
        <p:nvSpPr>
          <p:cNvPr id="126980" name="Line 5"/>
          <p:cNvSpPr>
            <a:spLocks noChangeShapeType="1"/>
          </p:cNvSpPr>
          <p:nvPr/>
        </p:nvSpPr>
        <p:spPr bwMode="auto">
          <a:xfrm>
            <a:off x="611188" y="1557338"/>
            <a:ext cx="8280400" cy="0"/>
          </a:xfrm>
          <a:prstGeom prst="line">
            <a:avLst/>
          </a:prstGeom>
          <a:noFill/>
          <a:ln w="25400">
            <a:solidFill>
              <a:srgbClr val="3366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981" name="Text Box 6"/>
          <p:cNvSpPr txBox="1">
            <a:spLocks noChangeArrowheads="1"/>
          </p:cNvSpPr>
          <p:nvPr/>
        </p:nvSpPr>
        <p:spPr bwMode="auto">
          <a:xfrm>
            <a:off x="592138" y="1743075"/>
            <a:ext cx="8228012" cy="2984500"/>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tx1"/>
              </a:buClr>
              <a:buSzPct val="70000"/>
              <a:buFont typeface="Wingdings" panose="05000000000000000000" pitchFamily="2" charset="2"/>
              <a:buChar char="l"/>
            </a:pPr>
            <a:r>
              <a:rPr lang="en-US" altLang="zh-CN" dirty="0">
                <a:solidFill>
                  <a:srgbClr val="000000"/>
                </a:solidFill>
              </a:rPr>
              <a:t>java</a:t>
            </a:r>
            <a:r>
              <a:rPr lang="zh-CN" altLang="en-US" dirty="0">
                <a:solidFill>
                  <a:srgbClr val="000000"/>
                </a:solidFill>
              </a:rPr>
              <a:t>开发中，是面向对象开发的</a:t>
            </a:r>
            <a:r>
              <a:rPr lang="en-US" altLang="zh-CN" dirty="0">
                <a:solidFill>
                  <a:srgbClr val="000000"/>
                </a:solidFill>
              </a:rPr>
              <a:t>,</a:t>
            </a:r>
            <a:r>
              <a:rPr lang="zh-CN" altLang="en-US" dirty="0">
                <a:solidFill>
                  <a:srgbClr val="000000"/>
                </a:solidFill>
              </a:rPr>
              <a:t>那么对象与对象的关系有以下几种</a:t>
            </a:r>
            <a:r>
              <a:rPr lang="en-US" altLang="zh-CN" dirty="0">
                <a:solidFill>
                  <a:srgbClr val="000000"/>
                </a:solidFill>
              </a:rPr>
              <a:t>.</a:t>
            </a:r>
            <a:endParaRPr lang="en-US" altLang="zh-CN" dirty="0">
              <a:solidFill>
                <a:srgbClr val="000000"/>
              </a:solidFill>
            </a:endParaRPr>
          </a:p>
          <a:p>
            <a:pPr eaLnBrk="1" hangingPunct="1">
              <a:lnSpc>
                <a:spcPct val="90000"/>
              </a:lnSpc>
              <a:spcBef>
                <a:spcPct val="20000"/>
              </a:spcBef>
              <a:buClr>
                <a:schemeClr val="tx1"/>
              </a:buClr>
              <a:buSzPct val="70000"/>
              <a:buFont typeface="Wingdings" panose="05000000000000000000" pitchFamily="2" charset="2"/>
              <a:buNone/>
            </a:pPr>
            <a:endParaRPr lang="en-US" altLang="zh-CN" dirty="0">
              <a:solidFill>
                <a:srgbClr val="000000"/>
              </a:solidFill>
            </a:endParaRPr>
          </a:p>
          <a:p>
            <a:pPr eaLnBrk="1" hangingPunct="1">
              <a:lnSpc>
                <a:spcPct val="90000"/>
              </a:lnSpc>
              <a:spcBef>
                <a:spcPct val="20000"/>
              </a:spcBef>
              <a:buClr>
                <a:schemeClr val="tx1"/>
              </a:buClr>
              <a:buSzPct val="70000"/>
              <a:buFont typeface="Wingdings" panose="05000000000000000000" pitchFamily="2" charset="2"/>
              <a:buAutoNum type="arabicParenBoth"/>
            </a:pPr>
            <a:r>
              <a:rPr lang="zh-CN" altLang="en-US" dirty="0">
                <a:solidFill>
                  <a:srgbClr val="000000"/>
                </a:solidFill>
              </a:rPr>
              <a:t>一对多  部门</a:t>
            </a:r>
            <a:r>
              <a:rPr lang="en-US" altLang="zh-CN" dirty="0">
                <a:solidFill>
                  <a:srgbClr val="000000"/>
                </a:solidFill>
              </a:rPr>
              <a:t>(Dept) </a:t>
            </a:r>
            <a:r>
              <a:rPr lang="zh-CN" altLang="en-US" dirty="0">
                <a:solidFill>
                  <a:srgbClr val="000000"/>
                </a:solidFill>
              </a:rPr>
              <a:t>和 雇员</a:t>
            </a:r>
            <a:r>
              <a:rPr lang="en-US" altLang="zh-CN" dirty="0">
                <a:solidFill>
                  <a:srgbClr val="000000"/>
                </a:solidFill>
              </a:rPr>
              <a:t>(Employee)</a:t>
            </a:r>
            <a:endParaRPr lang="en-US" altLang="zh-CN" dirty="0">
              <a:solidFill>
                <a:srgbClr val="000000"/>
              </a:solidFill>
            </a:endParaRPr>
          </a:p>
          <a:p>
            <a:pPr eaLnBrk="1" hangingPunct="1">
              <a:lnSpc>
                <a:spcPct val="90000"/>
              </a:lnSpc>
              <a:spcBef>
                <a:spcPct val="20000"/>
              </a:spcBef>
              <a:buClr>
                <a:schemeClr val="tx1"/>
              </a:buClr>
              <a:buSzPct val="70000"/>
              <a:buFont typeface="Wingdings" panose="05000000000000000000" pitchFamily="2" charset="2"/>
              <a:buAutoNum type="arabicParenBoth"/>
            </a:pPr>
            <a:r>
              <a:rPr lang="zh-CN" altLang="en-US" dirty="0">
                <a:solidFill>
                  <a:srgbClr val="000000"/>
                </a:solidFill>
              </a:rPr>
              <a:t>多对一  雇员</a:t>
            </a:r>
            <a:r>
              <a:rPr lang="en-US" altLang="zh-CN" dirty="0">
                <a:solidFill>
                  <a:srgbClr val="000000"/>
                </a:solidFill>
              </a:rPr>
              <a:t>(Employee) </a:t>
            </a:r>
            <a:r>
              <a:rPr lang="zh-CN" altLang="en-US" dirty="0">
                <a:solidFill>
                  <a:srgbClr val="000000"/>
                </a:solidFill>
              </a:rPr>
              <a:t>和 部门</a:t>
            </a:r>
            <a:r>
              <a:rPr lang="en-US" altLang="zh-CN" dirty="0">
                <a:solidFill>
                  <a:srgbClr val="000000"/>
                </a:solidFill>
              </a:rPr>
              <a:t>(Dept)</a:t>
            </a:r>
            <a:endParaRPr lang="en-US" altLang="zh-CN" dirty="0">
              <a:solidFill>
                <a:srgbClr val="000000"/>
              </a:solidFill>
            </a:endParaRPr>
          </a:p>
          <a:p>
            <a:pPr eaLnBrk="1" hangingPunct="1">
              <a:lnSpc>
                <a:spcPct val="90000"/>
              </a:lnSpc>
              <a:spcBef>
                <a:spcPct val="20000"/>
              </a:spcBef>
              <a:buClr>
                <a:schemeClr val="tx1"/>
              </a:buClr>
              <a:buSzPct val="70000"/>
              <a:buFont typeface="Wingdings" panose="05000000000000000000" pitchFamily="2" charset="2"/>
              <a:buAutoNum type="arabicParenBoth"/>
            </a:pPr>
            <a:r>
              <a:rPr lang="zh-CN" altLang="en-US" dirty="0">
                <a:solidFill>
                  <a:srgbClr val="000000"/>
                </a:solidFill>
              </a:rPr>
              <a:t>多对多  课程</a:t>
            </a:r>
            <a:r>
              <a:rPr lang="en-US" altLang="zh-CN" dirty="0">
                <a:solidFill>
                  <a:srgbClr val="000000"/>
                </a:solidFill>
              </a:rPr>
              <a:t>(Course) </a:t>
            </a:r>
            <a:r>
              <a:rPr lang="zh-CN" altLang="en-US" dirty="0">
                <a:solidFill>
                  <a:srgbClr val="000000"/>
                </a:solidFill>
              </a:rPr>
              <a:t>和 学生</a:t>
            </a:r>
            <a:r>
              <a:rPr lang="en-US" altLang="zh-CN" dirty="0">
                <a:solidFill>
                  <a:srgbClr val="000000"/>
                </a:solidFill>
              </a:rPr>
              <a:t>(Student)</a:t>
            </a:r>
            <a:endParaRPr lang="en-US" altLang="zh-CN" dirty="0">
              <a:solidFill>
                <a:srgbClr val="000000"/>
              </a:solidFill>
            </a:endParaRPr>
          </a:p>
          <a:p>
            <a:pPr eaLnBrk="1" hangingPunct="1">
              <a:lnSpc>
                <a:spcPct val="90000"/>
              </a:lnSpc>
              <a:spcBef>
                <a:spcPct val="20000"/>
              </a:spcBef>
              <a:buClr>
                <a:schemeClr val="tx1"/>
              </a:buClr>
              <a:buSzPct val="70000"/>
              <a:buFont typeface="Wingdings" panose="05000000000000000000" pitchFamily="2" charset="2"/>
              <a:buAutoNum type="arabicParenBoth"/>
            </a:pPr>
            <a:r>
              <a:rPr lang="zh-CN" altLang="en-US" dirty="0">
                <a:solidFill>
                  <a:srgbClr val="000000"/>
                </a:solidFill>
              </a:rPr>
              <a:t>一对一  人</a:t>
            </a:r>
            <a:r>
              <a:rPr lang="en-US" altLang="zh-CN" dirty="0">
                <a:solidFill>
                  <a:srgbClr val="000000"/>
                </a:solidFill>
              </a:rPr>
              <a:t>(Person) </a:t>
            </a:r>
            <a:r>
              <a:rPr lang="zh-CN" altLang="en-US" dirty="0">
                <a:solidFill>
                  <a:srgbClr val="000000"/>
                </a:solidFill>
              </a:rPr>
              <a:t>和 身份证</a:t>
            </a:r>
            <a:r>
              <a:rPr lang="en-US" altLang="zh-CN" dirty="0">
                <a:solidFill>
                  <a:srgbClr val="000000"/>
                </a:solidFill>
              </a:rPr>
              <a:t>(</a:t>
            </a:r>
            <a:r>
              <a:rPr lang="en-US" altLang="zh-CN" dirty="0" err="1">
                <a:solidFill>
                  <a:srgbClr val="000000"/>
                </a:solidFill>
              </a:rPr>
              <a:t>IdCard</a:t>
            </a:r>
            <a:r>
              <a:rPr lang="en-US" altLang="zh-CN" dirty="0">
                <a:solidFill>
                  <a:srgbClr val="000000"/>
                </a:solidFill>
              </a:rPr>
              <a:t>)</a:t>
            </a:r>
            <a:endParaRPr lang="en-US" altLang="zh-CN" dirty="0">
              <a:solidFill>
                <a:srgbClr val="000000"/>
              </a:solidFill>
            </a:endParaRPr>
          </a:p>
          <a:p>
            <a:pPr eaLnBrk="1" hangingPunct="1">
              <a:lnSpc>
                <a:spcPct val="90000"/>
              </a:lnSpc>
              <a:spcBef>
                <a:spcPct val="20000"/>
              </a:spcBef>
              <a:buClr>
                <a:schemeClr val="tx1"/>
              </a:buClr>
              <a:buSzPct val="70000"/>
              <a:buFont typeface="Wingdings" panose="05000000000000000000" pitchFamily="2" charset="2"/>
              <a:buNone/>
            </a:pPr>
            <a:endParaRPr lang="en-US" altLang="zh-CN" dirty="0">
              <a:solidFill>
                <a:srgbClr val="000000"/>
              </a:solidFill>
            </a:endParaRPr>
          </a:p>
          <a:p>
            <a:pPr eaLnBrk="1" hangingPunct="1">
              <a:lnSpc>
                <a:spcPct val="90000"/>
              </a:lnSpc>
              <a:spcBef>
                <a:spcPct val="20000"/>
              </a:spcBef>
              <a:buClr>
                <a:schemeClr val="tx1"/>
              </a:buClr>
              <a:buSzPct val="70000"/>
              <a:buFont typeface="Wingdings" panose="05000000000000000000" pitchFamily="2" charset="2"/>
              <a:buChar char="l"/>
            </a:pPr>
            <a:r>
              <a:rPr lang="zh-CN" altLang="en-US" dirty="0">
                <a:solidFill>
                  <a:srgbClr val="000000"/>
                </a:solidFill>
              </a:rPr>
              <a:t>这些关系如何分别在</a:t>
            </a:r>
            <a:r>
              <a:rPr lang="en-US" altLang="zh-CN" dirty="0">
                <a:solidFill>
                  <a:srgbClr val="000000"/>
                </a:solidFill>
              </a:rPr>
              <a:t>java</a:t>
            </a:r>
            <a:r>
              <a:rPr lang="zh-CN" altLang="en-US" dirty="0">
                <a:solidFill>
                  <a:srgbClr val="000000"/>
                </a:solidFill>
              </a:rPr>
              <a:t>程序中和数据库中体现出来时我们编程时必须考虑的问题</a:t>
            </a:r>
            <a:r>
              <a:rPr lang="en-US" altLang="zh-CN" dirty="0">
                <a:solidFill>
                  <a:srgbClr val="000000"/>
                </a:solidFill>
              </a:rPr>
              <a:t>?</a:t>
            </a:r>
            <a:endParaRPr lang="en-US" altLang="zh-CN" dirty="0">
              <a:solidFill>
                <a:srgbClr val="000000"/>
              </a:solidFill>
            </a:endParaRPr>
          </a:p>
          <a:p>
            <a:pPr eaLnBrk="1" hangingPunct="1"/>
            <a:endParaRPr lang="en-US" altLang="zh-CN"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存储过程简介</a:t>
            </a:r>
            <a:endParaRPr lang="zh-CN" altLang="en-US" dirty="0"/>
          </a:p>
        </p:txBody>
      </p:sp>
      <p:sp>
        <p:nvSpPr>
          <p:cNvPr id="3" name="内容占位符 2"/>
          <p:cNvSpPr>
            <a:spLocks noGrp="1"/>
          </p:cNvSpPr>
          <p:nvPr>
            <p:ph idx="1"/>
          </p:nvPr>
        </p:nvSpPr>
        <p:spPr>
          <a:xfrm>
            <a:off x="381000" y="1066800"/>
            <a:ext cx="8229600" cy="5791200"/>
          </a:xfrm>
        </p:spPr>
        <p:txBody>
          <a:bodyPr/>
          <a:lstStyle/>
          <a:p>
            <a:pPr marL="0" indent="0">
              <a:buNone/>
            </a:pPr>
            <a:r>
              <a:rPr lang="zh-CN" altLang="en-US" sz="2000" dirty="0"/>
              <a:t>一个存储程序是可以被存储在服务器中的一套</a:t>
            </a:r>
            <a:r>
              <a:rPr lang="en-US" altLang="zh-CN" sz="2000" dirty="0"/>
              <a:t>SQL</a:t>
            </a:r>
            <a:r>
              <a:rPr lang="zh-CN" altLang="en-US" sz="2000" dirty="0"/>
              <a:t>语句。一旦它被存储了，客户端不需要再重新发布单独的语句，而是可以引用存储程序来替代。 </a:t>
            </a:r>
            <a:endParaRPr lang="zh-CN" altLang="en-US" sz="2000" dirty="0"/>
          </a:p>
          <a:p>
            <a:pPr marL="0" indent="0">
              <a:buNone/>
            </a:pPr>
            <a:r>
              <a:rPr lang="zh-CN" altLang="en-US" sz="2000" dirty="0"/>
              <a:t>下面一些情况下存储程序尤其有用：</a:t>
            </a:r>
            <a:endParaRPr lang="zh-CN" altLang="en-US" sz="2000" dirty="0"/>
          </a:p>
          <a:p>
            <a:pPr marL="0" indent="0">
              <a:buNone/>
            </a:pPr>
            <a:r>
              <a:rPr lang="en-US" altLang="zh-CN" sz="2000" dirty="0"/>
              <a:t>·         </a:t>
            </a:r>
            <a:r>
              <a:rPr lang="zh-CN" altLang="en-US" sz="2000" dirty="0"/>
              <a:t>当用不同语言编写多客户应用程序，或多客户应用程序在不同平台上运行且需要执行相同的数据库操作之时。</a:t>
            </a:r>
            <a:endParaRPr lang="zh-CN" altLang="en-US" sz="2000" dirty="0"/>
          </a:p>
          <a:p>
            <a:pPr marL="0" indent="0">
              <a:buNone/>
            </a:pPr>
            <a:r>
              <a:rPr lang="en-US" altLang="zh-CN" sz="2000" dirty="0"/>
              <a:t>·         </a:t>
            </a:r>
            <a:r>
              <a:rPr lang="zh-CN" altLang="en-US" sz="2000" dirty="0"/>
              <a:t>安全极为重要之时。比如，银行对所有普通操作使用存储程序。这提供一个坚固而安全的环境，程序可以确保每一个操作都被妥善记入日志。在这样一个设置中，应用程序和用户不可能直接访问数据库表，但是仅可以执行指定的存储程序。</a:t>
            </a:r>
            <a:endParaRPr lang="en-US" altLang="zh-CN" sz="2000" dirty="0"/>
          </a:p>
          <a:p>
            <a:pPr marL="0" indent="0">
              <a:buNone/>
            </a:pPr>
            <a:r>
              <a:rPr lang="zh-CN" altLang="en-US" sz="2000" dirty="0"/>
              <a:t>存储程序可以提供改良后的性能，因为只有较少的信息需要在服务器和客户算之间传送。代价是增加数据库服务器系统的负荷，因为更多的工作在服务器这边完成，更少的在客户端（应用程序）那边完成上。如果许多客户端机器（比如网页服务器）只由一个或少数几个数据库服务器提供服务，可以考虑一下存储程序。</a:t>
            </a:r>
            <a:endParaRPr lang="en-US" altLang="zh-CN" sz="2000" dirty="0"/>
          </a:p>
          <a:p>
            <a:pPr marL="0" indent="0">
              <a:buNone/>
            </a:pPr>
            <a:r>
              <a:rPr lang="zh-CN" altLang="en-US" sz="2000" dirty="0"/>
              <a:t>存储程序也允许你在数据库服务器上有函数库。这是一个被现代应用程序语言共享的特征，它允许这样的内部设计，比如通过使用类。使用这些客户端应用程序语言特征对甚至于数据库使用范围以外的编程人员都有好处。</a:t>
            </a:r>
            <a:endParaRPr lang="zh-CN" altLang="en-US" sz="2000" dirty="0"/>
          </a:p>
          <a:p>
            <a:pPr marL="0" indent="0">
              <a:buNone/>
            </a:pPr>
            <a:endParaRPr lang="en-US" altLang="zh-CN" sz="1400" dirty="0"/>
          </a:p>
          <a:p>
            <a:endParaRPr lang="zh-CN" alt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存储过程简介</a:t>
            </a:r>
            <a:endParaRPr lang="zh-CN" altLang="en-US" dirty="0"/>
          </a:p>
        </p:txBody>
      </p:sp>
      <p:sp>
        <p:nvSpPr>
          <p:cNvPr id="3" name="内容占位符 2"/>
          <p:cNvSpPr>
            <a:spLocks noGrp="1"/>
          </p:cNvSpPr>
          <p:nvPr>
            <p:ph idx="1"/>
          </p:nvPr>
        </p:nvSpPr>
        <p:spPr/>
        <p:txBody>
          <a:bodyPr/>
          <a:lstStyle/>
          <a:p>
            <a:endParaRPr lang="en-US" altLang="zh-CN" dirty="0"/>
          </a:p>
          <a:p>
            <a:endParaRPr lang="en-US" altLang="zh-CN" dirty="0"/>
          </a:p>
          <a:p>
            <a:endParaRPr lang="zh-CN" altLang="en-US" dirty="0"/>
          </a:p>
        </p:txBody>
      </p:sp>
      <p:sp>
        <p:nvSpPr>
          <p:cNvPr id="4" name="文本框 3"/>
          <p:cNvSpPr txBox="1"/>
          <p:nvPr/>
        </p:nvSpPr>
        <p:spPr>
          <a:xfrm>
            <a:off x="762000" y="1143000"/>
            <a:ext cx="7391400" cy="5139869"/>
          </a:xfrm>
          <a:prstGeom prst="rect">
            <a:avLst/>
          </a:prstGeom>
          <a:noFill/>
          <a:ln w="12700">
            <a:solidFill>
              <a:schemeClr val="tx1"/>
            </a:solidFill>
          </a:ln>
        </p:spPr>
        <p:txBody>
          <a:bodyPr wrap="square" rtlCol="0">
            <a:spAutoFit/>
          </a:bodyPr>
          <a:lstStyle/>
          <a:p>
            <a:r>
              <a:rPr lang="zh-CN" altLang="en-US" sz="4000" dirty="0"/>
              <a:t>语法要点：</a:t>
            </a:r>
            <a:endParaRPr lang="en-US" altLang="zh-CN" sz="4000" dirty="0"/>
          </a:p>
          <a:p>
            <a:r>
              <a:rPr lang="en-US" altLang="zh-CN" sz="2400" dirty="0"/>
              <a:t>//</a:t>
            </a:r>
            <a:r>
              <a:rPr lang="zh-CN" altLang="en-US" sz="2400" dirty="0"/>
              <a:t>变量声明</a:t>
            </a:r>
            <a:endParaRPr lang="en-US" altLang="zh-CN" sz="2400" dirty="0"/>
          </a:p>
          <a:p>
            <a:r>
              <a:rPr lang="en-US" altLang="zh-CN" sz="2400" dirty="0"/>
              <a:t>  declare </a:t>
            </a:r>
            <a:r>
              <a:rPr lang="en-US" altLang="zh-CN" sz="2400" dirty="0" err="1"/>
              <a:t>var</a:t>
            </a:r>
            <a:r>
              <a:rPr lang="en-US" altLang="zh-CN" sz="2400" dirty="0"/>
              <a:t> </a:t>
            </a:r>
            <a:r>
              <a:rPr lang="en-US" altLang="zh-CN" sz="2400" dirty="0" err="1"/>
              <a:t>int</a:t>
            </a:r>
            <a:r>
              <a:rPr lang="en-US" altLang="zh-CN" sz="2400" dirty="0"/>
              <a:t>;  </a:t>
            </a:r>
            <a:endParaRPr lang="en-US" altLang="zh-CN" sz="2400" dirty="0"/>
          </a:p>
          <a:p>
            <a:r>
              <a:rPr lang="en-US" altLang="zh-CN" sz="2400" dirty="0"/>
              <a:t>//  </a:t>
            </a:r>
            <a:r>
              <a:rPr lang="zh-CN" altLang="en-US" sz="2400" dirty="0"/>
              <a:t>变量 赋值</a:t>
            </a:r>
            <a:endParaRPr lang="en-US" altLang="zh-CN" sz="2400" dirty="0"/>
          </a:p>
          <a:p>
            <a:r>
              <a:rPr lang="en-US" altLang="zh-CN" sz="2400" dirty="0"/>
              <a:t>   </a:t>
            </a:r>
            <a:r>
              <a:rPr lang="en-US" altLang="zh-CN" sz="2400" dirty="0">
                <a:solidFill>
                  <a:srgbClr val="FF0000"/>
                </a:solidFill>
              </a:rPr>
              <a:t>set </a:t>
            </a:r>
            <a:r>
              <a:rPr lang="en-US" altLang="zh-CN" sz="2400" dirty="0"/>
              <a:t> </a:t>
            </a:r>
            <a:r>
              <a:rPr lang="en-US" altLang="zh-CN" sz="2400" dirty="0" err="1"/>
              <a:t>var</a:t>
            </a:r>
            <a:r>
              <a:rPr lang="en-US" altLang="zh-CN" sz="2400" dirty="0"/>
              <a:t> = 100;</a:t>
            </a:r>
            <a:endParaRPr lang="en-US" altLang="zh-CN" sz="2400" dirty="0"/>
          </a:p>
          <a:p>
            <a:r>
              <a:rPr lang="en-US" altLang="zh-CN" sz="2400" dirty="0"/>
              <a:t>//  </a:t>
            </a:r>
            <a:r>
              <a:rPr lang="zh-CN" altLang="en-US" sz="2400" dirty="0"/>
              <a:t>从数据库里面 选值进入变量</a:t>
            </a:r>
            <a:endParaRPr lang="en-US" altLang="zh-CN" sz="2400" dirty="0"/>
          </a:p>
          <a:p>
            <a:r>
              <a:rPr lang="en-US" altLang="zh-CN" sz="2400" dirty="0"/>
              <a:t>  select  id  </a:t>
            </a:r>
            <a:r>
              <a:rPr lang="en-US" altLang="zh-CN" sz="2400" dirty="0">
                <a:solidFill>
                  <a:srgbClr val="FF0000"/>
                </a:solidFill>
              </a:rPr>
              <a:t>into</a:t>
            </a:r>
            <a:r>
              <a:rPr lang="en-US" altLang="zh-CN" sz="2400" dirty="0"/>
              <a:t>  </a:t>
            </a:r>
            <a:r>
              <a:rPr lang="en-US" altLang="zh-CN" sz="2400" dirty="0" err="1"/>
              <a:t>var</a:t>
            </a:r>
            <a:r>
              <a:rPr lang="en-US" altLang="zh-CN" sz="2400" dirty="0"/>
              <a:t>  from </a:t>
            </a:r>
            <a:r>
              <a:rPr lang="en-US" altLang="zh-CN" sz="2400" dirty="0" err="1"/>
              <a:t>emp</a:t>
            </a:r>
            <a:r>
              <a:rPr lang="en-US" altLang="zh-CN" sz="2400" dirty="0"/>
              <a:t>;</a:t>
            </a:r>
            <a:endParaRPr lang="en-US" altLang="zh-CN" sz="2400" dirty="0"/>
          </a:p>
          <a:p>
            <a:r>
              <a:rPr lang="zh-CN" altLang="en-US" sz="2400" dirty="0"/>
              <a:t>判断语句</a:t>
            </a:r>
            <a:endParaRPr lang="en-US" altLang="zh-CN" sz="2400" dirty="0"/>
          </a:p>
          <a:p>
            <a:r>
              <a:rPr lang="en-US" altLang="zh-CN" sz="2400" dirty="0"/>
              <a:t>if   a</a:t>
            </a:r>
            <a:r>
              <a:rPr lang="zh-CN" altLang="en-US" sz="2400" dirty="0"/>
              <a:t> </a:t>
            </a:r>
            <a:r>
              <a:rPr lang="en-US" altLang="zh-CN" sz="2400" dirty="0"/>
              <a:t>&gt;</a:t>
            </a:r>
            <a:r>
              <a:rPr lang="zh-CN" altLang="en-US" sz="2400" dirty="0"/>
              <a:t> </a:t>
            </a:r>
            <a:r>
              <a:rPr lang="en-US" altLang="zh-CN" sz="2400" dirty="0"/>
              <a:t>b</a:t>
            </a:r>
            <a:r>
              <a:rPr lang="zh-CN" altLang="en-US" sz="2400" dirty="0"/>
              <a:t> </a:t>
            </a:r>
            <a:r>
              <a:rPr lang="en-US" altLang="zh-CN" sz="2400" dirty="0"/>
              <a:t>then</a:t>
            </a:r>
            <a:endParaRPr lang="en-US" altLang="zh-CN" sz="2400" dirty="0"/>
          </a:p>
          <a:p>
            <a:r>
              <a:rPr lang="en-US" altLang="zh-CN" sz="2400" dirty="0"/>
              <a:t>    ….</a:t>
            </a:r>
            <a:endParaRPr lang="en-US" altLang="zh-CN" sz="2400" dirty="0"/>
          </a:p>
          <a:p>
            <a:r>
              <a:rPr lang="en-US" altLang="zh-CN" sz="2400" dirty="0"/>
              <a:t>else</a:t>
            </a:r>
            <a:endParaRPr lang="en-US" altLang="zh-CN" sz="2400" dirty="0"/>
          </a:p>
          <a:p>
            <a:r>
              <a:rPr lang="en-US" altLang="zh-CN" sz="2400" dirty="0"/>
              <a:t>    ….</a:t>
            </a:r>
            <a:endParaRPr lang="en-US" altLang="zh-CN" sz="2400" dirty="0"/>
          </a:p>
          <a:p>
            <a:r>
              <a:rPr lang="en-US" altLang="zh-CN" sz="2400" dirty="0"/>
              <a:t>end if;</a:t>
            </a:r>
            <a:endParaRPr lang="en-US" altLang="zh-CN" sz="24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存储过程简介</a:t>
            </a:r>
            <a:endParaRPr lang="zh-CN" altLang="en-US" dirty="0"/>
          </a:p>
        </p:txBody>
      </p:sp>
      <p:sp>
        <p:nvSpPr>
          <p:cNvPr id="3" name="内容占位符 2"/>
          <p:cNvSpPr>
            <a:spLocks noGrp="1"/>
          </p:cNvSpPr>
          <p:nvPr>
            <p:ph idx="1"/>
          </p:nvPr>
        </p:nvSpPr>
        <p:spPr/>
        <p:txBody>
          <a:bodyPr/>
          <a:lstStyle/>
          <a:p>
            <a:endParaRPr lang="en-US" altLang="zh-CN" dirty="0"/>
          </a:p>
          <a:p>
            <a:endParaRPr lang="en-US" altLang="zh-CN" dirty="0"/>
          </a:p>
          <a:p>
            <a:endParaRPr lang="zh-CN" altLang="en-US" dirty="0"/>
          </a:p>
        </p:txBody>
      </p:sp>
      <p:sp>
        <p:nvSpPr>
          <p:cNvPr id="4" name="文本框 3"/>
          <p:cNvSpPr txBox="1"/>
          <p:nvPr/>
        </p:nvSpPr>
        <p:spPr>
          <a:xfrm>
            <a:off x="876300" y="2057400"/>
            <a:ext cx="7391400" cy="3170099"/>
          </a:xfrm>
          <a:prstGeom prst="rect">
            <a:avLst/>
          </a:prstGeom>
          <a:noFill/>
          <a:ln w="12700">
            <a:solidFill>
              <a:schemeClr val="tx1"/>
            </a:solidFill>
          </a:ln>
        </p:spPr>
        <p:txBody>
          <a:bodyPr wrap="square" rtlCol="0">
            <a:spAutoFit/>
          </a:bodyPr>
          <a:lstStyle/>
          <a:p>
            <a:r>
              <a:rPr lang="zh-CN" altLang="en-US" sz="4000" dirty="0"/>
              <a:t>练习： 写一个银行转账的存储过程</a:t>
            </a:r>
            <a:endParaRPr lang="en-US" altLang="zh-CN" sz="4000" dirty="0"/>
          </a:p>
          <a:p>
            <a:endParaRPr lang="en-US" altLang="zh-CN" sz="4000" dirty="0"/>
          </a:p>
          <a:p>
            <a:r>
              <a:rPr lang="en-US" altLang="zh-CN" sz="4000" dirty="0"/>
              <a:t>procedure transfer(acc1, acc2,</a:t>
            </a:r>
            <a:endParaRPr lang="en-US" altLang="zh-CN" sz="4000" dirty="0"/>
          </a:p>
          <a:p>
            <a:r>
              <a:rPr lang="en-US" altLang="zh-CN" sz="4000" dirty="0"/>
              <a:t>money, ret)</a:t>
            </a:r>
            <a:endParaRPr lang="zh-CN" altLang="en-US" sz="40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92162"/>
          </a:xfrm>
        </p:spPr>
        <p:txBody>
          <a:bodyPr/>
          <a:lstStyle/>
          <a:p>
            <a:r>
              <a:rPr lang="zh-CN" altLang="en-US" dirty="0"/>
              <a:t>触发器简介</a:t>
            </a:r>
            <a:endParaRPr lang="zh-CN" altLang="en-US" dirty="0"/>
          </a:p>
        </p:txBody>
      </p:sp>
      <p:sp>
        <p:nvSpPr>
          <p:cNvPr id="3" name="内容占位符 2"/>
          <p:cNvSpPr>
            <a:spLocks noGrp="1"/>
          </p:cNvSpPr>
          <p:nvPr>
            <p:ph idx="1"/>
          </p:nvPr>
        </p:nvSpPr>
        <p:spPr>
          <a:xfrm>
            <a:off x="457200" y="1219201"/>
            <a:ext cx="8229600" cy="2286000"/>
          </a:xfrm>
        </p:spPr>
        <p:txBody>
          <a:bodyPr/>
          <a:lstStyle/>
          <a:p>
            <a:r>
              <a:rPr lang="zh-CN" altLang="en-US" dirty="0"/>
              <a:t>触发器</a:t>
            </a:r>
            <a:r>
              <a:rPr lang="en-US" altLang="zh-CN" dirty="0"/>
              <a:t>(Trigger)</a:t>
            </a:r>
            <a:r>
              <a:rPr lang="zh-CN" altLang="en-US" dirty="0"/>
              <a:t>是一个特殊的存储过程，它的执行不是由程序调用，也不是手工启动，而是由事件触发。</a:t>
            </a:r>
            <a:endParaRPr lang="zh-CN" altLang="en-US" dirty="0"/>
          </a:p>
          <a:p>
            <a:r>
              <a:rPr lang="zh-CN" altLang="en-US" dirty="0"/>
              <a:t>触发器经常用于加强数据的完整性约束和业务规则等。</a:t>
            </a:r>
            <a:endParaRPr lang="zh-CN" altLang="en-US" dirty="0"/>
          </a:p>
        </p:txBody>
      </p:sp>
      <p:sp>
        <p:nvSpPr>
          <p:cNvPr id="4" name="文本框 3"/>
          <p:cNvSpPr txBox="1"/>
          <p:nvPr/>
        </p:nvSpPr>
        <p:spPr>
          <a:xfrm>
            <a:off x="685800" y="3352800"/>
            <a:ext cx="7848600" cy="3416320"/>
          </a:xfrm>
          <a:prstGeom prst="rect">
            <a:avLst/>
          </a:prstGeom>
          <a:noFill/>
          <a:ln w="9525">
            <a:solidFill>
              <a:schemeClr val="tx1"/>
            </a:solidFill>
          </a:ln>
        </p:spPr>
        <p:txBody>
          <a:bodyPr wrap="square" rtlCol="0">
            <a:spAutoFit/>
          </a:bodyPr>
          <a:lstStyle/>
          <a:p>
            <a:r>
              <a:rPr lang="en-US" altLang="zh-CN" dirty="0"/>
              <a:t>CREATE TRIGGER </a:t>
            </a:r>
            <a:r>
              <a:rPr lang="zh-CN" altLang="en-US" dirty="0"/>
              <a:t>触发器名称 </a:t>
            </a:r>
            <a:r>
              <a:rPr lang="en-US" altLang="zh-CN" dirty="0"/>
              <a:t>BEFORE|AFTER </a:t>
            </a:r>
            <a:r>
              <a:rPr lang="zh-CN" altLang="en-US" dirty="0"/>
              <a:t>触发事件</a:t>
            </a:r>
            <a:endParaRPr lang="zh-CN" altLang="en-US" dirty="0"/>
          </a:p>
          <a:p>
            <a:r>
              <a:rPr lang="zh-CN" altLang="en-US" dirty="0"/>
              <a:t>  </a:t>
            </a:r>
            <a:r>
              <a:rPr lang="en-US" altLang="zh-CN" dirty="0"/>
              <a:t>ON </a:t>
            </a:r>
            <a:r>
              <a:rPr lang="zh-CN" altLang="en-US" dirty="0"/>
              <a:t>表名 </a:t>
            </a:r>
            <a:r>
              <a:rPr lang="en-US" altLang="zh-CN" dirty="0"/>
              <a:t>FOR EACH ROW</a:t>
            </a:r>
            <a:endParaRPr lang="en-US" altLang="zh-CN" dirty="0"/>
          </a:p>
          <a:p>
            <a:r>
              <a:rPr lang="en-US" altLang="zh-CN" dirty="0"/>
              <a:t>  BEGIN</a:t>
            </a:r>
            <a:endParaRPr lang="en-US" altLang="zh-CN" dirty="0"/>
          </a:p>
          <a:p>
            <a:r>
              <a:rPr lang="en-US" altLang="zh-CN" dirty="0"/>
              <a:t>    </a:t>
            </a:r>
            <a:r>
              <a:rPr lang="zh-CN" altLang="en-US" dirty="0"/>
              <a:t>触发器程序体</a:t>
            </a:r>
            <a:endParaRPr lang="zh-CN" altLang="en-US" dirty="0"/>
          </a:p>
          <a:p>
            <a:r>
              <a:rPr lang="zh-CN" altLang="en-US" dirty="0"/>
              <a:t>  </a:t>
            </a:r>
            <a:r>
              <a:rPr lang="en-US" altLang="zh-CN" dirty="0"/>
              <a:t>END</a:t>
            </a:r>
            <a:endParaRPr lang="en-US" altLang="zh-CN" dirty="0"/>
          </a:p>
          <a:p>
            <a:endParaRPr lang="en-US" altLang="zh-CN" dirty="0"/>
          </a:p>
          <a:p>
            <a:r>
              <a:rPr lang="en-US" altLang="zh-CN" dirty="0"/>
              <a:t>-- </a:t>
            </a:r>
            <a:r>
              <a:rPr lang="zh-CN" altLang="en-US" dirty="0"/>
              <a:t>触发器名称，它和</a:t>
            </a:r>
            <a:r>
              <a:rPr lang="en-US" altLang="zh-CN" dirty="0"/>
              <a:t>MySQL</a:t>
            </a:r>
            <a:r>
              <a:rPr lang="zh-CN" altLang="en-US" dirty="0"/>
              <a:t>中其他对象的命名方式</a:t>
            </a:r>
            <a:endParaRPr lang="zh-CN" altLang="en-US" dirty="0"/>
          </a:p>
          <a:p>
            <a:r>
              <a:rPr lang="en-US" altLang="zh-CN" dirty="0"/>
              <a:t>-- {BEFORE|AFTER} </a:t>
            </a:r>
            <a:r>
              <a:rPr lang="zh-CN" altLang="en-US" dirty="0"/>
              <a:t>触发器触发的时机</a:t>
            </a:r>
            <a:endParaRPr lang="zh-CN" altLang="en-US" dirty="0"/>
          </a:p>
          <a:p>
            <a:r>
              <a:rPr lang="en-US" altLang="zh-CN" dirty="0"/>
              <a:t>-- {INSERT|UPDATE|DELETE} </a:t>
            </a:r>
            <a:r>
              <a:rPr lang="zh-CN" altLang="en-US" dirty="0"/>
              <a:t>触发器事件</a:t>
            </a:r>
            <a:endParaRPr lang="zh-CN" altLang="en-US" dirty="0"/>
          </a:p>
          <a:p>
            <a:r>
              <a:rPr lang="en-US" altLang="zh-CN" dirty="0"/>
              <a:t>-- FOR EACH ROW </a:t>
            </a:r>
            <a:r>
              <a:rPr lang="zh-CN" altLang="en-US" dirty="0"/>
              <a:t>子句通知触发器每隔一行执行一次动作，而不是对整个表执行一次。</a:t>
            </a:r>
            <a:endParaRPr lang="zh-CN" altLang="en-US" dirty="0"/>
          </a:p>
          <a:p>
            <a:r>
              <a:rPr lang="en-US" altLang="zh-CN" dirty="0"/>
              <a:t>--   (</a:t>
            </a:r>
            <a:r>
              <a:rPr lang="zh-CN" altLang="en-US" dirty="0"/>
              <a:t>针对</a:t>
            </a:r>
            <a:r>
              <a:rPr lang="en-US" altLang="zh-CN" dirty="0"/>
              <a:t>insert</a:t>
            </a:r>
            <a:r>
              <a:rPr lang="zh-CN" altLang="en-US" dirty="0"/>
              <a:t>和</a:t>
            </a:r>
            <a:r>
              <a:rPr lang="en-US" altLang="zh-CN" dirty="0"/>
              <a:t>delete</a:t>
            </a:r>
            <a:r>
              <a:rPr lang="zh-CN" altLang="en-US" dirty="0"/>
              <a:t>语句，每一行都触发</a:t>
            </a:r>
            <a:r>
              <a:rPr lang="en-US" altLang="zh-CN" dirty="0"/>
              <a:t>)</a:t>
            </a:r>
            <a:endParaRPr lang="zh-CN" altLang="en-US" dirty="0"/>
          </a:p>
        </p:txBody>
      </p:sp>
    </p:spTree>
  </p:cSld>
  <p:clrMapOvr>
    <a:masterClrMapping/>
  </p:clrMapOvr>
</p:sld>
</file>

<file path=ppt/theme/theme1.xml><?xml version="1.0" encoding="utf-8"?>
<a:theme xmlns:a="http://schemas.openxmlformats.org/drawingml/2006/main" name="海辰PPT母版">
  <a:themeElements>
    <a:clrScheme name="海辰PPT母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海辰PPT母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海辰PPT母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海辰PPT母版">
  <a:themeElements>
    <a:clrScheme name="1_海辰PPT母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海辰PPT母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海辰PPT母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20128</Words>
  <Application>WPS 演示</Application>
  <PresentationFormat>全屏显示(4:3)</PresentationFormat>
  <Paragraphs>1614</Paragraphs>
  <Slides>110</Slides>
  <Notes>60</Notes>
  <HiddenSlides>0</HiddenSlides>
  <MMClips>0</MMClips>
  <ScaleCrop>false</ScaleCrop>
  <HeadingPairs>
    <vt:vector size="8" baseType="variant">
      <vt:variant>
        <vt:lpstr>已用的字体</vt:lpstr>
      </vt:variant>
      <vt:variant>
        <vt:i4>24</vt:i4>
      </vt:variant>
      <vt:variant>
        <vt:lpstr>主题</vt:lpstr>
      </vt:variant>
      <vt:variant>
        <vt:i4>2</vt:i4>
      </vt:variant>
      <vt:variant>
        <vt:lpstr>嵌入 OLE 服务器</vt:lpstr>
      </vt:variant>
      <vt:variant>
        <vt:i4>1</vt:i4>
      </vt:variant>
      <vt:variant>
        <vt:lpstr>幻灯片标题</vt:lpstr>
      </vt:variant>
      <vt:variant>
        <vt:i4>110</vt:i4>
      </vt:variant>
    </vt:vector>
  </HeadingPairs>
  <TitlesOfParts>
    <vt:vector size="137" baseType="lpstr">
      <vt:lpstr>Arial</vt:lpstr>
      <vt:lpstr>宋体</vt:lpstr>
      <vt:lpstr>Wingdings</vt:lpstr>
      <vt:lpstr>Calibri</vt:lpstr>
      <vt:lpstr>Calibri Light</vt:lpstr>
      <vt:lpstr>黑体</vt:lpstr>
      <vt:lpstr>微软雅黑</vt:lpstr>
      <vt:lpstr>Arial Unicode MS</vt:lpstr>
      <vt:lpstr>Calibri Light</vt:lpstr>
      <vt:lpstr>华文新魏</vt:lpstr>
      <vt:lpstr>楷体_GB2312</vt:lpstr>
      <vt:lpstr>MS PGothic</vt:lpstr>
      <vt:lpstr>华文细黑</vt:lpstr>
      <vt:lpstr>华文隶书</vt:lpstr>
      <vt:lpstr>华文行楷</vt:lpstr>
      <vt:lpstr>Courier New</vt:lpstr>
      <vt:lpstr>Times New Roman</vt:lpstr>
      <vt:lpstr>Times New Roman</vt:lpstr>
      <vt:lpstr>Arial</vt:lpstr>
      <vt:lpstr>华文彩云</vt:lpstr>
      <vt:lpstr>Arial Unicode MS</vt:lpstr>
      <vt:lpstr>Verdana</vt:lpstr>
      <vt:lpstr>Arial Unicode MS</vt:lpstr>
      <vt:lpstr>新宋体</vt:lpstr>
      <vt:lpstr>海辰PPT母版</vt:lpstr>
      <vt:lpstr>1_海辰PPT母版</vt:lpstr>
      <vt:lpstr>Package</vt:lpstr>
      <vt:lpstr>数据库讲义</vt:lpstr>
      <vt:lpstr>对大家的要求</vt:lpstr>
      <vt:lpstr>计算机编程的学习之道</vt:lpstr>
      <vt:lpstr>计算机编程的学习之道</vt:lpstr>
      <vt:lpstr>问题：</vt:lpstr>
      <vt:lpstr>内容介绍</vt:lpstr>
      <vt:lpstr>目标	</vt:lpstr>
      <vt:lpstr>数据库的基本概念</vt:lpstr>
      <vt:lpstr>数据库的基本概念</vt:lpstr>
      <vt:lpstr>数据库的基本概念</vt:lpstr>
      <vt:lpstr>数据库的基本概念</vt:lpstr>
      <vt:lpstr>数据库的基本概念</vt:lpstr>
      <vt:lpstr>数据库的基本概念</vt:lpstr>
      <vt:lpstr>数据库的基本概念</vt:lpstr>
      <vt:lpstr>数据库的基本概念</vt:lpstr>
      <vt:lpstr>为什么要学习 MYSQL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显示表结构操作</vt:lpstr>
      <vt:lpstr>小总结：</vt:lpstr>
      <vt:lpstr>MySQL常用数据类型</vt:lpstr>
      <vt:lpstr>PowerPoint 演示文稿</vt:lpstr>
      <vt:lpstr>PowerPoint 演示文稿</vt:lpstr>
      <vt:lpstr>MySQL常用数据类型 数值</vt:lpstr>
      <vt:lpstr>MySQL常用数据类型 数值</vt:lpstr>
      <vt:lpstr>PowerPoint 演示文稿</vt:lpstr>
      <vt:lpstr>总结：常用数据类型</vt:lpstr>
      <vt:lpstr>MySQL 字符client端</vt:lpstr>
      <vt:lpstr>PowerPoint 演示文稿</vt:lpstr>
      <vt:lpstr>思考</vt:lpstr>
      <vt:lpstr>思考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MySQL数据库中的通配符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小总结：</vt:lpstr>
      <vt:lpstr>数据库事务</vt:lpstr>
      <vt:lpstr>数据库事务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MySQL数据库</vt:lpstr>
      <vt:lpstr>小总结：</vt:lpstr>
      <vt:lpstr>PowerPoint 演示文稿</vt:lpstr>
      <vt:lpstr>PowerPoint 演示文稿</vt:lpstr>
      <vt:lpstr>字符串函数的练习</vt:lpstr>
      <vt:lpstr>PowerPoint 演示文稿</vt:lpstr>
      <vt:lpstr>PowerPoint 演示文稿</vt:lpstr>
      <vt:lpstr>PowerPoint 演示文稿</vt:lpstr>
      <vt:lpstr>PowerPoint 演示文稿</vt:lpstr>
      <vt:lpstr>PowerPoint 演示文稿</vt:lpstr>
      <vt:lpstr>标识列的概念</vt:lpstr>
      <vt:lpstr>PowerPoint 演示文稿</vt:lpstr>
      <vt:lpstr>PowerPoint 演示文稿</vt:lpstr>
      <vt:lpstr>PowerPoint 演示文稿</vt:lpstr>
      <vt:lpstr>PowerPoint 演示文稿</vt:lpstr>
      <vt:lpstr>PowerPoint 演示文稿</vt:lpstr>
      <vt:lpstr>思考</vt:lpstr>
      <vt:lpstr>选择主键的原则</vt:lpstr>
      <vt:lpstr>思考</vt:lpstr>
      <vt:lpstr>PowerPoint 演示文稿</vt:lpstr>
      <vt:lpstr>PowerPoint 演示文稿</vt:lpstr>
      <vt:lpstr>联合查询</vt:lpstr>
      <vt:lpstr>联合查询</vt:lpstr>
      <vt:lpstr>联合查询</vt:lpstr>
      <vt:lpstr>PowerPoint 演示文稿</vt:lpstr>
      <vt:lpstr>PowerPoint 演示文稿</vt:lpstr>
      <vt:lpstr>PowerPoint 演示文稿</vt:lpstr>
      <vt:lpstr>存储过程简介</vt:lpstr>
      <vt:lpstr>存储过程简介</vt:lpstr>
      <vt:lpstr>存储过程简介</vt:lpstr>
      <vt:lpstr>触发器简介</vt:lpstr>
      <vt:lpstr>触发器简介</vt:lpstr>
      <vt:lpstr>触发器简介</vt:lpstr>
      <vt:lpstr>视图的简介</vt:lpstr>
      <vt:lpstr>视图的简介</vt:lpstr>
      <vt:lpstr>视图的简介</vt:lpstr>
      <vt:lpstr>View 的常用命令 </vt:lpstr>
      <vt:lpstr>创建视图</vt:lpstr>
      <vt:lpstr>Top-N 分析</vt:lpstr>
      <vt:lpstr>图形化client端的安装使用</vt:lpstr>
      <vt:lpstr>PowerPoint 演示文稿</vt:lpstr>
      <vt:lpstr>现在就讲到这里，谢谢大家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zhangwen</dc:creator>
  <cp:lastModifiedBy>Administrator</cp:lastModifiedBy>
  <cp:revision>218</cp:revision>
  <cp:lastPrinted>2113-01-01T00:00:00Z</cp:lastPrinted>
  <dcterms:created xsi:type="dcterms:W3CDTF">2113-01-01T00:00:00Z</dcterms:created>
  <dcterms:modified xsi:type="dcterms:W3CDTF">2018-09-21T02:21:50Z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2052-10.1.0.7469</vt:lpwstr>
  </property>
</Properties>
</file>