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49"/>
  </p:notesMasterIdLst>
  <p:handoutMasterIdLst>
    <p:handoutMasterId r:id="rId50"/>
  </p:handoutMasterIdLst>
  <p:sldIdLst>
    <p:sldId id="462" r:id="rId8"/>
    <p:sldId id="972" r:id="rId9"/>
    <p:sldId id="463" r:id="rId10"/>
    <p:sldId id="974" r:id="rId11"/>
    <p:sldId id="975" r:id="rId12"/>
    <p:sldId id="976" r:id="rId13"/>
    <p:sldId id="977" r:id="rId14"/>
    <p:sldId id="978" r:id="rId15"/>
    <p:sldId id="484" r:id="rId16"/>
    <p:sldId id="979" r:id="rId17"/>
    <p:sldId id="980" r:id="rId18"/>
    <p:sldId id="981" r:id="rId19"/>
    <p:sldId id="982" r:id="rId20"/>
    <p:sldId id="983" r:id="rId21"/>
    <p:sldId id="984" r:id="rId22"/>
    <p:sldId id="985" r:id="rId23"/>
    <p:sldId id="986" r:id="rId24"/>
    <p:sldId id="987" r:id="rId25"/>
    <p:sldId id="988" r:id="rId26"/>
    <p:sldId id="989" r:id="rId27"/>
    <p:sldId id="1000" r:id="rId28"/>
    <p:sldId id="992" r:id="rId29"/>
    <p:sldId id="994" r:id="rId30"/>
    <p:sldId id="999" r:id="rId31"/>
    <p:sldId id="1002" r:id="rId32"/>
    <p:sldId id="1003" r:id="rId33"/>
    <p:sldId id="990" r:id="rId34"/>
    <p:sldId id="995" r:id="rId35"/>
    <p:sldId id="996" r:id="rId36"/>
    <p:sldId id="997" r:id="rId37"/>
    <p:sldId id="998" r:id="rId38"/>
    <p:sldId id="1086" r:id="rId39"/>
    <p:sldId id="1093" r:id="rId40"/>
    <p:sldId id="1094" r:id="rId41"/>
    <p:sldId id="1071" r:id="rId42"/>
    <p:sldId id="1087" r:id="rId43"/>
    <p:sldId id="1088" r:id="rId44"/>
    <p:sldId id="1089" r:id="rId45"/>
    <p:sldId id="1090" r:id="rId46"/>
    <p:sldId id="1091" r:id="rId47"/>
    <p:sldId id="1092"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919191"/>
    <a:srgbClr val="B60206"/>
    <a:srgbClr val="49504F"/>
    <a:srgbClr val="B70006"/>
    <a:srgbClr val="FFFFE4"/>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6192" autoAdjust="0"/>
  </p:normalViewPr>
  <p:slideViewPr>
    <p:cSldViewPr snapToGrid="0">
      <p:cViewPr varScale="1">
        <p:scale>
          <a:sx n="127" d="100"/>
          <a:sy n="127" d="100"/>
        </p:scale>
        <p:origin x="512" y="92"/>
      </p:cViewPr>
      <p:guideLst/>
    </p:cSldViewPr>
  </p:slideViewPr>
  <p:notesTextViewPr>
    <p:cViewPr>
      <p:scale>
        <a:sx n="1" d="1"/>
        <a:sy n="1" d="1"/>
      </p:scale>
      <p:origin x="0" y="0"/>
    </p:cViewPr>
  </p:notesTextViewPr>
  <p:notesViewPr>
    <p:cSldViewPr snapToGrid="0" showGuide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2023/7/19</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32</a:t>
            </a:fld>
            <a:endParaRPr lang="zh-CN" altLang="en-US">
              <a:solidFill>
                <a:srgbClr val="000000"/>
              </a:solidFill>
            </a:endParaRPr>
          </a:p>
        </p:txBody>
      </p:sp>
    </p:spTree>
    <p:extLst>
      <p:ext uri="{BB962C8B-B14F-4D97-AF65-F5344CB8AC3E}">
        <p14:creationId xmlns:p14="http://schemas.microsoft.com/office/powerpoint/2010/main" val="165467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41</a:t>
            </a:fld>
            <a:endParaRPr lang="zh-CN" altLang="en-US">
              <a:solidFill>
                <a:srgbClr val="000000"/>
              </a:solidFill>
            </a:endParaRPr>
          </a:p>
        </p:txBody>
      </p:sp>
    </p:spTree>
    <p:extLst>
      <p:ext uri="{BB962C8B-B14F-4D97-AF65-F5344CB8AC3E}">
        <p14:creationId xmlns:p14="http://schemas.microsoft.com/office/powerpoint/2010/main" val="343591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33</a:t>
            </a:fld>
            <a:endParaRPr lang="zh-CN" altLang="en-US">
              <a:solidFill>
                <a:srgbClr val="000000"/>
              </a:solidFill>
            </a:endParaRPr>
          </a:p>
        </p:txBody>
      </p:sp>
    </p:spTree>
    <p:extLst>
      <p:ext uri="{BB962C8B-B14F-4D97-AF65-F5344CB8AC3E}">
        <p14:creationId xmlns:p14="http://schemas.microsoft.com/office/powerpoint/2010/main" val="224447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34</a:t>
            </a:fld>
            <a:endParaRPr lang="zh-CN" altLang="en-US">
              <a:solidFill>
                <a:srgbClr val="000000"/>
              </a:solidFill>
            </a:endParaRPr>
          </a:p>
        </p:txBody>
      </p:sp>
    </p:spTree>
    <p:extLst>
      <p:ext uri="{BB962C8B-B14F-4D97-AF65-F5344CB8AC3E}">
        <p14:creationId xmlns:p14="http://schemas.microsoft.com/office/powerpoint/2010/main" val="47375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35</a:t>
            </a:fld>
            <a:endParaRPr lang="zh-CN" altLang="en-US">
              <a:solidFill>
                <a:srgbClr val="000000"/>
              </a:solidFill>
            </a:endParaRPr>
          </a:p>
        </p:txBody>
      </p:sp>
    </p:spTree>
    <p:extLst>
      <p:ext uri="{BB962C8B-B14F-4D97-AF65-F5344CB8AC3E}">
        <p14:creationId xmlns:p14="http://schemas.microsoft.com/office/powerpoint/2010/main" val="86812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36</a:t>
            </a:fld>
            <a:endParaRPr lang="zh-CN" altLang="en-US">
              <a:solidFill>
                <a:srgbClr val="000000"/>
              </a:solidFill>
            </a:endParaRPr>
          </a:p>
        </p:txBody>
      </p:sp>
    </p:spTree>
    <p:extLst>
      <p:ext uri="{BB962C8B-B14F-4D97-AF65-F5344CB8AC3E}">
        <p14:creationId xmlns:p14="http://schemas.microsoft.com/office/powerpoint/2010/main" val="248664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37</a:t>
            </a:fld>
            <a:endParaRPr lang="zh-CN" altLang="en-US">
              <a:solidFill>
                <a:srgbClr val="000000"/>
              </a:solidFill>
            </a:endParaRPr>
          </a:p>
        </p:txBody>
      </p:sp>
    </p:spTree>
    <p:extLst>
      <p:ext uri="{BB962C8B-B14F-4D97-AF65-F5344CB8AC3E}">
        <p14:creationId xmlns:p14="http://schemas.microsoft.com/office/powerpoint/2010/main" val="259453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38</a:t>
            </a:fld>
            <a:endParaRPr lang="zh-CN" altLang="en-US">
              <a:solidFill>
                <a:srgbClr val="000000"/>
              </a:solidFill>
            </a:endParaRPr>
          </a:p>
        </p:txBody>
      </p:sp>
    </p:spTree>
    <p:extLst>
      <p:ext uri="{BB962C8B-B14F-4D97-AF65-F5344CB8AC3E}">
        <p14:creationId xmlns:p14="http://schemas.microsoft.com/office/powerpoint/2010/main" val="72968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39</a:t>
            </a:fld>
            <a:endParaRPr lang="zh-CN" altLang="en-US">
              <a:solidFill>
                <a:srgbClr val="000000"/>
              </a:solidFill>
            </a:endParaRPr>
          </a:p>
        </p:txBody>
      </p:sp>
    </p:spTree>
    <p:extLst>
      <p:ext uri="{BB962C8B-B14F-4D97-AF65-F5344CB8AC3E}">
        <p14:creationId xmlns:p14="http://schemas.microsoft.com/office/powerpoint/2010/main" val="225219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9DDECA-DD8A-4413-8EFA-D59DFB18A071}" type="slidenum">
              <a:rPr lang="zh-CN" altLang="en-US" smtClean="0">
                <a:solidFill>
                  <a:srgbClr val="000000"/>
                </a:solidFill>
              </a:rPr>
              <a:pPr/>
              <a:t>40</a:t>
            </a:fld>
            <a:endParaRPr lang="zh-CN" altLang="en-US">
              <a:solidFill>
                <a:srgbClr val="000000"/>
              </a:solidFill>
            </a:endParaRPr>
          </a:p>
        </p:txBody>
      </p:sp>
    </p:spTree>
    <p:extLst>
      <p:ext uri="{BB962C8B-B14F-4D97-AF65-F5344CB8AC3E}">
        <p14:creationId xmlns:p14="http://schemas.microsoft.com/office/powerpoint/2010/main" val="98166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748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825500" y="2849562"/>
            <a:ext cx="10541000" cy="1158875"/>
          </a:xfrm>
        </p:spPr>
        <p:txBody>
          <a:bodyPr/>
          <a:lstStyle/>
          <a:p>
            <a:r>
              <a:rPr kumimoji="1" lang="en-US" altLang="zh-CN" sz="6000"/>
              <a:t>JDBC</a:t>
            </a:r>
            <a:endParaRPr kumimoji="1" lang="zh-CN" altLang="en-US"/>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BF2E37F3-D14E-42D0-9AC9-8E1ACAACEB2D}"/>
              </a:ext>
            </a:extLst>
          </p:cNvPr>
          <p:cNvSpPr txBox="1"/>
          <p:nvPr/>
        </p:nvSpPr>
        <p:spPr>
          <a:xfrm>
            <a:off x="1111250" y="158006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a:t>
            </a: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TextBox 3">
            <a:extLst>
              <a:ext uri="{FF2B5EF4-FFF2-40B4-BE49-F238E27FC236}">
                <a16:creationId xmlns:a16="http://schemas.microsoft.com/office/drawing/2014/main" id="{3185B9CB-F609-473C-B4BE-F82884B634A5}"/>
              </a:ext>
            </a:extLst>
          </p:cNvPr>
          <p:cNvSpPr txBox="1"/>
          <p:nvPr/>
        </p:nvSpPr>
        <p:spPr>
          <a:xfrm>
            <a:off x="1111249" y="2051194"/>
            <a:ext cx="5624047"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pic>
        <p:nvPicPr>
          <p:cNvPr id="5" name="图片 4">
            <a:extLst>
              <a:ext uri="{FF2B5EF4-FFF2-40B4-BE49-F238E27FC236}">
                <a16:creationId xmlns:a16="http://schemas.microsoft.com/office/drawing/2014/main" id="{66F1F629-1739-4AE3-8FAC-C53CAC346C9F}"/>
              </a:ext>
            </a:extLst>
          </p:cNvPr>
          <p:cNvPicPr>
            <a:picLocks noChangeAspect="1"/>
          </p:cNvPicPr>
          <p:nvPr/>
        </p:nvPicPr>
        <p:blipFill>
          <a:blip r:embed="rId2"/>
          <a:stretch>
            <a:fillRect/>
          </a:stretch>
        </p:blipFill>
        <p:spPr>
          <a:xfrm>
            <a:off x="1111249" y="2976735"/>
            <a:ext cx="5624047" cy="1668925"/>
          </a:xfrm>
          <a:prstGeom prst="rect">
            <a:avLst/>
          </a:prstGeom>
          <a:effectLst>
            <a:outerShdw blurRad="50800" dist="38100" dir="2700000" algn="tl" rotWithShape="0">
              <a:prstClr val="black">
                <a:alpha val="40000"/>
              </a:prstClr>
            </a:outerShdw>
          </a:effectLst>
        </p:spPr>
      </p:pic>
      <p:sp>
        <p:nvSpPr>
          <p:cNvPr id="15" name="文本框 14">
            <a:extLst>
              <a:ext uri="{FF2B5EF4-FFF2-40B4-BE49-F238E27FC236}">
                <a16:creationId xmlns:a16="http://schemas.microsoft.com/office/drawing/2014/main" id="{479D22DE-BFC9-4482-A358-6E052E6244C6}"/>
              </a:ext>
            </a:extLst>
          </p:cNvPr>
          <p:cNvSpPr txBox="1"/>
          <p:nvPr/>
        </p:nvSpPr>
        <p:spPr>
          <a:xfrm>
            <a:off x="1111249" y="4892917"/>
            <a:ext cx="6692222" cy="1023742"/>
          </a:xfrm>
          <a:prstGeom prst="rect">
            <a:avLst/>
          </a:prstGeom>
          <a:noFill/>
        </p:spPr>
        <p:txBody>
          <a:bodyPr wrap="square">
            <a:spAutoFit/>
          </a:bodyPr>
          <a:lstStyle/>
          <a:p>
            <a:pPr>
              <a:lnSpc>
                <a:spcPct val="150000"/>
              </a:lnSpc>
              <a:defRPr/>
            </a:pPr>
            <a:r>
              <a:rPr lang="zh-CN" altLang="en-US" sz="1400">
                <a:solidFill>
                  <a:srgbClr val="C00000"/>
                </a:solidFill>
                <a:latin typeface="微软雅黑" panose="020B0503020204020204" pitchFamily="34" charset="-122"/>
                <a:ea typeface="Alibaba PuHuiTi B"/>
              </a:rPr>
              <a:t>提示：</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en-US" altLang="zh-CN" sz="1400">
                <a:solidFill>
                  <a:srgbClr val="C00000"/>
                </a:solidFill>
                <a:latin typeface="微软雅黑" panose="020B0503020204020204" pitchFamily="34" charset="-122"/>
                <a:ea typeface="Alibaba PuHuiTi B"/>
              </a:rPr>
              <a:t>MySQL 5</a:t>
            </a:r>
            <a:r>
              <a:rPr lang="zh-CN" altLang="en-US" sz="1400">
                <a:solidFill>
                  <a:srgbClr val="C00000"/>
                </a:solidFill>
                <a:latin typeface="微软雅黑" panose="020B0503020204020204" pitchFamily="34" charset="-122"/>
                <a:ea typeface="Alibaba PuHuiTi B"/>
              </a:rPr>
              <a:t>之后的驱动包，可以省略注册驱动的步骤</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自动加载</a:t>
            </a:r>
            <a:r>
              <a:rPr lang="en-US" altLang="zh-CN" sz="1400">
                <a:solidFill>
                  <a:srgbClr val="C00000"/>
                </a:solidFill>
                <a:latin typeface="微软雅黑" panose="020B0503020204020204" pitchFamily="34" charset="-122"/>
                <a:ea typeface="Alibaba PuHuiTi B"/>
              </a:rPr>
              <a:t>jar</a:t>
            </a:r>
            <a:r>
              <a:rPr lang="zh-CN" altLang="en-US" sz="1400">
                <a:solidFill>
                  <a:srgbClr val="C00000"/>
                </a:solidFill>
                <a:latin typeface="微软雅黑" panose="020B0503020204020204" pitchFamily="34" charset="-122"/>
                <a:ea typeface="Alibaba PuHuiTi B"/>
              </a:rPr>
              <a:t>包中</a:t>
            </a:r>
            <a:r>
              <a:rPr lang="en-US" altLang="zh-CN" sz="1400">
                <a:solidFill>
                  <a:srgbClr val="C00000"/>
                </a:solidFill>
                <a:latin typeface="微软雅黑" panose="020B0503020204020204" pitchFamily="34" charset="-122"/>
                <a:ea typeface="Alibaba PuHuiTi B"/>
              </a:rPr>
              <a:t>META-INF/services/java.sql.Driver</a:t>
            </a:r>
            <a:r>
              <a:rPr lang="zh-CN" altLang="en-US" sz="1400">
                <a:solidFill>
                  <a:srgbClr val="C00000"/>
                </a:solidFill>
                <a:latin typeface="微软雅黑" panose="020B0503020204020204" pitchFamily="34" charset="-122"/>
                <a:ea typeface="Alibaba PuHuiTi B"/>
              </a:rPr>
              <a:t>文件中的驱动类</a:t>
            </a:r>
            <a:endParaRPr lang="en-US" altLang="zh-CN" sz="1400">
              <a:solidFill>
                <a:srgbClr val="C00000"/>
              </a:solidFill>
              <a:latin typeface="微软雅黑" panose="020B0503020204020204" pitchFamily="34" charset="-122"/>
              <a:ea typeface="Alibaba PuHuiTi B"/>
            </a:endParaRPr>
          </a:p>
        </p:txBody>
      </p:sp>
      <p:sp>
        <p:nvSpPr>
          <p:cNvPr id="16" name="文本框 15">
            <a:extLst>
              <a:ext uri="{FF2B5EF4-FFF2-40B4-BE49-F238E27FC236}">
                <a16:creationId xmlns:a16="http://schemas.microsoft.com/office/drawing/2014/main" id="{CD22DF05-287C-4853-A3DA-8337399C979D}"/>
              </a:ext>
            </a:extLst>
          </p:cNvPr>
          <p:cNvSpPr txBox="1"/>
          <p:nvPr/>
        </p:nvSpPr>
        <p:spPr>
          <a:xfrm>
            <a:off x="1111249" y="243805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查看 </a:t>
            </a:r>
            <a:r>
              <a:rPr lang="en-US" altLang="zh-CN" sz="1400">
                <a:solidFill>
                  <a:schemeClr val="tx1">
                    <a:lumMod val="85000"/>
                    <a:lumOff val="15000"/>
                  </a:schemeClr>
                </a:solidFill>
                <a:latin typeface="微软雅黑" panose="020B0503020204020204" pitchFamily="34" charset="-122"/>
                <a:ea typeface="Alibaba PuHuiTi B"/>
              </a:rPr>
              <a:t>Driver </a:t>
            </a:r>
            <a:r>
              <a:rPr lang="zh-CN" altLang="en-US" sz="1400">
                <a:solidFill>
                  <a:schemeClr val="tx1">
                    <a:lumMod val="85000"/>
                    <a:lumOff val="15000"/>
                  </a:schemeClr>
                </a:solidFill>
                <a:latin typeface="微软雅黑" panose="020B0503020204020204" pitchFamily="34" charset="-122"/>
                <a:ea typeface="Alibaba PuHuiTi B"/>
              </a:rPr>
              <a:t>类源码</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108414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BF2E37F3-D14E-42D0-9AC9-8E1ACAACEB2D}"/>
              </a:ext>
            </a:extLst>
          </p:cNvPr>
          <p:cNvSpPr txBox="1"/>
          <p:nvPr/>
        </p:nvSpPr>
        <p:spPr>
          <a:xfrm>
            <a:off x="1111249" y="158057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文本框 15">
            <a:extLst>
              <a:ext uri="{FF2B5EF4-FFF2-40B4-BE49-F238E27FC236}">
                <a16:creationId xmlns:a16="http://schemas.microsoft.com/office/drawing/2014/main" id="{CD22DF05-287C-4853-A3DA-8337399C979D}"/>
              </a:ext>
            </a:extLst>
          </p:cNvPr>
          <p:cNvSpPr txBox="1"/>
          <p:nvPr/>
        </p:nvSpPr>
        <p:spPr>
          <a:xfrm>
            <a:off x="1111249" y="243805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参数</a:t>
            </a:r>
            <a:endParaRPr lang="en-US" altLang="zh-CN" sz="1400">
              <a:solidFill>
                <a:schemeClr val="tx1">
                  <a:lumMod val="85000"/>
                  <a:lumOff val="15000"/>
                </a:schemeClr>
              </a:solidFill>
              <a:latin typeface="微软雅黑" panose="020B0503020204020204" pitchFamily="34" charset="-122"/>
              <a:ea typeface="Alibaba PuHuiTi B"/>
            </a:endParaRPr>
          </a:p>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url</a:t>
            </a:r>
            <a:r>
              <a:rPr lang="zh-CN" altLang="en-US" sz="1400">
                <a:solidFill>
                  <a:schemeClr val="tx1">
                    <a:lumMod val="85000"/>
                    <a:lumOff val="15000"/>
                  </a:schemeClr>
                </a:solidFill>
                <a:latin typeface="微软雅黑" panose="020B0503020204020204" pitchFamily="34" charset="-122"/>
                <a:ea typeface="Alibaba PuHuiTi B"/>
              </a:rPr>
              <a:t>：连接路径</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2" name="TextBox 3">
            <a:extLst>
              <a:ext uri="{FF2B5EF4-FFF2-40B4-BE49-F238E27FC236}">
                <a16:creationId xmlns:a16="http://schemas.microsoft.com/office/drawing/2014/main" id="{EB9EE8BF-0034-4923-9AA4-C44987D0C155}"/>
              </a:ext>
            </a:extLst>
          </p:cNvPr>
          <p:cNvSpPr txBox="1"/>
          <p:nvPr/>
        </p:nvSpPr>
        <p:spPr>
          <a:xfrm>
            <a:off x="1669355" y="3204157"/>
            <a:ext cx="9063748" cy="14431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语法</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jdbc:mysql://ip</a:t>
            </a:r>
            <a:r>
              <a:rPr lang="zh-CN" altLang="en-US" sz="1200">
                <a:solidFill>
                  <a:srgbClr val="080808"/>
                </a:solidFill>
                <a:latin typeface="Arial Unicode MS"/>
                <a:ea typeface="Alibaba PuHuiTi B"/>
              </a:rPr>
              <a:t>地址</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域名</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端口号</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1&amp;</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2…</a:t>
            </a:r>
          </a:p>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示例</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jdbc:mysql://127.0.0.1:3306/db1</a:t>
            </a:r>
            <a:endParaRPr lang="en-US" altLang="zh-CN">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200">
                <a:solidFill>
                  <a:srgbClr val="C00000"/>
                </a:solidFill>
                <a:latin typeface="Arial" panose="020B0604020202020204" pitchFamily="34" charset="0"/>
                <a:ea typeface="Alibaba PuHuiTi B"/>
              </a:rPr>
              <a:t>细节</a:t>
            </a:r>
            <a:r>
              <a:rPr lang="zh-CN" altLang="en-US" sz="1200">
                <a:solidFill>
                  <a:srgbClr val="080808"/>
                </a:solidFill>
                <a:latin typeface="Arial" panose="020B0604020202020204" pitchFamily="34" charset="0"/>
                <a:ea typeface="Alibaba PuHuiTi B"/>
              </a:rPr>
              <a:t>：</a:t>
            </a:r>
            <a:endParaRPr lang="en-US" altLang="zh-CN" sz="1200">
              <a:solidFill>
                <a:srgbClr val="080808"/>
              </a:solidFill>
              <a:latin typeface="Arial" panose="020B0604020202020204" pitchFamily="34" charset="0"/>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panose="020B0604020202020204" pitchFamily="34" charset="0"/>
                <a:ea typeface="Alibaba PuHuiTi B"/>
              </a:rPr>
              <a:t>如果连接的是本机</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服务器，并且</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服务默认端口是</a:t>
            </a:r>
            <a:r>
              <a:rPr lang="en-US" altLang="zh-CN" sz="1200">
                <a:solidFill>
                  <a:srgbClr val="080808"/>
                </a:solidFill>
                <a:latin typeface="Arial" panose="020B0604020202020204" pitchFamily="34" charset="0"/>
                <a:ea typeface="Alibaba PuHuiTi B"/>
              </a:rPr>
              <a:t>3306</a:t>
            </a:r>
            <a:r>
              <a:rPr lang="zh-CN" altLang="en-US" sz="1200">
                <a:solidFill>
                  <a:srgbClr val="080808"/>
                </a:solidFill>
                <a:latin typeface="Arial" panose="020B0604020202020204" pitchFamily="34" charset="0"/>
                <a:ea typeface="Alibaba PuHuiTi B"/>
              </a:rPr>
              <a:t>，则</a:t>
            </a:r>
            <a:r>
              <a:rPr lang="en-US" altLang="zh-CN" sz="1200">
                <a:solidFill>
                  <a:srgbClr val="080808"/>
                </a:solidFill>
                <a:latin typeface="Arial" panose="020B0604020202020204" pitchFamily="34" charset="0"/>
                <a:ea typeface="Alibaba PuHuiTi B"/>
              </a:rPr>
              <a:t>url</a:t>
            </a:r>
            <a:r>
              <a:rPr lang="zh-CN" altLang="en-US" sz="1200">
                <a:solidFill>
                  <a:srgbClr val="080808"/>
                </a:solidFill>
                <a:latin typeface="Arial" panose="020B0604020202020204" pitchFamily="34" charset="0"/>
                <a:ea typeface="Alibaba PuHuiTi B"/>
              </a:rPr>
              <a:t>可以简写为：</a:t>
            </a:r>
            <a:r>
              <a:rPr lang="en-US" altLang="zh-CN" sz="1200">
                <a:solidFill>
                  <a:srgbClr val="080808"/>
                </a:solidFill>
                <a:latin typeface="Arial" panose="020B0604020202020204" pitchFamily="34" charset="0"/>
                <a:ea typeface="Alibaba PuHuiTi B"/>
              </a:rPr>
              <a:t>jdbc:mysql:///</a:t>
            </a:r>
            <a:r>
              <a:rPr lang="zh-CN" altLang="en-US" sz="1200">
                <a:solidFill>
                  <a:srgbClr val="080808"/>
                </a:solidFill>
                <a:latin typeface="Arial" panose="020B0604020202020204" pitchFamily="34" charset="0"/>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endParaRPr lang="en-US" altLang="zh-CN" sz="1200">
              <a:solidFill>
                <a:srgbClr val="080808"/>
              </a:solidFill>
              <a:latin typeface="Arial Unicode MS"/>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Unicode MS"/>
                <a:ea typeface="Alibaba PuHuiTi B"/>
              </a:rPr>
              <a:t>配置 </a:t>
            </a:r>
            <a:r>
              <a:rPr lang="en-US" altLang="zh-CN" sz="1200">
                <a:solidFill>
                  <a:srgbClr val="080808"/>
                </a:solidFill>
                <a:latin typeface="Arial Unicode MS"/>
                <a:ea typeface="Alibaba PuHuiTi B"/>
              </a:rPr>
              <a:t>useSSL=false </a:t>
            </a:r>
            <a:r>
              <a:rPr lang="zh-CN" altLang="en-US" sz="1200">
                <a:solidFill>
                  <a:srgbClr val="080808"/>
                </a:solidFill>
                <a:latin typeface="Arial Unicode MS"/>
                <a:ea typeface="Alibaba PuHuiTi B"/>
              </a:rPr>
              <a:t>参数，禁用安全连接方式，解决警告提示</a:t>
            </a:r>
            <a:endParaRPr lang="en-US" altLang="zh-CN" sz="1200">
              <a:solidFill>
                <a:srgbClr val="080808"/>
              </a:solidFill>
              <a:latin typeface="Arial Unicode MS"/>
              <a:ea typeface="Alibaba PuHuiTi B"/>
            </a:endParaRPr>
          </a:p>
        </p:txBody>
      </p:sp>
      <p:sp>
        <p:nvSpPr>
          <p:cNvPr id="13" name="文本框 12">
            <a:extLst>
              <a:ext uri="{FF2B5EF4-FFF2-40B4-BE49-F238E27FC236}">
                <a16:creationId xmlns:a16="http://schemas.microsoft.com/office/drawing/2014/main" id="{61E6FE29-CB36-4173-85F2-BF04D27F0DA1}"/>
              </a:ext>
            </a:extLst>
          </p:cNvPr>
          <p:cNvSpPr txBox="1"/>
          <p:nvPr/>
        </p:nvSpPr>
        <p:spPr>
          <a:xfrm>
            <a:off x="1103029" y="4880306"/>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user</a:t>
            </a:r>
            <a:r>
              <a:rPr lang="zh-CN" altLang="en-US" sz="1400">
                <a:solidFill>
                  <a:schemeClr val="tx1">
                    <a:lumMod val="85000"/>
                    <a:lumOff val="15000"/>
                  </a:schemeClr>
                </a:solidFill>
                <a:latin typeface="微软雅黑" panose="020B0503020204020204" pitchFamily="34" charset="-122"/>
                <a:ea typeface="Alibaba PuHuiTi B"/>
              </a:rPr>
              <a:t>：用户名</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文本框 13">
            <a:extLst>
              <a:ext uri="{FF2B5EF4-FFF2-40B4-BE49-F238E27FC236}">
                <a16:creationId xmlns:a16="http://schemas.microsoft.com/office/drawing/2014/main" id="{784646D0-CF3A-435C-B789-5C91155C9E28}"/>
              </a:ext>
            </a:extLst>
          </p:cNvPr>
          <p:cNvSpPr txBox="1"/>
          <p:nvPr/>
        </p:nvSpPr>
        <p:spPr>
          <a:xfrm>
            <a:off x="1111249" y="5257717"/>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3.   password</a:t>
            </a:r>
            <a:r>
              <a:rPr lang="zh-CN" altLang="en-US" sz="1400">
                <a:solidFill>
                  <a:schemeClr val="tx1">
                    <a:lumMod val="85000"/>
                    <a:lumOff val="15000"/>
                  </a:schemeClr>
                </a:solidFill>
                <a:latin typeface="微软雅黑" panose="020B0503020204020204" pitchFamily="34" charset="-122"/>
                <a:ea typeface="Alibaba PuHuiTi B"/>
              </a:rPr>
              <a:t>：密码</a:t>
            </a:r>
            <a:endParaRPr lang="en-US" altLang="zh-CN" sz="1400">
              <a:solidFill>
                <a:schemeClr val="tx1">
                  <a:lumMod val="85000"/>
                  <a:lumOff val="15000"/>
                </a:schemeClr>
              </a:solidFill>
              <a:latin typeface="微软雅黑" panose="020B0503020204020204" pitchFamily="34" charset="-122"/>
              <a:ea typeface="Alibaba PuHuiTi B"/>
            </a:endParaRPr>
          </a:p>
        </p:txBody>
      </p:sp>
      <p:pic>
        <p:nvPicPr>
          <p:cNvPr id="7" name="图片 6">
            <a:extLst>
              <a:ext uri="{FF2B5EF4-FFF2-40B4-BE49-F238E27FC236}">
                <a16:creationId xmlns:a16="http://schemas.microsoft.com/office/drawing/2014/main" id="{2C11FD15-1B53-445B-87A4-DA8306EA8A9B}"/>
              </a:ext>
            </a:extLst>
          </p:cNvPr>
          <p:cNvPicPr>
            <a:picLocks noChangeAspect="1"/>
          </p:cNvPicPr>
          <p:nvPr/>
        </p:nvPicPr>
        <p:blipFill>
          <a:blip r:embed="rId2"/>
          <a:stretch>
            <a:fillRect/>
          </a:stretch>
        </p:blipFill>
        <p:spPr>
          <a:xfrm>
            <a:off x="1669355" y="2075450"/>
            <a:ext cx="6226080" cy="342930"/>
          </a:xfrm>
          <a:prstGeom prst="rect">
            <a:avLst/>
          </a:prstGeom>
        </p:spPr>
      </p:pic>
    </p:spTree>
    <p:extLst>
      <p:ext uri="{BB962C8B-B14F-4D97-AF65-F5344CB8AC3E}">
        <p14:creationId xmlns:p14="http://schemas.microsoft.com/office/powerpoint/2010/main" val="26342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solidFill>
                  <a:srgbClr val="C00000"/>
                </a:solidFill>
              </a:rPr>
              <a:t>Connection</a:t>
            </a:r>
          </a:p>
          <a:p>
            <a:r>
              <a:rPr kumimoji="1" lang="en-US" altLang="zh-CN"/>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45925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数据库连接对象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a:t>
            </a:r>
            <a:r>
              <a:rPr lang="en-US" altLang="zh-CN" sz="1400">
                <a:solidFill>
                  <a:schemeClr val="tx1">
                    <a:lumMod val="85000"/>
                    <a:lumOff val="15000"/>
                  </a:schemeClr>
                </a:solidFill>
                <a:latin typeface="微软雅黑" panose="020B0503020204020204" pitchFamily="34" charset="-122"/>
                <a:ea typeface="Alibaba PuHuiTi B"/>
              </a:rPr>
              <a:t> 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管理事务</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149584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377411"/>
          </a:xfrm>
          <a:prstGeom prst="rect">
            <a:avLst/>
          </a:prstGeom>
          <a:noFill/>
        </p:spPr>
        <p:txBody>
          <a:bodyPr wrap="square">
            <a:spAutoFit/>
          </a:bodyPr>
          <a:lstStyle/>
          <a:p>
            <a:pPr marL="342900"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 </a:t>
            </a:r>
            <a:r>
              <a:rPr lang="en-US" altLang="zh-CN" sz="1400">
                <a:solidFill>
                  <a:schemeClr val="tx1">
                    <a:lumMod val="85000"/>
                    <a:lumOff val="15000"/>
                  </a:schemeClr>
                </a:solidFill>
                <a:latin typeface="微软雅黑" panose="020B0503020204020204" pitchFamily="34" charset="-122"/>
                <a:ea typeface="Alibaba PuHuiTi B"/>
              </a:rPr>
              <a:t>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1" name="文本框 20">
            <a:extLst>
              <a:ext uri="{FF2B5EF4-FFF2-40B4-BE49-F238E27FC236}">
                <a16:creationId xmlns:a16="http://schemas.microsoft.com/office/drawing/2014/main" id="{458B8BF9-D119-4506-B421-92B73C853AB1}"/>
              </a:ext>
            </a:extLst>
          </p:cNvPr>
          <p:cNvSpPr txBox="1"/>
          <p:nvPr/>
        </p:nvSpPr>
        <p:spPr>
          <a:xfrm>
            <a:off x="1434946" y="3271138"/>
            <a:ext cx="4433193"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的执行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对象：防止</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2" name="文本框 21">
            <a:extLst>
              <a:ext uri="{FF2B5EF4-FFF2-40B4-BE49-F238E27FC236}">
                <a16:creationId xmlns:a16="http://schemas.microsoft.com/office/drawing/2014/main" id="{C771D2F0-BE18-4DAB-9BE7-9AAD2954DB3F}"/>
              </a:ext>
            </a:extLst>
          </p:cNvPr>
          <p:cNvSpPr txBox="1"/>
          <p:nvPr/>
        </p:nvSpPr>
        <p:spPr>
          <a:xfrm>
            <a:off x="1434947" y="433847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执行存储过程的对象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3" name="文本框 22">
            <a:extLst>
              <a:ext uri="{FF2B5EF4-FFF2-40B4-BE49-F238E27FC236}">
                <a16:creationId xmlns:a16="http://schemas.microsoft.com/office/drawing/2014/main" id="{442AF60D-775A-407E-9961-FD2DE5391C32}"/>
              </a:ext>
            </a:extLst>
          </p:cNvPr>
          <p:cNvSpPr txBox="1"/>
          <p:nvPr/>
        </p:nvSpPr>
        <p:spPr>
          <a:xfrm>
            <a:off x="1434947" y="2151265"/>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普通执行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4" name="TextBox 3">
            <a:extLst>
              <a:ext uri="{FF2B5EF4-FFF2-40B4-BE49-F238E27FC236}">
                <a16:creationId xmlns:a16="http://schemas.microsoft.com/office/drawing/2014/main" id="{CC7F1BF9-420A-4317-ACA1-E95813B0B995}"/>
              </a:ext>
            </a:extLst>
          </p:cNvPr>
          <p:cNvSpPr txBox="1"/>
          <p:nvPr/>
        </p:nvSpPr>
        <p:spPr>
          <a:xfrm>
            <a:off x="1508779" y="2706062"/>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Statement    </a:t>
            </a:r>
            <a:r>
              <a:rPr lang="en-US" altLang="zh-CN" sz="1400">
                <a:solidFill>
                  <a:schemeClr val="tx2"/>
                </a:solidFill>
                <a:latin typeface="Arial Unicode MS"/>
                <a:ea typeface="Alibaba PuHuiTi B"/>
              </a:rPr>
              <a:t>createStatement()</a:t>
            </a:r>
            <a:endParaRPr lang="zh-CN" altLang="zh-CN" sz="2000">
              <a:solidFill>
                <a:schemeClr val="tx2"/>
              </a:solidFill>
              <a:latin typeface="Arial" panose="020B0604020202020204" pitchFamily="34" charset="0"/>
              <a:ea typeface="Alibaba PuHuiTi B"/>
            </a:endParaRPr>
          </a:p>
        </p:txBody>
      </p:sp>
      <p:sp>
        <p:nvSpPr>
          <p:cNvPr id="25" name="TextBox 3">
            <a:extLst>
              <a:ext uri="{FF2B5EF4-FFF2-40B4-BE49-F238E27FC236}">
                <a16:creationId xmlns:a16="http://schemas.microsoft.com/office/drawing/2014/main" id="{C2F831F7-9730-41B6-A07C-A324B06E2CCA}"/>
              </a:ext>
            </a:extLst>
          </p:cNvPr>
          <p:cNvSpPr txBox="1"/>
          <p:nvPr/>
        </p:nvSpPr>
        <p:spPr>
          <a:xfrm>
            <a:off x="1508779" y="3863807"/>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    </a:t>
            </a:r>
            <a:r>
              <a:rPr lang="en-US" altLang="zh-CN" sz="1400">
                <a:solidFill>
                  <a:schemeClr val="tx2"/>
                </a:solidFill>
                <a:latin typeface="Arial Unicode MS"/>
                <a:ea typeface="Alibaba PuHuiTi B"/>
              </a:rPr>
              <a:t>prepareStatement​ (sql)</a:t>
            </a:r>
            <a:endParaRPr lang="zh-CN" altLang="zh-CN" sz="2000">
              <a:solidFill>
                <a:schemeClr val="tx2"/>
              </a:solidFill>
              <a:latin typeface="Arial" panose="020B0604020202020204" pitchFamily="34" charset="0"/>
              <a:ea typeface="Alibaba PuHuiTi B"/>
            </a:endParaRPr>
          </a:p>
        </p:txBody>
      </p:sp>
      <p:sp>
        <p:nvSpPr>
          <p:cNvPr id="26" name="TextBox 3">
            <a:extLst>
              <a:ext uri="{FF2B5EF4-FFF2-40B4-BE49-F238E27FC236}">
                <a16:creationId xmlns:a16="http://schemas.microsoft.com/office/drawing/2014/main" id="{D39E63E4-CF89-45BE-978B-0048C3D40E56}"/>
              </a:ext>
            </a:extLst>
          </p:cNvPr>
          <p:cNvSpPr txBox="1"/>
          <p:nvPr/>
        </p:nvSpPr>
        <p:spPr>
          <a:xfrm>
            <a:off x="1508779" y="4929288"/>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CallableStatement   </a:t>
            </a:r>
            <a:r>
              <a:rPr lang="en-US" altLang="zh-CN" sz="1400">
                <a:solidFill>
                  <a:schemeClr val="tx2"/>
                </a:solidFill>
                <a:latin typeface="Arial Unicode MS"/>
                <a:ea typeface="Alibaba PuHuiTi B"/>
              </a:rPr>
              <a:t>prepareCall​​ (sql)</a:t>
            </a:r>
            <a:endParaRPr lang="zh-CN" altLang="zh-CN" sz="2000">
              <a:solidFill>
                <a:schemeClr val="tx2"/>
              </a:solidFill>
              <a:latin typeface="Arial" panose="020B0604020202020204" pitchFamily="34" charset="0"/>
              <a:ea typeface="Alibaba PuHuiTi B"/>
            </a:endParaRPr>
          </a:p>
        </p:txBody>
      </p:sp>
    </p:spTree>
    <p:extLst>
      <p:ext uri="{BB962C8B-B14F-4D97-AF65-F5344CB8AC3E}">
        <p14:creationId xmlns:p14="http://schemas.microsoft.com/office/powerpoint/2010/main" val="31171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TextBox 3">
            <a:extLst>
              <a:ext uri="{FF2B5EF4-FFF2-40B4-BE49-F238E27FC236}">
                <a16:creationId xmlns:a16="http://schemas.microsoft.com/office/drawing/2014/main" id="{1AD76765-E170-4697-9ACB-E72FE46D42C9}"/>
              </a:ext>
            </a:extLst>
          </p:cNvPr>
          <p:cNvSpPr txBox="1"/>
          <p:nvPr/>
        </p:nvSpPr>
        <p:spPr>
          <a:xfrm>
            <a:off x="1491802" y="2407705"/>
            <a:ext cx="9063748" cy="1669688"/>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BEGIN; / START TRANSACTION;</a:t>
            </a: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p>
          <a:p>
            <a:pPr eaLnBrk="0" fontAlgn="base" hangingPunct="0">
              <a:lnSpc>
                <a:spcPct val="150000"/>
              </a:lnSpc>
              <a:spcBef>
                <a:spcPct val="0"/>
              </a:spcBef>
              <a:spcAft>
                <a:spcPct val="0"/>
              </a:spcAft>
            </a:pPr>
            <a:endParaRPr lang="en-US" altLang="zh-CN" sz="1400">
              <a:solidFill>
                <a:srgbClr val="080808"/>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rgbClr val="080808"/>
                </a:solidFill>
                <a:latin typeface="Arial" panose="020B0604020202020204" pitchFamily="34" charset="0"/>
                <a:ea typeface="Alibaba PuHuiTi B"/>
              </a:rPr>
              <a:t>MySQL</a:t>
            </a:r>
            <a:r>
              <a:rPr lang="zh-CN" altLang="en-US" sz="1400">
                <a:solidFill>
                  <a:srgbClr val="080808"/>
                </a:solidFill>
                <a:latin typeface="Arial" panose="020B0604020202020204" pitchFamily="34" charset="0"/>
                <a:ea typeface="Alibaba PuHuiTi B"/>
              </a:rPr>
              <a:t>默认自动提交事务</a:t>
            </a:r>
            <a:endParaRPr lang="en-US" altLang="zh-CN" sz="1400">
              <a:solidFill>
                <a:srgbClr val="080808"/>
              </a:solidFill>
              <a:latin typeface="Arial Unicode MS"/>
              <a:ea typeface="Alibaba PuHuiTi B"/>
            </a:endParaRPr>
          </a:p>
        </p:txBody>
      </p:sp>
      <p:sp>
        <p:nvSpPr>
          <p:cNvPr id="12" name="文本框 11">
            <a:extLst>
              <a:ext uri="{FF2B5EF4-FFF2-40B4-BE49-F238E27FC236}">
                <a16:creationId xmlns:a16="http://schemas.microsoft.com/office/drawing/2014/main" id="{6A97E00C-A931-4253-9032-AA92F9E04233}"/>
              </a:ext>
            </a:extLst>
          </p:cNvPr>
          <p:cNvSpPr txBox="1"/>
          <p:nvPr/>
        </p:nvSpPr>
        <p:spPr>
          <a:xfrm>
            <a:off x="1491802" y="2020841"/>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MySQL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a:extLst>
              <a:ext uri="{FF2B5EF4-FFF2-40B4-BE49-F238E27FC236}">
                <a16:creationId xmlns:a16="http://schemas.microsoft.com/office/drawing/2014/main" id="{475E1DC7-49D1-40A1-9CFC-0841A1D10212}"/>
              </a:ext>
            </a:extLst>
          </p:cNvPr>
          <p:cNvSpPr txBox="1"/>
          <p:nvPr/>
        </p:nvSpPr>
        <p:spPr>
          <a:xfrm>
            <a:off x="1491802" y="4217620"/>
            <a:ext cx="5645845"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JDBC </a:t>
            </a:r>
            <a:r>
              <a:rPr lang="zh-CN" altLang="en-US" sz="1400">
                <a:solidFill>
                  <a:schemeClr val="tx1">
                    <a:lumMod val="85000"/>
                    <a:lumOff val="15000"/>
                  </a:schemeClr>
                </a:solidFill>
                <a:latin typeface="微软雅黑" panose="020B0503020204020204" pitchFamily="34" charset="-122"/>
                <a:ea typeface="Alibaba PuHuiTi B"/>
              </a:rPr>
              <a:t>事务管理：</a:t>
            </a: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接口中定义了</a:t>
            </a:r>
            <a:r>
              <a:rPr lang="en-US" altLang="zh-CN" sz="1400">
                <a:solidFill>
                  <a:schemeClr val="tx1">
                    <a:lumMod val="85000"/>
                    <a:lumOff val="15000"/>
                  </a:schemeClr>
                </a:solidFill>
                <a:latin typeface="微软雅黑" panose="020B0503020204020204" pitchFamily="34" charset="-122"/>
                <a:ea typeface="Alibaba PuHuiTi B"/>
              </a:rPr>
              <a:t>3</a:t>
            </a:r>
            <a:r>
              <a:rPr lang="zh-CN" altLang="en-US" sz="1400">
                <a:solidFill>
                  <a:schemeClr val="tx1">
                    <a:lumMod val="85000"/>
                    <a:lumOff val="15000"/>
                  </a:schemeClr>
                </a:solidFill>
                <a:latin typeface="微软雅黑" panose="020B0503020204020204" pitchFamily="34" charset="-122"/>
                <a:ea typeface="Alibaba PuHuiTi B"/>
              </a:rPr>
              <a:t>个对应的方法</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TextBox 3">
            <a:extLst>
              <a:ext uri="{FF2B5EF4-FFF2-40B4-BE49-F238E27FC236}">
                <a16:creationId xmlns:a16="http://schemas.microsoft.com/office/drawing/2014/main" id="{B04CA4A5-E38C-4B62-93E0-007109FCCBB0}"/>
              </a:ext>
            </a:extLst>
          </p:cNvPr>
          <p:cNvSpPr txBox="1"/>
          <p:nvPr/>
        </p:nvSpPr>
        <p:spPr>
          <a:xfrm>
            <a:off x="1491802" y="4742999"/>
            <a:ext cx="9063748" cy="102335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setAutoCommit(boolean autoCommit)</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true</a:t>
            </a:r>
            <a:r>
              <a:rPr lang="zh-CN" altLang="en-US" sz="1400">
                <a:solidFill>
                  <a:srgbClr val="080808"/>
                </a:solidFill>
                <a:latin typeface="Arial Unicode MS"/>
                <a:ea typeface="Alibaba PuHuiTi B"/>
              </a:rPr>
              <a:t>为自动提交事务；</a:t>
            </a:r>
            <a:r>
              <a:rPr lang="en-US" altLang="zh-CN" sz="1400">
                <a:solidFill>
                  <a:srgbClr val="080808"/>
                </a:solidFill>
                <a:latin typeface="Arial Unicode MS"/>
                <a:ea typeface="Alibaba PuHuiTi B"/>
              </a:rPr>
              <a:t>false</a:t>
            </a:r>
            <a:r>
              <a:rPr lang="zh-CN" altLang="en-US" sz="1400">
                <a:solidFill>
                  <a:srgbClr val="080808"/>
                </a:solidFill>
                <a:latin typeface="Arial Unicode MS"/>
                <a:ea typeface="Alibaba PuHuiTi B"/>
              </a:rPr>
              <a:t>为手动提交事务，即为开启事务</a:t>
            </a:r>
            <a:endParaRPr lang="en-US" altLang="zh-CN" sz="1400">
              <a:solidFill>
                <a:srgbClr val="080808"/>
              </a:solidFill>
              <a:latin typeface="Arial Unicode MS"/>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p>
        </p:txBody>
      </p:sp>
    </p:spTree>
    <p:extLst>
      <p:ext uri="{BB962C8B-B14F-4D97-AF65-F5344CB8AC3E}">
        <p14:creationId xmlns:p14="http://schemas.microsoft.com/office/powerpoint/2010/main" val="415518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solidFill>
                  <a:srgbClr val="C00000"/>
                </a:solidFill>
              </a:rPr>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25514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20351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9" y="2789665"/>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int    </a:t>
            </a:r>
            <a:r>
              <a:rPr lang="en-US" altLang="zh-CN" sz="1400">
                <a:solidFill>
                  <a:schemeClr val="tx2"/>
                </a:solidFill>
                <a:latin typeface="Arial Unicode MS"/>
                <a:ea typeface="Alibaba PuHuiTi B"/>
              </a:rPr>
              <a:t>executeUpdate(sql)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DML</a:t>
            </a:r>
            <a:r>
              <a:rPr lang="zh-CN" altLang="en-US" sz="1400">
                <a:solidFill>
                  <a:schemeClr val="tx1">
                    <a:lumMod val="85000"/>
                    <a:lumOff val="15000"/>
                  </a:schemeClr>
                </a:solidFill>
                <a:latin typeface="微软雅黑" panose="020B0503020204020204" pitchFamily="34" charset="-122"/>
                <a:ea typeface="Alibaba PuHuiTi B"/>
              </a:rPr>
              <a:t>、</a:t>
            </a:r>
            <a:r>
              <a:rPr lang="en-US" altLang="zh-CN" sz="1400">
                <a:solidFill>
                  <a:schemeClr val="tx1">
                    <a:lumMod val="85000"/>
                    <a:lumOff val="15000"/>
                  </a:schemeClr>
                </a:solidFill>
                <a:latin typeface="微软雅黑" panose="020B0503020204020204" pitchFamily="34" charset="-122"/>
                <a:ea typeface="Alibaba PuHuiTi B"/>
              </a:rPr>
              <a:t>DDL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zh-CN" altLang="en-US" sz="1400">
                <a:solidFill>
                  <a:schemeClr val="tx1">
                    <a:lumMod val="85000"/>
                    <a:lumOff val="15000"/>
                  </a:schemeClr>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en-US" altLang="zh-CN" sz="1400">
                <a:solidFill>
                  <a:schemeClr val="tx1">
                    <a:lumMod val="85000"/>
                    <a:lumOff val="15000"/>
                  </a:schemeClr>
                </a:solidFill>
                <a:latin typeface="Arial Unicode MS"/>
                <a:ea typeface="Alibaba PuHuiTi B"/>
              </a:rPr>
              <a:t>DML</a:t>
            </a:r>
            <a:r>
              <a:rPr lang="zh-CN" altLang="en-US" sz="1400">
                <a:solidFill>
                  <a:schemeClr val="tx1">
                    <a:lumMod val="85000"/>
                    <a:lumOff val="15000"/>
                  </a:schemeClr>
                </a:solidFill>
                <a:latin typeface="Arial Unicode MS"/>
                <a:ea typeface="Alibaba PuHuiTi B"/>
              </a:rPr>
              <a:t>语句影响的行数 </a:t>
            </a:r>
            <a:r>
              <a:rPr lang="en-US" altLang="zh-CN" sz="1400">
                <a:solidFill>
                  <a:schemeClr val="tx1">
                    <a:lumMod val="85000"/>
                    <a:lumOff val="15000"/>
                  </a:schemeClr>
                </a:solidFill>
                <a:latin typeface="Arial Unicode MS"/>
                <a:ea typeface="Alibaba PuHuiTi B"/>
              </a:rPr>
              <a:t>(2) DDL</a:t>
            </a:r>
            <a:r>
              <a:rPr lang="zh-CN" altLang="en-US" sz="1400">
                <a:solidFill>
                  <a:schemeClr val="tx1">
                    <a:lumMod val="85000"/>
                    <a:lumOff val="15000"/>
                  </a:schemeClr>
                </a:solidFill>
                <a:latin typeface="Arial Unicode MS"/>
                <a:ea typeface="Alibaba PuHuiTi B"/>
              </a:rPr>
              <a:t>语句执行后，执行成功也可能返回 </a:t>
            </a:r>
            <a:r>
              <a:rPr lang="en-US" altLang="zh-CN" sz="1400">
                <a:solidFill>
                  <a:schemeClr val="tx1">
                    <a:lumMod val="85000"/>
                    <a:lumOff val="15000"/>
                  </a:schemeClr>
                </a:solidFill>
                <a:latin typeface="Arial Unicode MS"/>
                <a:ea typeface="Alibaba PuHuiTi B"/>
              </a:rPr>
              <a:t>0</a:t>
            </a:r>
          </a:p>
        </p:txBody>
      </p:sp>
      <p:sp>
        <p:nvSpPr>
          <p:cNvPr id="20" name="TextBox 3">
            <a:extLst>
              <a:ext uri="{FF2B5EF4-FFF2-40B4-BE49-F238E27FC236}">
                <a16:creationId xmlns:a16="http://schemas.microsoft.com/office/drawing/2014/main" id="{F294F688-9A02-48B0-A6F9-A84EDA548BF9}"/>
              </a:ext>
            </a:extLst>
          </p:cNvPr>
          <p:cNvSpPr txBox="1"/>
          <p:nvPr/>
        </p:nvSpPr>
        <p:spPr>
          <a:xfrm>
            <a:off x="1624189" y="3751228"/>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en-US" altLang="zh-CN" sz="1400">
                <a:solidFill>
                  <a:srgbClr val="080808"/>
                </a:solidFill>
                <a:latin typeface="Arial Unicode MS"/>
                <a:ea typeface="Alibaba PuHuiTi B"/>
              </a:rPr>
              <a:t> ResultSet </a:t>
            </a:r>
            <a:r>
              <a:rPr lang="zh-CN" altLang="en-US" sz="1400">
                <a:solidFill>
                  <a:srgbClr val="080808"/>
                </a:solidFill>
                <a:latin typeface="Arial Unicode MS"/>
                <a:ea typeface="Alibaba PuHuiTi B"/>
              </a:rPr>
              <a:t>结果集对象</a:t>
            </a:r>
            <a:endParaRPr lang="en-US" altLang="zh-CN" sz="1400">
              <a:solidFill>
                <a:schemeClr val="tx1">
                  <a:lumMod val="85000"/>
                  <a:lumOff val="15000"/>
                </a:schemeClr>
              </a:solidFill>
              <a:latin typeface="Arial Unicode MS"/>
              <a:ea typeface="Alibaba PuHuiTi B"/>
            </a:endParaRPr>
          </a:p>
        </p:txBody>
      </p:sp>
    </p:spTree>
    <p:extLst>
      <p:ext uri="{BB962C8B-B14F-4D97-AF65-F5344CB8AC3E}">
        <p14:creationId xmlns:p14="http://schemas.microsoft.com/office/powerpoint/2010/main" val="110162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solidFill>
                  <a:srgbClr val="C00000"/>
                </a:solidFill>
              </a:rPr>
              <a:t>ResultSet</a:t>
            </a:r>
          </a:p>
          <a:p>
            <a:r>
              <a:rPr kumimoji="1" lang="en-US" altLang="zh-CN"/>
              <a:t>PreparedStatement</a:t>
            </a:r>
            <a:endParaRPr kumimoji="1" lang="en-US" altLang="zh-CN">
              <a:solidFill>
                <a:srgbClr val="C00000"/>
              </a:solidFill>
            </a:endParaRP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275427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ResultSet(</a:t>
            </a:r>
            <a:r>
              <a:rPr lang="zh-CN" altLang="en-US" sz="1400">
                <a:solidFill>
                  <a:schemeClr val="tx1">
                    <a:lumMod val="85000"/>
                    <a:lumOff val="15000"/>
                  </a:schemeClr>
                </a:solidFill>
                <a:latin typeface="微软雅黑" panose="020B0503020204020204" pitchFamily="34" charset="-122"/>
                <a:ea typeface="Alibaba PuHuiTi B"/>
              </a:rPr>
              <a:t>结果集对象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封装了</a:t>
            </a:r>
            <a:r>
              <a:rPr lang="en-US" altLang="zh-CN" sz="1400">
                <a:solidFill>
                  <a:schemeClr val="tx1">
                    <a:lumMod val="85000"/>
                    <a:lumOff val="15000"/>
                  </a:schemeClr>
                </a:solidFill>
                <a:latin typeface="微软雅黑" panose="020B0503020204020204" pitchFamily="34" charset="-122"/>
                <a:ea typeface="Alibaba PuHuiTi B"/>
              </a:rPr>
              <a:t>DQL</a:t>
            </a:r>
            <a:r>
              <a:rPr lang="zh-CN" altLang="en-US" sz="1400">
                <a:solidFill>
                  <a:schemeClr val="tx1">
                    <a:lumMod val="85000"/>
                    <a:lumOff val="15000"/>
                  </a:schemeClr>
                </a:solidFill>
                <a:latin typeface="微软雅黑" panose="020B0503020204020204" pitchFamily="34" charset="-122"/>
                <a:ea typeface="Alibaba PuHuiTi B"/>
              </a:rPr>
              <a:t>查询语句的结果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69818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获取查询结果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TextBox 3">
            <a:extLst>
              <a:ext uri="{FF2B5EF4-FFF2-40B4-BE49-F238E27FC236}">
                <a16:creationId xmlns:a16="http://schemas.microsoft.com/office/drawing/2014/main" id="{B6B6A340-7172-4D5E-BACF-DCBA3C210E55}"/>
              </a:ext>
            </a:extLst>
          </p:cNvPr>
          <p:cNvSpPr txBox="1"/>
          <p:nvPr/>
        </p:nvSpPr>
        <p:spPr>
          <a:xfrm>
            <a:off x="1624189" y="3324344"/>
            <a:ext cx="7431034" cy="134652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boolean   </a:t>
            </a:r>
            <a:r>
              <a:rPr lang="en-US" altLang="zh-CN" sz="1400">
                <a:solidFill>
                  <a:schemeClr val="tx2"/>
                </a:solidFill>
                <a:latin typeface="Arial Unicode MS"/>
                <a:ea typeface="Alibaba PuHuiTi B"/>
              </a:rPr>
              <a:t>next()</a:t>
            </a:r>
            <a:r>
              <a:rPr lang="zh-CN" altLang="en-US" sz="1400">
                <a:solidFill>
                  <a:schemeClr val="tx2"/>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zh-CN" altLang="en-US" sz="1400">
                <a:solidFill>
                  <a:schemeClr val="tx1">
                    <a:lumMod val="85000"/>
                    <a:lumOff val="15000"/>
                  </a:schemeClr>
                </a:solidFill>
                <a:latin typeface="Arial Unicode MS"/>
                <a:ea typeface="Alibaba PuHuiTi B"/>
                <a:sym typeface="Wingdings" panose="05000000000000000000" pitchFamily="2" charset="2"/>
              </a:rPr>
              <a:t>将光标从当前位置向前移动一行 （</a:t>
            </a:r>
            <a:r>
              <a:rPr lang="en-US" altLang="zh-CN" sz="1400">
                <a:solidFill>
                  <a:schemeClr val="tx1">
                    <a:lumMod val="85000"/>
                    <a:lumOff val="15000"/>
                  </a:schemeClr>
                </a:solidFill>
                <a:latin typeface="Arial Unicode MS"/>
                <a:ea typeface="Alibaba PuHuiTi B"/>
                <a:sym typeface="Wingdings" panose="05000000000000000000" pitchFamily="2" charset="2"/>
              </a:rPr>
              <a:t>2</a:t>
            </a:r>
            <a:r>
              <a:rPr lang="zh-CN" altLang="en-US" sz="1400">
                <a:solidFill>
                  <a:schemeClr val="tx1">
                    <a:lumMod val="85000"/>
                    <a:lumOff val="15000"/>
                  </a:schemeClr>
                </a:solidFill>
                <a:latin typeface="Arial Unicode MS"/>
                <a:ea typeface="Alibaba PuHuiTi B"/>
                <a:sym typeface="Wingdings" panose="05000000000000000000" pitchFamily="2" charset="2"/>
              </a:rPr>
              <a:t>）判断当前行是否为有效行</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true</a:t>
            </a:r>
            <a:r>
              <a:rPr lang="zh-CN" altLang="en-US" sz="1400">
                <a:solidFill>
                  <a:schemeClr val="tx1">
                    <a:lumMod val="85000"/>
                    <a:lumOff val="15000"/>
                  </a:schemeClr>
                </a:solidFill>
                <a:latin typeface="Arial" panose="020B0604020202020204" pitchFamily="34" charset="0"/>
                <a:ea typeface="Alibaba PuHuiTi B"/>
              </a:rPr>
              <a:t>：有效行，当前行</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false</a:t>
            </a:r>
            <a:r>
              <a:rPr lang="zh-CN" altLang="en-US" sz="1400">
                <a:solidFill>
                  <a:schemeClr val="tx1">
                    <a:lumMod val="85000"/>
                    <a:lumOff val="15000"/>
                  </a:schemeClr>
                </a:solidFill>
                <a:latin typeface="Arial" panose="020B0604020202020204" pitchFamily="34" charset="0"/>
                <a:ea typeface="Alibaba PuHuiTi B"/>
              </a:rPr>
              <a:t>：无效行，当前行没</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9" y="5052935"/>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xxx    </a:t>
            </a:r>
            <a:r>
              <a:rPr lang="en-US" altLang="zh-CN" sz="1400">
                <a:solidFill>
                  <a:schemeClr val="tx2"/>
                </a:solidFill>
                <a:latin typeface="Arial Unicode MS"/>
                <a:ea typeface="Alibaba PuHuiTi B"/>
              </a:rPr>
              <a:t>getXxx(</a:t>
            </a:r>
            <a:r>
              <a:rPr lang="zh-CN" altLang="en-US" sz="1400">
                <a:solidFill>
                  <a:schemeClr val="tx2"/>
                </a:solidFill>
                <a:latin typeface="Arial Unicode MS"/>
                <a:ea typeface="Alibaba PuHuiTi B"/>
              </a:rPr>
              <a:t>参数</a:t>
            </a:r>
            <a:r>
              <a:rPr lang="en-US" altLang="zh-CN" sz="1400">
                <a:solidFill>
                  <a:schemeClr val="tx2"/>
                </a:solidFill>
                <a:latin typeface="Arial Unicode MS"/>
                <a:ea typeface="Alibaba PuHuiTi B"/>
              </a:rPr>
              <a:t>)</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Arial Unicode MS"/>
                <a:ea typeface="Alibaba PuHuiTi B"/>
              </a:rPr>
              <a:t>获取数据</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sym typeface="Wingdings" panose="05000000000000000000" pitchFamily="2" charset="2"/>
              </a:rPr>
              <a:t>：数据类型；如：</a:t>
            </a:r>
            <a:r>
              <a:rPr lang="en-US" altLang="zh-CN" sz="1400">
                <a:solidFill>
                  <a:schemeClr val="tx1">
                    <a:lumMod val="85000"/>
                    <a:lumOff val="15000"/>
                  </a:schemeClr>
                </a:solidFill>
                <a:latin typeface="Arial Unicode MS"/>
                <a:ea typeface="Alibaba PuHuiTi B"/>
                <a:sym typeface="Wingdings" panose="05000000000000000000" pitchFamily="2" charset="2"/>
              </a:rPr>
              <a:t>int getInt(</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 ; String getString(</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a:t>
            </a: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sym typeface="Wingdings" panose="05000000000000000000" pitchFamily="2" charset="2"/>
              </a:rPr>
              <a:t>参数：</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int</a:t>
            </a:r>
            <a:r>
              <a:rPr lang="zh-CN" altLang="en-US" sz="1400">
                <a:solidFill>
                  <a:schemeClr val="tx1">
                    <a:lumMod val="85000"/>
                    <a:lumOff val="15000"/>
                  </a:schemeClr>
                </a:solidFill>
                <a:latin typeface="Arial Unicode MS"/>
                <a:ea typeface="Alibaba PuHuiTi B"/>
                <a:sym typeface="Wingdings" panose="05000000000000000000" pitchFamily="2" charset="2"/>
              </a:rPr>
              <a:t>：列的编号，从</a:t>
            </a:r>
            <a:r>
              <a:rPr lang="en-US" altLang="zh-CN" sz="1400">
                <a:solidFill>
                  <a:schemeClr val="tx1">
                    <a:lumMod val="85000"/>
                    <a:lumOff val="15000"/>
                  </a:schemeClr>
                </a:solidFill>
                <a:latin typeface="Arial Unicode MS"/>
                <a:ea typeface="Alibaba PuHuiTi B"/>
                <a:sym typeface="Wingdings" panose="05000000000000000000" pitchFamily="2" charset="2"/>
              </a:rPr>
              <a:t>1</a:t>
            </a:r>
            <a:r>
              <a:rPr lang="zh-CN" altLang="en-US" sz="1400">
                <a:solidFill>
                  <a:schemeClr val="tx1">
                    <a:lumMod val="85000"/>
                    <a:lumOff val="15000"/>
                  </a:schemeClr>
                </a:solidFill>
                <a:latin typeface="Arial Unicode MS"/>
                <a:ea typeface="Alibaba PuHuiTi B"/>
                <a:sym typeface="Wingdings" panose="05000000000000000000" pitchFamily="2" charset="2"/>
              </a:rPr>
              <a:t>开始</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String</a:t>
            </a:r>
            <a:r>
              <a:rPr lang="zh-CN" altLang="en-US" sz="1400">
                <a:solidFill>
                  <a:schemeClr val="tx1">
                    <a:lumMod val="85000"/>
                    <a:lumOff val="15000"/>
                  </a:schemeClr>
                </a:solidFill>
                <a:latin typeface="Arial Unicode MS"/>
                <a:ea typeface="Alibaba PuHuiTi B"/>
                <a:sym typeface="Wingdings" panose="05000000000000000000" pitchFamily="2" charset="2"/>
              </a:rPr>
              <a:t>：列的名称</a:t>
            </a:r>
            <a:endParaRPr lang="en-US" altLang="zh-CN" sz="1400">
              <a:solidFill>
                <a:schemeClr val="tx1">
                  <a:lumMod val="85000"/>
                  <a:lumOff val="15000"/>
                </a:schemeClr>
              </a:solidFill>
              <a:latin typeface="Arial Unicode MS"/>
              <a:ea typeface="Alibaba PuHuiTi B"/>
            </a:endParaRPr>
          </a:p>
        </p:txBody>
      </p:sp>
      <p:sp>
        <p:nvSpPr>
          <p:cNvPr id="8" name="TextBox 3">
            <a:extLst>
              <a:ext uri="{FF2B5EF4-FFF2-40B4-BE49-F238E27FC236}">
                <a16:creationId xmlns:a16="http://schemas.microsoft.com/office/drawing/2014/main" id="{56D620B3-9C9B-4F0A-9E63-292FC2B07C41}"/>
              </a:ext>
            </a:extLst>
          </p:cNvPr>
          <p:cNvSpPr txBox="1"/>
          <p:nvPr/>
        </p:nvSpPr>
        <p:spPr>
          <a:xfrm>
            <a:off x="1624189" y="2237712"/>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stmt.</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语句，返回 </a:t>
            </a:r>
            <a:r>
              <a:rPr lang="en-US" altLang="zh-CN" sz="1400">
                <a:solidFill>
                  <a:srgbClr val="080808"/>
                </a:solidFill>
                <a:latin typeface="Arial Unicode MS"/>
                <a:ea typeface="Alibaba PuHuiTi B"/>
              </a:rPr>
              <a:t>ResultSet </a:t>
            </a:r>
            <a:r>
              <a:rPr lang="zh-CN" altLang="en-US" sz="1400">
                <a:solidFill>
                  <a:srgbClr val="080808"/>
                </a:solidFill>
                <a:latin typeface="Arial Unicode MS"/>
                <a:ea typeface="Alibaba PuHuiTi B"/>
              </a:rPr>
              <a:t>对象</a:t>
            </a:r>
            <a:endParaRPr lang="en-US" altLang="zh-CN" sz="1400">
              <a:solidFill>
                <a:schemeClr val="tx2"/>
              </a:solidFill>
              <a:latin typeface="Arial Unicode MS"/>
              <a:ea typeface="Alibaba PuHuiTi B"/>
            </a:endParaRPr>
          </a:p>
        </p:txBody>
      </p:sp>
      <p:pic>
        <p:nvPicPr>
          <p:cNvPr id="3" name="图片 2">
            <a:extLst>
              <a:ext uri="{FF2B5EF4-FFF2-40B4-BE49-F238E27FC236}">
                <a16:creationId xmlns:a16="http://schemas.microsoft.com/office/drawing/2014/main" id="{21E15DC3-35C7-4421-9E93-ABA18E47BA47}"/>
              </a:ext>
            </a:extLst>
          </p:cNvPr>
          <p:cNvPicPr>
            <a:picLocks noChangeAspect="1"/>
          </p:cNvPicPr>
          <p:nvPr/>
        </p:nvPicPr>
        <p:blipFill>
          <a:blip r:embed="rId2"/>
          <a:stretch>
            <a:fillRect/>
          </a:stretch>
        </p:blipFill>
        <p:spPr>
          <a:xfrm>
            <a:off x="9540978" y="3324344"/>
            <a:ext cx="1699407" cy="853514"/>
          </a:xfrm>
          <a:prstGeom prst="rect">
            <a:avLst/>
          </a:prstGeom>
        </p:spPr>
      </p:pic>
      <p:cxnSp>
        <p:nvCxnSpPr>
          <p:cNvPr id="5" name="直接箭头连接符 4">
            <a:extLst>
              <a:ext uri="{FF2B5EF4-FFF2-40B4-BE49-F238E27FC236}">
                <a16:creationId xmlns:a16="http://schemas.microsoft.com/office/drawing/2014/main" id="{290888E2-376F-447C-ACA8-305AEA7B1487}"/>
              </a:ext>
            </a:extLst>
          </p:cNvPr>
          <p:cNvCxnSpPr/>
          <p:nvPr/>
        </p:nvCxnSpPr>
        <p:spPr>
          <a:xfrm flipH="1">
            <a:off x="11240385" y="4051092"/>
            <a:ext cx="34477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957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314787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a:t>
            </a:r>
            <a:r>
              <a:rPr lang="zh-CN" altLang="en-US" sz="2800" b="1" ker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文本框 4">
            <a:extLst>
              <a:ext uri="{FF2B5EF4-FFF2-40B4-BE49-F238E27FC236}">
                <a16:creationId xmlns:a16="http://schemas.microsoft.com/office/drawing/2014/main" id="{59F3F908-848A-4405-A633-7AA95D03CAF8}"/>
              </a:ext>
            </a:extLst>
          </p:cNvPr>
          <p:cNvSpPr txBox="1"/>
          <p:nvPr/>
        </p:nvSpPr>
        <p:spPr>
          <a:xfrm>
            <a:off x="280392" y="1150064"/>
            <a:ext cx="5815608" cy="377411"/>
          </a:xfrm>
          <a:prstGeom prst="rect">
            <a:avLst/>
          </a:prstGeom>
          <a:noFill/>
        </p:spPr>
        <p:txBody>
          <a:bodyPr wrap="square">
            <a:spAutoFit/>
          </a:bodyPr>
          <a:lstStyle/>
          <a:p>
            <a:pPr marL="838179" lvl="1" indent="-228594">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JDBC </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就是使用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语言操作关系型数据库的一套</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API</a:t>
            </a:r>
          </a:p>
        </p:txBody>
      </p:sp>
      <p:pic>
        <p:nvPicPr>
          <p:cNvPr id="7" name="图片 6">
            <a:extLst>
              <a:ext uri="{FF2B5EF4-FFF2-40B4-BE49-F238E27FC236}">
                <a16:creationId xmlns:a16="http://schemas.microsoft.com/office/drawing/2014/main" id="{41CA830B-C201-4200-814A-251A7C99B039}"/>
              </a:ext>
            </a:extLst>
          </p:cNvPr>
          <p:cNvPicPr>
            <a:picLocks noChangeAspect="1"/>
          </p:cNvPicPr>
          <p:nvPr/>
        </p:nvPicPr>
        <p:blipFill>
          <a:blip r:embed="rId2"/>
          <a:stretch>
            <a:fillRect/>
          </a:stretch>
        </p:blipFill>
        <p:spPr>
          <a:xfrm>
            <a:off x="1203360" y="1732485"/>
            <a:ext cx="6622354" cy="44123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2711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465628"/>
            <a:ext cx="6198032"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使用步骤：</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游标向下移动一行，并判断该行否有数据：</a:t>
            </a:r>
            <a:r>
              <a:rPr lang="en-US" altLang="zh-CN" sz="1400">
                <a:solidFill>
                  <a:schemeClr val="tx1">
                    <a:lumMod val="85000"/>
                    <a:lumOff val="15000"/>
                  </a:schemeClr>
                </a:solidFill>
                <a:latin typeface="微软雅黑" panose="020B0503020204020204" pitchFamily="34" charset="-122"/>
                <a:ea typeface="Alibaba PuHuiTi B"/>
              </a:rPr>
              <a:t>next()</a:t>
            </a: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a:t>
            </a:r>
            <a:r>
              <a:rPr lang="en-US" altLang="zh-CN" sz="1400">
                <a:solidFill>
                  <a:schemeClr val="tx1">
                    <a:lumMod val="85000"/>
                    <a:lumOff val="15000"/>
                  </a:schemeClr>
                </a:solidFill>
                <a:latin typeface="微软雅黑" panose="020B0503020204020204" pitchFamily="34" charset="-122"/>
                <a:ea typeface="Alibaba PuHuiTi B"/>
              </a:rPr>
              <a:t>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p>
        </p:txBody>
      </p:sp>
      <p:sp>
        <p:nvSpPr>
          <p:cNvPr id="16" name="TextBox 3">
            <a:extLst>
              <a:ext uri="{FF2B5EF4-FFF2-40B4-BE49-F238E27FC236}">
                <a16:creationId xmlns:a16="http://schemas.microsoft.com/office/drawing/2014/main" id="{B6B6A340-7172-4D5E-BACF-DCBA3C210E55}"/>
              </a:ext>
            </a:extLst>
          </p:cNvPr>
          <p:cNvSpPr txBox="1"/>
          <p:nvPr/>
        </p:nvSpPr>
        <p:spPr>
          <a:xfrm>
            <a:off x="1624189" y="270327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chemeClr val="tx1">
                    <a:lumMod val="85000"/>
                    <a:lumOff val="15000"/>
                  </a:schemeClr>
                </a:solidFill>
                <a:latin typeface="Arial" panose="020B0604020202020204" pitchFamily="34" charset="0"/>
                <a:ea typeface="Alibaba PuHuiTi B"/>
              </a:rPr>
              <a:t> </a:t>
            </a:r>
            <a:r>
              <a:rPr lang="en-US" altLang="zh-CN" sz="1400">
                <a:solidFill>
                  <a:schemeClr val="tx1">
                    <a:lumMod val="85000"/>
                    <a:lumOff val="15000"/>
                  </a:schemeClr>
                </a:solidFill>
                <a:latin typeface="Arial" panose="020B0604020202020204" pitchFamily="34" charset="0"/>
                <a:ea typeface="Alibaba PuHuiTi B"/>
              </a:rPr>
              <a:t>//</a:t>
            </a:r>
            <a:r>
              <a:rPr lang="zh-CN" altLang="en-US" sz="1400">
                <a:solidFill>
                  <a:schemeClr val="tx1">
                    <a:lumMod val="85000"/>
                    <a:lumOff val="15000"/>
                  </a:schemeClr>
                </a:solidFill>
                <a:latin typeface="Arial" panose="020B0604020202020204" pitchFamily="34" charset="0"/>
                <a:ea typeface="Alibaba PuHuiTi B"/>
              </a:rPr>
              <a:t>循环判断游标是否是最后一行末尾</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2">
                    <a:lumMod val="75000"/>
                  </a:schemeClr>
                </a:solidFill>
                <a:latin typeface="Arial" panose="020B0604020202020204" pitchFamily="34" charset="0"/>
                <a:ea typeface="Alibaba PuHuiTi B"/>
              </a:rPr>
              <a:t>while</a:t>
            </a:r>
            <a:r>
              <a:rPr lang="en-US" altLang="zh-CN" sz="1400">
                <a:solidFill>
                  <a:schemeClr val="tx1">
                    <a:lumMod val="85000"/>
                    <a:lumOff val="15000"/>
                  </a:schemeClr>
                </a:solidFill>
                <a:latin typeface="Arial" panose="020B0604020202020204" pitchFamily="34" charset="0"/>
                <a:ea typeface="Alibaba PuHuiTi B"/>
              </a:rPr>
              <a:t>(rs.next()){</a:t>
            </a: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获取数据</a:t>
            </a:r>
            <a:endParaRPr lang="en-US" altLang="zh-CN" sz="1400">
              <a:solidFill>
                <a:schemeClr val="tx1">
                  <a:lumMod val="85000"/>
                  <a:lumOff val="15000"/>
                </a:schemeClr>
              </a:solidFill>
              <a:latin typeface="微软雅黑" panose="020B0503020204020204" pitchFamily="34" charset="-122"/>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微软雅黑" panose="020B0503020204020204" pitchFamily="34" charset="-122"/>
                <a:ea typeface="Alibaba PuHuiTi B"/>
              </a:rPr>
              <a:t>    rs.getXxx(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a:t>
            </a:r>
          </a:p>
        </p:txBody>
      </p:sp>
    </p:spTree>
    <p:extLst>
      <p:ext uri="{BB962C8B-B14F-4D97-AF65-F5344CB8AC3E}">
        <p14:creationId xmlns:p14="http://schemas.microsoft.com/office/powerpoint/2010/main" val="9725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 name="文本占位符 2">
            <a:extLst>
              <a:ext uri="{FF2B5EF4-FFF2-40B4-BE49-F238E27FC236}">
                <a16:creationId xmlns:a16="http://schemas.microsoft.com/office/drawing/2014/main" id="{3DB2DFBD-FA3B-4587-8C91-8F9D22D89C9A}"/>
              </a:ext>
            </a:extLst>
          </p:cNvPr>
          <p:cNvSpPr>
            <a:spLocks noGrp="1"/>
          </p:cNvSpPr>
          <p:nvPr>
            <p:ph type="body" sz="quarter" idx="10"/>
          </p:nvPr>
        </p:nvSpPr>
        <p:spPr/>
        <p:txBody>
          <a:bodyPr/>
          <a:lstStyle/>
          <a:p>
            <a:r>
              <a:rPr lang="en-US" altLang="zh-CN"/>
              <a:t>ResultSet </a:t>
            </a:r>
            <a:r>
              <a:rPr lang="zh-CN" altLang="en-US"/>
              <a:t>案例</a:t>
            </a:r>
          </a:p>
        </p:txBody>
      </p:sp>
      <p:sp>
        <p:nvSpPr>
          <p:cNvPr id="4" name="文本占位符 3">
            <a:extLst>
              <a:ext uri="{FF2B5EF4-FFF2-40B4-BE49-F238E27FC236}">
                <a16:creationId xmlns:a16="http://schemas.microsoft.com/office/drawing/2014/main" id="{089DA22F-AFA4-4887-868A-95D8AB1A5569}"/>
              </a:ext>
            </a:extLst>
          </p:cNvPr>
          <p:cNvSpPr>
            <a:spLocks noGrp="1"/>
          </p:cNvSpPr>
          <p:nvPr>
            <p:ph type="body" sz="quarter" idx="11"/>
          </p:nvPr>
        </p:nvSpPr>
        <p:spPr/>
        <p:txBody>
          <a:bodyPr/>
          <a:lstStyle/>
          <a:p>
            <a:r>
              <a:rPr lang="zh-CN" altLang="en-US"/>
              <a:t>需求：查询</a:t>
            </a:r>
            <a:r>
              <a:rPr lang="en-US" altLang="zh-CN"/>
              <a:t>account</a:t>
            </a:r>
            <a:r>
              <a:rPr lang="zh-CN" altLang="en-US"/>
              <a:t>账户表数据，封装为</a:t>
            </a:r>
            <a:r>
              <a:rPr lang="en-US" altLang="zh-CN"/>
              <a:t>Account</a:t>
            </a:r>
            <a:r>
              <a:rPr lang="zh-CN" altLang="en-US"/>
              <a:t>对象中，并且存储到</a:t>
            </a:r>
            <a:r>
              <a:rPr lang="en-US" altLang="zh-CN"/>
              <a:t>ArrayList</a:t>
            </a:r>
            <a:r>
              <a:rPr lang="zh-CN" altLang="en-US"/>
              <a:t>集合中</a:t>
            </a:r>
          </a:p>
        </p:txBody>
      </p:sp>
      <p:pic>
        <p:nvPicPr>
          <p:cNvPr id="10" name="图片 9">
            <a:extLst>
              <a:ext uri="{FF2B5EF4-FFF2-40B4-BE49-F238E27FC236}">
                <a16:creationId xmlns:a16="http://schemas.microsoft.com/office/drawing/2014/main" id="{92602CC4-F200-44E9-9A7D-42645C08B051}"/>
              </a:ext>
            </a:extLst>
          </p:cNvPr>
          <p:cNvPicPr>
            <a:picLocks noChangeAspect="1"/>
          </p:cNvPicPr>
          <p:nvPr/>
        </p:nvPicPr>
        <p:blipFill>
          <a:blip r:embed="rId2"/>
          <a:stretch>
            <a:fillRect/>
          </a:stretch>
        </p:blipFill>
        <p:spPr>
          <a:xfrm>
            <a:off x="2195450" y="3023841"/>
            <a:ext cx="2383187" cy="1196937"/>
          </a:xfrm>
          <a:prstGeom prst="rect">
            <a:avLst/>
          </a:prstGeom>
        </p:spPr>
      </p:pic>
      <p:sp>
        <p:nvSpPr>
          <p:cNvPr id="5" name="椭圆 4">
            <a:extLst>
              <a:ext uri="{FF2B5EF4-FFF2-40B4-BE49-F238E27FC236}">
                <a16:creationId xmlns:a16="http://schemas.microsoft.com/office/drawing/2014/main" id="{B2F888C6-A75C-4365-B7FB-50AF7831E92C}"/>
              </a:ext>
            </a:extLst>
          </p:cNvPr>
          <p:cNvSpPr/>
          <p:nvPr/>
        </p:nvSpPr>
        <p:spPr>
          <a:xfrm>
            <a:off x="5228948" y="3082100"/>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3A837C8-A363-4937-9DBD-FCF9D7387D91}"/>
              </a:ext>
            </a:extLst>
          </p:cNvPr>
          <p:cNvSpPr/>
          <p:nvPr/>
        </p:nvSpPr>
        <p:spPr>
          <a:xfrm>
            <a:off x="5228948" y="3491641"/>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82574E75-8CFA-4AAF-99FC-B4BCB6BA4EF0}"/>
              </a:ext>
            </a:extLst>
          </p:cNvPr>
          <p:cNvSpPr/>
          <p:nvPr/>
        </p:nvSpPr>
        <p:spPr>
          <a:xfrm>
            <a:off x="5228948" y="3901182"/>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6D43B24E-AB0C-4968-81CC-F9296FA6030D}"/>
              </a:ext>
            </a:extLst>
          </p:cNvPr>
          <p:cNvCxnSpPr>
            <a:endCxn id="5" idx="2"/>
          </p:cNvCxnSpPr>
          <p:nvPr/>
        </p:nvCxnSpPr>
        <p:spPr>
          <a:xfrm flipV="1">
            <a:off x="4578637" y="3241898"/>
            <a:ext cx="650311" cy="24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9D3C059-01C1-472F-8272-44493239D60F}"/>
              </a:ext>
            </a:extLst>
          </p:cNvPr>
          <p:cNvCxnSpPr>
            <a:cxnSpLocks/>
            <a:endCxn id="11" idx="2"/>
          </p:cNvCxnSpPr>
          <p:nvPr/>
        </p:nvCxnSpPr>
        <p:spPr>
          <a:xfrm flipV="1">
            <a:off x="4578637" y="3651439"/>
            <a:ext cx="650311" cy="11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F706C2-A8D3-4299-9141-3DBA4EF7143E}"/>
              </a:ext>
            </a:extLst>
          </p:cNvPr>
          <p:cNvCxnSpPr>
            <a:cxnSpLocks/>
            <a:endCxn id="12" idx="2"/>
          </p:cNvCxnSpPr>
          <p:nvPr/>
        </p:nvCxnSpPr>
        <p:spPr>
          <a:xfrm>
            <a:off x="4578637" y="4048235"/>
            <a:ext cx="650311" cy="1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721D3482-B454-4EB5-A222-EB01DFDFBC5F}"/>
              </a:ext>
            </a:extLst>
          </p:cNvPr>
          <p:cNvSpPr/>
          <p:nvPr/>
        </p:nvSpPr>
        <p:spPr>
          <a:xfrm>
            <a:off x="7199790" y="3082100"/>
            <a:ext cx="1695635" cy="113867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ArrayList</a:t>
            </a:r>
            <a:endParaRPr lang="zh-CN" altLang="en-US"/>
          </a:p>
        </p:txBody>
      </p:sp>
      <p:cxnSp>
        <p:nvCxnSpPr>
          <p:cNvPr id="21" name="直接箭头连接符 20">
            <a:extLst>
              <a:ext uri="{FF2B5EF4-FFF2-40B4-BE49-F238E27FC236}">
                <a16:creationId xmlns:a16="http://schemas.microsoft.com/office/drawing/2014/main" id="{DDAD56A1-4EED-4446-9456-8C038E47DEBF}"/>
              </a:ext>
            </a:extLst>
          </p:cNvPr>
          <p:cNvCxnSpPr>
            <a:stCxn id="5" idx="6"/>
            <a:endCxn id="19" idx="1"/>
          </p:cNvCxnSpPr>
          <p:nvPr/>
        </p:nvCxnSpPr>
        <p:spPr>
          <a:xfrm>
            <a:off x="5770485" y="3241898"/>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D19C2FD-615F-41C9-B9D5-D684B2FBBFD4}"/>
              </a:ext>
            </a:extLst>
          </p:cNvPr>
          <p:cNvCxnSpPr>
            <a:cxnSpLocks/>
            <a:stCxn id="11" idx="6"/>
            <a:endCxn id="19" idx="1"/>
          </p:cNvCxnSpPr>
          <p:nvPr/>
        </p:nvCxnSpPr>
        <p:spPr>
          <a:xfrm>
            <a:off x="5770485" y="3651439"/>
            <a:ext cx="1429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A089231-8063-4EF0-AB94-8274E31DA863}"/>
              </a:ext>
            </a:extLst>
          </p:cNvPr>
          <p:cNvCxnSpPr>
            <a:cxnSpLocks/>
            <a:stCxn id="12" idx="6"/>
            <a:endCxn id="19" idx="1"/>
          </p:cNvCxnSpPr>
          <p:nvPr/>
        </p:nvCxnSpPr>
        <p:spPr>
          <a:xfrm flipV="1">
            <a:off x="5770485" y="3651439"/>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0B31B22-841A-4F0E-84EF-0F30B925FE5A}"/>
              </a:ext>
            </a:extLst>
          </p:cNvPr>
          <p:cNvSpPr txBox="1"/>
          <p:nvPr/>
        </p:nvSpPr>
        <p:spPr>
          <a:xfrm>
            <a:off x="5036661" y="4367831"/>
            <a:ext cx="132862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Java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Tree>
    <p:extLst>
      <p:ext uri="{BB962C8B-B14F-4D97-AF65-F5344CB8AC3E}">
        <p14:creationId xmlns:p14="http://schemas.microsoft.com/office/powerpoint/2010/main" val="51371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t>ResultSet</a:t>
            </a:r>
          </a:p>
          <a:p>
            <a:r>
              <a:rPr kumimoji="1" lang="en-US" altLang="zh-CN">
                <a:solidFill>
                  <a:srgbClr val="C00000"/>
                </a:solidFill>
              </a:rPr>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212506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609775"/>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语句并执行：预防</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注入问题</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文本框 10">
            <a:extLst>
              <a:ext uri="{FF2B5EF4-FFF2-40B4-BE49-F238E27FC236}">
                <a16:creationId xmlns:a16="http://schemas.microsoft.com/office/drawing/2014/main" id="{1F5EE6DF-6CF9-41DB-BCBE-05839936CB48}"/>
              </a:ext>
            </a:extLst>
          </p:cNvPr>
          <p:cNvSpPr txBox="1"/>
          <p:nvPr/>
        </p:nvSpPr>
        <p:spPr>
          <a:xfrm>
            <a:off x="1111251" y="2479162"/>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注入是通过操作输入来修改事先定义好的</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语句，用以达到执行代码对服务器进行</a:t>
            </a:r>
            <a:r>
              <a:rPr lang="zh-CN" altLang="en-US" sz="1400">
                <a:solidFill>
                  <a:srgbClr val="C00000"/>
                </a:solidFill>
                <a:latin typeface="微软雅黑" panose="020B0503020204020204" pitchFamily="34" charset="-122"/>
                <a:ea typeface="Alibaba PuHuiTi B"/>
              </a:rPr>
              <a:t>攻击</a:t>
            </a:r>
            <a:r>
              <a:rPr lang="zh-CN" altLang="en-US" sz="1400">
                <a:solidFill>
                  <a:schemeClr val="tx1">
                    <a:lumMod val="85000"/>
                    <a:lumOff val="15000"/>
                  </a:schemeClr>
                </a:solidFill>
                <a:latin typeface="微软雅黑" panose="020B0503020204020204" pitchFamily="34" charset="-122"/>
                <a:ea typeface="Alibaba PuHuiTi B"/>
              </a:rPr>
              <a:t>的方法。</a:t>
            </a:r>
            <a:endParaRPr lang="en-US" altLang="zh-CN" sz="1400">
              <a:solidFill>
                <a:schemeClr val="tx1">
                  <a:lumMod val="85000"/>
                  <a:lumOff val="15000"/>
                </a:schemeClr>
              </a:solidFill>
              <a:latin typeface="微软雅黑" panose="020B0503020204020204" pitchFamily="34" charset="-122"/>
              <a:ea typeface="Alibaba PuHuiTi B"/>
            </a:endParaRPr>
          </a:p>
        </p:txBody>
      </p:sp>
      <p:pic>
        <p:nvPicPr>
          <p:cNvPr id="3" name="图片 2">
            <a:extLst>
              <a:ext uri="{FF2B5EF4-FFF2-40B4-BE49-F238E27FC236}">
                <a16:creationId xmlns:a16="http://schemas.microsoft.com/office/drawing/2014/main" id="{7DD2678E-4EF3-43F2-888E-8333D7B58F2B}"/>
              </a:ext>
            </a:extLst>
          </p:cNvPr>
          <p:cNvPicPr>
            <a:picLocks noChangeAspect="1"/>
          </p:cNvPicPr>
          <p:nvPr/>
        </p:nvPicPr>
        <p:blipFill>
          <a:blip r:embed="rId2"/>
          <a:stretch>
            <a:fillRect/>
          </a:stretch>
        </p:blipFill>
        <p:spPr>
          <a:xfrm>
            <a:off x="3022534" y="3752597"/>
            <a:ext cx="4721148" cy="2513291"/>
          </a:xfrm>
          <a:prstGeom prst="rect">
            <a:avLst/>
          </a:prstGeom>
        </p:spPr>
      </p:pic>
    </p:spTree>
    <p:extLst>
      <p:ext uri="{BB962C8B-B14F-4D97-AF65-F5344CB8AC3E}">
        <p14:creationId xmlns:p14="http://schemas.microsoft.com/office/powerpoint/2010/main" val="1290489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文本占位符 5">
            <a:extLst>
              <a:ext uri="{FF2B5EF4-FFF2-40B4-BE49-F238E27FC236}">
                <a16:creationId xmlns:a16="http://schemas.microsoft.com/office/drawing/2014/main" id="{B654C718-F0EE-4F84-BC65-461579B6B762}"/>
              </a:ext>
            </a:extLst>
          </p:cNvPr>
          <p:cNvSpPr>
            <a:spLocks noGrp="1"/>
          </p:cNvSpPr>
          <p:nvPr>
            <p:ph type="body" sz="quarter" idx="10"/>
          </p:nvPr>
        </p:nvSpPr>
        <p:spPr/>
        <p:txBody>
          <a:bodyPr/>
          <a:lstStyle/>
          <a:p>
            <a:r>
              <a:rPr lang="en-US" altLang="zh-CN"/>
              <a:t>SQL</a:t>
            </a:r>
            <a:r>
              <a:rPr lang="zh-CN" altLang="en-US"/>
              <a:t>注入演示</a:t>
            </a:r>
          </a:p>
        </p:txBody>
      </p:sp>
      <p:sp>
        <p:nvSpPr>
          <p:cNvPr id="7" name="文本占位符 6">
            <a:extLst>
              <a:ext uri="{FF2B5EF4-FFF2-40B4-BE49-F238E27FC236}">
                <a16:creationId xmlns:a16="http://schemas.microsoft.com/office/drawing/2014/main" id="{A419EBF4-57D3-4332-9917-CEEC845EB559}"/>
              </a:ext>
            </a:extLst>
          </p:cNvPr>
          <p:cNvSpPr>
            <a:spLocks noGrp="1"/>
          </p:cNvSpPr>
          <p:nvPr>
            <p:ph type="body" sz="quarter" idx="11"/>
          </p:nvPr>
        </p:nvSpPr>
        <p:spPr/>
        <p:txBody>
          <a:bodyPr/>
          <a:lstStyle/>
          <a:p>
            <a:r>
              <a:rPr lang="zh-CN" altLang="en-US"/>
              <a:t>需求：完成用户登录</a:t>
            </a:r>
            <a:endParaRPr lang="en-US" altLang="zh-CN"/>
          </a:p>
        </p:txBody>
      </p:sp>
      <p:sp>
        <p:nvSpPr>
          <p:cNvPr id="5" name="TextBox 3">
            <a:extLst>
              <a:ext uri="{FF2B5EF4-FFF2-40B4-BE49-F238E27FC236}">
                <a16:creationId xmlns:a16="http://schemas.microsoft.com/office/drawing/2014/main" id="{D2147788-9A88-4958-915C-2D984997351C}"/>
              </a:ext>
            </a:extLst>
          </p:cNvPr>
          <p:cNvSpPr txBox="1"/>
          <p:nvPr/>
        </p:nvSpPr>
        <p:spPr>
          <a:xfrm>
            <a:off x="2298892" y="2286026"/>
            <a:ext cx="6836230" cy="42184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600">
                <a:solidFill>
                  <a:schemeClr val="accent1">
                    <a:lumMod val="75000"/>
                  </a:schemeClr>
                </a:solidFill>
                <a:ea typeface="阿里巴巴普惠体" panose="00020600040101010101"/>
              </a:rPr>
              <a:t>select</a:t>
            </a:r>
            <a:r>
              <a:rPr lang="en-US" altLang="zh-CN" sz="1600">
                <a:ea typeface="阿里巴巴普惠体" panose="00020600040101010101"/>
              </a:rPr>
              <a:t> * </a:t>
            </a:r>
            <a:r>
              <a:rPr lang="en-US" altLang="zh-CN" sz="1600">
                <a:solidFill>
                  <a:schemeClr val="accent1">
                    <a:lumMod val="75000"/>
                  </a:schemeClr>
                </a:solidFill>
                <a:ea typeface="阿里巴巴普惠体" panose="00020600040101010101"/>
              </a:rPr>
              <a:t>from</a:t>
            </a:r>
            <a:r>
              <a:rPr lang="en-US" altLang="zh-CN" sz="1600">
                <a:ea typeface="阿里巴巴普惠体" panose="00020600040101010101"/>
              </a:rPr>
              <a:t> tb_user </a:t>
            </a:r>
            <a:r>
              <a:rPr lang="en-US" altLang="zh-CN" sz="1600">
                <a:solidFill>
                  <a:schemeClr val="accent1">
                    <a:lumMod val="75000"/>
                  </a:schemeClr>
                </a:solidFill>
                <a:ea typeface="阿里巴巴普惠体" panose="00020600040101010101"/>
              </a:rPr>
              <a:t>where</a:t>
            </a:r>
            <a:r>
              <a:rPr lang="en-US" altLang="zh-CN" sz="1600">
                <a:ea typeface="阿里巴巴普惠体" panose="00020600040101010101"/>
              </a:rPr>
              <a:t> username = 'zhangsan' </a:t>
            </a:r>
            <a:r>
              <a:rPr lang="en-US" altLang="zh-CN" sz="1600">
                <a:solidFill>
                  <a:schemeClr val="accent1">
                    <a:lumMod val="75000"/>
                  </a:schemeClr>
                </a:solidFill>
                <a:ea typeface="阿里巴巴普惠体" panose="00020600040101010101"/>
              </a:rPr>
              <a:t>and</a:t>
            </a:r>
            <a:r>
              <a:rPr lang="en-US" altLang="zh-CN" sz="1600">
                <a:ea typeface="阿里巴巴普惠体" panose="00020600040101010101"/>
              </a:rPr>
              <a:t> password = '123';</a:t>
            </a:r>
            <a:endParaRPr lang="en-US" altLang="zh-CN" sz="1600">
              <a:solidFill>
                <a:schemeClr val="tx1">
                  <a:lumMod val="85000"/>
                  <a:lumOff val="15000"/>
                </a:schemeClr>
              </a:solidFill>
              <a:latin typeface="Arial" panose="020B0604020202020204" pitchFamily="34" charset="0"/>
              <a:ea typeface="阿里巴巴普惠体" panose="00020600040101010101"/>
            </a:endParaRPr>
          </a:p>
        </p:txBody>
      </p:sp>
    </p:spTree>
    <p:extLst>
      <p:ext uri="{BB962C8B-B14F-4D97-AF65-F5344CB8AC3E}">
        <p14:creationId xmlns:p14="http://schemas.microsoft.com/office/powerpoint/2010/main" val="26608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465628"/>
            <a:ext cx="5342815"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并执行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a:extLst>
              <a:ext uri="{FF2B5EF4-FFF2-40B4-BE49-F238E27FC236}">
                <a16:creationId xmlns:a16="http://schemas.microsoft.com/office/drawing/2014/main" id="{C16BF308-9A2F-4454-A743-B4733024A4C6}"/>
              </a:ext>
            </a:extLst>
          </p:cNvPr>
          <p:cNvSpPr txBox="1"/>
          <p:nvPr/>
        </p:nvSpPr>
        <p:spPr>
          <a:xfrm>
            <a:off x="1111251" y="2203518"/>
            <a:ext cx="3771468" cy="377411"/>
          </a:xfrm>
          <a:prstGeom prst="rect">
            <a:avLst/>
          </a:prstGeom>
          <a:noFill/>
        </p:spPr>
        <p:txBody>
          <a:bodyPr wrap="square">
            <a:spAutoFit/>
          </a:bodyPr>
          <a:lstStyle/>
          <a:p>
            <a:pPr marL="342900" indent="-342900">
              <a:lnSpc>
                <a:spcPct val="150000"/>
              </a:lnSpc>
              <a:buFont typeface="+mj-ea"/>
              <a:buAutoNum type="circleNumDbPlain"/>
              <a:defRPr/>
            </a:pPr>
            <a:r>
              <a:rPr lang="zh-CN" altLang="en-US" sz="1400">
                <a:solidFill>
                  <a:schemeClr val="tx1">
                    <a:lumMod val="85000"/>
                    <a:lumOff val="15000"/>
                  </a:schemeClr>
                </a:solidFill>
                <a:latin typeface="微软雅黑" panose="020B0503020204020204" pitchFamily="34" charset="-122"/>
                <a:ea typeface="Alibaba PuHuiTi B"/>
              </a:rPr>
              <a:t>获取 </a:t>
            </a: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a:extLst>
              <a:ext uri="{FF2B5EF4-FFF2-40B4-BE49-F238E27FC236}">
                <a16:creationId xmlns:a16="http://schemas.microsoft.com/office/drawing/2014/main" id="{FAB7D150-C1B9-4C39-BCDC-2D8C01DA1C97}"/>
              </a:ext>
            </a:extLst>
          </p:cNvPr>
          <p:cNvSpPr txBox="1"/>
          <p:nvPr/>
        </p:nvSpPr>
        <p:spPr>
          <a:xfrm>
            <a:off x="1624188" y="2618243"/>
            <a:ext cx="7431034" cy="116955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a:solidFill>
                  <a:srgbClr val="8C8C8C"/>
                </a:solidFill>
                <a:latin typeface="Arial Unicode MS"/>
                <a:ea typeface="JetBrains Mono"/>
              </a:rPr>
              <a:t>// SQL</a:t>
            </a:r>
            <a:r>
              <a:rPr lang="zh-CN" altLang="zh-CN" sz="1400" i="1">
                <a:solidFill>
                  <a:srgbClr val="8C8C8C"/>
                </a:solidFill>
                <a:latin typeface="宋体" panose="02010600030101010101" pitchFamily="2" charset="-122"/>
                <a:ea typeface="宋体" panose="02010600030101010101" pitchFamily="2" charset="-122"/>
              </a:rPr>
              <a:t>语句中的参数值，使用？占位符替代</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String sql </a:t>
            </a:r>
            <a:r>
              <a:rPr lang="zh-CN" altLang="zh-CN" sz="1400">
                <a:solidFill>
                  <a:srgbClr val="080808"/>
                </a:solidFill>
                <a:latin typeface="Arial Unicode MS"/>
                <a:ea typeface="JetBrains Mono"/>
              </a:rPr>
              <a:t>= </a:t>
            </a:r>
            <a:r>
              <a:rPr lang="zh-CN" altLang="zh-CN" sz="1400">
                <a:solidFill>
                  <a:srgbClr val="067D17"/>
                </a:solidFill>
                <a:latin typeface="Arial Unicode MS"/>
                <a:ea typeface="JetBrains Mono"/>
              </a:rPr>
              <a:t>"select </a:t>
            </a:r>
            <a:r>
              <a:rPr lang="zh-CN" altLang="zh-CN" sz="1400" i="1">
                <a:solidFill>
                  <a:srgbClr val="067D17"/>
                </a:solidFill>
                <a:latin typeface="Arial Unicode MS"/>
                <a:ea typeface="JetBrains Mono"/>
              </a:rPr>
              <a:t>*</a:t>
            </a:r>
            <a:r>
              <a:rPr lang="zh-CN" altLang="zh-CN" sz="1400">
                <a:solidFill>
                  <a:srgbClr val="067D17"/>
                </a:solidFill>
                <a:latin typeface="Arial Unicode MS"/>
                <a:ea typeface="JetBrains Mono"/>
              </a:rPr>
              <a:t> from user where username = ? and password = ?"</a:t>
            </a:r>
            <a:r>
              <a:rPr lang="zh-CN" altLang="zh-CN" sz="1400">
                <a:solidFill>
                  <a:srgbClr val="080808"/>
                </a:solidFill>
                <a:latin typeface="Arial Unicode MS"/>
                <a:ea typeface="JetBrains Mono"/>
              </a:rPr>
              <a:t>;</a:t>
            </a:r>
            <a:endParaRPr lang="en-US" altLang="zh-CN" sz="1400">
              <a:solidFill>
                <a:srgbClr val="080808"/>
              </a:solidFill>
              <a:latin typeface="Arial Unicode MS"/>
              <a:ea typeface="JetBrains Mono"/>
            </a:endParaRPr>
          </a:p>
          <a:p>
            <a:pPr lvl="0" eaLnBrk="0" fontAlgn="base" hangingPunct="0">
              <a:spcBef>
                <a:spcPct val="0"/>
              </a:spcBef>
              <a:spcAft>
                <a:spcPct val="0"/>
              </a:spcAft>
            </a:pPr>
            <a:r>
              <a:rPr lang="zh-CN" altLang="zh-CN" sz="1400">
                <a:solidFill>
                  <a:srgbClr val="080808"/>
                </a:solidFill>
                <a:latin typeface="Arial Unicode MS"/>
                <a:ea typeface="JetBrains Mono"/>
              </a:rPr>
              <a:t/>
            </a:r>
            <a:br>
              <a:rPr lang="zh-CN" altLang="zh-CN" sz="1400">
                <a:solidFill>
                  <a:srgbClr val="080808"/>
                </a:solidFill>
                <a:latin typeface="Arial Unicode MS"/>
                <a:ea typeface="JetBrains Mono"/>
              </a:rPr>
            </a:br>
            <a:r>
              <a:rPr lang="zh-CN" altLang="zh-CN" sz="1400" i="1">
                <a:solidFill>
                  <a:srgbClr val="8C8C8C"/>
                </a:solidFill>
                <a:latin typeface="Arial Unicode MS"/>
                <a:ea typeface="JetBrains Mono"/>
              </a:rPr>
              <a:t>// </a:t>
            </a:r>
            <a:r>
              <a:rPr lang="zh-CN" altLang="zh-CN" sz="1400" i="1">
                <a:solidFill>
                  <a:srgbClr val="8C8C8C"/>
                </a:solidFill>
                <a:latin typeface="宋体" panose="02010600030101010101" pitchFamily="2" charset="-122"/>
                <a:ea typeface="宋体" panose="02010600030101010101" pitchFamily="2" charset="-122"/>
              </a:rPr>
              <a:t>通过</a:t>
            </a:r>
            <a:r>
              <a:rPr lang="zh-CN" altLang="zh-CN" sz="1400" i="1">
                <a:solidFill>
                  <a:srgbClr val="8C8C8C"/>
                </a:solidFill>
                <a:latin typeface="Arial Unicode MS"/>
                <a:ea typeface="JetBrains Mono"/>
              </a:rPr>
              <a:t>Connection</a:t>
            </a:r>
            <a:r>
              <a:rPr lang="zh-CN" altLang="zh-CN" sz="1400" i="1">
                <a:solidFill>
                  <a:srgbClr val="8C8C8C"/>
                </a:solidFill>
                <a:latin typeface="宋体" panose="02010600030101010101" pitchFamily="2" charset="-122"/>
                <a:ea typeface="宋体" panose="02010600030101010101" pitchFamily="2" charset="-122"/>
              </a:rPr>
              <a:t>对象获取，并传入对应的</a:t>
            </a:r>
            <a:r>
              <a:rPr lang="zh-CN" altLang="zh-CN" sz="1400" i="1">
                <a:solidFill>
                  <a:srgbClr val="8C8C8C"/>
                </a:solidFill>
                <a:latin typeface="Arial Unicode MS"/>
                <a:ea typeface="JetBrains Mono"/>
              </a:rPr>
              <a:t>sql</a:t>
            </a:r>
            <a:r>
              <a:rPr lang="zh-CN" altLang="zh-CN" sz="1400" i="1">
                <a:solidFill>
                  <a:srgbClr val="8C8C8C"/>
                </a:solidFill>
                <a:latin typeface="宋体" panose="02010600030101010101" pitchFamily="2" charset="-122"/>
                <a:ea typeface="宋体" panose="02010600030101010101" pitchFamily="2" charset="-122"/>
              </a:rPr>
              <a:t>语句</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PreparedStatement pstmt </a:t>
            </a:r>
            <a:r>
              <a:rPr lang="zh-CN" altLang="zh-CN" sz="1400">
                <a:solidFill>
                  <a:srgbClr val="080808"/>
                </a:solidFill>
                <a:latin typeface="Arial Unicode MS"/>
                <a:ea typeface="JetBrains Mono"/>
              </a:rPr>
              <a:t>= </a:t>
            </a:r>
            <a:r>
              <a:rPr lang="zh-CN" altLang="zh-CN" sz="1400">
                <a:solidFill>
                  <a:srgbClr val="000000"/>
                </a:solidFill>
                <a:latin typeface="Arial Unicode MS"/>
                <a:ea typeface="JetBrains Mono"/>
              </a:rPr>
              <a:t>conn</a:t>
            </a:r>
            <a:r>
              <a:rPr lang="zh-CN" altLang="zh-CN" sz="1400">
                <a:solidFill>
                  <a:srgbClr val="080808"/>
                </a:solidFill>
                <a:latin typeface="Arial Unicode MS"/>
                <a:ea typeface="JetBrains Mono"/>
              </a:rPr>
              <a:t>.</a:t>
            </a:r>
            <a:r>
              <a:rPr lang="zh-CN" altLang="zh-CN" sz="1400">
                <a:solidFill>
                  <a:schemeClr val="accent1">
                    <a:lumMod val="75000"/>
                  </a:schemeClr>
                </a:solidFill>
                <a:latin typeface="Arial Unicode MS"/>
                <a:ea typeface="JetBrains Mono"/>
              </a:rPr>
              <a:t>prepareStatement</a:t>
            </a:r>
            <a:r>
              <a:rPr lang="zh-CN" altLang="zh-CN" sz="1400">
                <a:solidFill>
                  <a:srgbClr val="080808"/>
                </a:solidFill>
                <a:latin typeface="Arial Unicode MS"/>
                <a:ea typeface="JetBrains Mono"/>
              </a:rPr>
              <a:t>(</a:t>
            </a:r>
            <a:r>
              <a:rPr lang="zh-CN" altLang="zh-CN" sz="1400">
                <a:solidFill>
                  <a:srgbClr val="C00000"/>
                </a:solidFill>
                <a:latin typeface="Arial Unicode MS"/>
                <a:ea typeface="JetBrains Mono"/>
              </a:rPr>
              <a:t>sql</a:t>
            </a:r>
            <a:r>
              <a:rPr lang="zh-CN" altLang="zh-CN" sz="1400">
                <a:solidFill>
                  <a:srgbClr val="080808"/>
                </a:solidFill>
                <a:latin typeface="Arial Unicode MS"/>
                <a:ea typeface="JetBrains Mono"/>
              </a:rPr>
              <a:t>);</a:t>
            </a:r>
            <a:endParaRPr lang="zh-CN" altLang="zh-CN" sz="2000">
              <a:latin typeface="Arial" panose="020B0604020202020204" pitchFamily="34" charset="0"/>
            </a:endParaRPr>
          </a:p>
        </p:txBody>
      </p:sp>
      <p:sp>
        <p:nvSpPr>
          <p:cNvPr id="20" name="TextBox 3">
            <a:extLst>
              <a:ext uri="{FF2B5EF4-FFF2-40B4-BE49-F238E27FC236}">
                <a16:creationId xmlns:a16="http://schemas.microsoft.com/office/drawing/2014/main" id="{F294F688-9A02-48B0-A6F9-A84EDA548BF9}"/>
              </a:ext>
            </a:extLst>
          </p:cNvPr>
          <p:cNvSpPr txBox="1"/>
          <p:nvPr/>
        </p:nvSpPr>
        <p:spPr>
          <a:xfrm>
            <a:off x="1624188" y="427774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a:t>
            </a:r>
            <a:r>
              <a:rPr lang="zh-CN" altLang="en-US" sz="1400">
                <a:solidFill>
                  <a:srgbClr val="080808"/>
                </a:solidFill>
                <a:latin typeface="Arial Unicode MS"/>
                <a:ea typeface="Alibaba PuHuiTi B"/>
              </a:rPr>
              <a:t>对象：</a:t>
            </a:r>
            <a:r>
              <a:rPr lang="en-US" altLang="zh-CN" sz="1400">
                <a:solidFill>
                  <a:schemeClr val="accent1">
                    <a:lumMod val="75000"/>
                  </a:schemeClr>
                </a:solidFill>
                <a:latin typeface="Arial Unicode MS"/>
                <a:ea typeface="Alibaba PuHuiTi B"/>
              </a:rPr>
              <a:t>setXxx</a:t>
            </a:r>
            <a:r>
              <a:rPr lang="en-US" altLang="zh-CN" sz="1400">
                <a:solidFill>
                  <a:srgbClr val="080808"/>
                </a:solidFill>
                <a:latin typeface="Arial Unicode MS"/>
                <a:ea typeface="Alibaba PuHuiTi B"/>
              </a:rPr>
              <a:t>(</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r>
              <a:rPr lang="zh-CN" altLang="en-US" sz="1400">
                <a:solidFill>
                  <a:srgbClr val="080808"/>
                </a:solidFill>
                <a:latin typeface="Arial Unicode MS"/>
                <a:ea typeface="Alibaba PuHuiTi B"/>
              </a:rPr>
              <a:t>：给 </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赋值</a:t>
            </a:r>
            <a:endParaRPr lang="en-US" altLang="zh-CN" sz="1400">
              <a:solidFill>
                <a:srgbClr val="080808"/>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rPr>
              <a:t>：数据类型 ； 如 </a:t>
            </a:r>
            <a:r>
              <a:rPr lang="en-US" altLang="zh-CN" sz="1400">
                <a:solidFill>
                  <a:schemeClr val="tx1">
                    <a:lumMod val="85000"/>
                    <a:lumOff val="15000"/>
                  </a:schemeClr>
                </a:solidFill>
                <a:latin typeface="Arial Unicode MS"/>
                <a:ea typeface="Alibaba PuHuiTi B"/>
              </a:rPr>
              <a:t>setInt</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rgbClr val="080808"/>
                </a:solidFill>
                <a:latin typeface="Arial Unicode MS"/>
                <a:ea typeface="Alibaba PuHuiTi B"/>
              </a:rPr>
              <a:t>参数：</a:t>
            </a:r>
            <a:endParaRPr lang="en-US" altLang="zh-CN" sz="1400">
              <a:solidFill>
                <a:srgbClr val="080808"/>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1</a:t>
            </a:r>
            <a:r>
              <a:rPr lang="zh-CN" altLang="en-US" sz="1400">
                <a:solidFill>
                  <a:schemeClr val="tx1">
                    <a:lumMod val="85000"/>
                    <a:lumOff val="15000"/>
                  </a:schemeClr>
                </a:solidFill>
                <a:latin typeface="Arial Unicode MS"/>
                <a:ea typeface="Alibaba PuHuiTi B"/>
              </a:rPr>
              <a:t>： ？的位置编号，从</a:t>
            </a:r>
            <a:r>
              <a:rPr lang="en-US" altLang="zh-CN" sz="1400">
                <a:solidFill>
                  <a:schemeClr val="tx1">
                    <a:lumMod val="85000"/>
                    <a:lumOff val="15000"/>
                  </a:schemeClr>
                </a:solidFill>
                <a:latin typeface="Arial Unicode MS"/>
                <a:ea typeface="Alibaba PuHuiTi B"/>
              </a:rPr>
              <a:t>1 </a:t>
            </a:r>
            <a:r>
              <a:rPr lang="zh-CN" altLang="en-US" sz="1400">
                <a:solidFill>
                  <a:schemeClr val="tx1">
                    <a:lumMod val="85000"/>
                    <a:lumOff val="15000"/>
                  </a:schemeClr>
                </a:solidFill>
                <a:latin typeface="Arial Unicode MS"/>
                <a:ea typeface="Alibaba PuHuiTi B"/>
              </a:rPr>
              <a:t>开始</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2</a:t>
            </a:r>
            <a:r>
              <a:rPr lang="zh-CN" altLang="en-US" sz="1400">
                <a:solidFill>
                  <a:schemeClr val="tx1">
                    <a:lumMod val="85000"/>
                    <a:lumOff val="15000"/>
                  </a:schemeClr>
                </a:solidFill>
                <a:latin typeface="Arial Unicode MS"/>
                <a:ea typeface="Alibaba PuHuiTi B"/>
              </a:rPr>
              <a:t>： ？的值</a:t>
            </a:r>
            <a:endParaRPr lang="en-US" altLang="zh-CN" sz="1400">
              <a:solidFill>
                <a:schemeClr val="tx1">
                  <a:lumMod val="85000"/>
                  <a:lumOff val="15000"/>
                </a:schemeClr>
              </a:solidFill>
              <a:latin typeface="Arial Unicode MS"/>
              <a:ea typeface="Alibaba PuHuiTi B"/>
            </a:endParaRPr>
          </a:p>
        </p:txBody>
      </p:sp>
      <p:sp>
        <p:nvSpPr>
          <p:cNvPr id="8" name="文本框 7">
            <a:extLst>
              <a:ext uri="{FF2B5EF4-FFF2-40B4-BE49-F238E27FC236}">
                <a16:creationId xmlns:a16="http://schemas.microsoft.com/office/drawing/2014/main" id="{6D866C1E-9719-4A52-BD77-6C57D2E96E6C}"/>
              </a:ext>
            </a:extLst>
          </p:cNvPr>
          <p:cNvSpPr txBox="1"/>
          <p:nvPr/>
        </p:nvSpPr>
        <p:spPr>
          <a:xfrm>
            <a:off x="1111251" y="3825108"/>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设置参数值</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Rectangle 1">
            <a:extLst>
              <a:ext uri="{FF2B5EF4-FFF2-40B4-BE49-F238E27FC236}">
                <a16:creationId xmlns:a16="http://schemas.microsoft.com/office/drawing/2014/main" id="{4035D4F2-BA8F-4DE5-86E1-6A2AB7E8C75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2DA62D-372F-4992-A4B4-D74DE365E92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TextBox 3">
            <a:extLst>
              <a:ext uri="{FF2B5EF4-FFF2-40B4-BE49-F238E27FC236}">
                <a16:creationId xmlns:a16="http://schemas.microsoft.com/office/drawing/2014/main" id="{DD45261F-2137-47AB-B673-06B1FF770AC8}"/>
              </a:ext>
            </a:extLst>
          </p:cNvPr>
          <p:cNvSpPr txBox="1"/>
          <p:nvPr/>
        </p:nvSpPr>
        <p:spPr>
          <a:xfrm>
            <a:off x="1624188" y="6323371"/>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executeUpdate(); / executeQuery();  </a:t>
            </a:r>
            <a:r>
              <a:rPr lang="zh-CN" altLang="en-US" sz="1400">
                <a:solidFill>
                  <a:srgbClr val="080808"/>
                </a:solidFill>
                <a:latin typeface="Arial Unicode MS"/>
                <a:ea typeface="Alibaba PuHuiTi B"/>
              </a:rPr>
              <a:t>：不需要再传递</a:t>
            </a:r>
            <a:r>
              <a:rPr lang="en-US" altLang="zh-CN" sz="1400">
                <a:solidFill>
                  <a:srgbClr val="080808"/>
                </a:solidFill>
                <a:latin typeface="Arial Unicode MS"/>
                <a:ea typeface="Alibaba PuHuiTi B"/>
              </a:rPr>
              <a:t>sql  </a:t>
            </a:r>
          </a:p>
        </p:txBody>
      </p:sp>
      <p:sp>
        <p:nvSpPr>
          <p:cNvPr id="12" name="文本框 11">
            <a:extLst>
              <a:ext uri="{FF2B5EF4-FFF2-40B4-BE49-F238E27FC236}">
                <a16:creationId xmlns:a16="http://schemas.microsoft.com/office/drawing/2014/main" id="{0F92022A-80A3-4B44-8496-F48C0C2451C2}"/>
              </a:ext>
            </a:extLst>
          </p:cNvPr>
          <p:cNvSpPr txBox="1"/>
          <p:nvPr/>
        </p:nvSpPr>
        <p:spPr>
          <a:xfrm>
            <a:off x="1111251" y="5945960"/>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③   执行</a:t>
            </a:r>
            <a:r>
              <a:rPr lang="en-US" altLang="zh-CN" sz="1400">
                <a:solidFill>
                  <a:schemeClr val="tx1">
                    <a:lumMod val="85000"/>
                    <a:lumOff val="15000"/>
                  </a:schemeClr>
                </a:solidFill>
                <a:latin typeface="微软雅黑" panose="020B0503020204020204" pitchFamily="34" charset="-122"/>
                <a:ea typeface="Alibaba PuHuiTi B"/>
              </a:rPr>
              <a:t>SQL</a:t>
            </a:r>
          </a:p>
        </p:txBody>
      </p:sp>
    </p:spTree>
    <p:extLst>
      <p:ext uri="{BB962C8B-B14F-4D97-AF65-F5344CB8AC3E}">
        <p14:creationId xmlns:p14="http://schemas.microsoft.com/office/powerpoint/2010/main" val="28353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 </a:t>
            </a:r>
            <a:r>
              <a:rPr lang="zh-CN" altLang="en-US" sz="2000" b="1">
                <a:solidFill>
                  <a:schemeClr val="tx1">
                    <a:lumMod val="75000"/>
                    <a:lumOff val="25000"/>
                  </a:schemeClr>
                </a:solidFill>
                <a:latin typeface="微软雅黑" panose="020B0503020204020204" pitchFamily="34" charset="-122"/>
                <a:ea typeface="Alibaba PuHuiTi B"/>
              </a:rPr>
              <a:t>原理</a:t>
            </a: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465628"/>
            <a:ext cx="5342815" cy="936860"/>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预编译</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，性能更高</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防止</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注入：</a:t>
            </a:r>
            <a:r>
              <a:rPr lang="zh-CN" altLang="en-US" sz="1200">
                <a:solidFill>
                  <a:srgbClr val="C00000"/>
                </a:solidFill>
                <a:latin typeface="微软雅黑" panose="020B0503020204020204" pitchFamily="34" charset="-122"/>
                <a:ea typeface="Alibaba PuHuiTi B"/>
              </a:rPr>
              <a:t>将敏感字符进行转义</a:t>
            </a:r>
            <a:endParaRPr lang="en-US" altLang="zh-CN" sz="1200">
              <a:solidFill>
                <a:srgbClr val="C00000"/>
              </a:solidFill>
              <a:latin typeface="微软雅黑" panose="020B0503020204020204" pitchFamily="34" charset="-122"/>
              <a:ea typeface="Alibaba PuHuiTi B"/>
            </a:endParaRPr>
          </a:p>
        </p:txBody>
      </p:sp>
      <p:sp>
        <p:nvSpPr>
          <p:cNvPr id="2" name="Rectangle 1">
            <a:extLst>
              <a:ext uri="{FF2B5EF4-FFF2-40B4-BE49-F238E27FC236}">
                <a16:creationId xmlns:a16="http://schemas.microsoft.com/office/drawing/2014/main" id="{4035D4F2-BA8F-4DE5-86E1-6A2AB7E8C75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D2DA62D-372F-4992-A4B4-D74DE365E92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文本框 12">
            <a:extLst>
              <a:ext uri="{FF2B5EF4-FFF2-40B4-BE49-F238E27FC236}">
                <a16:creationId xmlns:a16="http://schemas.microsoft.com/office/drawing/2014/main" id="{6C9ACA6C-960C-4DC9-B06C-72B9A595D9F1}"/>
              </a:ext>
            </a:extLst>
          </p:cNvPr>
          <p:cNvSpPr txBox="1"/>
          <p:nvPr/>
        </p:nvSpPr>
        <p:spPr>
          <a:xfrm>
            <a:off x="1060432" y="2963263"/>
            <a:ext cx="5342815"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配置</a:t>
            </a:r>
            <a:r>
              <a:rPr lang="en-US" altLang="zh-CN" sz="1400">
                <a:solidFill>
                  <a:schemeClr val="tx1">
                    <a:lumMod val="85000"/>
                    <a:lumOff val="15000"/>
                  </a:schemeClr>
                </a:solidFill>
                <a:latin typeface="微软雅黑" panose="020B0503020204020204" pitchFamily="34" charset="-122"/>
                <a:ea typeface="Alibaba PuHuiTi B"/>
              </a:rPr>
              <a:t>MySQL</a:t>
            </a:r>
            <a:r>
              <a:rPr lang="zh-CN" altLang="en-US" sz="1400">
                <a:solidFill>
                  <a:schemeClr val="tx1">
                    <a:lumMod val="85000"/>
                    <a:lumOff val="15000"/>
                  </a:schemeClr>
                </a:solidFill>
                <a:latin typeface="微软雅黑" panose="020B0503020204020204" pitchFamily="34" charset="-122"/>
                <a:ea typeface="Alibaba PuHuiTi B"/>
              </a:rPr>
              <a:t>执行日志</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bg1">
                    <a:lumMod val="50000"/>
                  </a:schemeClr>
                </a:solidFill>
                <a:latin typeface="微软雅黑" panose="020B0503020204020204" pitchFamily="34" charset="-122"/>
                <a:ea typeface="Alibaba PuHuiTi B"/>
              </a:rPr>
              <a:t>重启</a:t>
            </a:r>
            <a:r>
              <a:rPr lang="en-US" altLang="zh-CN" sz="1400">
                <a:solidFill>
                  <a:schemeClr val="bg1">
                    <a:lumMod val="50000"/>
                  </a:schemeClr>
                </a:solidFill>
                <a:latin typeface="微软雅黑" panose="020B0503020204020204" pitchFamily="34" charset="-122"/>
                <a:ea typeface="Alibaba PuHuiTi B"/>
              </a:rPr>
              <a:t>mysql</a:t>
            </a:r>
            <a:r>
              <a:rPr lang="zh-CN" altLang="en-US" sz="1400">
                <a:solidFill>
                  <a:schemeClr val="bg1">
                    <a:lumMod val="50000"/>
                  </a:schemeClr>
                </a:solidFill>
                <a:latin typeface="微软雅黑" panose="020B0503020204020204" pitchFamily="34" charset="-122"/>
                <a:ea typeface="Alibaba PuHuiTi B"/>
              </a:rPr>
              <a:t>服务后生效</a:t>
            </a:r>
            <a:r>
              <a:rPr lang="en-US" altLang="zh-CN" sz="1400">
                <a:solidFill>
                  <a:schemeClr val="tx1">
                    <a:lumMod val="85000"/>
                    <a:lumOff val="15000"/>
                  </a:schemeClr>
                </a:solidFill>
                <a:latin typeface="微软雅黑" panose="020B0503020204020204" pitchFamily="34" charset="-122"/>
                <a:ea typeface="Alibaba PuHuiTi B"/>
              </a:rPr>
              <a:t>)</a:t>
            </a:r>
          </a:p>
        </p:txBody>
      </p:sp>
      <p:sp>
        <p:nvSpPr>
          <p:cNvPr id="14" name="TextBox 3">
            <a:extLst>
              <a:ext uri="{FF2B5EF4-FFF2-40B4-BE49-F238E27FC236}">
                <a16:creationId xmlns:a16="http://schemas.microsoft.com/office/drawing/2014/main" id="{36E68090-5AF3-4541-8D76-A445BD393DDC}"/>
              </a:ext>
            </a:extLst>
          </p:cNvPr>
          <p:cNvSpPr txBox="1"/>
          <p:nvPr/>
        </p:nvSpPr>
        <p:spPr>
          <a:xfrm>
            <a:off x="1363481" y="3402698"/>
            <a:ext cx="3921265" cy="1569660"/>
          </a:xfrm>
          <a:prstGeom prst="rect">
            <a:avLst/>
          </a:prstGeom>
          <a:solidFill>
            <a:srgbClr val="FFFFE4"/>
          </a:solidFill>
          <a:ln w="3175">
            <a:solidFill>
              <a:srgbClr val="919191"/>
            </a:solidFill>
          </a:ln>
        </p:spPr>
        <p:txBody>
          <a:bodyPr wrap="square">
            <a:spAutoFit/>
          </a:bodyPr>
          <a:lstStyle/>
          <a:p>
            <a:r>
              <a:rPr lang="en-US" altLang="zh-CN" sz="1600">
                <a:ea typeface="Alibaba PuHuiTi B"/>
              </a:rPr>
              <a:t>log-output=FILE</a:t>
            </a:r>
            <a:br>
              <a:rPr lang="en-US" altLang="zh-CN" sz="1600">
                <a:ea typeface="Alibaba PuHuiTi B"/>
              </a:rPr>
            </a:br>
            <a:r>
              <a:rPr lang="en-US" altLang="zh-CN" sz="1600">
                <a:ea typeface="Alibaba PuHuiTi B"/>
              </a:rPr>
              <a:t>general-log=1</a:t>
            </a:r>
            <a:br>
              <a:rPr lang="en-US" altLang="zh-CN" sz="1600">
                <a:ea typeface="Alibaba PuHuiTi B"/>
              </a:rPr>
            </a:br>
            <a:r>
              <a:rPr lang="en-US" altLang="zh-CN" sz="1600">
                <a:ea typeface="Alibaba PuHuiTi B"/>
              </a:rPr>
              <a:t>general_log_file=“D:\mysql.log"</a:t>
            </a:r>
            <a:br>
              <a:rPr lang="en-US" altLang="zh-CN" sz="1600">
                <a:ea typeface="Alibaba PuHuiTi B"/>
              </a:rPr>
            </a:br>
            <a:r>
              <a:rPr lang="en-US" altLang="zh-CN" sz="1600">
                <a:ea typeface="Alibaba PuHuiTi B"/>
              </a:rPr>
              <a:t>slow-query-log=1</a:t>
            </a:r>
            <a:br>
              <a:rPr lang="en-US" altLang="zh-CN" sz="1600">
                <a:ea typeface="Alibaba PuHuiTi B"/>
              </a:rPr>
            </a:br>
            <a:r>
              <a:rPr lang="en-US" altLang="zh-CN" sz="1600">
                <a:ea typeface="Alibaba PuHuiTi B"/>
              </a:rPr>
              <a:t>slow_query_log_file=“D:\mysql_slow.log"</a:t>
            </a:r>
            <a:br>
              <a:rPr lang="en-US" altLang="zh-CN" sz="1600">
                <a:ea typeface="Alibaba PuHuiTi B"/>
              </a:rPr>
            </a:br>
            <a:r>
              <a:rPr lang="en-US" altLang="zh-CN" sz="1600">
                <a:ea typeface="Alibaba PuHuiTi B"/>
              </a:rPr>
              <a:t>long_query_time=2</a:t>
            </a:r>
          </a:p>
        </p:txBody>
      </p:sp>
      <p:pic>
        <p:nvPicPr>
          <p:cNvPr id="15" name="图片 14">
            <a:extLst>
              <a:ext uri="{FF2B5EF4-FFF2-40B4-BE49-F238E27FC236}">
                <a16:creationId xmlns:a16="http://schemas.microsoft.com/office/drawing/2014/main" id="{D3EDE758-7E6F-4176-BEA7-55E9CE781A6B}"/>
              </a:ext>
            </a:extLst>
          </p:cNvPr>
          <p:cNvPicPr>
            <a:picLocks noChangeAspect="1"/>
          </p:cNvPicPr>
          <p:nvPr/>
        </p:nvPicPr>
        <p:blipFill>
          <a:blip r:embed="rId2"/>
          <a:stretch>
            <a:fillRect/>
          </a:stretch>
        </p:blipFill>
        <p:spPr>
          <a:xfrm>
            <a:off x="9195465" y="3860374"/>
            <a:ext cx="799569" cy="593495"/>
          </a:xfrm>
          <a:prstGeom prst="rect">
            <a:avLst/>
          </a:prstGeom>
        </p:spPr>
      </p:pic>
      <p:sp>
        <p:nvSpPr>
          <p:cNvPr id="16" name="矩形: 圆角 15">
            <a:extLst>
              <a:ext uri="{FF2B5EF4-FFF2-40B4-BE49-F238E27FC236}">
                <a16:creationId xmlns:a16="http://schemas.microsoft.com/office/drawing/2014/main" id="{391556E4-063D-43F0-84AA-DCCBEC4661F1}"/>
              </a:ext>
            </a:extLst>
          </p:cNvPr>
          <p:cNvSpPr/>
          <p:nvPr/>
        </p:nvSpPr>
        <p:spPr>
          <a:xfrm>
            <a:off x="8607697" y="1269092"/>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cxnSp>
        <p:nvCxnSpPr>
          <p:cNvPr id="17" name="直接箭头连接符 16">
            <a:extLst>
              <a:ext uri="{FF2B5EF4-FFF2-40B4-BE49-F238E27FC236}">
                <a16:creationId xmlns:a16="http://schemas.microsoft.com/office/drawing/2014/main" id="{97A18F2E-685A-40DE-860C-70FDE25CD412}"/>
              </a:ext>
            </a:extLst>
          </p:cNvPr>
          <p:cNvCxnSpPr/>
          <p:nvPr/>
        </p:nvCxnSpPr>
        <p:spPr>
          <a:xfrm>
            <a:off x="9195465" y="2221672"/>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1017C54A-8848-4CF0-B063-89EA73496E23}"/>
              </a:ext>
            </a:extLst>
          </p:cNvPr>
          <p:cNvCxnSpPr>
            <a:cxnSpLocks/>
          </p:cNvCxnSpPr>
          <p:nvPr/>
        </p:nvCxnSpPr>
        <p:spPr>
          <a:xfrm flipV="1">
            <a:off x="10117582" y="2205222"/>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文本框 20">
            <a:extLst>
              <a:ext uri="{FF2B5EF4-FFF2-40B4-BE49-F238E27FC236}">
                <a16:creationId xmlns:a16="http://schemas.microsoft.com/office/drawing/2014/main" id="{F76CF847-2BE9-4FC7-9B48-2F1E33205D96}"/>
              </a:ext>
            </a:extLst>
          </p:cNvPr>
          <p:cNvSpPr txBox="1"/>
          <p:nvPr/>
        </p:nvSpPr>
        <p:spPr>
          <a:xfrm>
            <a:off x="8607687" y="2798466"/>
            <a:ext cx="830750"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SQL</a:t>
            </a:r>
          </a:p>
        </p:txBody>
      </p:sp>
      <p:sp>
        <p:nvSpPr>
          <p:cNvPr id="22" name="文本框 21">
            <a:extLst>
              <a:ext uri="{FF2B5EF4-FFF2-40B4-BE49-F238E27FC236}">
                <a16:creationId xmlns:a16="http://schemas.microsoft.com/office/drawing/2014/main" id="{8C3AC79C-7BD0-45C1-8FF4-195E3D9A1BBB}"/>
              </a:ext>
            </a:extLst>
          </p:cNvPr>
          <p:cNvSpPr txBox="1"/>
          <p:nvPr/>
        </p:nvSpPr>
        <p:spPr>
          <a:xfrm>
            <a:off x="10167426" y="2888118"/>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 name="矩形: 圆角 3">
            <a:extLst>
              <a:ext uri="{FF2B5EF4-FFF2-40B4-BE49-F238E27FC236}">
                <a16:creationId xmlns:a16="http://schemas.microsoft.com/office/drawing/2014/main" id="{AD7A3D46-F649-4377-BBA2-2EDC589EDA2B}"/>
              </a:ext>
            </a:extLst>
          </p:cNvPr>
          <p:cNvSpPr/>
          <p:nvPr/>
        </p:nvSpPr>
        <p:spPr>
          <a:xfrm>
            <a:off x="9083884" y="4806632"/>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检查</a:t>
            </a:r>
            <a:r>
              <a:rPr lang="en-US" altLang="zh-CN" sz="1200">
                <a:latin typeface="阿里巴巴普惠体" panose="00020600040101010101"/>
              </a:rPr>
              <a:t>SQL</a:t>
            </a:r>
            <a:r>
              <a:rPr lang="zh-CN" altLang="en-US" sz="1200">
                <a:latin typeface="阿里巴巴普惠体" panose="00020600040101010101"/>
                <a:ea typeface="Alibaba PuHuiTi B"/>
              </a:rPr>
              <a:t>语法</a:t>
            </a:r>
          </a:p>
        </p:txBody>
      </p:sp>
      <p:sp>
        <p:nvSpPr>
          <p:cNvPr id="23" name="矩形: 圆角 22">
            <a:extLst>
              <a:ext uri="{FF2B5EF4-FFF2-40B4-BE49-F238E27FC236}">
                <a16:creationId xmlns:a16="http://schemas.microsoft.com/office/drawing/2014/main" id="{2D72F108-EE6E-4686-B8AA-1C60934FB605}"/>
              </a:ext>
            </a:extLst>
          </p:cNvPr>
          <p:cNvSpPr/>
          <p:nvPr/>
        </p:nvSpPr>
        <p:spPr>
          <a:xfrm>
            <a:off x="9083884" y="5366658"/>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编译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sp>
        <p:nvSpPr>
          <p:cNvPr id="24" name="矩形: 圆角 23">
            <a:extLst>
              <a:ext uri="{FF2B5EF4-FFF2-40B4-BE49-F238E27FC236}">
                <a16:creationId xmlns:a16="http://schemas.microsoft.com/office/drawing/2014/main" id="{58BFC10E-2335-4BB6-B1A8-9A0776FA63E8}"/>
              </a:ext>
            </a:extLst>
          </p:cNvPr>
          <p:cNvSpPr/>
          <p:nvPr/>
        </p:nvSpPr>
        <p:spPr>
          <a:xfrm>
            <a:off x="10731846" y="5367783"/>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可执行的函数</a:t>
            </a:r>
          </a:p>
        </p:txBody>
      </p:sp>
      <p:sp>
        <p:nvSpPr>
          <p:cNvPr id="25" name="矩形: 圆角 24">
            <a:extLst>
              <a:ext uri="{FF2B5EF4-FFF2-40B4-BE49-F238E27FC236}">
                <a16:creationId xmlns:a16="http://schemas.microsoft.com/office/drawing/2014/main" id="{33AF7EF3-2331-4FC3-BB89-97297D682672}"/>
              </a:ext>
            </a:extLst>
          </p:cNvPr>
          <p:cNvSpPr/>
          <p:nvPr/>
        </p:nvSpPr>
        <p:spPr>
          <a:xfrm>
            <a:off x="9083884" y="5926684"/>
            <a:ext cx="1164774" cy="3230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执行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cxnSp>
        <p:nvCxnSpPr>
          <p:cNvPr id="6" name="直接箭头连接符 5">
            <a:extLst>
              <a:ext uri="{FF2B5EF4-FFF2-40B4-BE49-F238E27FC236}">
                <a16:creationId xmlns:a16="http://schemas.microsoft.com/office/drawing/2014/main" id="{69D2E9B3-BD8F-4D53-AC29-F0BFD81714BF}"/>
              </a:ext>
            </a:extLst>
          </p:cNvPr>
          <p:cNvCxnSpPr>
            <a:cxnSpLocks/>
          </p:cNvCxnSpPr>
          <p:nvPr/>
        </p:nvCxnSpPr>
        <p:spPr>
          <a:xfrm flipH="1">
            <a:off x="9666271" y="4453869"/>
            <a:ext cx="1" cy="3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8704D04-3FC9-4E46-8E61-581003E75A4D}"/>
              </a:ext>
            </a:extLst>
          </p:cNvPr>
          <p:cNvCxnSpPr>
            <a:cxnSpLocks/>
            <a:endCxn id="23" idx="0"/>
          </p:cNvCxnSpPr>
          <p:nvPr/>
        </p:nvCxnSpPr>
        <p:spPr>
          <a:xfrm flipH="1">
            <a:off x="9666271" y="5127094"/>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452E3E61-641F-4151-B5A0-9E1748EDA8F9}"/>
              </a:ext>
            </a:extLst>
          </p:cNvPr>
          <p:cNvCxnSpPr>
            <a:cxnSpLocks/>
            <a:endCxn id="25" idx="0"/>
          </p:cNvCxnSpPr>
          <p:nvPr/>
        </p:nvCxnSpPr>
        <p:spPr>
          <a:xfrm flipH="1">
            <a:off x="9666271" y="5687120"/>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1CAF456-F8D6-42FB-B0E1-9660298A14C0}"/>
              </a:ext>
            </a:extLst>
          </p:cNvPr>
          <p:cNvCxnSpPr>
            <a:cxnSpLocks/>
            <a:stCxn id="23" idx="3"/>
            <a:endCxn id="24" idx="1"/>
          </p:cNvCxnSpPr>
          <p:nvPr/>
        </p:nvCxnSpPr>
        <p:spPr>
          <a:xfrm>
            <a:off x="10248658" y="5528180"/>
            <a:ext cx="483188" cy="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860E45F2-6702-48F7-A997-0D0B733094E6}"/>
              </a:ext>
            </a:extLst>
          </p:cNvPr>
          <p:cNvSpPr txBox="1"/>
          <p:nvPr/>
        </p:nvSpPr>
        <p:spPr>
          <a:xfrm>
            <a:off x="6147679" y="1951831"/>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‘zhangsan’</a:t>
            </a:r>
            <a:endParaRPr lang="zh-CN" altLang="en-US" sz="1200"/>
          </a:p>
        </p:txBody>
      </p:sp>
      <p:sp>
        <p:nvSpPr>
          <p:cNvPr id="40" name="文本框 39">
            <a:extLst>
              <a:ext uri="{FF2B5EF4-FFF2-40B4-BE49-F238E27FC236}">
                <a16:creationId xmlns:a16="http://schemas.microsoft.com/office/drawing/2014/main" id="{3E07AF19-D433-4ED3-B80A-383FFDB2BA04}"/>
              </a:ext>
            </a:extLst>
          </p:cNvPr>
          <p:cNvSpPr txBox="1"/>
          <p:nvPr/>
        </p:nvSpPr>
        <p:spPr>
          <a:xfrm>
            <a:off x="6143327" y="2228213"/>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‘lisi’</a:t>
            </a:r>
            <a:endParaRPr lang="zh-CN" altLang="en-US" sz="1200"/>
          </a:p>
        </p:txBody>
      </p:sp>
      <p:sp>
        <p:nvSpPr>
          <p:cNvPr id="41" name="文本框 40">
            <a:extLst>
              <a:ext uri="{FF2B5EF4-FFF2-40B4-BE49-F238E27FC236}">
                <a16:creationId xmlns:a16="http://schemas.microsoft.com/office/drawing/2014/main" id="{AAAB5CAE-00DE-4944-8D2F-BF4EAC6DD6E2}"/>
              </a:ext>
            </a:extLst>
          </p:cNvPr>
          <p:cNvSpPr txBox="1"/>
          <p:nvPr/>
        </p:nvSpPr>
        <p:spPr>
          <a:xfrm>
            <a:off x="6206862" y="3262882"/>
            <a:ext cx="3563735" cy="646331"/>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a:t>
            </a:r>
          </a:p>
          <a:p>
            <a:r>
              <a:rPr lang="en-US" altLang="zh-CN" sz="1200">
                <a:ea typeface="阿里巴巴普惠体" panose="00020600040101010101"/>
              </a:rPr>
              <a:t>setString(1,”zhangsan”);</a:t>
            </a:r>
          </a:p>
          <a:p>
            <a:r>
              <a:rPr lang="en-US" altLang="zh-CN" sz="1200">
                <a:ea typeface="阿里巴巴普惠体" panose="00020600040101010101"/>
              </a:rPr>
              <a:t>setString(1,”lisi”);</a:t>
            </a:r>
            <a:endParaRPr lang="zh-CN" altLang="en-US" sz="1200"/>
          </a:p>
        </p:txBody>
      </p:sp>
      <p:sp>
        <p:nvSpPr>
          <p:cNvPr id="42" name="文本框 41">
            <a:extLst>
              <a:ext uri="{FF2B5EF4-FFF2-40B4-BE49-F238E27FC236}">
                <a16:creationId xmlns:a16="http://schemas.microsoft.com/office/drawing/2014/main" id="{29C6E345-7659-42C8-AE10-3E9EC8FA95B2}"/>
              </a:ext>
            </a:extLst>
          </p:cNvPr>
          <p:cNvSpPr txBox="1"/>
          <p:nvPr/>
        </p:nvSpPr>
        <p:spPr>
          <a:xfrm>
            <a:off x="1100159" y="5017881"/>
            <a:ext cx="5487050" cy="149085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 原理：</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在获取</a:t>
            </a:r>
            <a:r>
              <a:rPr lang="en-US" altLang="zh-CN" sz="1200">
                <a:solidFill>
                  <a:schemeClr val="tx1">
                    <a:lumMod val="85000"/>
                    <a:lumOff val="15000"/>
                  </a:schemeClr>
                </a:solidFill>
                <a:latin typeface="微软雅黑" panose="020B0503020204020204" pitchFamily="34" charset="-122"/>
                <a:ea typeface="Alibaba PuHuiTi B"/>
              </a:rPr>
              <a:t>PreparedStatement</a:t>
            </a:r>
            <a:r>
              <a:rPr lang="zh-CN" altLang="en-US" sz="1200">
                <a:solidFill>
                  <a:schemeClr val="tx1">
                    <a:lumMod val="85000"/>
                    <a:lumOff val="15000"/>
                  </a:schemeClr>
                </a:solidFill>
                <a:latin typeface="微软雅黑" panose="020B0503020204020204" pitchFamily="34" charset="-122"/>
                <a:ea typeface="Alibaba PuHuiTi B"/>
              </a:rPr>
              <a:t>对象时，将</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语句发送给</a:t>
            </a:r>
            <a:r>
              <a:rPr lang="en-US" altLang="zh-CN" sz="1200">
                <a:solidFill>
                  <a:schemeClr val="tx1">
                    <a:lumMod val="85000"/>
                    <a:lumOff val="15000"/>
                  </a:schemeClr>
                </a:solidFill>
                <a:latin typeface="微软雅黑" panose="020B0503020204020204" pitchFamily="34" charset="-122"/>
                <a:ea typeface="Alibaba PuHuiTi B"/>
              </a:rPr>
              <a:t>mysql</a:t>
            </a:r>
            <a:r>
              <a:rPr lang="zh-CN" altLang="en-US" sz="1200">
                <a:solidFill>
                  <a:schemeClr val="tx1">
                    <a:lumMod val="85000"/>
                    <a:lumOff val="15000"/>
                  </a:schemeClr>
                </a:solidFill>
                <a:latin typeface="微软雅黑" panose="020B0503020204020204" pitchFamily="34" charset="-122"/>
                <a:ea typeface="Alibaba PuHuiTi B"/>
              </a:rPr>
              <a:t>服务器进行检查，编译（这些步骤很耗时）</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执行时就不用再进行这些步骤了，速度更快</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如果</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模板一样，则只需要进行一次检查、编译</a:t>
            </a:r>
            <a:endParaRPr lang="en-US" altLang="zh-CN" sz="1200">
              <a:solidFill>
                <a:schemeClr val="tx1">
                  <a:lumMod val="85000"/>
                  <a:lumOff val="15000"/>
                </a:schemeClr>
              </a:solidFill>
              <a:latin typeface="微软雅黑" panose="020B0503020204020204" pitchFamily="34" charset="-122"/>
              <a:ea typeface="Alibaba PuHuiTi B"/>
            </a:endParaRPr>
          </a:p>
        </p:txBody>
      </p:sp>
      <p:sp>
        <p:nvSpPr>
          <p:cNvPr id="44" name="文本框 43">
            <a:extLst>
              <a:ext uri="{FF2B5EF4-FFF2-40B4-BE49-F238E27FC236}">
                <a16:creationId xmlns:a16="http://schemas.microsoft.com/office/drawing/2014/main" id="{BDE76C25-8CA2-4D01-8C69-AC929298A420}"/>
              </a:ext>
            </a:extLst>
          </p:cNvPr>
          <p:cNvSpPr txBox="1"/>
          <p:nvPr/>
        </p:nvSpPr>
        <p:spPr>
          <a:xfrm>
            <a:off x="1060433" y="2510707"/>
            <a:ext cx="5526776" cy="377411"/>
          </a:xfrm>
          <a:prstGeom prst="rect">
            <a:avLst/>
          </a:prstGeom>
          <a:noFill/>
        </p:spPr>
        <p:txBody>
          <a:bodyPr wrap="square">
            <a:spAutoFit/>
          </a:bodyPr>
          <a:lstStyle/>
          <a:p>
            <a:pPr marL="342900" indent="-342900">
              <a:lnSpc>
                <a:spcPct val="150000"/>
              </a:lnSpc>
              <a:buFont typeface="+mj-ea"/>
              <a:buAutoNum type="circleNumDbPlain"/>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预编译功能开启</a:t>
            </a:r>
            <a:r>
              <a:rPr lang="zh-CN" altLang="en-US" sz="1200">
                <a:solidFill>
                  <a:schemeClr val="tx1">
                    <a:lumMod val="85000"/>
                    <a:lumOff val="15000"/>
                  </a:schemeClr>
                </a:solidFill>
                <a:latin typeface="微软雅黑" panose="020B0503020204020204" pitchFamily="34" charset="-122"/>
                <a:ea typeface="Alibaba PuHuiTi B"/>
              </a:rPr>
              <a:t>：</a:t>
            </a:r>
            <a:r>
              <a:rPr kumimoji="0" lang="zh-CN" altLang="zh-CN" sz="1200" b="0" i="0" u="none" strike="noStrike" cap="none" normalizeH="0" baseline="0">
                <a:ln>
                  <a:noFill/>
                </a:ln>
                <a:solidFill>
                  <a:srgbClr val="067D17"/>
                </a:solidFill>
                <a:effectLst/>
                <a:latin typeface="Arial Unicode MS"/>
                <a:ea typeface="JetBrains Mono"/>
              </a:rPr>
              <a:t>useServerPrepStmts=true</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3" name="Rectangle 2">
            <a:extLst>
              <a:ext uri="{FF2B5EF4-FFF2-40B4-BE49-F238E27FC236}">
                <a16:creationId xmlns:a16="http://schemas.microsoft.com/office/drawing/2014/main" id="{216BAF04-A2A5-4EBF-980A-58EC8EB430F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30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chemeClr val="tx1">
                    <a:lumMod val="85000"/>
                    <a:lumOff val="15000"/>
                  </a:schemeClr>
                </a:solidFill>
              </a:rPr>
              <a:t>JDBC API </a:t>
            </a:r>
            <a:r>
              <a:rPr lang="zh-CN" altLang="en-US">
                <a:solidFill>
                  <a:schemeClr val="tx1">
                    <a:lumMod val="85000"/>
                    <a:lumOff val="15000"/>
                  </a:schemeClr>
                </a:solidFill>
              </a:rPr>
              <a:t>详解</a:t>
            </a:r>
            <a:endParaRPr lang="en-US" altLang="zh-CN">
              <a:solidFill>
                <a:schemeClr val="tx1">
                  <a:lumMod val="85000"/>
                  <a:lumOff val="15000"/>
                </a:schemeClr>
              </a:solidFill>
            </a:endParaRPr>
          </a:p>
          <a:p>
            <a:r>
              <a:rPr kumimoji="1" lang="zh-CN" altLang="en-US">
                <a:solidFill>
                  <a:srgbClr val="C00000"/>
                </a:solidFill>
              </a:rPr>
              <a:t>数据库连接池</a:t>
            </a:r>
            <a:endParaRPr kumimoji="1" lang="en-US" altLang="zh-CN">
              <a:solidFill>
                <a:srgbClr val="C00000"/>
              </a:solidFill>
            </a:endParaRPr>
          </a:p>
          <a:p>
            <a:endParaRPr kumimoji="1" lang="zh-CN" altLang="en-US"/>
          </a:p>
        </p:txBody>
      </p:sp>
    </p:spTree>
    <p:extLst>
      <p:ext uri="{BB962C8B-B14F-4D97-AF65-F5344CB8AC3E}">
        <p14:creationId xmlns:p14="http://schemas.microsoft.com/office/powerpoint/2010/main" val="201443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kumimoji="1" lang="zh-CN" altLang="en-US">
                <a:solidFill>
                  <a:srgbClr val="C00000"/>
                </a:solidFill>
              </a:rPr>
              <a:t>数据库连接池</a:t>
            </a:r>
            <a:endParaRPr kumimoji="1" lang="en-US" altLang="zh-CN">
              <a:solidFill>
                <a:srgbClr val="C00000"/>
              </a:solidFill>
            </a:endParaRP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1263031"/>
          </a:xfrm>
        </p:spPr>
        <p:txBody>
          <a:bodyPr/>
          <a:lstStyle/>
          <a:p>
            <a:r>
              <a:rPr lang="zh-CN" altLang="en-US"/>
              <a:t>数据库连接池简介</a:t>
            </a:r>
            <a:endParaRPr lang="en-US" altLang="zh-CN"/>
          </a:p>
          <a:p>
            <a:r>
              <a:rPr kumimoji="1" lang="en-US" altLang="zh-CN"/>
              <a:t>Druid </a:t>
            </a:r>
            <a:r>
              <a:rPr lang="zh-CN" altLang="en-US"/>
              <a:t>数据库连接池</a:t>
            </a:r>
            <a:endParaRPr kumimoji="1" lang="en-US" altLang="zh-CN"/>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04</a:t>
            </a:r>
            <a:endParaRPr lang="zh-CN" altLang="en-US"/>
          </a:p>
        </p:txBody>
      </p:sp>
    </p:spTree>
    <p:extLst>
      <p:ext uri="{BB962C8B-B14F-4D97-AF65-F5344CB8AC3E}">
        <p14:creationId xmlns:p14="http://schemas.microsoft.com/office/powerpoint/2010/main" val="3687588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a:t>
            </a:r>
            <a:r>
              <a:rPr lang="zh-CN" altLang="en-US" sz="2000" b="1" kern="0">
                <a:solidFill>
                  <a:schemeClr val="tx1">
                    <a:lumMod val="75000"/>
                    <a:lumOff val="25000"/>
                  </a:schemeClr>
                </a:solidFill>
                <a:latin typeface="微软雅黑" panose="020B0503020204020204" pitchFamily="34" charset="-122"/>
                <a:ea typeface="Alibaba PuHuiTi B"/>
                <a:sym typeface="+mn-ea"/>
              </a:rPr>
              <a:t>简介</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1" y="1545528"/>
            <a:ext cx="891163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数据库连接池</a:t>
            </a:r>
            <a:r>
              <a:rPr lang="zh-CN" altLang="en-US" sz="1400">
                <a:solidFill>
                  <a:schemeClr val="tx1">
                    <a:lumMod val="85000"/>
                    <a:lumOff val="15000"/>
                  </a:schemeClr>
                </a:solidFill>
                <a:latin typeface="微软雅黑" panose="020B0503020204020204" pitchFamily="34" charset="-122"/>
                <a:ea typeface="Alibaba PuHuiTi B"/>
              </a:rPr>
              <a:t>是个容器，负责分配、管理数据库连接</a:t>
            </a:r>
            <a:r>
              <a:rPr lang="en-US" altLang="zh-CN" sz="1400">
                <a:solidFill>
                  <a:schemeClr val="tx1">
                    <a:lumMod val="85000"/>
                    <a:lumOff val="15000"/>
                  </a:schemeClr>
                </a:solidFill>
                <a:latin typeface="微软雅黑" panose="020B0503020204020204" pitchFamily="34" charset="-122"/>
                <a:ea typeface="Alibaba PuHuiTi B"/>
              </a:rPr>
              <a:t>(Connection)</a:t>
            </a: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它允许应用程序重复使用一个现有的数据库连接，而不是再重新建立一个；</a:t>
            </a:r>
            <a:endParaRPr lang="en-US" altLang="zh-CN" sz="1400">
              <a:solidFill>
                <a:schemeClr val="tx1">
                  <a:lumMod val="85000"/>
                  <a:lumOff val="15000"/>
                </a:schemeClr>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释放空闲时间超过最大空闲时间的数据库连接来避免因为没有释放数据库连接而引起的数据库连接遗漏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6" name="文本框 5">
            <a:extLst>
              <a:ext uri="{FF2B5EF4-FFF2-40B4-BE49-F238E27FC236}">
                <a16:creationId xmlns:a16="http://schemas.microsoft.com/office/drawing/2014/main" id="{932B36C2-ECA2-4273-AEE4-24AFC0171413}"/>
              </a:ext>
            </a:extLst>
          </p:cNvPr>
          <p:cNvSpPr txBox="1"/>
          <p:nvPr/>
        </p:nvSpPr>
        <p:spPr>
          <a:xfrm>
            <a:off x="1111251" y="2569270"/>
            <a:ext cx="8911638"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资源重用</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提升系统响应速度</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避免数据库连接遗漏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矩形: 圆角 1">
            <a:extLst>
              <a:ext uri="{FF2B5EF4-FFF2-40B4-BE49-F238E27FC236}">
                <a16:creationId xmlns:a16="http://schemas.microsoft.com/office/drawing/2014/main" id="{2065230A-B9AB-45D8-8B1C-07818F671876}"/>
              </a:ext>
            </a:extLst>
          </p:cNvPr>
          <p:cNvSpPr/>
          <p:nvPr/>
        </p:nvSpPr>
        <p:spPr>
          <a:xfrm>
            <a:off x="7201344" y="4831137"/>
            <a:ext cx="2602224" cy="146944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5E712E2D-BAA4-4B54-B2A2-D8171DC7E386}"/>
              </a:ext>
            </a:extLst>
          </p:cNvPr>
          <p:cNvSpPr/>
          <p:nvPr/>
        </p:nvSpPr>
        <p:spPr>
          <a:xfrm>
            <a:off x="7464247" y="5139544"/>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0" name="椭圆 9">
            <a:extLst>
              <a:ext uri="{FF2B5EF4-FFF2-40B4-BE49-F238E27FC236}">
                <a16:creationId xmlns:a16="http://schemas.microsoft.com/office/drawing/2014/main" id="{BEC62EC5-C172-46E4-942A-29867D71BFC1}"/>
              </a:ext>
            </a:extLst>
          </p:cNvPr>
          <p:cNvSpPr/>
          <p:nvPr/>
        </p:nvSpPr>
        <p:spPr>
          <a:xfrm>
            <a:off x="8661898" y="5112724"/>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1" name="椭圆 10">
            <a:extLst>
              <a:ext uri="{FF2B5EF4-FFF2-40B4-BE49-F238E27FC236}">
                <a16:creationId xmlns:a16="http://schemas.microsoft.com/office/drawing/2014/main" id="{E4ED9D64-D91A-4BC0-ADA8-AB654DA2F956}"/>
              </a:ext>
            </a:extLst>
          </p:cNvPr>
          <p:cNvSpPr/>
          <p:nvPr/>
        </p:nvSpPr>
        <p:spPr>
          <a:xfrm>
            <a:off x="7519822" y="569086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2" name="椭圆 11">
            <a:extLst>
              <a:ext uri="{FF2B5EF4-FFF2-40B4-BE49-F238E27FC236}">
                <a16:creationId xmlns:a16="http://schemas.microsoft.com/office/drawing/2014/main" id="{5562BB60-4303-4587-9669-AC4087C27422}"/>
              </a:ext>
            </a:extLst>
          </p:cNvPr>
          <p:cNvSpPr/>
          <p:nvPr/>
        </p:nvSpPr>
        <p:spPr>
          <a:xfrm>
            <a:off x="8662822" y="569086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 name="流程图: 磁盘 3">
            <a:extLst>
              <a:ext uri="{FF2B5EF4-FFF2-40B4-BE49-F238E27FC236}">
                <a16:creationId xmlns:a16="http://schemas.microsoft.com/office/drawing/2014/main" id="{F8106094-9B22-4AB2-A76F-AB3AC31C6949}"/>
              </a:ext>
            </a:extLst>
          </p:cNvPr>
          <p:cNvSpPr/>
          <p:nvPr/>
        </p:nvSpPr>
        <p:spPr>
          <a:xfrm>
            <a:off x="10480526" y="5077039"/>
            <a:ext cx="1482571" cy="977639"/>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7" name="图片 6">
            <a:extLst>
              <a:ext uri="{FF2B5EF4-FFF2-40B4-BE49-F238E27FC236}">
                <a16:creationId xmlns:a16="http://schemas.microsoft.com/office/drawing/2014/main" id="{EF5C474F-6DE0-43BA-B4C6-5C65F94FCDB7}"/>
              </a:ext>
            </a:extLst>
          </p:cNvPr>
          <p:cNvPicPr>
            <a:picLocks noChangeAspect="1"/>
          </p:cNvPicPr>
          <p:nvPr/>
        </p:nvPicPr>
        <p:blipFill>
          <a:blip r:embed="rId2"/>
          <a:stretch>
            <a:fillRect/>
          </a:stretch>
        </p:blipFill>
        <p:spPr>
          <a:xfrm>
            <a:off x="5718772" y="4615955"/>
            <a:ext cx="536552" cy="565041"/>
          </a:xfrm>
          <a:prstGeom prst="rect">
            <a:avLst/>
          </a:prstGeom>
        </p:spPr>
      </p:pic>
      <p:pic>
        <p:nvPicPr>
          <p:cNvPr id="15" name="图片 14">
            <a:extLst>
              <a:ext uri="{FF2B5EF4-FFF2-40B4-BE49-F238E27FC236}">
                <a16:creationId xmlns:a16="http://schemas.microsoft.com/office/drawing/2014/main" id="{9C1CBD1C-A58A-4455-87F5-0B068B8CC230}"/>
              </a:ext>
            </a:extLst>
          </p:cNvPr>
          <p:cNvPicPr>
            <a:picLocks noChangeAspect="1"/>
          </p:cNvPicPr>
          <p:nvPr/>
        </p:nvPicPr>
        <p:blipFill>
          <a:blip r:embed="rId2"/>
          <a:stretch>
            <a:fillRect/>
          </a:stretch>
        </p:blipFill>
        <p:spPr>
          <a:xfrm>
            <a:off x="5718772" y="5229698"/>
            <a:ext cx="536552" cy="565041"/>
          </a:xfrm>
          <a:prstGeom prst="rect">
            <a:avLst/>
          </a:prstGeom>
        </p:spPr>
      </p:pic>
      <p:pic>
        <p:nvPicPr>
          <p:cNvPr id="17" name="图片 16">
            <a:extLst>
              <a:ext uri="{FF2B5EF4-FFF2-40B4-BE49-F238E27FC236}">
                <a16:creationId xmlns:a16="http://schemas.microsoft.com/office/drawing/2014/main" id="{EF0BE546-1DBE-4297-9A39-AA8CEE2D0BC2}"/>
              </a:ext>
            </a:extLst>
          </p:cNvPr>
          <p:cNvPicPr>
            <a:picLocks noChangeAspect="1"/>
          </p:cNvPicPr>
          <p:nvPr/>
        </p:nvPicPr>
        <p:blipFill>
          <a:blip r:embed="rId2"/>
          <a:stretch>
            <a:fillRect/>
          </a:stretch>
        </p:blipFill>
        <p:spPr>
          <a:xfrm>
            <a:off x="5718772" y="5871284"/>
            <a:ext cx="536552" cy="565041"/>
          </a:xfrm>
          <a:prstGeom prst="rect">
            <a:avLst/>
          </a:prstGeom>
        </p:spPr>
      </p:pic>
      <p:cxnSp>
        <p:nvCxnSpPr>
          <p:cNvPr id="18" name="直接箭头连接符 17">
            <a:extLst>
              <a:ext uri="{FF2B5EF4-FFF2-40B4-BE49-F238E27FC236}">
                <a16:creationId xmlns:a16="http://schemas.microsoft.com/office/drawing/2014/main" id="{4EE940E2-DF9D-4E85-ACA5-68FF29A48B1F}"/>
              </a:ext>
            </a:extLst>
          </p:cNvPr>
          <p:cNvCxnSpPr>
            <a:cxnSpLocks/>
            <a:stCxn id="7" idx="3"/>
            <a:endCxn id="2" idx="1"/>
          </p:cNvCxnSpPr>
          <p:nvPr/>
        </p:nvCxnSpPr>
        <p:spPr>
          <a:xfrm>
            <a:off x="6255324" y="4898476"/>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826C50E7-EA7A-4710-BAB4-9D6258FFA95E}"/>
              </a:ext>
            </a:extLst>
          </p:cNvPr>
          <p:cNvCxnSpPr>
            <a:cxnSpLocks/>
            <a:stCxn id="15" idx="3"/>
            <a:endCxn id="2" idx="1"/>
          </p:cNvCxnSpPr>
          <p:nvPr/>
        </p:nvCxnSpPr>
        <p:spPr>
          <a:xfrm>
            <a:off x="6255324" y="5512219"/>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20C66BA3-B860-48A3-A188-180988C5F340}"/>
              </a:ext>
            </a:extLst>
          </p:cNvPr>
          <p:cNvCxnSpPr>
            <a:cxnSpLocks/>
            <a:stCxn id="17" idx="3"/>
            <a:endCxn id="2" idx="1"/>
          </p:cNvCxnSpPr>
          <p:nvPr/>
        </p:nvCxnSpPr>
        <p:spPr>
          <a:xfrm flipV="1">
            <a:off x="6255324" y="5565860"/>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a:extLst>
              <a:ext uri="{FF2B5EF4-FFF2-40B4-BE49-F238E27FC236}">
                <a16:creationId xmlns:a16="http://schemas.microsoft.com/office/drawing/2014/main" id="{7328B951-4DD7-4ED8-9BE1-502CCBB53D1D}"/>
              </a:ext>
            </a:extLst>
          </p:cNvPr>
          <p:cNvCxnSpPr>
            <a:cxnSpLocks/>
            <a:stCxn id="2" idx="3"/>
            <a:endCxn id="4" idx="2"/>
          </p:cNvCxnSpPr>
          <p:nvPr/>
        </p:nvCxnSpPr>
        <p:spPr>
          <a:xfrm flipV="1">
            <a:off x="9803568" y="5565859"/>
            <a:ext cx="6769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流程图: 磁盘 36">
            <a:extLst>
              <a:ext uri="{FF2B5EF4-FFF2-40B4-BE49-F238E27FC236}">
                <a16:creationId xmlns:a16="http://schemas.microsoft.com/office/drawing/2014/main" id="{ADC61FF0-E104-4295-B54A-891AED199C21}"/>
              </a:ext>
            </a:extLst>
          </p:cNvPr>
          <p:cNvSpPr/>
          <p:nvPr/>
        </p:nvSpPr>
        <p:spPr>
          <a:xfrm>
            <a:off x="2294229" y="5112724"/>
            <a:ext cx="1482571" cy="977639"/>
          </a:xfrm>
          <a:prstGeom prst="flowChartMagneticDisk">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38" name="图片 37">
            <a:extLst>
              <a:ext uri="{FF2B5EF4-FFF2-40B4-BE49-F238E27FC236}">
                <a16:creationId xmlns:a16="http://schemas.microsoft.com/office/drawing/2014/main" id="{8B24B12D-9675-4895-B79D-F0A8AD17A46D}"/>
              </a:ext>
            </a:extLst>
          </p:cNvPr>
          <p:cNvPicPr>
            <a:picLocks noChangeAspect="1"/>
          </p:cNvPicPr>
          <p:nvPr/>
        </p:nvPicPr>
        <p:blipFill>
          <a:blip r:embed="rId2"/>
          <a:stretch>
            <a:fillRect/>
          </a:stretch>
        </p:blipFill>
        <p:spPr>
          <a:xfrm>
            <a:off x="811657" y="4664657"/>
            <a:ext cx="536552" cy="565041"/>
          </a:xfrm>
          <a:prstGeom prst="rect">
            <a:avLst/>
          </a:prstGeom>
        </p:spPr>
      </p:pic>
      <p:pic>
        <p:nvPicPr>
          <p:cNvPr id="39" name="图片 38">
            <a:extLst>
              <a:ext uri="{FF2B5EF4-FFF2-40B4-BE49-F238E27FC236}">
                <a16:creationId xmlns:a16="http://schemas.microsoft.com/office/drawing/2014/main" id="{9C66994B-0D07-4D93-94BA-F5F4B73870D3}"/>
              </a:ext>
            </a:extLst>
          </p:cNvPr>
          <p:cNvPicPr>
            <a:picLocks noChangeAspect="1"/>
          </p:cNvPicPr>
          <p:nvPr/>
        </p:nvPicPr>
        <p:blipFill>
          <a:blip r:embed="rId2"/>
          <a:stretch>
            <a:fillRect/>
          </a:stretch>
        </p:blipFill>
        <p:spPr>
          <a:xfrm>
            <a:off x="811657" y="5278400"/>
            <a:ext cx="536552" cy="565041"/>
          </a:xfrm>
          <a:prstGeom prst="rect">
            <a:avLst/>
          </a:prstGeom>
        </p:spPr>
      </p:pic>
      <p:pic>
        <p:nvPicPr>
          <p:cNvPr id="40" name="图片 39">
            <a:extLst>
              <a:ext uri="{FF2B5EF4-FFF2-40B4-BE49-F238E27FC236}">
                <a16:creationId xmlns:a16="http://schemas.microsoft.com/office/drawing/2014/main" id="{EA4761E1-8265-4F02-B30E-547347BE23ED}"/>
              </a:ext>
            </a:extLst>
          </p:cNvPr>
          <p:cNvPicPr>
            <a:picLocks noChangeAspect="1"/>
          </p:cNvPicPr>
          <p:nvPr/>
        </p:nvPicPr>
        <p:blipFill>
          <a:blip r:embed="rId2"/>
          <a:stretch>
            <a:fillRect/>
          </a:stretch>
        </p:blipFill>
        <p:spPr>
          <a:xfrm>
            <a:off x="811657" y="5919986"/>
            <a:ext cx="536552" cy="565041"/>
          </a:xfrm>
          <a:prstGeom prst="rect">
            <a:avLst/>
          </a:prstGeom>
        </p:spPr>
      </p:pic>
      <p:cxnSp>
        <p:nvCxnSpPr>
          <p:cNvPr id="41" name="直接箭头连接符 40">
            <a:extLst>
              <a:ext uri="{FF2B5EF4-FFF2-40B4-BE49-F238E27FC236}">
                <a16:creationId xmlns:a16="http://schemas.microsoft.com/office/drawing/2014/main" id="{5CDFD410-D2BE-4D4A-869C-E86729488754}"/>
              </a:ext>
            </a:extLst>
          </p:cNvPr>
          <p:cNvCxnSpPr>
            <a:cxnSpLocks/>
            <a:stCxn id="38" idx="3"/>
          </p:cNvCxnSpPr>
          <p:nvPr/>
        </p:nvCxnSpPr>
        <p:spPr>
          <a:xfrm>
            <a:off x="1348209" y="4947178"/>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直接箭头连接符 41">
            <a:extLst>
              <a:ext uri="{FF2B5EF4-FFF2-40B4-BE49-F238E27FC236}">
                <a16:creationId xmlns:a16="http://schemas.microsoft.com/office/drawing/2014/main" id="{7EA873EC-EA62-4A56-A084-31A5C61AD553}"/>
              </a:ext>
            </a:extLst>
          </p:cNvPr>
          <p:cNvCxnSpPr>
            <a:cxnSpLocks/>
            <a:stCxn id="39" idx="3"/>
          </p:cNvCxnSpPr>
          <p:nvPr/>
        </p:nvCxnSpPr>
        <p:spPr>
          <a:xfrm>
            <a:off x="1348209" y="5560921"/>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AF71EB05-9E49-450D-8577-351DF5326A1F}"/>
              </a:ext>
            </a:extLst>
          </p:cNvPr>
          <p:cNvCxnSpPr>
            <a:cxnSpLocks/>
            <a:stCxn id="40" idx="3"/>
          </p:cNvCxnSpPr>
          <p:nvPr/>
        </p:nvCxnSpPr>
        <p:spPr>
          <a:xfrm flipV="1">
            <a:off x="1348209" y="5614562"/>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椭圆 47">
            <a:extLst>
              <a:ext uri="{FF2B5EF4-FFF2-40B4-BE49-F238E27FC236}">
                <a16:creationId xmlns:a16="http://schemas.microsoft.com/office/drawing/2014/main" id="{BF560C8F-A333-4558-848A-B217935D76A0}"/>
              </a:ext>
            </a:extLst>
          </p:cNvPr>
          <p:cNvSpPr/>
          <p:nvPr/>
        </p:nvSpPr>
        <p:spPr>
          <a:xfrm>
            <a:off x="5320577" y="3429000"/>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9" name="椭圆 48">
            <a:extLst>
              <a:ext uri="{FF2B5EF4-FFF2-40B4-BE49-F238E27FC236}">
                <a16:creationId xmlns:a16="http://schemas.microsoft.com/office/drawing/2014/main" id="{9C4CFFE3-9206-4ADD-8CE0-165264DCB0FE}"/>
              </a:ext>
            </a:extLst>
          </p:cNvPr>
          <p:cNvSpPr/>
          <p:nvPr/>
        </p:nvSpPr>
        <p:spPr>
          <a:xfrm>
            <a:off x="5987048" y="3522808"/>
            <a:ext cx="934747" cy="399495"/>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Tree>
    <p:extLst>
      <p:ext uri="{BB962C8B-B14F-4D97-AF65-F5344CB8AC3E}">
        <p14:creationId xmlns:p14="http://schemas.microsoft.com/office/powerpoint/2010/main" val="2077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t>JDBC </a:t>
            </a:r>
            <a:r>
              <a:rPr lang="zh-CN" altLang="en-US"/>
              <a:t>快速入门</a:t>
            </a:r>
            <a:endParaRPr lang="en-US" altLang="zh-CN"/>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371018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数据库连接池实现</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E5CB5FBC-5ECA-4F65-8927-6A6F3CB3BB78}"/>
              </a:ext>
            </a:extLst>
          </p:cNvPr>
          <p:cNvSpPr txBox="1"/>
          <p:nvPr/>
        </p:nvSpPr>
        <p:spPr>
          <a:xfrm>
            <a:off x="1111250" y="154552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标准接口：</a:t>
            </a:r>
            <a:r>
              <a:rPr lang="en-US" altLang="zh-CN" sz="1400">
                <a:solidFill>
                  <a:srgbClr val="C00000"/>
                </a:solidFill>
                <a:latin typeface="微软雅黑" panose="020B0503020204020204" pitchFamily="34" charset="-122"/>
                <a:ea typeface="Alibaba PuHuiTi B"/>
              </a:rPr>
              <a:t>DataSource</a:t>
            </a: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官方</a:t>
            </a:r>
            <a:r>
              <a:rPr lang="en-US" altLang="zh-CN" sz="1400">
                <a:solidFill>
                  <a:schemeClr val="tx1">
                    <a:lumMod val="85000"/>
                    <a:lumOff val="15000"/>
                  </a:schemeClr>
                </a:solidFill>
                <a:latin typeface="微软雅黑" panose="020B0503020204020204" pitchFamily="34" charset="-122"/>
                <a:ea typeface="Alibaba PuHuiTi B"/>
              </a:rPr>
              <a:t>(SUN) </a:t>
            </a:r>
            <a:r>
              <a:rPr lang="zh-CN" altLang="en-US" sz="1400">
                <a:solidFill>
                  <a:schemeClr val="tx1">
                    <a:lumMod val="85000"/>
                    <a:lumOff val="15000"/>
                  </a:schemeClr>
                </a:solidFill>
                <a:latin typeface="微软雅黑" panose="020B0503020204020204" pitchFamily="34" charset="-122"/>
                <a:ea typeface="Alibaba PuHuiTi B"/>
              </a:rPr>
              <a:t>提供的数据库连接池标准接口，由第三方组织实现此接口。</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a:extLst>
              <a:ext uri="{FF2B5EF4-FFF2-40B4-BE49-F238E27FC236}">
                <a16:creationId xmlns:a16="http://schemas.microsoft.com/office/drawing/2014/main" id="{0AA2E038-E13C-4CB5-AFC5-A8E093BFC395}"/>
              </a:ext>
            </a:extLst>
          </p:cNvPr>
          <p:cNvSpPr txBox="1"/>
          <p:nvPr/>
        </p:nvSpPr>
        <p:spPr>
          <a:xfrm>
            <a:off x="1111249" y="3144987"/>
            <a:ext cx="10119001"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常见的数据库连接池：</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DBCP</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C3P0</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p>
        </p:txBody>
      </p:sp>
      <p:sp>
        <p:nvSpPr>
          <p:cNvPr id="15" name="TextBox 3">
            <a:extLst>
              <a:ext uri="{FF2B5EF4-FFF2-40B4-BE49-F238E27FC236}">
                <a16:creationId xmlns:a16="http://schemas.microsoft.com/office/drawing/2014/main" id="{60295A06-11DA-485F-9E73-D57BA2C90100}"/>
              </a:ext>
            </a:extLst>
          </p:cNvPr>
          <p:cNvSpPr txBox="1"/>
          <p:nvPr/>
        </p:nvSpPr>
        <p:spPr>
          <a:xfrm>
            <a:off x="1908275" y="2668615"/>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Connection   </a:t>
            </a:r>
            <a:r>
              <a:rPr lang="en-US" altLang="zh-CN" sz="1400">
                <a:solidFill>
                  <a:schemeClr val="tx2"/>
                </a:solidFill>
                <a:latin typeface="Arial Unicode MS"/>
                <a:ea typeface="Alibaba PuHuiTi B"/>
              </a:rPr>
              <a:t>getConnection()</a:t>
            </a:r>
            <a:endParaRPr lang="en-US" altLang="zh-CN" sz="1400">
              <a:solidFill>
                <a:schemeClr val="tx1">
                  <a:lumMod val="85000"/>
                  <a:lumOff val="15000"/>
                </a:schemeClr>
              </a:solidFill>
              <a:latin typeface="Arial Unicode MS"/>
              <a:ea typeface="Alibaba PuHuiTi B"/>
            </a:endParaRPr>
          </a:p>
        </p:txBody>
      </p:sp>
      <p:sp>
        <p:nvSpPr>
          <p:cNvPr id="16" name="文本框 15">
            <a:extLst>
              <a:ext uri="{FF2B5EF4-FFF2-40B4-BE49-F238E27FC236}">
                <a16:creationId xmlns:a16="http://schemas.microsoft.com/office/drawing/2014/main" id="{65FBF4BF-F65F-496E-8A23-1F9B7D2B33CC}"/>
              </a:ext>
            </a:extLst>
          </p:cNvPr>
          <p:cNvSpPr txBox="1"/>
          <p:nvPr/>
        </p:nvSpPr>
        <p:spPr>
          <a:xfrm>
            <a:off x="1111249" y="463901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德鲁伊</a:t>
            </a:r>
            <a:r>
              <a:rPr lang="en-US" altLang="zh-CN" sz="1400">
                <a:solidFill>
                  <a:schemeClr val="tx1">
                    <a:lumMod val="85000"/>
                    <a:lumOff val="15000"/>
                  </a:schemeClr>
                </a:solidFill>
                <a:latin typeface="微软雅黑" panose="020B0503020204020204" pitchFamily="34" charset="-122"/>
                <a:ea typeface="Alibaba PuHuiTi B"/>
              </a:rPr>
              <a:t>)</a:t>
            </a: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连接池是阿里巴巴开源的数据库连接池项目 </a:t>
            </a: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功能强大，性能优秀，是</a:t>
            </a:r>
            <a:r>
              <a:rPr lang="en-US" altLang="zh-CN" sz="1400">
                <a:solidFill>
                  <a:schemeClr val="tx1">
                    <a:lumMod val="85000"/>
                    <a:lumOff val="15000"/>
                  </a:schemeClr>
                </a:solidFill>
                <a:latin typeface="微软雅黑" panose="020B0503020204020204" pitchFamily="34" charset="-122"/>
                <a:ea typeface="Alibaba PuHuiTi B"/>
              </a:rPr>
              <a:t>Java</a:t>
            </a:r>
            <a:r>
              <a:rPr lang="zh-CN" altLang="en-US" sz="1400">
                <a:solidFill>
                  <a:schemeClr val="tx1">
                    <a:lumMod val="85000"/>
                    <a:lumOff val="15000"/>
                  </a:schemeClr>
                </a:solidFill>
                <a:latin typeface="微软雅黑" panose="020B0503020204020204" pitchFamily="34" charset="-122"/>
                <a:ea typeface="Alibaba PuHuiTi B"/>
              </a:rPr>
              <a:t>语言最好的数据库连接池之一</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4" name="Rectangle 1">
            <a:extLst>
              <a:ext uri="{FF2B5EF4-FFF2-40B4-BE49-F238E27FC236}">
                <a16:creationId xmlns:a16="http://schemas.microsoft.com/office/drawing/2014/main" id="{FCA4D761-035F-4C8A-9964-31106E2E5F45}"/>
              </a:ext>
            </a:extLst>
          </p:cNvPr>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82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Rectangle 1">
            <a:extLst>
              <a:ext uri="{FF2B5EF4-FFF2-40B4-BE49-F238E27FC236}">
                <a16:creationId xmlns:a16="http://schemas.microsoft.com/office/drawing/2014/main" id="{FCA4D761-035F-4C8A-9964-31106E2E5F45}"/>
              </a:ext>
            </a:extLst>
          </p:cNvPr>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占位符 2">
            <a:extLst>
              <a:ext uri="{FF2B5EF4-FFF2-40B4-BE49-F238E27FC236}">
                <a16:creationId xmlns:a16="http://schemas.microsoft.com/office/drawing/2014/main" id="{1BCD3BDD-A969-4E3A-9166-C49A4DEE9718}"/>
              </a:ext>
            </a:extLst>
          </p:cNvPr>
          <p:cNvSpPr>
            <a:spLocks noGrp="1"/>
          </p:cNvSpPr>
          <p:nvPr>
            <p:ph type="body" sz="quarter" idx="10"/>
          </p:nvPr>
        </p:nvSpPr>
        <p:spPr/>
        <p:txBody>
          <a:bodyPr/>
          <a:lstStyle/>
          <a:p>
            <a:r>
              <a:rPr lang="en-US" altLang="zh-CN"/>
              <a:t>Driud</a:t>
            </a:r>
            <a:r>
              <a:rPr lang="zh-CN" altLang="en-US"/>
              <a:t>使用步骤</a:t>
            </a:r>
          </a:p>
        </p:txBody>
      </p:sp>
      <p:sp>
        <p:nvSpPr>
          <p:cNvPr id="5" name="文本占位符 4">
            <a:extLst>
              <a:ext uri="{FF2B5EF4-FFF2-40B4-BE49-F238E27FC236}">
                <a16:creationId xmlns:a16="http://schemas.microsoft.com/office/drawing/2014/main" id="{93E30C02-DFDB-4D41-80B3-41B3A9539A1C}"/>
              </a:ext>
            </a:extLst>
          </p:cNvPr>
          <p:cNvSpPr>
            <a:spLocks noGrp="1"/>
          </p:cNvSpPr>
          <p:nvPr>
            <p:ph type="body" sz="quarter" idx="11"/>
          </p:nvPr>
        </p:nvSpPr>
        <p:spPr>
          <a:xfrm>
            <a:off x="2195450" y="1798291"/>
            <a:ext cx="9214230" cy="4219575"/>
          </a:xfrm>
        </p:spPr>
        <p:txBody>
          <a:bodyPr/>
          <a:lstStyle/>
          <a:p>
            <a:pPr marL="342900" indent="-342900">
              <a:buFont typeface="+mj-lt"/>
              <a:buAutoNum type="arabicPeriod"/>
            </a:pPr>
            <a:r>
              <a:rPr lang="zh-CN" altLang="en-US"/>
              <a:t>导入</a:t>
            </a:r>
            <a:r>
              <a:rPr lang="en-US" altLang="zh-CN"/>
              <a:t>jar</a:t>
            </a:r>
            <a:r>
              <a:rPr lang="zh-CN" altLang="en-US"/>
              <a:t>包 </a:t>
            </a:r>
            <a:r>
              <a:rPr lang="en-US" altLang="zh-CN"/>
              <a:t>druid-1.1.12.jar</a:t>
            </a:r>
          </a:p>
          <a:p>
            <a:pPr marL="342900" indent="-342900">
              <a:buFont typeface="+mj-lt"/>
              <a:buAutoNum type="arabicPeriod"/>
            </a:pPr>
            <a:r>
              <a:rPr lang="zh-CN" altLang="en-US"/>
              <a:t>定义配置文件</a:t>
            </a:r>
            <a:endParaRPr lang="en-US" altLang="zh-CN"/>
          </a:p>
          <a:p>
            <a:pPr marL="342900" indent="-342900">
              <a:buFont typeface="+mj-lt"/>
              <a:buAutoNum type="arabicPeriod"/>
            </a:pPr>
            <a:r>
              <a:rPr lang="zh-CN" altLang="en-US"/>
              <a:t>加载配置文件</a:t>
            </a:r>
            <a:endParaRPr lang="en-US" altLang="zh-CN"/>
          </a:p>
          <a:p>
            <a:pPr marL="342900" indent="-342900">
              <a:buFont typeface="+mj-lt"/>
              <a:buAutoNum type="arabicPeriod"/>
            </a:pPr>
            <a:r>
              <a:rPr lang="zh-CN" altLang="en-US"/>
              <a:t>获取数据库连接池对象</a:t>
            </a:r>
            <a:endParaRPr lang="en-US" altLang="zh-CN"/>
          </a:p>
          <a:p>
            <a:pPr marL="342900" indent="-342900">
              <a:buFont typeface="+mj-lt"/>
              <a:buAutoNum type="arabicPeriod"/>
            </a:pPr>
            <a:r>
              <a:rPr lang="zh-CN" altLang="en-US"/>
              <a:t>获取连接</a:t>
            </a:r>
          </a:p>
        </p:txBody>
      </p:sp>
    </p:spTree>
    <p:extLst>
      <p:ext uri="{BB962C8B-B14F-4D97-AF65-F5344CB8AC3E}">
        <p14:creationId xmlns:p14="http://schemas.microsoft.com/office/powerpoint/2010/main" val="747108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a:t>
            </a:r>
            <a:r>
              <a:rPr lang="zh-CN" altLang="en-US"/>
              <a:t>品牌</a:t>
            </a:r>
            <a:endParaRPr lang="en-US" altLang="zh-CN"/>
          </a:p>
          <a:p>
            <a:pPr marL="285750" indent="-285750">
              <a:buFont typeface="Arial" panose="020B0604020202020204" pitchFamily="34" charset="0"/>
              <a:buChar char="•"/>
            </a:pPr>
            <a:r>
              <a:rPr lang="zh-CN" altLang="en-US" sz="1600"/>
              <a:t>修改：根据 </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 </a:t>
            </a:r>
            <a:r>
              <a:rPr lang="en-US" altLang="zh-CN" sz="1600"/>
              <a:t>id</a:t>
            </a:r>
            <a:r>
              <a:rPr lang="zh-CN" altLang="en-US" sz="1600"/>
              <a:t>删除</a:t>
            </a:r>
            <a:endParaRPr lang="en-US" altLang="zh-CN" sz="1600"/>
          </a:p>
          <a:p>
            <a:pPr marL="285750" indent="-285750">
              <a:buFont typeface="Arial" panose="020B0604020202020204" pitchFamily="34" charset="0"/>
              <a:buChar char="•"/>
            </a:pPr>
            <a:endParaRPr lang="en-US" altLang="zh-CN"/>
          </a:p>
          <a:p>
            <a:endParaRPr lang="en-US" altLang="zh-CN" sz="1600"/>
          </a:p>
          <a:p>
            <a:endParaRPr lang="en-US" altLang="zh-CN" sz="1600"/>
          </a:p>
          <a:p>
            <a:endParaRPr lang="zh-CN" altLang="en-US"/>
          </a:p>
        </p:txBody>
      </p:sp>
    </p:spTree>
    <p:extLst>
      <p:ext uri="{BB962C8B-B14F-4D97-AF65-F5344CB8AC3E}">
        <p14:creationId xmlns:p14="http://schemas.microsoft.com/office/powerpoint/2010/main" val="1837761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1" y="1718143"/>
            <a:ext cx="9143209" cy="4123697"/>
          </a:xfrm>
        </p:spPr>
        <p:txBody>
          <a:bodyPr/>
          <a:lstStyle/>
          <a:p>
            <a:pPr marL="285750" indent="-285750">
              <a:buFont typeface="Arial" panose="020B0604020202020204" pitchFamily="34" charset="0"/>
              <a:buChar char="•"/>
            </a:pPr>
            <a:r>
              <a:rPr lang="zh-CN" altLang="en-US"/>
              <a:t>准备环境：</a:t>
            </a:r>
            <a:endParaRPr lang="en-US" altLang="zh-CN"/>
          </a:p>
          <a:p>
            <a:pPr marL="285750" indent="-285750">
              <a:buFont typeface="Wingdings" panose="05000000000000000000" pitchFamily="2" charset="2"/>
              <a:buChar char="Ø"/>
            </a:pPr>
            <a:r>
              <a:rPr lang="zh-CN" altLang="en-US"/>
              <a:t>数据库表 </a:t>
            </a:r>
            <a:r>
              <a:rPr lang="en-US" altLang="zh-CN"/>
              <a:t>tb_brand</a:t>
            </a:r>
          </a:p>
          <a:p>
            <a:pPr marL="285750" indent="-285750">
              <a:buFont typeface="Wingdings" panose="05000000000000000000" pitchFamily="2" charset="2"/>
              <a:buChar char="Ø"/>
            </a:pPr>
            <a:r>
              <a:rPr lang="zh-CN" altLang="en-US"/>
              <a:t>实体类 </a:t>
            </a:r>
            <a:r>
              <a:rPr lang="en-US" altLang="zh-CN"/>
              <a:t>Brand</a:t>
            </a:r>
          </a:p>
          <a:p>
            <a:pPr marL="285750" indent="-285750">
              <a:buFont typeface="Wingdings" panose="05000000000000000000" pitchFamily="2" charset="2"/>
              <a:buChar char="Ø"/>
            </a:pPr>
            <a:r>
              <a:rPr lang="zh-CN" altLang="en-US"/>
              <a:t>测试用例</a:t>
            </a:r>
            <a:endParaRPr lang="en-US" altLang="zh-CN"/>
          </a:p>
          <a:p>
            <a:pPr marL="285750" indent="-285750">
              <a:buFont typeface="Arial" panose="020B0604020202020204" pitchFamily="34" charset="0"/>
              <a:buChar char="•"/>
            </a:pPr>
            <a:endParaRPr lang="en-US" altLang="zh-CN"/>
          </a:p>
          <a:p>
            <a:endParaRPr lang="en-US" altLang="zh-CN" sz="1600"/>
          </a:p>
          <a:p>
            <a:pPr marL="285750" indent="-285750">
              <a:buFont typeface="Arial" panose="020B0604020202020204" pitchFamily="34" charset="0"/>
              <a:buChar char="•"/>
            </a:pPr>
            <a:endParaRPr lang="en-US" altLang="zh-CN" sz="1600"/>
          </a:p>
          <a:p>
            <a:endParaRPr lang="zh-CN" altLang="en-US"/>
          </a:p>
        </p:txBody>
      </p:sp>
    </p:spTree>
    <p:extLst>
      <p:ext uri="{BB962C8B-B14F-4D97-AF65-F5344CB8AC3E}">
        <p14:creationId xmlns:p14="http://schemas.microsoft.com/office/powerpoint/2010/main" val="293101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4"/>
            <a:ext cx="9214230" cy="1961942"/>
          </a:xfrm>
        </p:spPr>
        <p:txBody>
          <a:bodyPr/>
          <a:lstStyle/>
          <a:p>
            <a:pPr marL="285750" indent="-285750">
              <a:buFont typeface="Arial" panose="020B0604020202020204" pitchFamily="34" charset="0"/>
              <a:buChar char="•"/>
            </a:pPr>
            <a:r>
              <a:rPr lang="zh-CN" altLang="en-US" sz="1600">
                <a:solidFill>
                  <a:srgbClr val="C00000"/>
                </a:solidFill>
              </a:rPr>
              <a:t>查询</a:t>
            </a:r>
            <a:r>
              <a:rPr lang="zh-CN" altLang="en-US">
                <a:solidFill>
                  <a:srgbClr val="C00000"/>
                </a:solidFill>
              </a:rPr>
              <a:t>：查询</a:t>
            </a:r>
            <a:r>
              <a:rPr lang="zh-CN" altLang="en-US" sz="1600">
                <a:solidFill>
                  <a:srgbClr val="C00000"/>
                </a:solidFill>
              </a:rPr>
              <a:t>所有数据</a:t>
            </a:r>
            <a:endParaRPr lang="en-US" altLang="zh-CN">
              <a:solidFill>
                <a:srgbClr val="C00000"/>
              </a:solidFill>
            </a:endParaRPr>
          </a:p>
          <a:p>
            <a:pPr marL="285750" indent="-285750">
              <a:buFont typeface="Arial" panose="020B0604020202020204" pitchFamily="34" charset="0"/>
              <a:buChar char="•"/>
            </a:pPr>
            <a:r>
              <a:rPr lang="zh-CN" altLang="en-US" sz="1600"/>
              <a:t>添加：添加</a:t>
            </a:r>
            <a:r>
              <a:rPr lang="zh-CN" altLang="en-US"/>
              <a:t>品牌</a:t>
            </a:r>
            <a:endParaRPr lang="en-US" altLang="zh-CN"/>
          </a:p>
          <a:p>
            <a:pPr marL="285750" indent="-285750">
              <a:buFont typeface="Arial" panose="020B0604020202020204" pitchFamily="34" charset="0"/>
              <a:buChar char="•"/>
            </a:pPr>
            <a:r>
              <a:rPr lang="zh-CN" altLang="en-US" sz="1600"/>
              <a:t>修改：根据 </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 </a:t>
            </a:r>
            <a:r>
              <a:rPr lang="en-US" altLang="zh-CN" sz="1600"/>
              <a:t>id</a:t>
            </a:r>
            <a:r>
              <a:rPr lang="zh-CN" altLang="en-US" sz="1600"/>
              <a:t>删除</a:t>
            </a:r>
            <a:endParaRPr lang="en-US" altLang="zh-CN" sz="1600"/>
          </a:p>
          <a:p>
            <a:pPr marL="285750" indent="-285750">
              <a:buFont typeface="Arial" panose="020B0604020202020204" pitchFamily="34" charset="0"/>
              <a:buChar char="•"/>
            </a:pPr>
            <a:endParaRPr lang="en-US" altLang="zh-CN"/>
          </a:p>
          <a:p>
            <a:endParaRPr lang="en-US" altLang="zh-CN" sz="1600"/>
          </a:p>
          <a:p>
            <a:endParaRPr lang="en-US" altLang="zh-CN" sz="1600"/>
          </a:p>
          <a:p>
            <a:endParaRPr lang="zh-CN" altLang="en-US"/>
          </a:p>
        </p:txBody>
      </p:sp>
    </p:spTree>
    <p:extLst>
      <p:ext uri="{BB962C8B-B14F-4D97-AF65-F5344CB8AC3E}">
        <p14:creationId xmlns:p14="http://schemas.microsoft.com/office/powerpoint/2010/main" val="1705054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查询所有数据</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284411" y="1533350"/>
            <a:ext cx="7046966" cy="3923070"/>
          </a:xfrm>
        </p:spPr>
        <p:txBody>
          <a:bodyPr/>
          <a:lstStyle/>
          <a:p>
            <a:endParaRPr lang="en-US" altLang="zh-CN"/>
          </a:p>
          <a:p>
            <a:pPr marL="342900" indent="-342900">
              <a:buAutoNum type="arabicPeriod"/>
            </a:pPr>
            <a:r>
              <a:rPr lang="zh-CN" altLang="en-US"/>
              <a:t>获取</a:t>
            </a:r>
            <a:r>
              <a:rPr lang="en-US" altLang="zh-CN"/>
              <a:t>Connection</a:t>
            </a:r>
          </a:p>
          <a:p>
            <a:pPr marL="342900" indent="-342900">
              <a:buFont typeface="Arial" panose="020B0604020202020204" pitchFamily="34" charset="0"/>
              <a:buAutoNum type="arabicPeriod"/>
            </a:pPr>
            <a:r>
              <a:rPr lang="zh-CN" altLang="en-US">
                <a:solidFill>
                  <a:srgbClr val="C00000"/>
                </a:solidFill>
              </a:rPr>
              <a:t>定义</a:t>
            </a:r>
            <a:r>
              <a:rPr lang="en-US" altLang="zh-CN">
                <a:solidFill>
                  <a:srgbClr val="C00000"/>
                </a:solidFill>
              </a:rPr>
              <a:t>SQL</a:t>
            </a:r>
            <a:r>
              <a:rPr lang="zh-CN" altLang="en-US"/>
              <a:t>：</a:t>
            </a:r>
            <a:r>
              <a:rPr lang="zh-CN" altLang="zh-CN" sz="1600">
                <a:solidFill>
                  <a:srgbClr val="080808"/>
                </a:solidFill>
                <a:latin typeface="Arial Unicode MS"/>
                <a:ea typeface="JetBrains Mono"/>
              </a:rPr>
              <a:t>select </a:t>
            </a:r>
            <a:r>
              <a:rPr lang="zh-CN" altLang="zh-CN" sz="1600" i="1">
                <a:solidFill>
                  <a:srgbClr val="080808"/>
                </a:solidFill>
                <a:latin typeface="Arial Unicode MS"/>
                <a:ea typeface="JetBrains Mono"/>
              </a:rPr>
              <a:t>* </a:t>
            </a:r>
            <a:r>
              <a:rPr lang="zh-CN" altLang="zh-CN" sz="1600">
                <a:solidFill>
                  <a:srgbClr val="080808"/>
                </a:solidFill>
                <a:latin typeface="Arial Unicode MS"/>
                <a:ea typeface="JetBrains Mono"/>
              </a:rPr>
              <a:t>from </a:t>
            </a:r>
            <a:r>
              <a:rPr lang="zh-CN" altLang="zh-CN" sz="1600">
                <a:solidFill>
                  <a:srgbClr val="000000"/>
                </a:solidFill>
                <a:latin typeface="Arial Unicode MS"/>
                <a:ea typeface="JetBrains Mono"/>
              </a:rPr>
              <a:t>tb_brand</a:t>
            </a:r>
            <a:r>
              <a:rPr lang="zh-CN" altLang="zh-CN" sz="1600">
                <a:solidFill>
                  <a:srgbClr val="080808"/>
                </a:solidFill>
                <a:latin typeface="Arial Unicode MS"/>
                <a:ea typeface="JetBrains Mono"/>
              </a:rPr>
              <a:t>;</a:t>
            </a:r>
            <a:endParaRPr lang="en-US" altLang="zh-CN"/>
          </a:p>
          <a:p>
            <a:pPr marL="342900" indent="-342900">
              <a:buAutoNum type="arabicPeriod"/>
            </a:pPr>
            <a:r>
              <a:rPr lang="zh-CN" altLang="en-US"/>
              <a:t>获取</a:t>
            </a:r>
            <a:r>
              <a:rPr lang="en-US" altLang="zh-CN"/>
              <a:t> PreparedStatement</a:t>
            </a:r>
            <a:r>
              <a:rPr lang="zh-CN" altLang="en-US"/>
              <a:t>对象</a:t>
            </a:r>
            <a:endParaRPr lang="en-US" altLang="zh-CN"/>
          </a:p>
          <a:p>
            <a:pPr marL="342900" indent="-342900">
              <a:buAutoNum type="arabicPeriod"/>
            </a:pPr>
            <a:r>
              <a:rPr lang="zh-CN" altLang="en-US">
                <a:solidFill>
                  <a:srgbClr val="C00000"/>
                </a:solidFill>
              </a:rPr>
              <a:t>设置参数</a:t>
            </a:r>
            <a:r>
              <a:rPr lang="zh-CN" altLang="en-US"/>
              <a:t>：不需要</a:t>
            </a:r>
            <a:endParaRPr lang="en-US" altLang="zh-CN"/>
          </a:p>
          <a:p>
            <a:pPr marL="342900" indent="-342900">
              <a:buAutoNum type="arabicPeriod"/>
            </a:pPr>
            <a:r>
              <a:rPr lang="zh-CN" altLang="en-US"/>
              <a:t>执行</a:t>
            </a:r>
            <a:r>
              <a:rPr lang="en-US" altLang="zh-CN"/>
              <a:t>SQL</a:t>
            </a:r>
          </a:p>
          <a:p>
            <a:pPr marL="342900" indent="-342900">
              <a:buAutoNum type="arabicPeriod"/>
            </a:pPr>
            <a:r>
              <a:rPr lang="zh-CN" altLang="en-US">
                <a:solidFill>
                  <a:srgbClr val="C00000"/>
                </a:solidFill>
              </a:rPr>
              <a:t>处理结果</a:t>
            </a:r>
            <a:r>
              <a:rPr lang="zh-CN" altLang="en-US"/>
              <a:t>：</a:t>
            </a:r>
            <a:r>
              <a:rPr lang="en-US" altLang="zh-CN"/>
              <a:t>List&lt;Brand&gt;</a:t>
            </a:r>
          </a:p>
          <a:p>
            <a:pPr marL="342900" indent="-342900">
              <a:buAutoNum type="arabicPeriod"/>
            </a:pPr>
            <a:r>
              <a:rPr lang="zh-CN" altLang="en-US"/>
              <a:t>释放资源</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6146FC6-9440-4E54-96FE-EEDF4A0526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633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solidFill>
                  <a:srgbClr val="C00000"/>
                </a:solidFill>
              </a:rPr>
              <a:t>添加：添加数据</a:t>
            </a:r>
            <a:endParaRPr lang="en-US" altLang="zh-CN">
              <a:solidFill>
                <a:srgbClr val="C00000"/>
              </a:solidFill>
            </a:endParaRPr>
          </a:p>
          <a:p>
            <a:pPr marL="285750" indent="-285750">
              <a:buFont typeface="Arial" panose="020B0604020202020204" pitchFamily="34" charset="0"/>
              <a:buChar char="•"/>
            </a:pPr>
            <a:r>
              <a:rPr lang="zh-CN" altLang="en-US" sz="1600"/>
              <a:t>修改：根据</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t>删除：根据</a:t>
            </a:r>
            <a:r>
              <a:rPr lang="en-US" altLang="zh-CN" sz="1600"/>
              <a:t>id</a:t>
            </a:r>
            <a:r>
              <a:rPr lang="zh-CN" altLang="en-US" sz="1600"/>
              <a:t>删除</a:t>
            </a:r>
            <a:endParaRPr lang="en-US" altLang="zh-CN" sz="1600"/>
          </a:p>
          <a:p>
            <a:endParaRPr lang="en-US" altLang="zh-CN" sz="1600"/>
          </a:p>
          <a:p>
            <a:endParaRPr lang="zh-CN" altLang="en-US"/>
          </a:p>
        </p:txBody>
      </p:sp>
    </p:spTree>
    <p:extLst>
      <p:ext uri="{BB962C8B-B14F-4D97-AF65-F5344CB8AC3E}">
        <p14:creationId xmlns:p14="http://schemas.microsoft.com/office/powerpoint/2010/main" val="1709833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添加</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105444" y="4511303"/>
            <a:ext cx="8567038" cy="2154759"/>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endParaRPr lang="en-US" altLang="zh-CN"/>
          </a:p>
          <a:p>
            <a:pPr marL="342900" indent="-342900">
              <a:buAutoNum type="arabicPeriod"/>
            </a:pPr>
            <a:endParaRPr lang="en-US" altLang="zh-CN"/>
          </a:p>
          <a:p>
            <a:pPr marL="342900" indent="-342900">
              <a:buAutoNum type="arabicPeriod"/>
            </a:pPr>
            <a:r>
              <a:rPr lang="zh-CN" altLang="en-US"/>
              <a:t>是否需要参数？ 需要：</a:t>
            </a:r>
            <a:r>
              <a:rPr lang="en-US" altLang="zh-CN" sz="1600">
                <a:solidFill>
                  <a:srgbClr val="080808"/>
                </a:solidFill>
                <a:latin typeface="Arial Unicode MS"/>
                <a:ea typeface="JetBrains Mono"/>
              </a:rPr>
              <a:t> </a:t>
            </a:r>
            <a:r>
              <a:rPr lang="zh-CN" altLang="en-US" sz="1600">
                <a:solidFill>
                  <a:srgbClr val="080808"/>
                </a:solidFill>
                <a:latin typeface="Arial Unicode MS"/>
                <a:ea typeface="JetBrains Mono"/>
              </a:rPr>
              <a:t>除了</a:t>
            </a:r>
            <a:r>
              <a:rPr lang="en-US" altLang="zh-CN" sz="1600">
                <a:solidFill>
                  <a:srgbClr val="080808"/>
                </a:solidFill>
                <a:latin typeface="Arial Unicode MS"/>
                <a:ea typeface="JetBrains Mono"/>
              </a:rPr>
              <a:t>id</a:t>
            </a:r>
            <a:r>
              <a:rPr lang="zh-CN" altLang="en-US" sz="1600">
                <a:solidFill>
                  <a:srgbClr val="080808"/>
                </a:solidFill>
                <a:latin typeface="Arial Unicode MS"/>
                <a:ea typeface="JetBrains Mono"/>
              </a:rPr>
              <a:t>之外的所有数据</a:t>
            </a:r>
            <a:endParaRPr lang="en-US" altLang="zh-CN"/>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2489542" y="5073135"/>
            <a:ext cx="7514757" cy="58477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a:solidFill>
                  <a:srgbClr val="080808"/>
                </a:solidFill>
                <a:latin typeface="Arial Unicode MS"/>
                <a:ea typeface="JetBrains Mono"/>
              </a:rPr>
              <a:t>insert into </a:t>
            </a:r>
            <a:r>
              <a:rPr lang="zh-CN" altLang="zh-CN" sz="1600">
                <a:solidFill>
                  <a:srgbClr val="000000"/>
                </a:solidFill>
                <a:latin typeface="Arial Unicode MS"/>
                <a:ea typeface="JetBrains Mono"/>
              </a:rPr>
              <a:t>tb_brand</a:t>
            </a:r>
            <a:r>
              <a:rPr lang="zh-CN" altLang="zh-CN" sz="1600">
                <a:solidFill>
                  <a:srgbClr val="080808"/>
                </a:solidFill>
                <a:latin typeface="Arial Unicode MS"/>
                <a:ea typeface="JetBrains Mono"/>
              </a:rPr>
              <a:t>(</a:t>
            </a:r>
            <a:r>
              <a:rPr lang="zh-CN" altLang="zh-CN" sz="1600">
                <a:solidFill>
                  <a:srgbClr val="871094"/>
                </a:solidFill>
                <a:latin typeface="Arial Unicode MS"/>
                <a:ea typeface="JetBrains Mono"/>
              </a:rPr>
              <a:t>brand_name</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company_name</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ordered</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description</a:t>
            </a: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status</a:t>
            </a:r>
            <a:r>
              <a:rPr lang="zh-CN" altLang="zh-CN" sz="1600">
                <a:solidFill>
                  <a:srgbClr val="080808"/>
                </a:solidFill>
                <a:latin typeface="Arial Unicode MS"/>
                <a:ea typeface="JetBrains Mono"/>
              </a:rPr>
              <a:t>) values(?,?,?,?,?);</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4C6E9917-AF5C-44DB-821C-FFFA80E14665}"/>
              </a:ext>
            </a:extLst>
          </p:cNvPr>
          <p:cNvPicPr>
            <a:picLocks noChangeAspect="1"/>
          </p:cNvPicPr>
          <p:nvPr/>
        </p:nvPicPr>
        <p:blipFill>
          <a:blip r:embed="rId3"/>
          <a:stretch>
            <a:fillRect/>
          </a:stretch>
        </p:blipFill>
        <p:spPr>
          <a:xfrm>
            <a:off x="2195450" y="1626852"/>
            <a:ext cx="4276371" cy="2790949"/>
          </a:xfrm>
          <a:prstGeom prst="rect">
            <a:avLst/>
          </a:prstGeom>
          <a:effectLst>
            <a:outerShdw blurRad="50800" dist="38100" dir="2700000" algn="tl" rotWithShape="0">
              <a:prstClr val="black">
                <a:alpha val="40000"/>
              </a:prstClr>
            </a:outerShdw>
          </a:effectLst>
        </p:spPr>
      </p:pic>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92F79172-98A3-4C93-ACAC-E91DFDAE832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17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添加：添加数据</a:t>
            </a:r>
            <a:endParaRPr lang="en-US" altLang="zh-CN"/>
          </a:p>
          <a:p>
            <a:pPr marL="285750" indent="-285750">
              <a:buFont typeface="Arial" panose="020B0604020202020204" pitchFamily="34" charset="0"/>
              <a:buChar char="•"/>
            </a:pPr>
            <a:r>
              <a:rPr lang="zh-CN" altLang="en-US" sz="1600">
                <a:solidFill>
                  <a:srgbClr val="C00000"/>
                </a:solidFill>
              </a:rPr>
              <a:t>修改：根据</a:t>
            </a:r>
            <a:r>
              <a:rPr lang="en-US" altLang="zh-CN" sz="1600">
                <a:solidFill>
                  <a:srgbClr val="C00000"/>
                </a:solidFill>
              </a:rPr>
              <a:t>id</a:t>
            </a:r>
            <a:r>
              <a:rPr lang="zh-CN" altLang="en-US" sz="1600">
                <a:solidFill>
                  <a:srgbClr val="C00000"/>
                </a:solidFill>
              </a:rPr>
              <a:t>修改</a:t>
            </a:r>
            <a:endParaRPr lang="en-US" altLang="zh-CN">
              <a:solidFill>
                <a:srgbClr val="C00000"/>
              </a:solidFill>
            </a:endParaRPr>
          </a:p>
          <a:p>
            <a:pPr marL="285750" indent="-285750">
              <a:buFont typeface="Arial" panose="020B0604020202020204" pitchFamily="34" charset="0"/>
              <a:buChar char="•"/>
            </a:pPr>
            <a:r>
              <a:rPr lang="zh-CN" altLang="en-US" sz="1600"/>
              <a:t>删除：根据</a:t>
            </a:r>
            <a:r>
              <a:rPr lang="en-US" altLang="zh-CN" sz="1600"/>
              <a:t>id</a:t>
            </a:r>
            <a:r>
              <a:rPr lang="zh-CN" altLang="en-US" sz="1600"/>
              <a:t>删除</a:t>
            </a:r>
            <a:endParaRPr lang="en-US" altLang="zh-CN" sz="1600"/>
          </a:p>
          <a:p>
            <a:endParaRPr lang="en-US" altLang="zh-CN" sz="1600"/>
          </a:p>
          <a:p>
            <a:endParaRPr lang="zh-CN" altLang="en-US"/>
          </a:p>
        </p:txBody>
      </p:sp>
    </p:spTree>
    <p:extLst>
      <p:ext uri="{BB962C8B-B14F-4D97-AF65-F5344CB8AC3E}">
        <p14:creationId xmlns:p14="http://schemas.microsoft.com/office/powerpoint/2010/main" val="143398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修改</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069933" y="4636658"/>
            <a:ext cx="4845772" cy="1497569"/>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r>
              <a:rPr lang="zh-CN" altLang="en-US"/>
              <a:t>是否需要参数？ 需要：</a:t>
            </a:r>
            <a:r>
              <a:rPr lang="en-US" altLang="zh-CN"/>
              <a:t>Brand</a:t>
            </a:r>
            <a:r>
              <a:rPr lang="zh-CN" altLang="en-US"/>
              <a:t>对象所有数据</a:t>
            </a:r>
            <a:endParaRPr lang="en-US" altLang="zh-CN"/>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7267251" y="3840268"/>
            <a:ext cx="3343088" cy="2632003"/>
          </a:xfrm>
          <a:prstGeom prst="rect">
            <a:avLst/>
          </a:prstGeom>
          <a:solidFill>
            <a:srgbClr val="FFFFE4"/>
          </a:solidFill>
          <a:ln w="3175">
            <a:solidFill>
              <a:srgbClr val="919191"/>
            </a:solidFill>
          </a:ln>
        </p:spPr>
        <p:txBody>
          <a:bodyPr wrap="square">
            <a:spAutoFit/>
          </a:bodyPr>
          <a:lstStyle/>
          <a:p>
            <a:pPr lvl="0" eaLnBrk="0" fontAlgn="base" hangingPunct="0">
              <a:lnSpc>
                <a:spcPct val="150000"/>
              </a:lnSpc>
              <a:spcBef>
                <a:spcPct val="0"/>
              </a:spcBef>
              <a:spcAft>
                <a:spcPct val="0"/>
              </a:spcAft>
            </a:pPr>
            <a:r>
              <a:rPr lang="zh-CN" altLang="zh-CN" sz="1600">
                <a:solidFill>
                  <a:srgbClr val="080808"/>
                </a:solidFill>
                <a:latin typeface="Arial Unicode MS"/>
                <a:ea typeface="JetBrains Mono"/>
              </a:rPr>
              <a:t>update </a:t>
            </a:r>
            <a:r>
              <a:rPr lang="zh-CN" altLang="zh-CN" sz="1600">
                <a:solidFill>
                  <a:srgbClr val="000000"/>
                </a:solidFill>
                <a:latin typeface="Arial Unicode MS"/>
                <a:ea typeface="JetBrains Mono"/>
              </a:rPr>
              <a:t>tb_brand</a:t>
            </a:r>
            <a:br>
              <a:rPr lang="zh-CN" altLang="zh-CN" sz="1600">
                <a:solidFill>
                  <a:srgbClr val="000000"/>
                </a:solidFill>
                <a:latin typeface="Arial Unicode MS"/>
                <a:ea typeface="JetBrains Mono"/>
              </a:rPr>
            </a:br>
            <a:r>
              <a:rPr lang="zh-CN" altLang="zh-CN" sz="1600">
                <a:solidFill>
                  <a:srgbClr val="080808"/>
                </a:solidFill>
                <a:latin typeface="Arial Unicode MS"/>
                <a:ea typeface="JetBrains Mono"/>
              </a:rPr>
              <a:t>set </a:t>
            </a:r>
            <a:r>
              <a:rPr lang="zh-CN" altLang="zh-CN" sz="1600">
                <a:solidFill>
                  <a:srgbClr val="871094"/>
                </a:solidFill>
                <a:latin typeface="Arial Unicode MS"/>
                <a:ea typeface="JetBrains Mono"/>
              </a:rPr>
              <a:t>brand_name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company_name</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ordered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description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    </a:t>
            </a:r>
            <a:r>
              <a:rPr lang="zh-CN" altLang="zh-CN" sz="1600">
                <a:solidFill>
                  <a:srgbClr val="871094"/>
                </a:solidFill>
                <a:latin typeface="Arial Unicode MS"/>
                <a:ea typeface="JetBrains Mono"/>
              </a:rPr>
              <a:t>status      </a:t>
            </a:r>
            <a:r>
              <a:rPr lang="zh-CN" altLang="zh-CN" sz="1600">
                <a:solidFill>
                  <a:srgbClr val="080808"/>
                </a:solidFill>
                <a:latin typeface="Arial Unicode MS"/>
                <a:ea typeface="JetBrains Mono"/>
              </a:rPr>
              <a:t>= ?</a:t>
            </a:r>
            <a:br>
              <a:rPr lang="zh-CN" altLang="zh-CN" sz="1600">
                <a:solidFill>
                  <a:srgbClr val="080808"/>
                </a:solidFill>
                <a:latin typeface="Arial Unicode MS"/>
                <a:ea typeface="JetBrains Mono"/>
              </a:rPr>
            </a:br>
            <a:r>
              <a:rPr lang="zh-CN" altLang="zh-CN" sz="1600">
                <a:solidFill>
                  <a:srgbClr val="080808"/>
                </a:solidFill>
                <a:latin typeface="Arial Unicode MS"/>
                <a:ea typeface="JetBrains Mono"/>
              </a:rPr>
              <a:t>where </a:t>
            </a:r>
            <a:r>
              <a:rPr lang="zh-CN" altLang="zh-CN" sz="1600">
                <a:solidFill>
                  <a:srgbClr val="871094"/>
                </a:solidFill>
                <a:latin typeface="Arial Unicode MS"/>
                <a:ea typeface="JetBrains Mono"/>
              </a:rPr>
              <a:t>id </a:t>
            </a:r>
            <a:r>
              <a:rPr lang="zh-CN" altLang="zh-CN" sz="1600">
                <a:solidFill>
                  <a:srgbClr val="080808"/>
                </a:solidFill>
                <a:latin typeface="Arial Unicode MS"/>
                <a:ea typeface="JetBrains Mono"/>
              </a:rPr>
              <a:t>= ?</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1885C-CF41-4AC9-A0CD-7FE7997A0C8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A9B093CE-5C99-43CE-A5CD-AAFC8E0D73BD}"/>
              </a:ext>
            </a:extLst>
          </p:cNvPr>
          <p:cNvPicPr>
            <a:picLocks noChangeAspect="1"/>
          </p:cNvPicPr>
          <p:nvPr/>
        </p:nvPicPr>
        <p:blipFill>
          <a:blip r:embed="rId3"/>
          <a:stretch>
            <a:fillRect/>
          </a:stretch>
        </p:blipFill>
        <p:spPr>
          <a:xfrm>
            <a:off x="2210246" y="1595877"/>
            <a:ext cx="4147066" cy="27681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57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t>
            </a:r>
            <a:r>
              <a:rPr lang="zh-CN" altLang="en-US" sz="2400" b="1" kern="0">
                <a:solidFill>
                  <a:schemeClr val="tx1">
                    <a:lumMod val="65000"/>
                    <a:lumOff val="35000"/>
                  </a:schemeClr>
                </a:solidFill>
                <a:latin typeface="微软雅黑" panose="020B0503020204020204" pitchFamily="34" charset="-122"/>
                <a:ea typeface="Alibaba PuHuiTi B"/>
                <a:sym typeface="+mn-ea"/>
              </a:rPr>
              <a:t>简介</a:t>
            </a:r>
            <a:r>
              <a:rPr lang="zh-CN" altLang="en-US" sz="2800" b="1" kern="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文本框 3">
            <a:extLst>
              <a:ext uri="{FF2B5EF4-FFF2-40B4-BE49-F238E27FC236}">
                <a16:creationId xmlns:a16="http://schemas.microsoft.com/office/drawing/2014/main" id="{DA067B46-CBC1-4E0E-9EF5-A38B8535FBC7}"/>
              </a:ext>
            </a:extLst>
          </p:cNvPr>
          <p:cNvSpPr txBox="1"/>
          <p:nvPr/>
        </p:nvSpPr>
        <p:spPr>
          <a:xfrm>
            <a:off x="838201" y="1160633"/>
            <a:ext cx="8412331" cy="1027397"/>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概念：</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就是使用</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语言操作关系型数据库的一套</a:t>
            </a:r>
            <a:r>
              <a:rPr lang="en-US" altLang="zh-CN" sz="1400">
                <a:solidFill>
                  <a:schemeClr val="tx1">
                    <a:lumMod val="85000"/>
                    <a:lumOff val="15000"/>
                  </a:schemeClr>
                </a:solidFill>
                <a:latin typeface="阿里巴巴普惠体" panose="00020600040101010101"/>
                <a:ea typeface="Alibaba PuHuiTi B"/>
              </a:rPr>
              <a:t>API</a:t>
            </a: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全称：</a:t>
            </a:r>
            <a:r>
              <a:rPr lang="en-US" altLang="zh-CN" sz="1400">
                <a:solidFill>
                  <a:schemeClr val="tx1">
                    <a:lumMod val="85000"/>
                    <a:lumOff val="15000"/>
                  </a:schemeClr>
                </a:solidFill>
                <a:latin typeface="阿里巴巴普惠体" panose="00020600040101010101"/>
                <a:ea typeface="Alibaba PuHuiTi B"/>
              </a:rPr>
              <a:t>( </a:t>
            </a:r>
            <a:r>
              <a:rPr lang="en-US" altLang="zh-CN" sz="1400">
                <a:solidFill>
                  <a:srgbClr val="C00000"/>
                </a:solidFill>
                <a:latin typeface="阿里巴巴普惠体" panose="00020600040101010101"/>
                <a:ea typeface="Alibaba PuHuiTi B"/>
              </a:rPr>
              <a:t>J</a:t>
            </a:r>
            <a:r>
              <a:rPr lang="en-US" altLang="zh-CN" sz="1400">
                <a:solidFill>
                  <a:schemeClr val="tx1">
                    <a:lumMod val="85000"/>
                    <a:lumOff val="15000"/>
                  </a:schemeClr>
                </a:solidFill>
                <a:latin typeface="阿里巴巴普惠体" panose="00020600040101010101"/>
                <a:ea typeface="Alibaba PuHuiTi B"/>
              </a:rPr>
              <a:t>ava </a:t>
            </a:r>
            <a:r>
              <a:rPr lang="en-US" altLang="zh-CN" sz="1400">
                <a:solidFill>
                  <a:srgbClr val="C00000"/>
                </a:solidFill>
                <a:latin typeface="阿里巴巴普惠体" panose="00020600040101010101"/>
                <a:ea typeface="Alibaba PuHuiTi B"/>
              </a:rPr>
              <a:t>D</a:t>
            </a:r>
            <a:r>
              <a:rPr lang="en-US" altLang="zh-CN" sz="1400">
                <a:solidFill>
                  <a:schemeClr val="tx1">
                    <a:lumMod val="85000"/>
                    <a:lumOff val="15000"/>
                  </a:schemeClr>
                </a:solidFill>
                <a:latin typeface="阿里巴巴普惠体" panose="00020600040101010101"/>
                <a:ea typeface="Alibaba PuHuiTi B"/>
              </a:rPr>
              <a:t>ata</a:t>
            </a:r>
            <a:r>
              <a:rPr lang="en-US" altLang="zh-CN" sz="1400">
                <a:solidFill>
                  <a:srgbClr val="C00000"/>
                </a:solidFill>
                <a:latin typeface="阿里巴巴普惠体" panose="00020600040101010101"/>
                <a:ea typeface="Alibaba PuHuiTi B"/>
              </a:rPr>
              <a:t>B</a:t>
            </a:r>
            <a:r>
              <a:rPr lang="en-US" altLang="zh-CN" sz="1400">
                <a:solidFill>
                  <a:schemeClr val="tx1">
                    <a:lumMod val="85000"/>
                    <a:lumOff val="15000"/>
                  </a:schemeClr>
                </a:solidFill>
                <a:latin typeface="阿里巴巴普惠体" panose="00020600040101010101"/>
                <a:ea typeface="Alibaba PuHuiTi B"/>
              </a:rPr>
              <a:t>ase </a:t>
            </a:r>
            <a:r>
              <a:rPr lang="en-US" altLang="zh-CN" sz="1400">
                <a:solidFill>
                  <a:srgbClr val="C00000"/>
                </a:solidFill>
                <a:latin typeface="阿里巴巴普惠体" panose="00020600040101010101"/>
                <a:ea typeface="Alibaba PuHuiTi B"/>
              </a:rPr>
              <a:t>C</a:t>
            </a:r>
            <a:r>
              <a:rPr lang="en-US" altLang="zh-CN" sz="1400">
                <a:solidFill>
                  <a:schemeClr val="tx1">
                    <a:lumMod val="85000"/>
                    <a:lumOff val="15000"/>
                  </a:schemeClr>
                </a:solidFill>
                <a:latin typeface="阿里巴巴普惠体" panose="00020600040101010101"/>
                <a:ea typeface="Alibaba PuHuiTi B"/>
              </a:rPr>
              <a:t>onnectivity ) Java </a:t>
            </a:r>
            <a:r>
              <a:rPr lang="zh-CN" altLang="en-US" sz="1400">
                <a:solidFill>
                  <a:schemeClr val="tx1">
                    <a:lumMod val="85000"/>
                    <a:lumOff val="15000"/>
                  </a:schemeClr>
                </a:solidFill>
                <a:latin typeface="阿里巴巴普惠体" panose="00020600040101010101"/>
                <a:ea typeface="Alibaba PuHuiTi B"/>
              </a:rPr>
              <a:t>数据库连接</a:t>
            </a:r>
            <a:endParaRPr lang="en-US" altLang="zh-CN" sz="1400">
              <a:solidFill>
                <a:schemeClr val="tx1">
                  <a:lumMod val="85000"/>
                  <a:lumOff val="15000"/>
                </a:schemeClr>
              </a:solidFill>
              <a:latin typeface="阿里巴巴普惠体" panose="00020600040101010101"/>
              <a:ea typeface="Alibaba PuHuiTi B"/>
            </a:endParaRPr>
          </a:p>
        </p:txBody>
      </p:sp>
      <p:sp>
        <p:nvSpPr>
          <p:cNvPr id="5" name="文本框 4">
            <a:extLst>
              <a:ext uri="{FF2B5EF4-FFF2-40B4-BE49-F238E27FC236}">
                <a16:creationId xmlns:a16="http://schemas.microsoft.com/office/drawing/2014/main" id="{5BE00A21-5C1A-455A-A405-3013F01E834C}"/>
              </a:ext>
            </a:extLst>
          </p:cNvPr>
          <p:cNvSpPr txBox="1"/>
          <p:nvPr/>
        </p:nvSpPr>
        <p:spPr>
          <a:xfrm>
            <a:off x="836548" y="2156773"/>
            <a:ext cx="6343742"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本质：</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官方（</a:t>
            </a:r>
            <a:r>
              <a:rPr lang="en-US" altLang="zh-CN" sz="1400">
                <a:solidFill>
                  <a:schemeClr val="tx1">
                    <a:lumMod val="85000"/>
                    <a:lumOff val="15000"/>
                  </a:schemeClr>
                </a:solidFill>
                <a:latin typeface="阿里巴巴普惠体" panose="00020600040101010101"/>
                <a:ea typeface="Alibaba PuHuiTi B"/>
              </a:rPr>
              <a:t>sun</a:t>
            </a:r>
            <a:r>
              <a:rPr lang="zh-CN" altLang="en-US" sz="1400">
                <a:solidFill>
                  <a:schemeClr val="tx1">
                    <a:lumMod val="85000"/>
                    <a:lumOff val="15000"/>
                  </a:schemeClr>
                </a:solidFill>
                <a:latin typeface="阿里巴巴普惠体" panose="00020600040101010101"/>
                <a:ea typeface="Alibaba PuHuiTi B"/>
              </a:rPr>
              <a:t>公司）定义的一套操作所有关系型数据库的规则，即接口</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各个数据库厂商去实现这套接口，提供数据库驱动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我们可以使用这套接口（</a:t>
            </a:r>
            <a:r>
              <a:rPr lang="en-US" altLang="zh-CN" sz="1400">
                <a:solidFill>
                  <a:schemeClr val="tx1">
                    <a:lumMod val="85000"/>
                    <a:lumOff val="15000"/>
                  </a:schemeClr>
                </a:solidFill>
                <a:latin typeface="阿里巴巴普惠体" panose="00020600040101010101"/>
                <a:ea typeface="Alibaba PuHuiTi B"/>
              </a:rPr>
              <a:t>JDBC</a:t>
            </a:r>
            <a:r>
              <a:rPr lang="zh-CN" altLang="en-US" sz="1400">
                <a:solidFill>
                  <a:schemeClr val="tx1">
                    <a:lumMod val="85000"/>
                    <a:lumOff val="15000"/>
                  </a:schemeClr>
                </a:solidFill>
                <a:latin typeface="阿里巴巴普惠体" panose="00020600040101010101"/>
                <a:ea typeface="Alibaba PuHuiTi B"/>
              </a:rPr>
              <a:t>）编程，真正执行的代码是驱动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包中的实现类</a:t>
            </a:r>
            <a:endParaRPr lang="en-US" altLang="zh-CN" sz="1400">
              <a:solidFill>
                <a:schemeClr val="tx1">
                  <a:lumMod val="85000"/>
                  <a:lumOff val="15000"/>
                </a:schemeClr>
              </a:solidFill>
              <a:latin typeface="阿里巴巴普惠体" panose="00020600040101010101"/>
              <a:ea typeface="Alibaba PuHuiTi B"/>
            </a:endParaRPr>
          </a:p>
        </p:txBody>
      </p:sp>
      <p:sp>
        <p:nvSpPr>
          <p:cNvPr id="6" name="文本框 5">
            <a:extLst>
              <a:ext uri="{FF2B5EF4-FFF2-40B4-BE49-F238E27FC236}">
                <a16:creationId xmlns:a16="http://schemas.microsoft.com/office/drawing/2014/main" id="{09B328A9-3DFD-4CEA-9040-5772939BD662}"/>
              </a:ext>
            </a:extLst>
          </p:cNvPr>
          <p:cNvSpPr txBox="1"/>
          <p:nvPr/>
        </p:nvSpPr>
        <p:spPr>
          <a:xfrm>
            <a:off x="836547" y="3813241"/>
            <a:ext cx="4462306"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好处：</a:t>
            </a:r>
            <a:endParaRPr lang="en-US" altLang="zh-CN" sz="1400">
              <a:solidFill>
                <a:schemeClr val="tx1">
                  <a:lumMod val="85000"/>
                  <a:lumOff val="15000"/>
                </a:schemeClr>
              </a:solidFill>
              <a:latin typeface="阿里巴巴普惠体" panose="00020600040101010101"/>
              <a:ea typeface="Alibaba PuHuiTi B"/>
            </a:endParaRP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各数据库厂商使用相同的接口，</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代码不需要针对不同数据库分别开发</a:t>
            </a:r>
          </a:p>
          <a:p>
            <a:pPr marL="838179" lvl="1" indent="-228594">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可随时替换底层数据库，访问数据库的</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代码基本不变</a:t>
            </a:r>
            <a:endParaRPr lang="en-US" altLang="zh-CN" sz="1400">
              <a:solidFill>
                <a:schemeClr val="tx1">
                  <a:lumMod val="85000"/>
                  <a:lumOff val="15000"/>
                </a:schemeClr>
              </a:solidFill>
              <a:latin typeface="阿里巴巴普惠体" panose="00020600040101010101"/>
              <a:ea typeface="Alibaba PuHuiTi B"/>
            </a:endParaRPr>
          </a:p>
        </p:txBody>
      </p:sp>
      <p:pic>
        <p:nvPicPr>
          <p:cNvPr id="9" name="图片 8">
            <a:extLst>
              <a:ext uri="{FF2B5EF4-FFF2-40B4-BE49-F238E27FC236}">
                <a16:creationId xmlns:a16="http://schemas.microsoft.com/office/drawing/2014/main" id="{39D6D8C1-E1FA-4936-9521-1756E14843DC}"/>
              </a:ext>
            </a:extLst>
          </p:cNvPr>
          <p:cNvPicPr>
            <a:picLocks noChangeAspect="1"/>
          </p:cNvPicPr>
          <p:nvPr/>
        </p:nvPicPr>
        <p:blipFill>
          <a:blip r:embed="rId2"/>
          <a:stretch>
            <a:fillRect/>
          </a:stretch>
        </p:blipFill>
        <p:spPr>
          <a:xfrm>
            <a:off x="6015468" y="4890631"/>
            <a:ext cx="799569" cy="593495"/>
          </a:xfrm>
          <a:prstGeom prst="rect">
            <a:avLst/>
          </a:prstGeom>
        </p:spPr>
      </p:pic>
      <p:pic>
        <p:nvPicPr>
          <p:cNvPr id="3" name="图片 2">
            <a:extLst>
              <a:ext uri="{FF2B5EF4-FFF2-40B4-BE49-F238E27FC236}">
                <a16:creationId xmlns:a16="http://schemas.microsoft.com/office/drawing/2014/main" id="{F0CBD382-0FFD-4391-8297-4E9AFE558AC1}"/>
              </a:ext>
            </a:extLst>
          </p:cNvPr>
          <p:cNvPicPr>
            <a:picLocks noChangeAspect="1"/>
          </p:cNvPicPr>
          <p:nvPr/>
        </p:nvPicPr>
        <p:blipFill>
          <a:blip r:embed="rId3"/>
          <a:stretch>
            <a:fillRect/>
          </a:stretch>
        </p:blipFill>
        <p:spPr>
          <a:xfrm>
            <a:off x="7654244" y="4904058"/>
            <a:ext cx="1290841" cy="597551"/>
          </a:xfrm>
          <a:prstGeom prst="rect">
            <a:avLst/>
          </a:prstGeom>
        </p:spPr>
      </p:pic>
      <p:pic>
        <p:nvPicPr>
          <p:cNvPr id="12" name="图片 11">
            <a:extLst>
              <a:ext uri="{FF2B5EF4-FFF2-40B4-BE49-F238E27FC236}">
                <a16:creationId xmlns:a16="http://schemas.microsoft.com/office/drawing/2014/main" id="{3F4BC88E-9355-4FF8-97E0-8AC5B51D8C8D}"/>
              </a:ext>
            </a:extLst>
          </p:cNvPr>
          <p:cNvPicPr>
            <a:picLocks noChangeAspect="1"/>
          </p:cNvPicPr>
          <p:nvPr/>
        </p:nvPicPr>
        <p:blipFill>
          <a:blip r:embed="rId4"/>
          <a:stretch>
            <a:fillRect/>
          </a:stretch>
        </p:blipFill>
        <p:spPr>
          <a:xfrm>
            <a:off x="9964660" y="4814376"/>
            <a:ext cx="689897" cy="687233"/>
          </a:xfrm>
          <a:prstGeom prst="rect">
            <a:avLst/>
          </a:prstGeom>
        </p:spPr>
      </p:pic>
      <p:sp>
        <p:nvSpPr>
          <p:cNvPr id="13" name="矩形: 圆角 12">
            <a:extLst>
              <a:ext uri="{FF2B5EF4-FFF2-40B4-BE49-F238E27FC236}">
                <a16:creationId xmlns:a16="http://schemas.microsoft.com/office/drawing/2014/main" id="{9A26D8A8-73F8-48D1-B868-C4175181E90D}"/>
              </a:ext>
            </a:extLst>
          </p:cNvPr>
          <p:cNvSpPr/>
          <p:nvPr/>
        </p:nvSpPr>
        <p:spPr>
          <a:xfrm>
            <a:off x="7312113" y="2204941"/>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sp>
        <p:nvSpPr>
          <p:cNvPr id="15" name="矩形: 圆角 14">
            <a:extLst>
              <a:ext uri="{FF2B5EF4-FFF2-40B4-BE49-F238E27FC236}">
                <a16:creationId xmlns:a16="http://schemas.microsoft.com/office/drawing/2014/main" id="{2DE32A9D-748A-42C6-BFE2-A70E967B2B3A}"/>
              </a:ext>
            </a:extLst>
          </p:cNvPr>
          <p:cNvSpPr/>
          <p:nvPr/>
        </p:nvSpPr>
        <p:spPr>
          <a:xfrm>
            <a:off x="7312113" y="3036605"/>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JDBC </a:t>
            </a:r>
            <a:endParaRPr lang="zh-CN" altLang="en-US" sz="1600">
              <a:ea typeface="Alibaba PuHuiTi B"/>
            </a:endParaRPr>
          </a:p>
        </p:txBody>
      </p:sp>
      <p:sp>
        <p:nvSpPr>
          <p:cNvPr id="16" name="矩形: 圆角 15">
            <a:extLst>
              <a:ext uri="{FF2B5EF4-FFF2-40B4-BE49-F238E27FC236}">
                <a16:creationId xmlns:a16="http://schemas.microsoft.com/office/drawing/2014/main" id="{4660A620-423A-4F4F-8B89-1E12EF7B9629}"/>
              </a:ext>
            </a:extLst>
          </p:cNvPr>
          <p:cNvSpPr/>
          <p:nvPr/>
        </p:nvSpPr>
        <p:spPr>
          <a:xfrm>
            <a:off x="5838099" y="4043985"/>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MySQL</a:t>
            </a:r>
            <a:br>
              <a:rPr lang="en-US" altLang="zh-CN" sz="1600">
                <a:ea typeface="Alibaba PuHuiTi B"/>
              </a:rPr>
            </a:br>
            <a:r>
              <a:rPr lang="zh-CN" altLang="en-US" sz="1600">
                <a:ea typeface="Alibaba PuHuiTi B"/>
              </a:rPr>
              <a:t>驱动</a:t>
            </a:r>
          </a:p>
        </p:txBody>
      </p:sp>
      <p:sp>
        <p:nvSpPr>
          <p:cNvPr id="17" name="矩形: 圆角 16">
            <a:extLst>
              <a:ext uri="{FF2B5EF4-FFF2-40B4-BE49-F238E27FC236}">
                <a16:creationId xmlns:a16="http://schemas.microsoft.com/office/drawing/2014/main" id="{2769CABD-2F6C-4E58-9A8E-4795FC91586D}"/>
              </a:ext>
            </a:extLst>
          </p:cNvPr>
          <p:cNvSpPr/>
          <p:nvPr/>
        </p:nvSpPr>
        <p:spPr>
          <a:xfrm>
            <a:off x="7719958" y="4039125"/>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Oracle</a:t>
            </a:r>
            <a:br>
              <a:rPr lang="en-US" altLang="zh-CN" sz="1600">
                <a:ea typeface="Alibaba PuHuiTi B"/>
              </a:rPr>
            </a:br>
            <a:r>
              <a:rPr lang="zh-CN" altLang="en-US" sz="1600">
                <a:ea typeface="Alibaba PuHuiTi B"/>
              </a:rPr>
              <a:t>驱动</a:t>
            </a:r>
          </a:p>
        </p:txBody>
      </p:sp>
      <p:sp>
        <p:nvSpPr>
          <p:cNvPr id="18" name="矩形: 圆角 17">
            <a:extLst>
              <a:ext uri="{FF2B5EF4-FFF2-40B4-BE49-F238E27FC236}">
                <a16:creationId xmlns:a16="http://schemas.microsoft.com/office/drawing/2014/main" id="{5F8444FD-63AB-462A-BC71-46634E19020B}"/>
              </a:ext>
            </a:extLst>
          </p:cNvPr>
          <p:cNvSpPr/>
          <p:nvPr/>
        </p:nvSpPr>
        <p:spPr>
          <a:xfrm>
            <a:off x="9729902" y="4022709"/>
            <a:ext cx="115941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DB2</a:t>
            </a:r>
            <a:br>
              <a:rPr lang="en-US" altLang="zh-CN" sz="1600">
                <a:ea typeface="Alibaba PuHuiTi B"/>
              </a:rPr>
            </a:br>
            <a:r>
              <a:rPr lang="zh-CN" altLang="en-US" sz="1600">
                <a:ea typeface="Alibaba PuHuiTi B"/>
              </a:rPr>
              <a:t>驱动</a:t>
            </a:r>
          </a:p>
        </p:txBody>
      </p:sp>
      <p:cxnSp>
        <p:nvCxnSpPr>
          <p:cNvPr id="19" name="直接箭头连接符 18">
            <a:extLst>
              <a:ext uri="{FF2B5EF4-FFF2-40B4-BE49-F238E27FC236}">
                <a16:creationId xmlns:a16="http://schemas.microsoft.com/office/drawing/2014/main" id="{961FE9AF-DA3D-40BB-9052-F6392373864C}"/>
              </a:ext>
            </a:extLst>
          </p:cNvPr>
          <p:cNvCxnSpPr>
            <a:stCxn id="13" idx="2"/>
            <a:endCxn id="15" idx="0"/>
          </p:cNvCxnSpPr>
          <p:nvPr/>
        </p:nvCxnSpPr>
        <p:spPr>
          <a:xfrm>
            <a:off x="8299665" y="2736235"/>
            <a:ext cx="0" cy="30037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直接箭头连接符 20">
            <a:extLst>
              <a:ext uri="{FF2B5EF4-FFF2-40B4-BE49-F238E27FC236}">
                <a16:creationId xmlns:a16="http://schemas.microsoft.com/office/drawing/2014/main" id="{F34B3FF4-9F32-489C-9A51-64CB5411689E}"/>
              </a:ext>
            </a:extLst>
          </p:cNvPr>
          <p:cNvCxnSpPr>
            <a:cxnSpLocks/>
            <a:stCxn id="15" idx="2"/>
            <a:endCxn id="16" idx="0"/>
          </p:cNvCxnSpPr>
          <p:nvPr/>
        </p:nvCxnSpPr>
        <p:spPr>
          <a:xfrm flipH="1">
            <a:off x="6417806" y="3567899"/>
            <a:ext cx="1881859" cy="476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直接箭头连接符 22">
            <a:extLst>
              <a:ext uri="{FF2B5EF4-FFF2-40B4-BE49-F238E27FC236}">
                <a16:creationId xmlns:a16="http://schemas.microsoft.com/office/drawing/2014/main" id="{9CB07253-56F0-4718-AFE8-4F6975EB1AE3}"/>
              </a:ext>
            </a:extLst>
          </p:cNvPr>
          <p:cNvCxnSpPr>
            <a:cxnSpLocks/>
            <a:stCxn id="15" idx="2"/>
            <a:endCxn id="17" idx="0"/>
          </p:cNvCxnSpPr>
          <p:nvPr/>
        </p:nvCxnSpPr>
        <p:spPr>
          <a:xfrm>
            <a:off x="8299665" y="3567899"/>
            <a:ext cx="0" cy="4712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直接箭头连接符 24">
            <a:extLst>
              <a:ext uri="{FF2B5EF4-FFF2-40B4-BE49-F238E27FC236}">
                <a16:creationId xmlns:a16="http://schemas.microsoft.com/office/drawing/2014/main" id="{E545C8BB-02B0-4CC0-AE39-D9557D706357}"/>
              </a:ext>
            </a:extLst>
          </p:cNvPr>
          <p:cNvCxnSpPr>
            <a:stCxn id="15" idx="2"/>
            <a:endCxn id="18" idx="0"/>
          </p:cNvCxnSpPr>
          <p:nvPr/>
        </p:nvCxnSpPr>
        <p:spPr>
          <a:xfrm>
            <a:off x="8299665" y="3567899"/>
            <a:ext cx="2009944" cy="4548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a:extLst>
              <a:ext uri="{FF2B5EF4-FFF2-40B4-BE49-F238E27FC236}">
                <a16:creationId xmlns:a16="http://schemas.microsoft.com/office/drawing/2014/main" id="{3F2D7188-4C67-463B-8D60-43B4DCACF06B}"/>
              </a:ext>
            </a:extLst>
          </p:cNvPr>
          <p:cNvCxnSpPr>
            <a:cxnSpLocks/>
            <a:stCxn id="16" idx="2"/>
            <a:endCxn id="9" idx="0"/>
          </p:cNvCxnSpPr>
          <p:nvPr/>
        </p:nvCxnSpPr>
        <p:spPr>
          <a:xfrm flipH="1">
            <a:off x="6415253" y="4575279"/>
            <a:ext cx="2553" cy="3153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直接箭头连接符 28">
            <a:extLst>
              <a:ext uri="{FF2B5EF4-FFF2-40B4-BE49-F238E27FC236}">
                <a16:creationId xmlns:a16="http://schemas.microsoft.com/office/drawing/2014/main" id="{04A9BC1B-E19A-421B-AF81-8864E10A6B6D}"/>
              </a:ext>
            </a:extLst>
          </p:cNvPr>
          <p:cNvCxnSpPr>
            <a:cxnSpLocks/>
            <a:stCxn id="17" idx="2"/>
            <a:endCxn id="3" idx="0"/>
          </p:cNvCxnSpPr>
          <p:nvPr/>
        </p:nvCxnSpPr>
        <p:spPr>
          <a:xfrm>
            <a:off x="8299665" y="4570419"/>
            <a:ext cx="0" cy="3336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直接箭头连接符 30">
            <a:extLst>
              <a:ext uri="{FF2B5EF4-FFF2-40B4-BE49-F238E27FC236}">
                <a16:creationId xmlns:a16="http://schemas.microsoft.com/office/drawing/2014/main" id="{9149C25E-648C-4D37-81C7-0691927FAFA8}"/>
              </a:ext>
            </a:extLst>
          </p:cNvPr>
          <p:cNvCxnSpPr>
            <a:cxnSpLocks/>
            <a:stCxn id="18" idx="2"/>
            <a:endCxn id="12" idx="0"/>
          </p:cNvCxnSpPr>
          <p:nvPr/>
        </p:nvCxnSpPr>
        <p:spPr>
          <a:xfrm>
            <a:off x="10309609" y="4554003"/>
            <a:ext cx="0" cy="2603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箭头: 左 7">
            <a:extLst>
              <a:ext uri="{FF2B5EF4-FFF2-40B4-BE49-F238E27FC236}">
                <a16:creationId xmlns:a16="http://schemas.microsoft.com/office/drawing/2014/main" id="{9F067D72-2E45-407A-818D-A6696E20FCA2}"/>
              </a:ext>
            </a:extLst>
          </p:cNvPr>
          <p:cNvSpPr/>
          <p:nvPr/>
        </p:nvSpPr>
        <p:spPr>
          <a:xfrm>
            <a:off x="9438074" y="3078809"/>
            <a:ext cx="643319"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BAED8FE3-F76A-4DA1-AADD-2D6EC8E63778}"/>
              </a:ext>
            </a:extLst>
          </p:cNvPr>
          <p:cNvSpPr txBox="1"/>
          <p:nvPr/>
        </p:nvSpPr>
        <p:spPr>
          <a:xfrm>
            <a:off x="10081393" y="3106080"/>
            <a:ext cx="1338879"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一套标准接口</a:t>
            </a:r>
            <a:endParaRPr lang="en-US" altLang="zh-CN" sz="1400">
              <a:solidFill>
                <a:srgbClr val="C00000"/>
              </a:solidFill>
              <a:latin typeface="阿里巴巴普惠体" panose="00020600040101010101"/>
              <a:ea typeface="Alibaba PuHuiTi B"/>
            </a:endParaRPr>
          </a:p>
        </p:txBody>
      </p:sp>
      <p:sp>
        <p:nvSpPr>
          <p:cNvPr id="30" name="箭头: 左 29">
            <a:extLst>
              <a:ext uri="{FF2B5EF4-FFF2-40B4-BE49-F238E27FC236}">
                <a16:creationId xmlns:a16="http://schemas.microsoft.com/office/drawing/2014/main" id="{AD9C9B6D-467B-4F8C-BD8B-92C98824D757}"/>
              </a:ext>
            </a:extLst>
          </p:cNvPr>
          <p:cNvSpPr/>
          <p:nvPr/>
        </p:nvSpPr>
        <p:spPr>
          <a:xfrm>
            <a:off x="11044726" y="4081329"/>
            <a:ext cx="477834"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014049B-EA40-4A66-A6E9-F9E60A43A40A}"/>
              </a:ext>
            </a:extLst>
          </p:cNvPr>
          <p:cNvSpPr txBox="1"/>
          <p:nvPr/>
        </p:nvSpPr>
        <p:spPr>
          <a:xfrm>
            <a:off x="11522561" y="4067313"/>
            <a:ext cx="796992"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实现类</a:t>
            </a:r>
            <a:endParaRPr lang="en-US" altLang="zh-CN" sz="1400">
              <a:solidFill>
                <a:srgbClr val="C00000"/>
              </a:solidFill>
              <a:latin typeface="阿里巴巴普惠体" panose="00020600040101010101"/>
              <a:ea typeface="Alibaba PuHuiTi B"/>
            </a:endParaRPr>
          </a:p>
        </p:txBody>
      </p:sp>
      <p:sp>
        <p:nvSpPr>
          <p:cNvPr id="33" name="文本框 32">
            <a:extLst>
              <a:ext uri="{FF2B5EF4-FFF2-40B4-BE49-F238E27FC236}">
                <a16:creationId xmlns:a16="http://schemas.microsoft.com/office/drawing/2014/main" id="{2B1EA58C-C417-4CFE-AC93-1C533B588229}"/>
              </a:ext>
            </a:extLst>
          </p:cNvPr>
          <p:cNvSpPr txBox="1"/>
          <p:nvPr/>
        </p:nvSpPr>
        <p:spPr>
          <a:xfrm>
            <a:off x="7498749" y="1418397"/>
            <a:ext cx="4023811"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同一套</a:t>
            </a:r>
            <a:r>
              <a:rPr lang="en-US" altLang="zh-CN" sz="1400">
                <a:solidFill>
                  <a:srgbClr val="C00000"/>
                </a:solidFill>
                <a:latin typeface="阿里巴巴普惠体" panose="00020600040101010101"/>
                <a:ea typeface="Alibaba PuHuiTi B"/>
              </a:rPr>
              <a:t>Java</a:t>
            </a:r>
            <a:r>
              <a:rPr lang="zh-CN" altLang="en-US" sz="1400">
                <a:solidFill>
                  <a:srgbClr val="C00000"/>
                </a:solidFill>
                <a:latin typeface="阿里巴巴普惠体" panose="00020600040101010101"/>
                <a:ea typeface="Alibaba PuHuiTi B"/>
              </a:rPr>
              <a:t>代码，操作不同的关系型数据库</a:t>
            </a:r>
            <a:endParaRPr lang="en-US" altLang="zh-CN" sz="1400">
              <a:solidFill>
                <a:srgbClr val="C00000"/>
              </a:solidFill>
              <a:latin typeface="阿里巴巴普惠体" panose="00020600040101010101"/>
              <a:ea typeface="Alibaba PuHuiTi B"/>
            </a:endParaRPr>
          </a:p>
        </p:txBody>
      </p:sp>
    </p:spTree>
    <p:extLst>
      <p:ext uri="{BB962C8B-B14F-4D97-AF65-F5344CB8AC3E}">
        <p14:creationId xmlns:p14="http://schemas.microsoft.com/office/powerpoint/2010/main" val="41311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randombar(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randombar(horizontal)">
                                      <p:cBhvr>
                                        <p:cTn id="41" dur="500"/>
                                        <p:tgtEl>
                                          <p:spTgt spid="24"/>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randombar(horizontal)">
                                      <p:cBhvr>
                                        <p:cTn id="52" dur="500"/>
                                        <p:tgtEl>
                                          <p:spTgt spid="17"/>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par>
                                <p:cTn id="61" presetID="22"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500"/>
                                        <p:tgtEl>
                                          <p:spTgt spid="23"/>
                                        </p:tgtEl>
                                      </p:cBhvr>
                                    </p:animEffec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randombar(horizontal)">
                                      <p:cBhvr>
                                        <p:cTn id="71" dur="500"/>
                                        <p:tgtEl>
                                          <p:spTgt spid="32"/>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righ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par>
                                <p:cTn id="80" presetID="22" presetClass="entr" presetSubtype="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par>
                                <p:cTn id="83" presetID="22" presetClass="entr" presetSubtype="1"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randombar(horizontal)">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randombar(horizontal)">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animBg="1"/>
      <p:bldP spid="15" grpId="0" animBg="1"/>
      <p:bldP spid="16" grpId="0" animBg="1"/>
      <p:bldP spid="17" grpId="0" animBg="1"/>
      <p:bldP spid="18" grpId="0" animBg="1"/>
      <p:bldP spid="8" grpId="0" animBg="1"/>
      <p:bldP spid="24" grpId="0"/>
      <p:bldP spid="30" grpId="0" animBg="1"/>
      <p:bldP spid="32" grpId="0"/>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练习</a:t>
            </a:r>
          </a:p>
        </p:txBody>
      </p:sp>
      <p:sp>
        <p:nvSpPr>
          <p:cNvPr id="8" name="文本占位符 7">
            <a:extLst>
              <a:ext uri="{FF2B5EF4-FFF2-40B4-BE49-F238E27FC236}">
                <a16:creationId xmlns:a16="http://schemas.microsoft.com/office/drawing/2014/main" id="{EF7B3626-AF35-40D3-BC4E-460185486D69}"/>
              </a:ext>
            </a:extLst>
          </p:cNvPr>
          <p:cNvSpPr>
            <a:spLocks noGrp="1"/>
          </p:cNvSpPr>
          <p:nvPr>
            <p:ph type="body" sz="quarter" idx="10"/>
          </p:nvPr>
        </p:nvSpPr>
        <p:spPr/>
        <p:txBody>
          <a:bodyPr/>
          <a:lstStyle/>
          <a:p>
            <a:r>
              <a:rPr lang="zh-CN" altLang="en-US"/>
              <a:t>完成商品品牌数据的增删改查操作</a:t>
            </a:r>
          </a:p>
        </p:txBody>
      </p:sp>
      <p:sp>
        <p:nvSpPr>
          <p:cNvPr id="3" name="文本占位符 2">
            <a:extLst>
              <a:ext uri="{FF2B5EF4-FFF2-40B4-BE49-F238E27FC236}">
                <a16:creationId xmlns:a16="http://schemas.microsoft.com/office/drawing/2014/main" id="{4AD603D5-05AB-4DD5-9820-C7F9074CB6F9}"/>
              </a:ext>
            </a:extLst>
          </p:cNvPr>
          <p:cNvSpPr>
            <a:spLocks noGrp="1"/>
          </p:cNvSpPr>
          <p:nvPr>
            <p:ph type="body" sz="quarter" idx="11"/>
          </p:nvPr>
        </p:nvSpPr>
        <p:spPr>
          <a:xfrm>
            <a:off x="2266472" y="1718143"/>
            <a:ext cx="9214230" cy="4219575"/>
          </a:xfrm>
        </p:spPr>
        <p:txBody>
          <a:bodyPr/>
          <a:lstStyle/>
          <a:p>
            <a:pPr marL="285750" indent="-285750">
              <a:buFont typeface="Arial" panose="020B0604020202020204" pitchFamily="34" charset="0"/>
              <a:buChar char="•"/>
            </a:pPr>
            <a:r>
              <a:rPr lang="zh-CN" altLang="en-US" sz="1600"/>
              <a:t>查询</a:t>
            </a:r>
            <a:r>
              <a:rPr lang="zh-CN" altLang="en-US"/>
              <a:t>：查询</a:t>
            </a:r>
            <a:r>
              <a:rPr lang="zh-CN" altLang="en-US" sz="1600"/>
              <a:t>所有数据</a:t>
            </a:r>
            <a:endParaRPr lang="en-US" altLang="zh-CN"/>
          </a:p>
          <a:p>
            <a:pPr marL="285750" indent="-285750">
              <a:buFont typeface="Arial" panose="020B0604020202020204" pitchFamily="34" charset="0"/>
              <a:buChar char="•"/>
            </a:pPr>
            <a:r>
              <a:rPr lang="zh-CN" altLang="en-US" sz="1600"/>
              <a:t>添加：添加数据</a:t>
            </a:r>
            <a:endParaRPr lang="en-US" altLang="zh-CN"/>
          </a:p>
          <a:p>
            <a:pPr marL="285750" indent="-285750">
              <a:buFont typeface="Arial" panose="020B0604020202020204" pitchFamily="34" charset="0"/>
              <a:buChar char="•"/>
            </a:pPr>
            <a:r>
              <a:rPr lang="zh-CN" altLang="en-US" sz="1600"/>
              <a:t>修改：根据</a:t>
            </a:r>
            <a:r>
              <a:rPr lang="en-US" altLang="zh-CN" sz="1600"/>
              <a:t>id</a:t>
            </a:r>
            <a:r>
              <a:rPr lang="zh-CN" altLang="en-US" sz="1600"/>
              <a:t>修改</a:t>
            </a:r>
            <a:endParaRPr lang="en-US" altLang="zh-CN"/>
          </a:p>
          <a:p>
            <a:pPr marL="285750" indent="-285750">
              <a:buFont typeface="Arial" panose="020B0604020202020204" pitchFamily="34" charset="0"/>
              <a:buChar char="•"/>
            </a:pPr>
            <a:r>
              <a:rPr lang="zh-CN" altLang="en-US" sz="1600">
                <a:solidFill>
                  <a:srgbClr val="C00000"/>
                </a:solidFill>
              </a:rPr>
              <a:t>删除：根据</a:t>
            </a:r>
            <a:r>
              <a:rPr lang="en-US" altLang="zh-CN" sz="1600">
                <a:solidFill>
                  <a:srgbClr val="C00000"/>
                </a:solidFill>
              </a:rPr>
              <a:t>id</a:t>
            </a:r>
            <a:r>
              <a:rPr lang="zh-CN" altLang="en-US" sz="1600">
                <a:solidFill>
                  <a:srgbClr val="C00000"/>
                </a:solidFill>
              </a:rPr>
              <a:t>删除</a:t>
            </a:r>
            <a:endParaRPr lang="en-US" altLang="zh-CN" sz="1600">
              <a:solidFill>
                <a:srgbClr val="C00000"/>
              </a:solidFill>
            </a:endParaRPr>
          </a:p>
          <a:p>
            <a:endParaRPr lang="en-US" altLang="zh-CN" sz="1600"/>
          </a:p>
          <a:p>
            <a:endParaRPr lang="zh-CN" altLang="en-US"/>
          </a:p>
        </p:txBody>
      </p:sp>
    </p:spTree>
    <p:extLst>
      <p:ext uri="{BB962C8B-B14F-4D97-AF65-F5344CB8AC3E}">
        <p14:creationId xmlns:p14="http://schemas.microsoft.com/office/powerpoint/2010/main" val="1017582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77461C-60CE-4EDE-82CF-C070F9890492}"/>
              </a:ext>
            </a:extLst>
          </p:cNvPr>
          <p:cNvSpPr>
            <a:spLocks noGrp="1"/>
          </p:cNvSpPr>
          <p:nvPr>
            <p:ph type="title"/>
          </p:nvPr>
        </p:nvSpPr>
        <p:spPr/>
        <p:txBody>
          <a:bodyPr/>
          <a:lstStyle/>
          <a:p>
            <a:r>
              <a:rPr lang="zh-CN" altLang="en-US"/>
              <a:t>增删改查练习</a:t>
            </a:r>
          </a:p>
        </p:txBody>
      </p:sp>
      <p:sp>
        <p:nvSpPr>
          <p:cNvPr id="6" name="文本占位符 5">
            <a:extLst>
              <a:ext uri="{FF2B5EF4-FFF2-40B4-BE49-F238E27FC236}">
                <a16:creationId xmlns:a16="http://schemas.microsoft.com/office/drawing/2014/main" id="{73B38406-9F70-4F05-8ADD-37D5ECF3871F}"/>
              </a:ext>
            </a:extLst>
          </p:cNvPr>
          <p:cNvSpPr>
            <a:spLocks noGrp="1"/>
          </p:cNvSpPr>
          <p:nvPr>
            <p:ph type="body" sz="quarter" idx="10"/>
          </p:nvPr>
        </p:nvSpPr>
        <p:spPr/>
        <p:txBody>
          <a:bodyPr/>
          <a:lstStyle/>
          <a:p>
            <a:r>
              <a:rPr lang="zh-CN" altLang="en-US"/>
              <a:t>删除</a:t>
            </a:r>
          </a:p>
        </p:txBody>
      </p:sp>
      <p:sp>
        <p:nvSpPr>
          <p:cNvPr id="7" name="文本占位符 6">
            <a:extLst>
              <a:ext uri="{FF2B5EF4-FFF2-40B4-BE49-F238E27FC236}">
                <a16:creationId xmlns:a16="http://schemas.microsoft.com/office/drawing/2014/main" id="{DC9D7C95-DD80-45CA-85EE-1E3EC3C11031}"/>
              </a:ext>
            </a:extLst>
          </p:cNvPr>
          <p:cNvSpPr>
            <a:spLocks noGrp="1"/>
          </p:cNvSpPr>
          <p:nvPr>
            <p:ph type="body" sz="quarter" idx="11"/>
          </p:nvPr>
        </p:nvSpPr>
        <p:spPr>
          <a:xfrm>
            <a:off x="2281033" y="3429000"/>
            <a:ext cx="5971051" cy="2312233"/>
          </a:xfrm>
        </p:spPr>
        <p:txBody>
          <a:bodyPr/>
          <a:lstStyle/>
          <a:p>
            <a:pPr marL="342900" indent="-342900">
              <a:buAutoNum type="arabicPeriod"/>
            </a:pPr>
            <a:r>
              <a:rPr lang="zh-CN" altLang="en-US"/>
              <a:t>编写 </a:t>
            </a:r>
            <a:r>
              <a:rPr lang="en-US" altLang="zh-CN"/>
              <a:t>SQL</a:t>
            </a:r>
            <a:r>
              <a:rPr lang="zh-CN" altLang="en-US"/>
              <a:t>语句</a:t>
            </a:r>
            <a:endParaRPr lang="en-US" altLang="zh-CN"/>
          </a:p>
          <a:p>
            <a:pPr marL="342900" indent="-342900">
              <a:buAutoNum type="arabicPeriod"/>
            </a:pPr>
            <a:endParaRPr lang="en-US" altLang="zh-CN"/>
          </a:p>
          <a:p>
            <a:pPr marL="342900" indent="-342900">
              <a:buAutoNum type="arabicPeriod"/>
            </a:pPr>
            <a:endParaRPr lang="en-US" altLang="zh-CN"/>
          </a:p>
          <a:p>
            <a:pPr marL="342900" indent="-342900">
              <a:buAutoNum type="arabicPeriod"/>
            </a:pPr>
            <a:r>
              <a:rPr lang="zh-CN" altLang="en-US"/>
              <a:t>是否需要参数？ 需要：</a:t>
            </a:r>
            <a:r>
              <a:rPr lang="en-US" altLang="zh-CN"/>
              <a:t>id</a:t>
            </a:r>
          </a:p>
          <a:p>
            <a:pPr marL="342900" indent="-342900">
              <a:buAutoNum type="arabicPeriod"/>
            </a:pPr>
            <a:r>
              <a:rPr lang="zh-CN" altLang="en-US"/>
              <a:t>返回结果如何封装？ </a:t>
            </a:r>
            <a:r>
              <a:rPr lang="en-US" altLang="zh-CN"/>
              <a:t> boolean</a:t>
            </a:r>
          </a:p>
        </p:txBody>
      </p:sp>
      <p:sp>
        <p:nvSpPr>
          <p:cNvPr id="9" name="Rectangle 1">
            <a:extLst>
              <a:ext uri="{FF2B5EF4-FFF2-40B4-BE49-F238E27FC236}">
                <a16:creationId xmlns:a16="http://schemas.microsoft.com/office/drawing/2014/main" id="{F234D4C6-E8A1-4B8C-8515-589422D507E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E7B585DF-691B-4EC4-A02C-635B10EB23EB}"/>
              </a:ext>
            </a:extLst>
          </p:cNvPr>
          <p:cNvSpPr txBox="1"/>
          <p:nvPr/>
        </p:nvSpPr>
        <p:spPr>
          <a:xfrm>
            <a:off x="2650862" y="4115333"/>
            <a:ext cx="4708726" cy="33855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600">
                <a:solidFill>
                  <a:srgbClr val="080808"/>
                </a:solidFill>
                <a:latin typeface="Arial Unicode MS"/>
                <a:ea typeface="JetBrains Mono"/>
              </a:rPr>
              <a:t>delete from </a:t>
            </a:r>
            <a:r>
              <a:rPr lang="zh-CN" altLang="zh-CN" sz="1600">
                <a:solidFill>
                  <a:srgbClr val="000000"/>
                </a:solidFill>
                <a:latin typeface="Arial Unicode MS"/>
                <a:ea typeface="JetBrains Mono"/>
              </a:rPr>
              <a:t>tb_brand </a:t>
            </a:r>
            <a:r>
              <a:rPr lang="zh-CN" altLang="zh-CN" sz="1600">
                <a:solidFill>
                  <a:srgbClr val="080808"/>
                </a:solidFill>
                <a:latin typeface="Arial Unicode MS"/>
                <a:ea typeface="JetBrains Mono"/>
              </a:rPr>
              <a:t>where </a:t>
            </a:r>
            <a:r>
              <a:rPr lang="zh-CN" altLang="zh-CN" sz="1600">
                <a:solidFill>
                  <a:srgbClr val="871094"/>
                </a:solidFill>
                <a:latin typeface="Arial Unicode MS"/>
                <a:ea typeface="JetBrains Mono"/>
              </a:rPr>
              <a:t>id </a:t>
            </a:r>
            <a:r>
              <a:rPr lang="zh-CN" altLang="zh-CN" sz="1600">
                <a:solidFill>
                  <a:srgbClr val="080808"/>
                </a:solidFill>
                <a:latin typeface="Arial Unicode MS"/>
                <a:ea typeface="JetBrains Mono"/>
              </a:rPr>
              <a:t>= ?</a:t>
            </a:r>
            <a:endParaRPr lang="zh-CN" altLang="zh-CN" sz="2400">
              <a:latin typeface="Arial" panose="020B0604020202020204" pitchFamily="34" charset="0"/>
            </a:endParaRPr>
          </a:p>
        </p:txBody>
      </p:sp>
      <p:sp>
        <p:nvSpPr>
          <p:cNvPr id="2" name="Rectangle 1">
            <a:extLst>
              <a:ext uri="{FF2B5EF4-FFF2-40B4-BE49-F238E27FC236}">
                <a16:creationId xmlns:a16="http://schemas.microsoft.com/office/drawing/2014/main" id="{8EE88CD8-097C-430A-9C36-167DAD4C96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EE97991-1500-45A4-9447-6255131B67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C757CE84-4F41-474C-BA80-B76C97DBBC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C81885C-CF41-4AC9-A0CD-7FE7997A0C8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1D932245-97B3-4356-A644-3E6D69CDF90C}"/>
              </a:ext>
            </a:extLst>
          </p:cNvPr>
          <p:cNvPicPr>
            <a:picLocks noChangeAspect="1"/>
          </p:cNvPicPr>
          <p:nvPr/>
        </p:nvPicPr>
        <p:blipFill>
          <a:blip r:embed="rId3"/>
          <a:stretch>
            <a:fillRect/>
          </a:stretch>
        </p:blipFill>
        <p:spPr>
          <a:xfrm>
            <a:off x="2281034" y="1670403"/>
            <a:ext cx="6783067" cy="1441697"/>
          </a:xfrm>
          <a:prstGeom prst="rect">
            <a:avLst/>
          </a:prstGeom>
          <a:effectLst>
            <a:outerShdw blurRad="50800" dist="38100" dir="2700000" algn="tl" rotWithShape="0">
              <a:prstClr val="black">
                <a:alpha val="40000"/>
              </a:prstClr>
            </a:outerShdw>
          </a:effectLst>
        </p:spPr>
      </p:pic>
      <p:sp>
        <p:nvSpPr>
          <p:cNvPr id="15" name="Rectangle 1">
            <a:extLst>
              <a:ext uri="{FF2B5EF4-FFF2-40B4-BE49-F238E27FC236}">
                <a16:creationId xmlns:a16="http://schemas.microsoft.com/office/drawing/2014/main" id="{AD8492DB-D0F4-4403-988F-E2E529406FB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76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rgbClr val="C00000"/>
                </a:solidFill>
              </a:rPr>
              <a:t>JDBC </a:t>
            </a:r>
            <a:r>
              <a:rPr lang="zh-CN" altLang="en-US">
                <a:solidFill>
                  <a:srgbClr val="C00000"/>
                </a:solidFill>
              </a:rPr>
              <a:t>快速入门</a:t>
            </a:r>
            <a:endParaRPr lang="en-US" altLang="zh-CN">
              <a:solidFill>
                <a:srgbClr val="C00000"/>
              </a:solidFill>
            </a:endParaRPr>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303866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t>
            </a:r>
            <a:r>
              <a:rPr lang="zh-CN" altLang="en-US" sz="2400" b="1" kern="0">
                <a:solidFill>
                  <a:schemeClr val="tx1">
                    <a:lumMod val="65000"/>
                    <a:lumOff val="35000"/>
                  </a:schemeClr>
                </a:solidFill>
                <a:latin typeface="微软雅黑" panose="020B0503020204020204" pitchFamily="34" charset="-122"/>
                <a:ea typeface="Alibaba PuHuiTi B"/>
                <a:sym typeface="+mn-ea"/>
              </a:rPr>
              <a:t>快速入门</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3">
            <a:extLst>
              <a:ext uri="{FF2B5EF4-FFF2-40B4-BE49-F238E27FC236}">
                <a16:creationId xmlns:a16="http://schemas.microsoft.com/office/drawing/2014/main" id="{EE5D6BFE-CCC1-4E53-9700-847D39A8D43D}"/>
              </a:ext>
            </a:extLst>
          </p:cNvPr>
          <p:cNvSpPr txBox="1"/>
          <p:nvPr/>
        </p:nvSpPr>
        <p:spPr>
          <a:xfrm>
            <a:off x="1962317" y="2627954"/>
            <a:ext cx="5451123"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sp>
        <p:nvSpPr>
          <p:cNvPr id="24" name="Rectangle 2">
            <a:extLst>
              <a:ext uri="{FF2B5EF4-FFF2-40B4-BE49-F238E27FC236}">
                <a16:creationId xmlns:a16="http://schemas.microsoft.com/office/drawing/2014/main" id="{A043A119-98C2-4EFC-88D8-5AD9BCD19A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4B1C892E-424F-4ECE-B080-C14825CD0F3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文本框 32">
            <a:extLst>
              <a:ext uri="{FF2B5EF4-FFF2-40B4-BE49-F238E27FC236}">
                <a16:creationId xmlns:a16="http://schemas.microsoft.com/office/drawing/2014/main" id="{4E6BCF82-264B-4A8C-9AC7-79B039A2B17A}"/>
              </a:ext>
            </a:extLst>
          </p:cNvPr>
          <p:cNvSpPr txBox="1"/>
          <p:nvPr/>
        </p:nvSpPr>
        <p:spPr>
          <a:xfrm>
            <a:off x="1917949" y="2260796"/>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1.   </a:t>
            </a:r>
            <a:r>
              <a:rPr lang="zh-CN" altLang="en-US" sz="1200">
                <a:solidFill>
                  <a:schemeClr val="tx1">
                    <a:lumMod val="85000"/>
                    <a:lumOff val="15000"/>
                  </a:schemeClr>
                </a:solidFill>
                <a:latin typeface="阿里巴巴普惠体" panose="00020600040101010101"/>
                <a:ea typeface="Alibaba PuHuiTi B"/>
              </a:rPr>
              <a:t>注册驱动</a:t>
            </a:r>
            <a:endParaRPr lang="en-US" altLang="zh-CN" sz="1200">
              <a:solidFill>
                <a:schemeClr val="tx1">
                  <a:lumMod val="85000"/>
                  <a:lumOff val="15000"/>
                </a:schemeClr>
              </a:solidFill>
              <a:latin typeface="阿里巴巴普惠体" panose="00020600040101010101"/>
              <a:ea typeface="Alibaba PuHuiTi B"/>
            </a:endParaRPr>
          </a:p>
        </p:txBody>
      </p:sp>
      <p:sp>
        <p:nvSpPr>
          <p:cNvPr id="34" name="文本框 33">
            <a:extLst>
              <a:ext uri="{FF2B5EF4-FFF2-40B4-BE49-F238E27FC236}">
                <a16:creationId xmlns:a16="http://schemas.microsoft.com/office/drawing/2014/main" id="{5F0942A9-7382-4996-9D38-6CF73776523D}"/>
              </a:ext>
            </a:extLst>
          </p:cNvPr>
          <p:cNvSpPr txBox="1"/>
          <p:nvPr/>
        </p:nvSpPr>
        <p:spPr>
          <a:xfrm>
            <a:off x="1917949" y="2918860"/>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2.   </a:t>
            </a:r>
            <a:r>
              <a:rPr lang="zh-CN" altLang="en-US" sz="1200">
                <a:solidFill>
                  <a:schemeClr val="tx1">
                    <a:lumMod val="85000"/>
                    <a:lumOff val="15000"/>
                  </a:schemeClr>
                </a:solidFill>
                <a:latin typeface="阿里巴巴普惠体" panose="00020600040101010101"/>
                <a:ea typeface="Alibaba PuHuiTi B"/>
              </a:rPr>
              <a:t>获取连接</a:t>
            </a:r>
            <a:endParaRPr lang="en-US" altLang="zh-CN" sz="1200">
              <a:solidFill>
                <a:schemeClr val="tx1">
                  <a:lumMod val="85000"/>
                  <a:lumOff val="15000"/>
                </a:schemeClr>
              </a:solidFill>
              <a:latin typeface="阿里巴巴普惠体" panose="00020600040101010101"/>
              <a:ea typeface="Alibaba PuHuiTi B"/>
            </a:endParaRPr>
          </a:p>
        </p:txBody>
      </p:sp>
      <p:sp>
        <p:nvSpPr>
          <p:cNvPr id="36" name="TextBox 3">
            <a:extLst>
              <a:ext uri="{FF2B5EF4-FFF2-40B4-BE49-F238E27FC236}">
                <a16:creationId xmlns:a16="http://schemas.microsoft.com/office/drawing/2014/main" id="{E70A6A43-C2BB-4D6D-B94A-8946F03BAD21}"/>
              </a:ext>
            </a:extLst>
          </p:cNvPr>
          <p:cNvSpPr txBox="1"/>
          <p:nvPr/>
        </p:nvSpPr>
        <p:spPr>
          <a:xfrm>
            <a:off x="1962318" y="3253307"/>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Connection conn = DriverManager.getConnection(url, username, password);</a:t>
            </a:r>
          </a:p>
        </p:txBody>
      </p:sp>
      <p:sp>
        <p:nvSpPr>
          <p:cNvPr id="28" name="Rectangle 4">
            <a:extLst>
              <a:ext uri="{FF2B5EF4-FFF2-40B4-BE49-F238E27FC236}">
                <a16:creationId xmlns:a16="http://schemas.microsoft.com/office/drawing/2014/main" id="{A92EC051-2024-44C3-991A-B2490284903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文本框 36">
            <a:extLst>
              <a:ext uri="{FF2B5EF4-FFF2-40B4-BE49-F238E27FC236}">
                <a16:creationId xmlns:a16="http://schemas.microsoft.com/office/drawing/2014/main" id="{56F54325-D1A4-4C06-81D0-6D78D25AB57F}"/>
              </a:ext>
            </a:extLst>
          </p:cNvPr>
          <p:cNvSpPr txBox="1"/>
          <p:nvPr/>
        </p:nvSpPr>
        <p:spPr>
          <a:xfrm>
            <a:off x="1917949" y="3536378"/>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3.   </a:t>
            </a:r>
            <a:r>
              <a:rPr lang="zh-CN" altLang="en-US" sz="1200">
                <a:solidFill>
                  <a:schemeClr val="tx1">
                    <a:lumMod val="85000"/>
                    <a:lumOff val="15000"/>
                  </a:schemeClr>
                </a:solidFill>
                <a:latin typeface="阿里巴巴普惠体" panose="00020600040101010101"/>
                <a:ea typeface="Alibaba PuHuiTi B"/>
              </a:rPr>
              <a:t>定义</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语句</a:t>
            </a:r>
            <a:endParaRPr lang="en-US" altLang="zh-CN" sz="1200">
              <a:solidFill>
                <a:schemeClr val="tx1">
                  <a:lumMod val="85000"/>
                  <a:lumOff val="15000"/>
                </a:schemeClr>
              </a:solidFill>
              <a:latin typeface="阿里巴巴普惠体" panose="00020600040101010101"/>
              <a:ea typeface="Alibaba PuHuiTi B"/>
            </a:endParaRPr>
          </a:p>
        </p:txBody>
      </p:sp>
      <p:sp>
        <p:nvSpPr>
          <p:cNvPr id="38" name="TextBox 3">
            <a:extLst>
              <a:ext uri="{FF2B5EF4-FFF2-40B4-BE49-F238E27FC236}">
                <a16:creationId xmlns:a16="http://schemas.microsoft.com/office/drawing/2014/main" id="{8BFC25B5-8D47-41A7-BD75-0A9B9BB99A89}"/>
              </a:ext>
            </a:extLst>
          </p:cNvPr>
          <p:cNvSpPr txBox="1"/>
          <p:nvPr/>
        </p:nvSpPr>
        <p:spPr>
          <a:xfrm>
            <a:off x="1962318" y="3900016"/>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String sql = </a:t>
            </a:r>
            <a:r>
              <a:rPr lang="zh-CN" altLang="en-US" sz="1200">
                <a:solidFill>
                  <a:srgbClr val="080808"/>
                </a:solidFill>
                <a:latin typeface="Arial Unicode MS"/>
                <a:ea typeface="Alibaba PuHuiTi B"/>
              </a:rPr>
              <a:t> </a:t>
            </a:r>
            <a:r>
              <a:rPr lang="en-US" altLang="zh-CN" sz="1200">
                <a:solidFill>
                  <a:srgbClr val="080808"/>
                </a:solidFill>
                <a:latin typeface="Arial Unicode MS"/>
                <a:ea typeface="Alibaba PuHuiTi B"/>
              </a:rPr>
              <a:t>“update…” ;</a:t>
            </a:r>
          </a:p>
        </p:txBody>
      </p:sp>
      <p:sp>
        <p:nvSpPr>
          <p:cNvPr id="40" name="文本框 39">
            <a:extLst>
              <a:ext uri="{FF2B5EF4-FFF2-40B4-BE49-F238E27FC236}">
                <a16:creationId xmlns:a16="http://schemas.microsoft.com/office/drawing/2014/main" id="{BB880D72-F0F9-48F0-BDA3-D67E0D5E634F}"/>
              </a:ext>
            </a:extLst>
          </p:cNvPr>
          <p:cNvSpPr txBox="1"/>
          <p:nvPr/>
        </p:nvSpPr>
        <p:spPr>
          <a:xfrm>
            <a:off x="1917948" y="4203299"/>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4.   </a:t>
            </a:r>
            <a:r>
              <a:rPr lang="zh-CN" altLang="en-US" sz="1200">
                <a:solidFill>
                  <a:schemeClr val="tx1">
                    <a:lumMod val="85000"/>
                    <a:lumOff val="15000"/>
                  </a:schemeClr>
                </a:solidFill>
                <a:latin typeface="阿里巴巴普惠体" panose="00020600040101010101"/>
                <a:ea typeface="Alibaba PuHuiTi B"/>
              </a:rPr>
              <a:t>获取执行</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对象</a:t>
            </a:r>
            <a:endParaRPr lang="en-US" altLang="zh-CN" sz="1200">
              <a:solidFill>
                <a:schemeClr val="tx1">
                  <a:lumMod val="85000"/>
                  <a:lumOff val="15000"/>
                </a:schemeClr>
              </a:solidFill>
              <a:latin typeface="阿里巴巴普惠体" panose="00020600040101010101"/>
              <a:ea typeface="Alibaba PuHuiTi B"/>
            </a:endParaRPr>
          </a:p>
        </p:txBody>
      </p:sp>
      <p:sp>
        <p:nvSpPr>
          <p:cNvPr id="41" name="TextBox 3">
            <a:extLst>
              <a:ext uri="{FF2B5EF4-FFF2-40B4-BE49-F238E27FC236}">
                <a16:creationId xmlns:a16="http://schemas.microsoft.com/office/drawing/2014/main" id="{88BAADA6-9133-41BD-B246-67D479541462}"/>
              </a:ext>
            </a:extLst>
          </p:cNvPr>
          <p:cNvSpPr txBox="1"/>
          <p:nvPr/>
        </p:nvSpPr>
        <p:spPr>
          <a:xfrm>
            <a:off x="1962318" y="4542019"/>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Statement stmt = conn.createStatement();</a:t>
            </a:r>
          </a:p>
        </p:txBody>
      </p:sp>
      <p:sp>
        <p:nvSpPr>
          <p:cNvPr id="42" name="Rectangle 6">
            <a:extLst>
              <a:ext uri="{FF2B5EF4-FFF2-40B4-BE49-F238E27FC236}">
                <a16:creationId xmlns:a16="http://schemas.microsoft.com/office/drawing/2014/main" id="{E6DE7AF3-3575-4C66-9F13-2519B07BDBE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文本框 42">
            <a:extLst>
              <a:ext uri="{FF2B5EF4-FFF2-40B4-BE49-F238E27FC236}">
                <a16:creationId xmlns:a16="http://schemas.microsoft.com/office/drawing/2014/main" id="{517EA846-345B-40A9-AA77-BC96872AAECE}"/>
              </a:ext>
            </a:extLst>
          </p:cNvPr>
          <p:cNvSpPr txBox="1"/>
          <p:nvPr/>
        </p:nvSpPr>
        <p:spPr>
          <a:xfrm>
            <a:off x="1916983" y="4820817"/>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5.   </a:t>
            </a:r>
            <a:r>
              <a:rPr lang="zh-CN" altLang="en-US" sz="1200">
                <a:solidFill>
                  <a:schemeClr val="tx1">
                    <a:lumMod val="85000"/>
                    <a:lumOff val="15000"/>
                  </a:schemeClr>
                </a:solidFill>
                <a:latin typeface="阿里巴巴普惠体" panose="00020600040101010101"/>
                <a:ea typeface="Alibaba PuHuiTi B"/>
              </a:rPr>
              <a:t>执行</a:t>
            </a:r>
            <a:r>
              <a:rPr lang="en-US" altLang="zh-CN" sz="1200">
                <a:solidFill>
                  <a:schemeClr val="tx1">
                    <a:lumMod val="85000"/>
                    <a:lumOff val="15000"/>
                  </a:schemeClr>
                </a:solidFill>
                <a:latin typeface="阿里巴巴普惠体" panose="00020600040101010101"/>
                <a:ea typeface="Alibaba PuHuiTi B"/>
              </a:rPr>
              <a:t>SQL</a:t>
            </a:r>
          </a:p>
        </p:txBody>
      </p:sp>
      <p:sp>
        <p:nvSpPr>
          <p:cNvPr id="44" name="TextBox 3">
            <a:extLst>
              <a:ext uri="{FF2B5EF4-FFF2-40B4-BE49-F238E27FC236}">
                <a16:creationId xmlns:a16="http://schemas.microsoft.com/office/drawing/2014/main" id="{B68B9B12-A1C3-4AAB-8265-7104F1B94C2B}"/>
              </a:ext>
            </a:extLst>
          </p:cNvPr>
          <p:cNvSpPr txBox="1"/>
          <p:nvPr/>
        </p:nvSpPr>
        <p:spPr>
          <a:xfrm>
            <a:off x="1963280" y="5165665"/>
            <a:ext cx="5450160"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a:solidFill>
                  <a:srgbClr val="000000"/>
                </a:solidFill>
                <a:latin typeface="Arial Unicode MS"/>
                <a:ea typeface="JetBrains Mono"/>
              </a:rPr>
              <a:t>stmt</a:t>
            </a:r>
            <a:r>
              <a:rPr lang="zh-CN" altLang="zh-CN" sz="1200">
                <a:solidFill>
                  <a:srgbClr val="080808"/>
                </a:solidFill>
                <a:latin typeface="Arial Unicode MS"/>
                <a:ea typeface="JetBrains Mono"/>
              </a:rPr>
              <a:t>.execute</a:t>
            </a:r>
            <a:r>
              <a:rPr lang="en-US" altLang="zh-CN" sz="1200">
                <a:solidFill>
                  <a:srgbClr val="080808"/>
                </a:solidFill>
                <a:latin typeface="Arial Unicode MS"/>
                <a:ea typeface="JetBrains Mono"/>
              </a:rPr>
              <a:t>Update(sql);  </a:t>
            </a:r>
            <a:endParaRPr lang="zh-CN" altLang="zh-CN">
              <a:latin typeface="Arial" panose="020B0604020202020204" pitchFamily="34" charset="0"/>
            </a:endParaRPr>
          </a:p>
        </p:txBody>
      </p:sp>
      <p:sp>
        <p:nvSpPr>
          <p:cNvPr id="45" name="Rectangle 7">
            <a:extLst>
              <a:ext uri="{FF2B5EF4-FFF2-40B4-BE49-F238E27FC236}">
                <a16:creationId xmlns:a16="http://schemas.microsoft.com/office/drawing/2014/main" id="{DEBDA835-3583-467C-BB4E-7454B477433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文本框 45">
            <a:extLst>
              <a:ext uri="{FF2B5EF4-FFF2-40B4-BE49-F238E27FC236}">
                <a16:creationId xmlns:a16="http://schemas.microsoft.com/office/drawing/2014/main" id="{CEF53095-30F2-441F-ABA6-325F8FCB0B3A}"/>
              </a:ext>
            </a:extLst>
          </p:cNvPr>
          <p:cNvSpPr txBox="1"/>
          <p:nvPr/>
        </p:nvSpPr>
        <p:spPr>
          <a:xfrm>
            <a:off x="1916983" y="5542176"/>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6.   </a:t>
            </a:r>
            <a:r>
              <a:rPr lang="zh-CN" altLang="en-US" sz="1200">
                <a:solidFill>
                  <a:schemeClr val="tx1">
                    <a:lumMod val="85000"/>
                    <a:lumOff val="15000"/>
                  </a:schemeClr>
                </a:solidFill>
                <a:latin typeface="阿里巴巴普惠体" panose="00020600040101010101"/>
                <a:ea typeface="Alibaba PuHuiTi B"/>
              </a:rPr>
              <a:t>处理返回结果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8" name="文本框 47">
            <a:extLst>
              <a:ext uri="{FF2B5EF4-FFF2-40B4-BE49-F238E27FC236}">
                <a16:creationId xmlns:a16="http://schemas.microsoft.com/office/drawing/2014/main" id="{F2564A8B-01EC-4261-901C-4D366CC26201}"/>
              </a:ext>
            </a:extLst>
          </p:cNvPr>
          <p:cNvSpPr txBox="1"/>
          <p:nvPr/>
        </p:nvSpPr>
        <p:spPr>
          <a:xfrm>
            <a:off x="1916984" y="5879252"/>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7.   </a:t>
            </a:r>
            <a:r>
              <a:rPr lang="zh-CN" altLang="en-US" sz="1200">
                <a:solidFill>
                  <a:schemeClr val="tx1">
                    <a:lumMod val="85000"/>
                    <a:lumOff val="15000"/>
                  </a:schemeClr>
                </a:solidFill>
                <a:latin typeface="阿里巴巴普惠体" panose="00020600040101010101"/>
                <a:ea typeface="Alibaba PuHuiTi B"/>
              </a:rPr>
              <a:t>释放资源</a:t>
            </a:r>
            <a:endParaRPr lang="en-US" altLang="zh-CN" sz="1200">
              <a:solidFill>
                <a:schemeClr val="tx1">
                  <a:lumMod val="85000"/>
                  <a:lumOff val="15000"/>
                </a:schemeClr>
              </a:solidFill>
              <a:latin typeface="阿里巴巴普惠体" panose="00020600040101010101"/>
              <a:ea typeface="Alibaba PuHuiTi B"/>
            </a:endParaRPr>
          </a:p>
        </p:txBody>
      </p:sp>
      <p:sp>
        <p:nvSpPr>
          <p:cNvPr id="20" name="文本框 19">
            <a:extLst>
              <a:ext uri="{FF2B5EF4-FFF2-40B4-BE49-F238E27FC236}">
                <a16:creationId xmlns:a16="http://schemas.microsoft.com/office/drawing/2014/main" id="{C3FA9811-5C21-4821-A3DB-DA31AB859AB0}"/>
              </a:ext>
            </a:extLst>
          </p:cNvPr>
          <p:cNvSpPr txBox="1"/>
          <p:nvPr/>
        </p:nvSpPr>
        <p:spPr>
          <a:xfrm>
            <a:off x="1917949" y="1537460"/>
            <a:ext cx="2644624"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0.   </a:t>
            </a:r>
            <a:r>
              <a:rPr lang="zh-CN" altLang="en-US" sz="1200">
                <a:solidFill>
                  <a:schemeClr val="tx1">
                    <a:lumMod val="85000"/>
                    <a:lumOff val="15000"/>
                  </a:schemeClr>
                </a:solidFill>
                <a:latin typeface="阿里巴巴普惠体" panose="00020600040101010101"/>
                <a:ea typeface="Alibaba PuHuiTi B"/>
              </a:rPr>
              <a:t>创建工程，导入驱动</a:t>
            </a:r>
            <a:r>
              <a:rPr lang="en-US" altLang="zh-CN" sz="1200">
                <a:solidFill>
                  <a:schemeClr val="tx1">
                    <a:lumMod val="85000"/>
                    <a:lumOff val="15000"/>
                  </a:schemeClr>
                </a:solidFill>
                <a:latin typeface="阿里巴巴普惠体" panose="00020600040101010101"/>
                <a:ea typeface="Alibaba PuHuiTi B"/>
              </a:rPr>
              <a:t>jar</a:t>
            </a:r>
            <a:r>
              <a:rPr lang="zh-CN" altLang="en-US" sz="1200">
                <a:solidFill>
                  <a:schemeClr val="tx1">
                    <a:lumMod val="85000"/>
                    <a:lumOff val="15000"/>
                  </a:schemeClr>
                </a:solidFill>
                <a:latin typeface="阿里巴巴普惠体" panose="00020600040101010101"/>
                <a:ea typeface="Alibaba PuHuiTi B"/>
              </a:rPr>
              <a:t>包</a:t>
            </a:r>
            <a:endParaRPr lang="en-US" altLang="zh-CN" sz="1200">
              <a:solidFill>
                <a:schemeClr val="tx1">
                  <a:lumMod val="85000"/>
                  <a:lumOff val="15000"/>
                </a:schemeClr>
              </a:solidFill>
              <a:latin typeface="阿里巴巴普惠体" panose="00020600040101010101"/>
              <a:ea typeface="Alibaba PuHuiTi B"/>
            </a:endParaRPr>
          </a:p>
        </p:txBody>
      </p:sp>
      <p:pic>
        <p:nvPicPr>
          <p:cNvPr id="5" name="图片 4">
            <a:extLst>
              <a:ext uri="{FF2B5EF4-FFF2-40B4-BE49-F238E27FC236}">
                <a16:creationId xmlns:a16="http://schemas.microsoft.com/office/drawing/2014/main" id="{1A9AEDA2-A2EF-4827-8E14-829D26CC00D4}"/>
              </a:ext>
            </a:extLst>
          </p:cNvPr>
          <p:cNvPicPr>
            <a:picLocks noChangeAspect="1"/>
          </p:cNvPicPr>
          <p:nvPr/>
        </p:nvPicPr>
        <p:blipFill>
          <a:blip r:embed="rId2"/>
          <a:stretch>
            <a:fillRect/>
          </a:stretch>
        </p:blipFill>
        <p:spPr>
          <a:xfrm>
            <a:off x="2017145" y="1953682"/>
            <a:ext cx="2446232" cy="274344"/>
          </a:xfrm>
          <a:prstGeom prst="rect">
            <a:avLst/>
          </a:prstGeom>
        </p:spPr>
      </p:pic>
      <p:pic>
        <p:nvPicPr>
          <p:cNvPr id="25" name="图片 24">
            <a:extLst>
              <a:ext uri="{FF2B5EF4-FFF2-40B4-BE49-F238E27FC236}">
                <a16:creationId xmlns:a16="http://schemas.microsoft.com/office/drawing/2014/main" id="{6D45D883-4527-4188-8AC5-4873FF681B48}"/>
              </a:ext>
            </a:extLst>
          </p:cNvPr>
          <p:cNvPicPr>
            <a:picLocks noChangeAspect="1"/>
          </p:cNvPicPr>
          <p:nvPr/>
        </p:nvPicPr>
        <p:blipFill>
          <a:blip r:embed="rId3"/>
          <a:stretch>
            <a:fillRect/>
          </a:stretch>
        </p:blipFill>
        <p:spPr>
          <a:xfrm>
            <a:off x="9544599" y="5157512"/>
            <a:ext cx="799569" cy="593495"/>
          </a:xfrm>
          <a:prstGeom prst="rect">
            <a:avLst/>
          </a:prstGeom>
        </p:spPr>
      </p:pic>
      <p:sp>
        <p:nvSpPr>
          <p:cNvPr id="27" name="矩形: 圆角 26">
            <a:extLst>
              <a:ext uri="{FF2B5EF4-FFF2-40B4-BE49-F238E27FC236}">
                <a16:creationId xmlns:a16="http://schemas.microsoft.com/office/drawing/2014/main" id="{7DD22D85-B1F7-4D1F-B406-C2B9CBCDF834}"/>
              </a:ext>
            </a:extLst>
          </p:cNvPr>
          <p:cNvSpPr/>
          <p:nvPr/>
        </p:nvSpPr>
        <p:spPr>
          <a:xfrm>
            <a:off x="8956831" y="2468305"/>
            <a:ext cx="1975104" cy="53129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p>
        </p:txBody>
      </p:sp>
      <p:cxnSp>
        <p:nvCxnSpPr>
          <p:cNvPr id="7" name="直接箭头连接符 6">
            <a:extLst>
              <a:ext uri="{FF2B5EF4-FFF2-40B4-BE49-F238E27FC236}">
                <a16:creationId xmlns:a16="http://schemas.microsoft.com/office/drawing/2014/main" id="{EE5B73F2-6B30-4D35-9EEF-52D8EF7043BF}"/>
              </a:ext>
            </a:extLst>
          </p:cNvPr>
          <p:cNvCxnSpPr/>
          <p:nvPr/>
        </p:nvCxnSpPr>
        <p:spPr>
          <a:xfrm>
            <a:off x="9544599" y="3420885"/>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23D9074F-1736-424F-B6CC-D2CD4BCCC70C}"/>
              </a:ext>
            </a:extLst>
          </p:cNvPr>
          <p:cNvCxnSpPr>
            <a:cxnSpLocks/>
          </p:cNvCxnSpPr>
          <p:nvPr/>
        </p:nvCxnSpPr>
        <p:spPr>
          <a:xfrm flipV="1">
            <a:off x="10466716" y="3404435"/>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文本框 38">
            <a:extLst>
              <a:ext uri="{FF2B5EF4-FFF2-40B4-BE49-F238E27FC236}">
                <a16:creationId xmlns:a16="http://schemas.microsoft.com/office/drawing/2014/main" id="{8A18453C-979E-4866-9A3D-5F1185C6EB9B}"/>
              </a:ext>
            </a:extLst>
          </p:cNvPr>
          <p:cNvSpPr txBox="1"/>
          <p:nvPr/>
        </p:nvSpPr>
        <p:spPr>
          <a:xfrm>
            <a:off x="8956831" y="4068756"/>
            <a:ext cx="830750"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SQL</a:t>
            </a:r>
          </a:p>
        </p:txBody>
      </p:sp>
      <p:sp>
        <p:nvSpPr>
          <p:cNvPr id="47" name="文本框 46">
            <a:extLst>
              <a:ext uri="{FF2B5EF4-FFF2-40B4-BE49-F238E27FC236}">
                <a16:creationId xmlns:a16="http://schemas.microsoft.com/office/drawing/2014/main" id="{46E2DAC2-D380-4974-88F9-3C918113DC36}"/>
              </a:ext>
            </a:extLst>
          </p:cNvPr>
          <p:cNvSpPr txBox="1"/>
          <p:nvPr/>
        </p:nvSpPr>
        <p:spPr>
          <a:xfrm>
            <a:off x="10516560" y="4087331"/>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Tree>
    <p:extLst>
      <p:ext uri="{BB962C8B-B14F-4D97-AF65-F5344CB8AC3E}">
        <p14:creationId xmlns:p14="http://schemas.microsoft.com/office/powerpoint/2010/main" val="117743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randombar(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38" grpId="0" animBg="1"/>
      <p:bldP spid="41" grpId="0" animBg="1"/>
      <p:bldP spid="4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rgbClr val="C00000"/>
                </a:solidFill>
              </a:rPr>
              <a:t>JDBC API </a:t>
            </a:r>
            <a:r>
              <a:rPr lang="zh-CN" altLang="en-US">
                <a:solidFill>
                  <a:srgbClr val="C00000"/>
                </a:solidFill>
              </a:rPr>
              <a:t>详解</a:t>
            </a:r>
            <a:endParaRPr lang="en-US" altLang="zh-CN">
              <a:solidFill>
                <a:srgbClr val="C00000"/>
              </a:solidFill>
            </a:endParaRPr>
          </a:p>
          <a:p>
            <a:r>
              <a:rPr kumimoji="1" lang="zh-CN" altLang="en-US"/>
              <a:t>数据库连接池</a:t>
            </a:r>
            <a:endParaRPr kumimoji="1" lang="en-US" altLang="zh-CN"/>
          </a:p>
          <a:p>
            <a:endParaRPr kumimoji="1" lang="zh-CN" altLang="en-US"/>
          </a:p>
        </p:txBody>
      </p:sp>
    </p:spTree>
    <p:extLst>
      <p:ext uri="{BB962C8B-B14F-4D97-AF65-F5344CB8AC3E}">
        <p14:creationId xmlns:p14="http://schemas.microsoft.com/office/powerpoint/2010/main" val="193470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ctrTitle"/>
          </p:nvPr>
        </p:nvSpPr>
        <p:spPr/>
        <p:txBody>
          <a:bodyPr>
            <a:normAutofit fontScale="90000"/>
          </a:bodyPr>
          <a:lstStyle/>
          <a:p>
            <a:r>
              <a:rPr lang="en-US" altLang="zh-CN"/>
              <a:t>JDBC API </a:t>
            </a:r>
            <a:r>
              <a:rPr lang="zh-CN" altLang="en-US"/>
              <a:t>详解</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idx="10"/>
          </p:nvPr>
        </p:nvSpPr>
        <p:spPr>
          <a:xfrm>
            <a:off x="5273040" y="3069272"/>
            <a:ext cx="5466080" cy="3581694"/>
          </a:xfrm>
        </p:spPr>
        <p:txBody>
          <a:bodyPr/>
          <a:lstStyle/>
          <a:p>
            <a:r>
              <a:rPr lang="en-US" altLang="zh-CN"/>
              <a:t>DriverManager</a:t>
            </a:r>
          </a:p>
          <a:p>
            <a:r>
              <a:rPr kumimoji="1" lang="en-US" altLang="zh-CN"/>
              <a:t>Connection</a:t>
            </a:r>
          </a:p>
          <a:p>
            <a:r>
              <a:rPr kumimoji="1" lang="en-US" altLang="zh-CN"/>
              <a:t>Statement</a:t>
            </a:r>
          </a:p>
          <a:p>
            <a:r>
              <a:rPr kumimoji="1" lang="en-US" altLang="zh-CN"/>
              <a:t>ResultSet</a:t>
            </a:r>
          </a:p>
          <a:p>
            <a:r>
              <a:rPr kumimoji="1" lang="en-US" altLang="zh-CN"/>
              <a:t>PreparedStatement</a:t>
            </a:r>
          </a:p>
        </p:txBody>
      </p:sp>
      <p:sp>
        <p:nvSpPr>
          <p:cNvPr id="4" name="文本占位符 3">
            <a:extLst>
              <a:ext uri="{FF2B5EF4-FFF2-40B4-BE49-F238E27FC236}">
                <a16:creationId xmlns:a16="http://schemas.microsoft.com/office/drawing/2014/main" id="{F971600F-8C84-49B5-A820-FE2EC95F962A}"/>
              </a:ext>
            </a:extLst>
          </p:cNvPr>
          <p:cNvSpPr>
            <a:spLocks noGrp="1"/>
          </p:cNvSpPr>
          <p:nvPr>
            <p:ph type="body" sz="quarter" idx="11"/>
          </p:nvPr>
        </p:nvSpPr>
        <p:spPr/>
        <p:txBody>
          <a:bodyPr/>
          <a:lstStyle/>
          <a:p>
            <a:r>
              <a:rPr lang="en-US" altLang="zh-CN"/>
              <a:t>03</a:t>
            </a:r>
            <a:endParaRPr lang="zh-CN" altLang="en-US"/>
          </a:p>
        </p:txBody>
      </p:sp>
    </p:spTree>
    <p:extLst>
      <p:ext uri="{BB962C8B-B14F-4D97-AF65-F5344CB8AC3E}">
        <p14:creationId xmlns:p14="http://schemas.microsoft.com/office/powerpoint/2010/main" val="346291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a:extLst>
              <a:ext uri="{FF2B5EF4-FFF2-40B4-BE49-F238E27FC236}">
                <a16:creationId xmlns:a16="http://schemas.microsoft.com/office/drawing/2014/main" id="{3327B80F-5666-4B37-8934-EA330FE742B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a:extLst>
              <a:ext uri="{FF2B5EF4-FFF2-40B4-BE49-F238E27FC236}">
                <a16:creationId xmlns:a16="http://schemas.microsoft.com/office/drawing/2014/main" id="{D42081EA-83A7-4532-BB55-B9121950E752}"/>
              </a:ext>
            </a:extLst>
          </p:cNvPr>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a:extLst>
              <a:ext uri="{FF2B5EF4-FFF2-40B4-BE49-F238E27FC236}">
                <a16:creationId xmlns:a16="http://schemas.microsoft.com/office/drawing/2014/main" id="{75E3399E-6729-40B3-92E9-688D859BFCEF}"/>
              </a:ext>
            </a:extLst>
          </p:cNvPr>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DriverManager(</a:t>
            </a:r>
            <a:r>
              <a:rPr lang="zh-CN" altLang="en-US" sz="1400">
                <a:solidFill>
                  <a:schemeClr val="tx1">
                    <a:lumMod val="85000"/>
                    <a:lumOff val="15000"/>
                  </a:schemeClr>
                </a:solidFill>
                <a:latin typeface="微软雅黑" panose="020B0503020204020204" pitchFamily="34" charset="-122"/>
                <a:ea typeface="Alibaba PuHuiTi B"/>
              </a:rPr>
              <a:t>驱动管理类</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获取数据库连接</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44088</TotalTime>
  <Words>1859</Words>
  <Application>Microsoft Office PowerPoint</Application>
  <PresentationFormat>宽屏</PresentationFormat>
  <Paragraphs>355</Paragraphs>
  <Slides>41</Slides>
  <Notes>10</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41</vt:i4>
      </vt:variant>
    </vt:vector>
  </HeadingPairs>
  <TitlesOfParts>
    <vt:vector size="63" baseType="lpstr">
      <vt:lpstr>Alibaba PuHuiTi B</vt:lpstr>
      <vt:lpstr>Alibaba PuHuiTi M</vt:lpstr>
      <vt:lpstr>Alibaba PuHuiTi R</vt:lpstr>
      <vt:lpstr>Arial Unicode MS</vt:lpstr>
      <vt:lpstr>JetBrains Mono</vt:lpstr>
      <vt:lpstr>阿里巴巴普惠体</vt:lpstr>
      <vt:lpstr>等线</vt:lpstr>
      <vt:lpstr>黑体</vt:lpstr>
      <vt:lpstr>宋体</vt:lpstr>
      <vt:lpstr>微软雅黑</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JDBC</vt:lpstr>
      <vt:lpstr>PowerPoint 演示文稿</vt:lpstr>
      <vt:lpstr>PowerPoint 演示文稿</vt:lpstr>
      <vt:lpstr>PowerPoint 演示文稿</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PowerPoint 演示文稿</vt:lpstr>
      <vt:lpstr>PowerPoint 演示文稿</vt:lpstr>
      <vt:lpstr>数据库连接池</vt:lpstr>
      <vt:lpstr>PowerPoint 演示文稿</vt:lpstr>
      <vt:lpstr>PowerPoint 演示文稿</vt:lpstr>
      <vt:lpstr>PowerPoint 演示文稿</vt:lpstr>
      <vt:lpstr>练习</vt:lpstr>
      <vt:lpstr>练习</vt:lpstr>
      <vt:lpstr>练习</vt:lpstr>
      <vt:lpstr>增删改查练习</vt:lpstr>
      <vt:lpstr>练习</vt:lpstr>
      <vt:lpstr>增删改查练习</vt:lpstr>
      <vt:lpstr>练习</vt:lpstr>
      <vt:lpstr>增删改查练习</vt:lpstr>
      <vt:lpstr>练习</vt:lpstr>
      <vt:lpstr>增删改查练习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张老师</cp:lastModifiedBy>
  <cp:revision>917</cp:revision>
  <dcterms:created xsi:type="dcterms:W3CDTF">2020-03-31T02:23:27Z</dcterms:created>
  <dcterms:modified xsi:type="dcterms:W3CDTF">2023-07-19T15:28:28Z</dcterms:modified>
</cp:coreProperties>
</file>