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81"/>
  </p:notesMasterIdLst>
  <p:sldIdLst>
    <p:sldId id="256" r:id="rId3"/>
    <p:sldId id="283" r:id="rId4"/>
    <p:sldId id="284" r:id="rId5"/>
    <p:sldId id="289" r:id="rId6"/>
    <p:sldId id="290" r:id="rId7"/>
    <p:sldId id="291" r:id="rId8"/>
    <p:sldId id="295" r:id="rId9"/>
    <p:sldId id="293" r:id="rId10"/>
    <p:sldId id="294" r:id="rId11"/>
    <p:sldId id="285" r:id="rId12"/>
    <p:sldId id="286" r:id="rId13"/>
    <p:sldId id="296" r:id="rId14"/>
    <p:sldId id="297" r:id="rId15"/>
    <p:sldId id="298" r:id="rId16"/>
    <p:sldId id="299" r:id="rId17"/>
    <p:sldId id="300" r:id="rId18"/>
    <p:sldId id="301" r:id="rId19"/>
    <p:sldId id="302" r:id="rId20"/>
    <p:sldId id="304" r:id="rId21"/>
    <p:sldId id="305" r:id="rId22"/>
    <p:sldId id="308" r:id="rId23"/>
    <p:sldId id="309" r:id="rId24"/>
    <p:sldId id="310" r:id="rId25"/>
    <p:sldId id="311" r:id="rId26"/>
    <p:sldId id="313" r:id="rId27"/>
    <p:sldId id="314" r:id="rId28"/>
    <p:sldId id="315" r:id="rId29"/>
    <p:sldId id="312" r:id="rId30"/>
    <p:sldId id="316" r:id="rId31"/>
    <p:sldId id="343" r:id="rId32"/>
    <p:sldId id="358" r:id="rId33"/>
    <p:sldId id="359" r:id="rId34"/>
    <p:sldId id="360" r:id="rId35"/>
    <p:sldId id="317" r:id="rId36"/>
    <p:sldId id="322" r:id="rId37"/>
    <p:sldId id="342" r:id="rId38"/>
    <p:sldId id="318" r:id="rId39"/>
    <p:sldId id="319" r:id="rId40"/>
    <p:sldId id="320" r:id="rId41"/>
    <p:sldId id="321" r:id="rId42"/>
    <p:sldId id="354" r:id="rId43"/>
    <p:sldId id="323" r:id="rId44"/>
    <p:sldId id="324" r:id="rId45"/>
    <p:sldId id="326" r:id="rId46"/>
    <p:sldId id="325" r:id="rId47"/>
    <p:sldId id="327" r:id="rId48"/>
    <p:sldId id="328" r:id="rId49"/>
    <p:sldId id="329" r:id="rId50"/>
    <p:sldId id="330" r:id="rId51"/>
    <p:sldId id="331" r:id="rId52"/>
    <p:sldId id="332" r:id="rId53"/>
    <p:sldId id="333" r:id="rId54"/>
    <p:sldId id="355" r:id="rId55"/>
    <p:sldId id="356" r:id="rId56"/>
    <p:sldId id="357" r:id="rId57"/>
    <p:sldId id="361" r:id="rId58"/>
    <p:sldId id="334" r:id="rId59"/>
    <p:sldId id="339" r:id="rId60"/>
    <p:sldId id="340" r:id="rId61"/>
    <p:sldId id="341" r:id="rId62"/>
    <p:sldId id="338" r:id="rId63"/>
    <p:sldId id="307" r:id="rId64"/>
    <p:sldId id="336" r:id="rId65"/>
    <p:sldId id="273" r:id="rId66"/>
    <p:sldId id="335" r:id="rId67"/>
    <p:sldId id="337" r:id="rId68"/>
    <p:sldId id="303" r:id="rId69"/>
    <p:sldId id="344" r:id="rId70"/>
    <p:sldId id="345" r:id="rId71"/>
    <p:sldId id="346" r:id="rId72"/>
    <p:sldId id="347" r:id="rId73"/>
    <p:sldId id="348" r:id="rId74"/>
    <p:sldId id="349" r:id="rId75"/>
    <p:sldId id="350" r:id="rId76"/>
    <p:sldId id="351" r:id="rId77"/>
    <p:sldId id="352" r:id="rId78"/>
    <p:sldId id="353" r:id="rId79"/>
    <p:sldId id="262" r:id="rId8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4" autoAdjust="0"/>
    <p:restoredTop sz="83755" autoAdjust="0"/>
  </p:normalViewPr>
  <p:slideViewPr>
    <p:cSldViewPr>
      <p:cViewPr varScale="1">
        <p:scale>
          <a:sx n="68" d="100"/>
          <a:sy n="68" d="100"/>
        </p:scale>
        <p:origin x="124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presProps" Target="presProp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86"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483F816C-F53B-4421-B0DF-B1A4452435D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23555" name="Rectangle 3">
            <a:extLst>
              <a:ext uri="{FF2B5EF4-FFF2-40B4-BE49-F238E27FC236}">
                <a16:creationId xmlns:a16="http://schemas.microsoft.com/office/drawing/2014/main" id="{23553500-39E5-4605-9570-B82521A2781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id="{0E9A8DDA-8340-4D4F-BA93-0C26483CE70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a:extLst>
              <a:ext uri="{FF2B5EF4-FFF2-40B4-BE49-F238E27FC236}">
                <a16:creationId xmlns:a16="http://schemas.microsoft.com/office/drawing/2014/main" id="{8C2C68A5-D9B2-41F0-8602-FFDB4BD7FF0E}"/>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3558" name="Rectangle 6">
            <a:extLst>
              <a:ext uri="{FF2B5EF4-FFF2-40B4-BE49-F238E27FC236}">
                <a16:creationId xmlns:a16="http://schemas.microsoft.com/office/drawing/2014/main" id="{D2DACC3C-9824-48FB-AE18-4A951B862C3C}"/>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23559" name="Rectangle 7">
            <a:extLst>
              <a:ext uri="{FF2B5EF4-FFF2-40B4-BE49-F238E27FC236}">
                <a16:creationId xmlns:a16="http://schemas.microsoft.com/office/drawing/2014/main" id="{C2746B7B-65C4-4C8B-A8EA-2A3209C80615}"/>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A06E4EBB-A3BC-454A-9638-ECD57088755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31A61C16-C4F5-4912-A287-9C3C756434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fld id="{8FA52848-33D5-4AEA-AE20-56FA68E6BCDC}" type="slidenum">
              <a:rPr lang="en-US" altLang="zh-CN" sz="1200">
                <a:latin typeface="Times New Roman" panose="02020603050405020304" pitchFamily="18" charset="0"/>
              </a:rPr>
              <a:pPr eaLnBrk="1" hangingPunct="1"/>
              <a:t>10</a:t>
            </a:fld>
            <a:endParaRPr lang="en-US" altLang="zh-CN" sz="1200">
              <a:latin typeface="Times New Roman" panose="02020603050405020304" pitchFamily="18" charset="0"/>
            </a:endParaRPr>
          </a:p>
        </p:txBody>
      </p:sp>
      <p:sp>
        <p:nvSpPr>
          <p:cNvPr id="38915" name="Rectangle 2">
            <a:extLst>
              <a:ext uri="{FF2B5EF4-FFF2-40B4-BE49-F238E27FC236}">
                <a16:creationId xmlns:a16="http://schemas.microsoft.com/office/drawing/2014/main" id="{05FD844E-7AD2-4813-AE62-6461555A6E70}"/>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BBCCEC21-D2B3-41C2-8D2D-59454DAFD3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Sun</a:t>
            </a:r>
            <a:r>
              <a:rPr lang="zh-CN" altLang="en-US"/>
              <a:t>公司为简化数据库开发，定义了一套</a:t>
            </a:r>
            <a:r>
              <a:rPr lang="en-US" altLang="zh-CN"/>
              <a:t>jdbc</a:t>
            </a:r>
            <a:r>
              <a:rPr lang="zh-CN" altLang="en-US"/>
              <a:t>接口，这套接口由数据库厂商去实现，这样，开发人员只需要学习</a:t>
            </a:r>
            <a:r>
              <a:rPr lang="en-US" altLang="zh-CN"/>
              <a:t>jdbc</a:t>
            </a:r>
            <a:r>
              <a:rPr lang="zh-CN" altLang="en-US"/>
              <a:t>接口，并通过</a:t>
            </a:r>
            <a:r>
              <a:rPr lang="en-US" altLang="zh-CN"/>
              <a:t>jdbc</a:t>
            </a:r>
            <a:r>
              <a:rPr lang="zh-CN" altLang="en-US"/>
              <a:t>加载具体的驱动，就可以操作数据库。</a:t>
            </a:r>
          </a:p>
        </p:txBody>
      </p:sp>
    </p:spTree>
    <p:extLst>
      <p:ext uri="{BB962C8B-B14F-4D97-AF65-F5344CB8AC3E}">
        <p14:creationId xmlns:p14="http://schemas.microsoft.com/office/powerpoint/2010/main" val="2578770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4F2FBC27-1021-44AB-A827-90F3CB22E8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fld id="{491833A7-C66D-4F08-B10B-D9C9E1C5056C}" type="slidenum">
              <a:rPr lang="en-US" altLang="zh-CN" sz="1200">
                <a:latin typeface="Times New Roman" panose="02020603050405020304" pitchFamily="18" charset="0"/>
              </a:rPr>
              <a:pPr eaLnBrk="1" hangingPunct="1"/>
              <a:t>52</a:t>
            </a:fld>
            <a:endParaRPr lang="en-US" altLang="zh-CN" sz="1200">
              <a:latin typeface="Times New Roman" panose="02020603050405020304" pitchFamily="18" charset="0"/>
            </a:endParaRPr>
          </a:p>
        </p:txBody>
      </p:sp>
      <p:sp>
        <p:nvSpPr>
          <p:cNvPr id="56323" name="Rectangle 2">
            <a:extLst>
              <a:ext uri="{FF2B5EF4-FFF2-40B4-BE49-F238E27FC236}">
                <a16:creationId xmlns:a16="http://schemas.microsoft.com/office/drawing/2014/main" id="{0F619192-C4A3-4AEA-A491-954C94785F2F}"/>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374E647A-1CC3-4D3D-90F6-68ED9E1089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12291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A00DF9F6-C525-44C8-A446-DA5295F8B2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fld id="{2A2F9F9F-8D81-468B-A42B-D71C0B5EB705}" type="slidenum">
              <a:rPr lang="en-US" altLang="zh-CN" sz="1200">
                <a:latin typeface="Times New Roman" panose="02020603050405020304" pitchFamily="18" charset="0"/>
              </a:rPr>
              <a:pPr eaLnBrk="1" hangingPunct="1"/>
              <a:t>55</a:t>
            </a:fld>
            <a:endParaRPr lang="en-US" altLang="zh-CN" sz="1200">
              <a:latin typeface="Times New Roman" panose="02020603050405020304" pitchFamily="18" charset="0"/>
            </a:endParaRPr>
          </a:p>
        </p:txBody>
      </p:sp>
      <p:sp>
        <p:nvSpPr>
          <p:cNvPr id="47107" name="Rectangle 2">
            <a:extLst>
              <a:ext uri="{FF2B5EF4-FFF2-40B4-BE49-F238E27FC236}">
                <a16:creationId xmlns:a16="http://schemas.microsoft.com/office/drawing/2014/main" id="{58EFFEDA-0921-4B6A-A5FC-6BE77779A0AF}"/>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213666A5-FEA4-40B2-858E-0DE3AFA26D6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a:t>public interface CustomerDAO {</a:t>
            </a:r>
          </a:p>
          <a:p>
            <a:pPr eaLnBrk="1" hangingPunct="1"/>
            <a:r>
              <a:rPr lang="en-US" altLang="zh-CN" sz="1000"/>
              <a:t>  public int insertCustomer(...);</a:t>
            </a:r>
          </a:p>
          <a:p>
            <a:pPr eaLnBrk="1" hangingPunct="1"/>
            <a:r>
              <a:rPr lang="en-US" altLang="zh-CN" sz="1000"/>
              <a:t>  public boolean deleteCustomer(...);</a:t>
            </a:r>
          </a:p>
          <a:p>
            <a:pPr eaLnBrk="1" hangingPunct="1"/>
            <a:r>
              <a:rPr lang="en-US" altLang="zh-CN" sz="1000"/>
              <a:t>  public Customer findCustomer(...);</a:t>
            </a:r>
          </a:p>
          <a:p>
            <a:pPr eaLnBrk="1" hangingPunct="1"/>
            <a:r>
              <a:rPr lang="en-US" altLang="zh-CN" sz="1000"/>
              <a:t>  public boolean updateCustomer(...);</a:t>
            </a:r>
          </a:p>
          <a:p>
            <a:pPr eaLnBrk="1" hangingPunct="1"/>
            <a:r>
              <a:rPr lang="en-US" altLang="zh-CN" sz="1000"/>
              <a:t>  public Collection selectCustomersTO(...);</a:t>
            </a:r>
          </a:p>
          <a:p>
            <a:pPr eaLnBrk="1" hangingPunct="1"/>
            <a:r>
              <a:rPr lang="en-US" altLang="zh-CN" sz="1000"/>
              <a:t>  ...</a:t>
            </a:r>
          </a:p>
          <a:p>
            <a:pPr eaLnBrk="1" hangingPunct="1"/>
            <a:r>
              <a:rPr lang="en-US" altLang="zh-CN" sz="1000"/>
              <a:t>} </a:t>
            </a:r>
          </a:p>
          <a:p>
            <a:pPr eaLnBrk="1" hangingPunct="1"/>
            <a:endParaRPr lang="en-US" altLang="zh-CN" sz="1000"/>
          </a:p>
          <a:p>
            <a:pPr eaLnBrk="1" hangingPunct="1"/>
            <a:r>
              <a:rPr lang="en-US" altLang="zh-CN" sz="1000"/>
              <a:t>public class Customer implements java.io.Serializable {</a:t>
            </a:r>
          </a:p>
          <a:p>
            <a:pPr eaLnBrk="1" hangingPunct="1"/>
            <a:r>
              <a:rPr lang="en-US" altLang="zh-CN" sz="1000"/>
              <a:t>      // member variables</a:t>
            </a:r>
          </a:p>
          <a:p>
            <a:pPr eaLnBrk="1" hangingPunct="1"/>
            <a:r>
              <a:rPr lang="en-US" altLang="zh-CN" sz="1000"/>
              <a:t>      int CustomerNumber;</a:t>
            </a:r>
          </a:p>
          <a:p>
            <a:pPr eaLnBrk="1" hangingPunct="1"/>
            <a:r>
              <a:rPr lang="en-US" altLang="zh-CN" sz="1000"/>
              <a:t>      String name;</a:t>
            </a:r>
          </a:p>
          <a:p>
            <a:pPr eaLnBrk="1" hangingPunct="1"/>
            <a:r>
              <a:rPr lang="en-US" altLang="zh-CN" sz="1000"/>
              <a:t>      String streetAddress;</a:t>
            </a:r>
          </a:p>
          <a:p>
            <a:pPr eaLnBrk="1" hangingPunct="1"/>
            <a:r>
              <a:rPr lang="en-US" altLang="zh-CN" sz="1000"/>
              <a:t>      String city;</a:t>
            </a:r>
          </a:p>
          <a:p>
            <a:pPr eaLnBrk="1" hangingPunct="1"/>
            <a:r>
              <a:rPr lang="en-US" altLang="zh-CN" sz="1000"/>
              <a:t>      ...</a:t>
            </a:r>
          </a:p>
          <a:p>
            <a:pPr eaLnBrk="1" hangingPunct="1"/>
            <a:r>
              <a:rPr lang="en-US" altLang="zh-CN" sz="1000"/>
              <a:t>      // getter and setter methods...</a:t>
            </a:r>
          </a:p>
          <a:p>
            <a:pPr eaLnBrk="1" hangingPunct="1"/>
            <a:r>
              <a:rPr lang="en-US" altLang="zh-CN" sz="1000"/>
              <a:t>      ...</a:t>
            </a:r>
          </a:p>
          <a:p>
            <a:pPr eaLnBrk="1" hangingPunct="1"/>
            <a:r>
              <a:rPr lang="en-US" altLang="zh-CN" sz="1000"/>
              <a:t>}</a:t>
            </a:r>
          </a:p>
        </p:txBody>
      </p:sp>
    </p:spTree>
    <p:extLst>
      <p:ext uri="{BB962C8B-B14F-4D97-AF65-F5344CB8AC3E}">
        <p14:creationId xmlns:p14="http://schemas.microsoft.com/office/powerpoint/2010/main" val="3162010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143000" y="685800"/>
            <a:ext cx="4572000" cy="3429000"/>
          </a:xfrm>
          <a:prstGeom prst="rect">
            <a:avLst/>
          </a:prstGeom>
        </p:spPr>
      </p:sp>
      <p:sp>
        <p:nvSpPr>
          <p:cNvPr id="29699" name="Rectangle 3"/>
          <p:cNvSpPr>
            <a:spLocks noGrp="1" noChangeArrowheads="1"/>
          </p:cNvSpPr>
          <p:nvPr>
            <p:ph type="body" idx="1"/>
          </p:nvPr>
        </p:nvSpPr>
        <p:spPr/>
        <p:txBody>
          <a:bodyPr/>
          <a:lstStyle/>
          <a:p>
            <a:r>
              <a:rPr lang="zh-CN"/>
              <a:t>原来由</a:t>
            </a:r>
            <a:r>
              <a:rPr lang="zh-CN" altLang="zh-CN"/>
              <a:t>jdbcUtil</a:t>
            </a:r>
            <a:r>
              <a:rPr lang="zh-CN"/>
              <a:t>创建连接，现在由</a:t>
            </a:r>
            <a:r>
              <a:rPr lang="zh-CN" altLang="zh-CN"/>
              <a:t>dataSource</a:t>
            </a:r>
            <a:r>
              <a:rPr lang="zh-CN"/>
              <a:t>创建连接，为实现不和具体数据为绑定，因此</a:t>
            </a:r>
            <a:r>
              <a:rPr lang="zh-CN" altLang="zh-CN"/>
              <a:t>datasource</a:t>
            </a:r>
            <a:r>
              <a:rPr lang="zh-CN"/>
              <a:t>也应采用配置文件的方法获得连接。</a:t>
            </a:r>
          </a:p>
        </p:txBody>
      </p:sp>
    </p:spTree>
    <p:extLst>
      <p:ext uri="{BB962C8B-B14F-4D97-AF65-F5344CB8AC3E}">
        <p14:creationId xmlns:p14="http://schemas.microsoft.com/office/powerpoint/2010/main" val="1329302939"/>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8649C1DB-D00D-47BA-A05C-75F7BBA33732}"/>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FF3FB6-24E6-471A-A7B3-27CA5F5B230F}" type="slidenum">
              <a:rPr lang="en-US" altLang="zh-CN"/>
              <a:pPr/>
              <a:t>64</a:t>
            </a:fld>
            <a:endParaRPr lang="en-US" altLang="zh-CN"/>
          </a:p>
        </p:txBody>
      </p:sp>
      <p:sp>
        <p:nvSpPr>
          <p:cNvPr id="24579" name="Rectangle 2">
            <a:extLst>
              <a:ext uri="{FF2B5EF4-FFF2-40B4-BE49-F238E27FC236}">
                <a16:creationId xmlns:a16="http://schemas.microsoft.com/office/drawing/2014/main" id="{CFD9B986-E1EA-4D42-86FB-FA054FB36061}"/>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6EB525FC-FB82-45B7-A3E7-4CA346709B92}"/>
              </a:ext>
            </a:extLst>
          </p:cNvPr>
          <p:cNvSpPr>
            <a:spLocks noGrp="1" noChangeArrowheads="1"/>
          </p:cNvSpPr>
          <p:nvPr>
            <p:ph type="body" idx="1"/>
          </p:nvPr>
        </p:nvSpPr>
        <p:spPr>
          <a:noFill/>
        </p:spPr>
        <p:txBody>
          <a:bodyPr/>
          <a:lstStyle/>
          <a:p>
            <a:pPr eaLnBrk="1" hangingPunct="1"/>
            <a:r>
              <a:rPr lang="en-US" altLang="zh-CN"/>
              <a:t> * </a:t>
            </a:r>
            <a:r>
              <a:rPr lang="zh-CN" altLang="en-US"/>
              <a:t>对各个函数进行测试</a:t>
            </a:r>
            <a:r>
              <a:rPr lang="en-US" altLang="zh-CN"/>
              <a:t>.</a:t>
            </a:r>
          </a:p>
          <a:p>
            <a:pPr eaLnBrk="1" hangingPunct="1"/>
            <a:r>
              <a:rPr lang="en-US" altLang="zh-CN"/>
              <a:t> sm=ct.createStatement(ResultSet.</a:t>
            </a:r>
            <a:r>
              <a:rPr lang="en-US" altLang="zh-CN" i="1"/>
              <a:t>TYPE_SCROLL_SENSITIVE</a:t>
            </a:r>
            <a:r>
              <a:rPr lang="en-US" altLang="zh-CN"/>
              <a:t>,ResultSet.</a:t>
            </a:r>
            <a:r>
              <a:rPr lang="en-US" altLang="zh-CN" i="1"/>
              <a:t>CONCUR_READ_ONLY</a:t>
            </a:r>
            <a:r>
              <a:rPr lang="en-US" altLang="zh-CN"/>
              <a:t>);</a:t>
            </a:r>
          </a:p>
          <a:p>
            <a:pPr lvl="1" eaLnBrk="1" hangingPunct="1"/>
            <a:r>
              <a:rPr lang="en-US" altLang="zh-CN"/>
              <a:t>resultSetType - </a:t>
            </a:r>
            <a:r>
              <a:rPr lang="zh-CN" altLang="en-US"/>
              <a:t>结果集类型，它是 </a:t>
            </a:r>
            <a:r>
              <a:rPr lang="en-US" altLang="zh-CN"/>
              <a:t>ResultSet.TYPE_FORWARD_ONLY(</a:t>
            </a:r>
            <a:r>
              <a:rPr lang="zh-CN" altLang="en-US"/>
              <a:t>默认</a:t>
            </a:r>
            <a:r>
              <a:rPr lang="en-US" altLang="zh-CN"/>
              <a:t>)</a:t>
            </a:r>
            <a:r>
              <a:rPr lang="zh-CN" altLang="en-US"/>
              <a:t>、</a:t>
            </a:r>
            <a:r>
              <a:rPr lang="en-US" altLang="zh-CN"/>
              <a:t>ResultSet.TYPE_SCROLL_INSENSITIVE(</a:t>
            </a:r>
            <a:r>
              <a:rPr lang="zh-CN" altLang="en-US"/>
              <a:t>查询的结果集不会更新</a:t>
            </a:r>
            <a:r>
              <a:rPr lang="en-US" altLang="zh-CN"/>
              <a:t>) </a:t>
            </a:r>
            <a:r>
              <a:rPr lang="zh-CN" altLang="en-US"/>
              <a:t>或 </a:t>
            </a:r>
            <a:r>
              <a:rPr lang="en-US" altLang="zh-CN"/>
              <a:t>ResultSet.TYPE_SCROLL_SENSITIVE(</a:t>
            </a:r>
            <a:r>
              <a:rPr lang="zh-CN" altLang="en-US"/>
              <a:t>查询的结果集，当</a:t>
            </a:r>
            <a:r>
              <a:rPr lang="en-US" altLang="zh-CN"/>
              <a:t>next()</a:t>
            </a:r>
            <a:r>
              <a:rPr lang="zh-CN" altLang="en-US"/>
              <a:t>的时候会重新查询数据库</a:t>
            </a:r>
            <a:r>
              <a:rPr lang="en-US" altLang="zh-CN"/>
              <a:t>) </a:t>
            </a:r>
            <a:r>
              <a:rPr lang="zh-CN" altLang="en-US"/>
              <a:t>之一 </a:t>
            </a:r>
          </a:p>
          <a:p>
            <a:pPr lvl="1" eaLnBrk="1" hangingPunct="1"/>
            <a:r>
              <a:rPr lang="en-US" altLang="zh-CN"/>
              <a:t>resultSetConcurrency - </a:t>
            </a:r>
            <a:r>
              <a:rPr lang="zh-CN" altLang="en-US"/>
              <a:t>并发类型，它是 </a:t>
            </a:r>
            <a:r>
              <a:rPr lang="en-US" altLang="zh-CN"/>
              <a:t>ResultSet.CONCUR_READ_ONLY </a:t>
            </a:r>
            <a:r>
              <a:rPr lang="zh-CN" altLang="en-US"/>
              <a:t>或 </a:t>
            </a:r>
            <a:r>
              <a:rPr lang="en-US" altLang="zh-CN"/>
              <a:t>ResultSet.CONCUR_UPDATABLE </a:t>
            </a:r>
            <a:r>
              <a:rPr lang="zh-CN" altLang="en-US"/>
              <a:t>之一 </a:t>
            </a:r>
          </a:p>
          <a:p>
            <a:pPr eaLnBrk="1" hangingPunct="1"/>
            <a:endParaRPr lang="zh-CN" altLang="en-US"/>
          </a:p>
          <a:p>
            <a:pPr eaLnBrk="1" hangingPunct="1"/>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028A3B15-27F8-420F-B44B-72FFD2554A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fld id="{1CF32811-5D91-4722-8D53-E0998240AC04}" type="slidenum">
              <a:rPr lang="en-US" altLang="zh-CN" sz="1200">
                <a:latin typeface="Times New Roman" panose="02020603050405020304" pitchFamily="18" charset="0"/>
              </a:rPr>
              <a:pPr eaLnBrk="1" hangingPunct="1"/>
              <a:t>65</a:t>
            </a:fld>
            <a:endParaRPr lang="en-US" altLang="zh-CN" sz="1200">
              <a:latin typeface="Times New Roman" panose="02020603050405020304" pitchFamily="18" charset="0"/>
            </a:endParaRPr>
          </a:p>
        </p:txBody>
      </p:sp>
      <p:sp>
        <p:nvSpPr>
          <p:cNvPr id="45059" name="Rectangle 2">
            <a:extLst>
              <a:ext uri="{FF2B5EF4-FFF2-40B4-BE49-F238E27FC236}">
                <a16:creationId xmlns:a16="http://schemas.microsoft.com/office/drawing/2014/main" id="{28FE49B4-074E-4B0C-BA04-8A71E2654C99}"/>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13BCA84F-F14A-4C9D-BCA9-54AF012A9E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994356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D927E333-B19B-475A-AD87-2E3B1D0BE9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fld id="{03F969CB-24FD-44BD-8B73-2D44DD41219C}" type="slidenum">
              <a:rPr lang="en-US" altLang="zh-CN" sz="1200">
                <a:latin typeface="Times New Roman" panose="02020603050405020304" pitchFamily="18" charset="0"/>
              </a:rPr>
              <a:pPr eaLnBrk="1" hangingPunct="1"/>
              <a:t>11</a:t>
            </a:fld>
            <a:endParaRPr lang="en-US" altLang="zh-CN" sz="1200">
              <a:latin typeface="Times New Roman" panose="02020603050405020304" pitchFamily="18" charset="0"/>
            </a:endParaRPr>
          </a:p>
        </p:txBody>
      </p:sp>
      <p:sp>
        <p:nvSpPr>
          <p:cNvPr id="39939" name="Rectangle 2">
            <a:extLst>
              <a:ext uri="{FF2B5EF4-FFF2-40B4-BE49-F238E27FC236}">
                <a16:creationId xmlns:a16="http://schemas.microsoft.com/office/drawing/2014/main" id="{53CED0FB-F7E5-44BB-ADC5-36CCE2208E32}"/>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39D6B443-6754-4A21-8C2F-486C933F59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546862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EE8DE8F9-5678-4F46-8E71-BCF6AE5299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fld id="{9119C798-D837-407C-B1B1-58A65E0F2DDD}" type="slidenum">
              <a:rPr lang="en-US" altLang="zh-CN" sz="1200">
                <a:latin typeface="Times New Roman" panose="02020603050405020304" pitchFamily="18" charset="0"/>
              </a:rPr>
              <a:pPr eaLnBrk="1" hangingPunct="1"/>
              <a:t>27</a:t>
            </a:fld>
            <a:endParaRPr lang="en-US" altLang="zh-CN" sz="1200">
              <a:latin typeface="Times New Roman" panose="02020603050405020304" pitchFamily="18" charset="0"/>
            </a:endParaRPr>
          </a:p>
        </p:txBody>
      </p:sp>
      <p:sp>
        <p:nvSpPr>
          <p:cNvPr id="44035" name="Rectangle 2">
            <a:extLst>
              <a:ext uri="{FF2B5EF4-FFF2-40B4-BE49-F238E27FC236}">
                <a16:creationId xmlns:a16="http://schemas.microsoft.com/office/drawing/2014/main" id="{F233F446-2D60-4919-AC74-66449E90B979}"/>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AAFAD456-91A8-4082-87B7-A06FE3A5A0E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通过</a:t>
            </a:r>
            <a:r>
              <a:rPr lang="en-US" altLang="zh-CN"/>
              <a:t>Statement</a:t>
            </a:r>
            <a:r>
              <a:rPr lang="zh-CN" altLang="en-US"/>
              <a:t>执行查询时，得到的查询结果即结果集。</a:t>
            </a:r>
          </a:p>
          <a:p>
            <a:pPr eaLnBrk="1" hangingPunct="1"/>
            <a:r>
              <a:rPr lang="zh-CN" altLang="en-US"/>
              <a:t>结果集在</a:t>
            </a:r>
            <a:r>
              <a:rPr lang="en-US" altLang="zh-CN"/>
              <a:t>Java</a:t>
            </a:r>
            <a:r>
              <a:rPr lang="zh-CN" altLang="en-US"/>
              <a:t>中用</a:t>
            </a:r>
            <a:r>
              <a:rPr lang="en-US" altLang="zh-CN"/>
              <a:t>ResultSet</a:t>
            </a:r>
            <a:r>
              <a:rPr lang="zh-CN" altLang="en-US"/>
              <a:t>表示。</a:t>
            </a:r>
            <a:r>
              <a:rPr lang="en-US" altLang="zh-CN"/>
              <a:t>ResultSet</a:t>
            </a:r>
            <a:r>
              <a:rPr lang="zh-CN" altLang="en-US"/>
              <a:t>方法有些类似于集合框架中的</a:t>
            </a:r>
            <a:r>
              <a:rPr lang="en-US" altLang="zh-CN"/>
              <a:t>Iterator</a:t>
            </a:r>
            <a:r>
              <a:rPr lang="zh-CN" altLang="en-US"/>
              <a:t>，遍历</a:t>
            </a:r>
            <a:r>
              <a:rPr lang="en-US" altLang="zh-CN"/>
              <a:t>ResultSet</a:t>
            </a:r>
            <a:r>
              <a:rPr lang="zh-CN" altLang="en-US"/>
              <a:t>需要调用</a:t>
            </a:r>
            <a:r>
              <a:rPr lang="en-US" altLang="zh-CN"/>
              <a:t>ResultSet</a:t>
            </a:r>
            <a:r>
              <a:rPr lang="zh-CN" altLang="en-US"/>
              <a:t>的</a:t>
            </a:r>
            <a:r>
              <a:rPr lang="en-US" altLang="zh-CN"/>
              <a:t>next</a:t>
            </a:r>
            <a:r>
              <a:rPr lang="zh-CN" altLang="en-US"/>
              <a:t>方法。</a:t>
            </a:r>
          </a:p>
          <a:p>
            <a:pPr eaLnBrk="1" hangingPunct="1"/>
            <a:r>
              <a:rPr lang="zh-CN" altLang="en-US"/>
              <a:t>可以想象有一个游标，开始指向结果集的第一行之前，调用</a:t>
            </a:r>
            <a:r>
              <a:rPr lang="en-US" altLang="zh-CN"/>
              <a:t>next</a:t>
            </a:r>
            <a:r>
              <a:rPr lang="zh-CN" altLang="en-US"/>
              <a:t>方法时，首先会判断是否存在下一行，如果存在游标会下移一行，并且返回</a:t>
            </a:r>
            <a:r>
              <a:rPr lang="en-US" altLang="zh-CN"/>
              <a:t>true</a:t>
            </a:r>
            <a:r>
              <a:rPr lang="zh-CN" altLang="en-US"/>
              <a:t>，</a:t>
            </a:r>
          </a:p>
          <a:p>
            <a:pPr eaLnBrk="1" hangingPunct="1"/>
            <a:r>
              <a:rPr lang="zh-CN" altLang="en-US"/>
              <a:t>如果不存在下一行，则返回</a:t>
            </a:r>
            <a:r>
              <a:rPr lang="en-US" altLang="zh-CN"/>
              <a:t>false</a:t>
            </a:r>
            <a:r>
              <a:rPr lang="zh-CN" altLang="en-US"/>
              <a:t>，这样对于一个可能返回多行记录的</a:t>
            </a:r>
            <a:r>
              <a:rPr lang="en-US" altLang="zh-CN"/>
              <a:t>SQL</a:t>
            </a:r>
            <a:r>
              <a:rPr lang="zh-CN" altLang="en-US"/>
              <a:t>语句，一般的写法是：</a:t>
            </a:r>
          </a:p>
          <a:p>
            <a:pPr eaLnBrk="1" hangingPunct="1"/>
            <a:r>
              <a:rPr lang="en-US" altLang="zh-CN"/>
              <a:t>ResultSet rs = stmt.executeQuery(</a:t>
            </a:r>
            <a:r>
              <a:rPr lang="en-US" altLang="zh-CN">
                <a:latin typeface="Arial" panose="020B0604020202020204" pitchFamily="34" charset="0"/>
              </a:rPr>
              <a:t>…</a:t>
            </a:r>
            <a:r>
              <a:rPr lang="en-US" altLang="zh-CN"/>
              <a:t>.);</a:t>
            </a:r>
          </a:p>
          <a:p>
            <a:pPr eaLnBrk="1" hangingPunct="1"/>
            <a:r>
              <a:rPr lang="en-US" altLang="zh-CN"/>
              <a:t>while(rs.next()){</a:t>
            </a:r>
          </a:p>
          <a:p>
            <a:pPr eaLnBrk="1" hangingPunct="1"/>
            <a:r>
              <a:rPr lang="en-US" altLang="zh-CN"/>
              <a:t>	//</a:t>
            </a:r>
            <a:r>
              <a:rPr lang="zh-CN" altLang="en-US"/>
              <a:t>从当前行中取数据</a:t>
            </a:r>
          </a:p>
          <a:p>
            <a:pPr eaLnBrk="1" hangingPunct="1"/>
            <a:r>
              <a:rPr lang="en-US" altLang="zh-CN"/>
              <a:t>}</a:t>
            </a:r>
          </a:p>
          <a:p>
            <a:pPr eaLnBrk="1" hangingPunct="1"/>
            <a:r>
              <a:rPr lang="zh-CN" altLang="en-US"/>
              <a:t>如果</a:t>
            </a:r>
            <a:r>
              <a:rPr lang="en-US" altLang="zh-CN"/>
              <a:t>SQL</a:t>
            </a:r>
            <a:r>
              <a:rPr lang="zh-CN" altLang="en-US"/>
              <a:t>语句一定会返回一行数据，可以这样编码：</a:t>
            </a:r>
          </a:p>
          <a:p>
            <a:pPr eaLnBrk="1" hangingPunct="1"/>
            <a:r>
              <a:rPr lang="en-US" altLang="zh-CN"/>
              <a:t>ResultSet rs=stmt.executeQuery(</a:t>
            </a:r>
            <a:r>
              <a:rPr lang="en-US" altLang="zh-CN">
                <a:latin typeface="Arial" panose="020B0604020202020204" pitchFamily="34" charset="0"/>
              </a:rPr>
              <a:t>…</a:t>
            </a:r>
            <a:r>
              <a:rPr lang="en-US" altLang="zh-CN"/>
              <a:t>.);</a:t>
            </a:r>
          </a:p>
          <a:p>
            <a:pPr eaLnBrk="1" hangingPunct="1"/>
            <a:r>
              <a:rPr lang="en-US" altLang="zh-CN"/>
              <a:t>rs.next();</a:t>
            </a:r>
          </a:p>
          <a:p>
            <a:pPr eaLnBrk="1" hangingPunct="1"/>
            <a:r>
              <a:rPr lang="en-US" altLang="zh-CN"/>
              <a:t>//</a:t>
            </a:r>
            <a:r>
              <a:rPr lang="zh-CN" altLang="en-US"/>
              <a:t>从当前行中取数据</a:t>
            </a:r>
          </a:p>
          <a:p>
            <a:pPr eaLnBrk="1" hangingPunct="1"/>
            <a:r>
              <a:rPr lang="zh-CN" altLang="en-US"/>
              <a:t>思考：如果</a:t>
            </a:r>
            <a:r>
              <a:rPr lang="en-US" altLang="zh-CN"/>
              <a:t>SQL</a:t>
            </a:r>
            <a:r>
              <a:rPr lang="zh-CN" altLang="en-US"/>
              <a:t>语句可能会返回一行数据，也可能查不到任何记录时，代码应该怎么写？</a:t>
            </a:r>
          </a:p>
        </p:txBody>
      </p:sp>
    </p:spTree>
    <p:extLst>
      <p:ext uri="{BB962C8B-B14F-4D97-AF65-F5344CB8AC3E}">
        <p14:creationId xmlns:p14="http://schemas.microsoft.com/office/powerpoint/2010/main" val="7682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34C1239C-BCB8-4C63-9310-DA08E830BA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fld id="{20895FC2-7AE3-4D7D-9B2F-61B9D7C04D03}" type="slidenum">
              <a:rPr lang="en-US" altLang="zh-CN" sz="1200">
                <a:latin typeface="Times New Roman" panose="02020603050405020304" pitchFamily="18" charset="0"/>
              </a:rPr>
              <a:pPr eaLnBrk="1" hangingPunct="1"/>
              <a:t>34</a:t>
            </a:fld>
            <a:endParaRPr lang="en-US" altLang="zh-CN" sz="1200">
              <a:latin typeface="Times New Roman" panose="02020603050405020304" pitchFamily="18" charset="0"/>
            </a:endParaRPr>
          </a:p>
        </p:txBody>
      </p:sp>
      <p:sp>
        <p:nvSpPr>
          <p:cNvPr id="46083" name="Rectangle 2">
            <a:extLst>
              <a:ext uri="{FF2B5EF4-FFF2-40B4-BE49-F238E27FC236}">
                <a16:creationId xmlns:a16="http://schemas.microsoft.com/office/drawing/2014/main" id="{D59D0513-960E-4BCF-8135-549459EA2BA7}"/>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95D8E428-49DC-4FF5-9915-C7548EB6DD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insert into users(id,birthday) values(1,to_date('1980-09-09','yyyy-mm-dd'));</a:t>
            </a:r>
          </a:p>
        </p:txBody>
      </p:sp>
    </p:spTree>
    <p:extLst>
      <p:ext uri="{BB962C8B-B14F-4D97-AF65-F5344CB8AC3E}">
        <p14:creationId xmlns:p14="http://schemas.microsoft.com/office/powerpoint/2010/main" val="4294405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DF6BCAA5-62BF-4D93-B990-CB701B288D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fld id="{94DDFB4C-C7E3-40DB-B750-35B4C91819BB}" type="slidenum">
              <a:rPr lang="en-US" altLang="zh-CN" sz="1200">
                <a:latin typeface="Times New Roman" panose="02020603050405020304" pitchFamily="18" charset="0"/>
              </a:rPr>
              <a:pPr eaLnBrk="1" hangingPunct="1"/>
              <a:t>47</a:t>
            </a:fld>
            <a:endParaRPr lang="en-US" altLang="zh-CN" sz="1200">
              <a:latin typeface="Times New Roman" panose="02020603050405020304" pitchFamily="18" charset="0"/>
            </a:endParaRPr>
          </a:p>
        </p:txBody>
      </p:sp>
      <p:sp>
        <p:nvSpPr>
          <p:cNvPr id="51203" name="Rectangle 2">
            <a:extLst>
              <a:ext uri="{FF2B5EF4-FFF2-40B4-BE49-F238E27FC236}">
                <a16:creationId xmlns:a16="http://schemas.microsoft.com/office/drawing/2014/main" id="{B3CF4806-23CC-422F-B8D1-4DD5460D1038}"/>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A87E43C6-E6E0-4C82-A1F6-5F4384BC53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39730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3C952692-95E4-4EEC-882A-F31B16B925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fld id="{B62B30AC-81AC-4E25-B2FF-29521C24CF9F}" type="slidenum">
              <a:rPr lang="en-US" altLang="zh-CN" sz="1200">
                <a:latin typeface="Times New Roman" panose="02020603050405020304" pitchFamily="18" charset="0"/>
              </a:rPr>
              <a:pPr eaLnBrk="1" hangingPunct="1"/>
              <a:t>48</a:t>
            </a:fld>
            <a:endParaRPr lang="en-US" altLang="zh-CN" sz="1200">
              <a:latin typeface="Times New Roman" panose="02020603050405020304" pitchFamily="18" charset="0"/>
            </a:endParaRPr>
          </a:p>
        </p:txBody>
      </p:sp>
      <p:sp>
        <p:nvSpPr>
          <p:cNvPr id="52227" name="Rectangle 2">
            <a:extLst>
              <a:ext uri="{FF2B5EF4-FFF2-40B4-BE49-F238E27FC236}">
                <a16:creationId xmlns:a16="http://schemas.microsoft.com/office/drawing/2014/main" id="{846C3B98-702A-452E-9C08-E40B2FD60BFE}"/>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AE0E13C6-230F-47D3-94F6-657F3799B2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94213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58BB7252-1966-46DD-A41F-4726479A22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fld id="{4E33178A-C882-420C-988E-FFB500EE7EED}" type="slidenum">
              <a:rPr lang="en-US" altLang="zh-CN" sz="1200">
                <a:latin typeface="Times New Roman" panose="02020603050405020304" pitchFamily="18" charset="0"/>
              </a:rPr>
              <a:pPr eaLnBrk="1" hangingPunct="1"/>
              <a:t>49</a:t>
            </a:fld>
            <a:endParaRPr lang="en-US" altLang="zh-CN" sz="1200">
              <a:latin typeface="Times New Roman" panose="02020603050405020304" pitchFamily="18" charset="0"/>
            </a:endParaRPr>
          </a:p>
        </p:txBody>
      </p:sp>
      <p:sp>
        <p:nvSpPr>
          <p:cNvPr id="53251" name="Rectangle 2">
            <a:extLst>
              <a:ext uri="{FF2B5EF4-FFF2-40B4-BE49-F238E27FC236}">
                <a16:creationId xmlns:a16="http://schemas.microsoft.com/office/drawing/2014/main" id="{ABA2AAE4-2C53-4E77-BC71-F16A69A54BF2}"/>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8D4987A9-889C-4ED2-B7ED-5F771E76DA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93335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B349FB82-890F-4B8E-B346-863C96ED4E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fld id="{01194CA5-502B-4C7A-A61B-ABAABCF3F117}" type="slidenum">
              <a:rPr lang="en-US" altLang="zh-CN" sz="1200">
                <a:latin typeface="Times New Roman" panose="02020603050405020304" pitchFamily="18" charset="0"/>
              </a:rPr>
              <a:pPr eaLnBrk="1" hangingPunct="1"/>
              <a:t>50</a:t>
            </a:fld>
            <a:endParaRPr lang="en-US" altLang="zh-CN" sz="1200">
              <a:latin typeface="Times New Roman" panose="02020603050405020304" pitchFamily="18" charset="0"/>
            </a:endParaRPr>
          </a:p>
        </p:txBody>
      </p:sp>
      <p:sp>
        <p:nvSpPr>
          <p:cNvPr id="54275" name="Rectangle 2">
            <a:extLst>
              <a:ext uri="{FF2B5EF4-FFF2-40B4-BE49-F238E27FC236}">
                <a16:creationId xmlns:a16="http://schemas.microsoft.com/office/drawing/2014/main" id="{86C49BD5-CBF6-4CF8-9956-8FA44A476CF9}"/>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44F4F417-1536-40A8-AE6E-256544F573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840606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99202E21-438F-49D9-ACF3-04F2041534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fld id="{AFEB6D87-D318-4A8F-8D48-6455C824112E}" type="slidenum">
              <a:rPr lang="en-US" altLang="zh-CN" sz="1200">
                <a:latin typeface="Times New Roman" panose="02020603050405020304" pitchFamily="18" charset="0"/>
              </a:rPr>
              <a:pPr eaLnBrk="1" hangingPunct="1"/>
              <a:t>51</a:t>
            </a:fld>
            <a:endParaRPr lang="en-US" altLang="zh-CN" sz="1200">
              <a:latin typeface="Times New Roman" panose="02020603050405020304" pitchFamily="18" charset="0"/>
            </a:endParaRPr>
          </a:p>
        </p:txBody>
      </p:sp>
      <p:sp>
        <p:nvSpPr>
          <p:cNvPr id="55299" name="Rectangle 2">
            <a:extLst>
              <a:ext uri="{FF2B5EF4-FFF2-40B4-BE49-F238E27FC236}">
                <a16:creationId xmlns:a16="http://schemas.microsoft.com/office/drawing/2014/main" id="{2CB1016D-97CD-431F-9754-4889E362B819}"/>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F0E3796D-3C40-4F72-8A08-B5C681BDE6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532458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907AB1-ACDA-40B8-8473-1A03BE7ABF23}"/>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C67626D-C9DC-4FF7-BF16-4666AE049402}"/>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8374C950-D858-4D47-9299-E03F3610456F}"/>
              </a:ext>
            </a:extLst>
          </p:cNvPr>
          <p:cNvSpPr>
            <a:spLocks noGrp="1"/>
          </p:cNvSpPr>
          <p:nvPr>
            <p:ph type="dt" sz="half" idx="10"/>
          </p:nvPr>
        </p:nvSpPr>
        <p:spPr>
          <a:ln/>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8E9BD82B-98AC-4773-9120-607EE2F8870B}"/>
              </a:ext>
            </a:extLst>
          </p:cNvPr>
          <p:cNvSpPr>
            <a:spLocks noGrp="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F30409A2-3B24-4516-A31A-BA0345745B9F}"/>
              </a:ext>
            </a:extLst>
          </p:cNvPr>
          <p:cNvSpPr>
            <a:spLocks noGrp="1"/>
          </p:cNvSpPr>
          <p:nvPr>
            <p:ph type="sldNum" sz="quarter" idx="12"/>
          </p:nvPr>
        </p:nvSpPr>
        <p:spPr>
          <a:ln/>
        </p:spPr>
        <p:txBody>
          <a:bodyPr/>
          <a:lstStyle>
            <a:lvl1pPr>
              <a:defRPr/>
            </a:lvl1pPr>
          </a:lstStyle>
          <a:p>
            <a:pPr>
              <a:defRPr/>
            </a:pPr>
            <a:fld id="{D26D195C-43C6-4CBA-AA5C-344FB6C5A98C}" type="slidenum">
              <a:rPr lang="en-US" altLang="zh-CN"/>
              <a:pPr>
                <a:defRPr/>
              </a:pPr>
              <a:t>‹#›</a:t>
            </a:fld>
            <a:endParaRPr lang="en-US" altLang="zh-CN"/>
          </a:p>
        </p:txBody>
      </p:sp>
    </p:spTree>
    <p:extLst>
      <p:ext uri="{BB962C8B-B14F-4D97-AF65-F5344CB8AC3E}">
        <p14:creationId xmlns:p14="http://schemas.microsoft.com/office/powerpoint/2010/main" val="839411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28315D-ACB8-4D56-B47B-CA8CC00AA1A1}"/>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15602F0-1326-4784-ADE2-36A3F2B2630B}"/>
              </a:ext>
            </a:extLst>
          </p:cNvPr>
          <p:cNvSpPr>
            <a:spLocks noGrp="1"/>
          </p:cNvSpPr>
          <p:nvPr>
            <p:ph type="body" orient="vert" idx="1"/>
          </p:nvPr>
        </p:nvSpPr>
        <p:spPr>
          <a:xfrm>
            <a:off x="628650" y="1825625"/>
            <a:ext cx="78867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0B52456-8391-4795-8382-046BA47A28C6}"/>
              </a:ext>
            </a:extLst>
          </p:cNvPr>
          <p:cNvSpPr>
            <a:spLocks noGrp="1"/>
          </p:cNvSpPr>
          <p:nvPr>
            <p:ph type="dt" sz="half" idx="10"/>
          </p:nvPr>
        </p:nvSpPr>
        <p:spPr>
          <a:ln/>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F48EE4AB-0AB8-4490-833E-A07C9331D795}"/>
              </a:ext>
            </a:extLst>
          </p:cNvPr>
          <p:cNvSpPr>
            <a:spLocks noGrp="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E52CBED3-C552-495B-AF86-4B30A6B7D477}"/>
              </a:ext>
            </a:extLst>
          </p:cNvPr>
          <p:cNvSpPr>
            <a:spLocks noGrp="1"/>
          </p:cNvSpPr>
          <p:nvPr>
            <p:ph type="sldNum" sz="quarter" idx="12"/>
          </p:nvPr>
        </p:nvSpPr>
        <p:spPr>
          <a:ln/>
        </p:spPr>
        <p:txBody>
          <a:bodyPr/>
          <a:lstStyle>
            <a:lvl1pPr>
              <a:defRPr/>
            </a:lvl1pPr>
          </a:lstStyle>
          <a:p>
            <a:pPr>
              <a:defRPr/>
            </a:pPr>
            <a:fld id="{BF32EC50-2AA4-4D8F-847B-163E7634C9DB}" type="slidenum">
              <a:rPr lang="en-US" altLang="zh-CN"/>
              <a:pPr>
                <a:defRPr/>
              </a:pPr>
              <a:t>‹#›</a:t>
            </a:fld>
            <a:endParaRPr lang="en-US" altLang="zh-CN"/>
          </a:p>
        </p:txBody>
      </p:sp>
    </p:spTree>
    <p:extLst>
      <p:ext uri="{BB962C8B-B14F-4D97-AF65-F5344CB8AC3E}">
        <p14:creationId xmlns:p14="http://schemas.microsoft.com/office/powerpoint/2010/main" val="3232730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AF4B1BB-8216-4D1F-B54C-6F37152F4E97}"/>
              </a:ext>
            </a:extLst>
          </p:cNvPr>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A4470A0-4E7C-4B6B-BE26-C309C0EBF93C}"/>
              </a:ext>
            </a:extLst>
          </p:cNvPr>
          <p:cNvSpPr>
            <a:spLocks noGrp="1"/>
          </p:cNvSpPr>
          <p:nvPr>
            <p:ph type="body" orient="vert" idx="1"/>
          </p:nvPr>
        </p:nvSpPr>
        <p:spPr>
          <a:xfrm>
            <a:off x="628650" y="365125"/>
            <a:ext cx="5762625"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FC4BE9F-4AE6-4C66-87E5-07B2475109A4}"/>
              </a:ext>
            </a:extLst>
          </p:cNvPr>
          <p:cNvSpPr>
            <a:spLocks noGrp="1"/>
          </p:cNvSpPr>
          <p:nvPr>
            <p:ph type="dt" sz="half" idx="10"/>
          </p:nvPr>
        </p:nvSpPr>
        <p:spPr>
          <a:ln/>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CB68A4A4-6CE3-4509-8466-25A2246858B8}"/>
              </a:ext>
            </a:extLst>
          </p:cNvPr>
          <p:cNvSpPr>
            <a:spLocks noGrp="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8FCAAE08-25C7-4F22-AA3F-A4AB7A4BA472}"/>
              </a:ext>
            </a:extLst>
          </p:cNvPr>
          <p:cNvSpPr>
            <a:spLocks noGrp="1"/>
          </p:cNvSpPr>
          <p:nvPr>
            <p:ph type="sldNum" sz="quarter" idx="12"/>
          </p:nvPr>
        </p:nvSpPr>
        <p:spPr>
          <a:ln/>
        </p:spPr>
        <p:txBody>
          <a:bodyPr/>
          <a:lstStyle>
            <a:lvl1pPr>
              <a:defRPr/>
            </a:lvl1pPr>
          </a:lstStyle>
          <a:p>
            <a:pPr>
              <a:defRPr/>
            </a:pPr>
            <a:fld id="{3931F4B8-437D-457A-882C-F1A93C24A96B}" type="slidenum">
              <a:rPr lang="en-US" altLang="zh-CN"/>
              <a:pPr>
                <a:defRPr/>
              </a:pPr>
              <a:t>‹#›</a:t>
            </a:fld>
            <a:endParaRPr lang="en-US" altLang="zh-CN"/>
          </a:p>
        </p:txBody>
      </p:sp>
    </p:spTree>
    <p:extLst>
      <p:ext uri="{BB962C8B-B14F-4D97-AF65-F5344CB8AC3E}">
        <p14:creationId xmlns:p14="http://schemas.microsoft.com/office/powerpoint/2010/main" val="4125041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696200" cy="1439863"/>
          </a:xfrm>
        </p:spPr>
        <p:txBody>
          <a:bodyPr/>
          <a:lstStyle/>
          <a:p>
            <a:r>
              <a:rPr lang="zh-CN" altLang="en-US"/>
              <a:t>单击此处编辑母版标题样式</a:t>
            </a:r>
          </a:p>
        </p:txBody>
      </p:sp>
      <p:sp>
        <p:nvSpPr>
          <p:cNvPr id="3" name="文本占位符 2"/>
          <p:cNvSpPr>
            <a:spLocks noGrp="1"/>
          </p:cNvSpPr>
          <p:nvPr>
            <p:ph type="body" sz="half" idx="1"/>
          </p:nvPr>
        </p:nvSpPr>
        <p:spPr>
          <a:xfrm>
            <a:off x="755650" y="1989138"/>
            <a:ext cx="3771900" cy="40989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9950" y="1989138"/>
            <a:ext cx="3771900" cy="40989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E404B620-8CF4-412C-ABC7-B1C35A6AF49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03C4D97-2C80-4099-AEEB-A954F59ADF40}"/>
              </a:ext>
            </a:extLst>
          </p:cNvPr>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7" name="Rectangle 6">
            <a:extLst>
              <a:ext uri="{FF2B5EF4-FFF2-40B4-BE49-F238E27FC236}">
                <a16:creationId xmlns:a16="http://schemas.microsoft.com/office/drawing/2014/main" id="{74364223-E389-46DD-9546-7AE849E082FB}"/>
              </a:ext>
            </a:extLst>
          </p:cNvPr>
          <p:cNvSpPr>
            <a:spLocks noGrp="1" noChangeArrowheads="1"/>
          </p:cNvSpPr>
          <p:nvPr>
            <p:ph type="sldNum" sz="quarter" idx="12"/>
          </p:nvPr>
        </p:nvSpPr>
        <p:spPr>
          <a:ln/>
        </p:spPr>
        <p:txBody>
          <a:bodyPr/>
          <a:lstStyle>
            <a:lvl1pPr>
              <a:defRPr/>
            </a:lvl1pPr>
          </a:lstStyle>
          <a:p>
            <a:fld id="{5ED48A7B-DEFA-436D-A6D1-E364AF183D8C}" type="slidenum">
              <a:rPr lang="en-US" altLang="zh-CN"/>
              <a:pPr/>
              <a:t>‹#›</a:t>
            </a:fld>
            <a:endParaRPr lang="en-US" altLang="zh-CN"/>
          </a:p>
        </p:txBody>
      </p:sp>
    </p:spTree>
    <p:extLst>
      <p:ext uri="{BB962C8B-B14F-4D97-AF65-F5344CB8AC3E}">
        <p14:creationId xmlns:p14="http://schemas.microsoft.com/office/powerpoint/2010/main" val="3519206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696200" cy="1439863"/>
          </a:xfrm>
        </p:spPr>
        <p:txBody>
          <a:bodyPr/>
          <a:lstStyle/>
          <a:p>
            <a:r>
              <a:rPr lang="zh-CN" altLang="en-US"/>
              <a:t>单击此处编辑母版标题样式</a:t>
            </a:r>
          </a:p>
        </p:txBody>
      </p:sp>
      <p:sp>
        <p:nvSpPr>
          <p:cNvPr id="3" name="表格占位符 2"/>
          <p:cNvSpPr>
            <a:spLocks noGrp="1"/>
          </p:cNvSpPr>
          <p:nvPr>
            <p:ph type="tbl" idx="1"/>
          </p:nvPr>
        </p:nvSpPr>
        <p:spPr>
          <a:xfrm>
            <a:off x="755650" y="1989138"/>
            <a:ext cx="7696200" cy="4098925"/>
          </a:xfrm>
        </p:spPr>
        <p:txBody>
          <a:bodyPr/>
          <a:lstStyle/>
          <a:p>
            <a:pPr lvl="0"/>
            <a:endParaRPr lang="zh-CN" altLang="en-US" noProof="0"/>
          </a:p>
        </p:txBody>
      </p:sp>
      <p:sp>
        <p:nvSpPr>
          <p:cNvPr id="4" name="Rectangle 4">
            <a:extLst>
              <a:ext uri="{FF2B5EF4-FFF2-40B4-BE49-F238E27FC236}">
                <a16:creationId xmlns:a16="http://schemas.microsoft.com/office/drawing/2014/main" id="{34717BE4-4E5D-4BCF-9C00-4D5DF63BB5A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D4E703B-09C6-486D-80E8-473153CC36BD}"/>
              </a:ext>
            </a:extLst>
          </p:cNvPr>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6" name="Rectangle 6">
            <a:extLst>
              <a:ext uri="{FF2B5EF4-FFF2-40B4-BE49-F238E27FC236}">
                <a16:creationId xmlns:a16="http://schemas.microsoft.com/office/drawing/2014/main" id="{BC7E19A2-6399-4C42-9A7A-D0E56C899E08}"/>
              </a:ext>
            </a:extLst>
          </p:cNvPr>
          <p:cNvSpPr>
            <a:spLocks noGrp="1" noChangeArrowheads="1"/>
          </p:cNvSpPr>
          <p:nvPr>
            <p:ph type="sldNum" sz="quarter" idx="12"/>
          </p:nvPr>
        </p:nvSpPr>
        <p:spPr>
          <a:ln/>
        </p:spPr>
        <p:txBody>
          <a:bodyPr/>
          <a:lstStyle>
            <a:lvl1pPr>
              <a:defRPr/>
            </a:lvl1pPr>
          </a:lstStyle>
          <a:p>
            <a:fld id="{37A73AF8-C29A-467E-B887-D17DABD05EC6}" type="slidenum">
              <a:rPr lang="en-US" altLang="zh-CN"/>
              <a:pPr/>
              <a:t>‹#›</a:t>
            </a:fld>
            <a:endParaRPr lang="en-US" altLang="zh-CN"/>
          </a:p>
        </p:txBody>
      </p:sp>
    </p:spTree>
    <p:extLst>
      <p:ext uri="{BB962C8B-B14F-4D97-AF65-F5344CB8AC3E}">
        <p14:creationId xmlns:p14="http://schemas.microsoft.com/office/powerpoint/2010/main" val="2971736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F5BFEA-0F91-42DE-B00F-066E20EA9617}"/>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2BDDDC0-524A-4857-8055-E01A409ED454}"/>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95FAF1CB-7FF6-4569-9208-B9B565BBBE71}"/>
              </a:ext>
            </a:extLst>
          </p:cNvPr>
          <p:cNvSpPr>
            <a:spLocks noGrp="1"/>
          </p:cNvSpPr>
          <p:nvPr>
            <p:ph type="dt" sz="half" idx="10"/>
          </p:nvPr>
        </p:nvSpPr>
        <p:spPr>
          <a:ln/>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12B102D8-D2FE-42A8-B897-6F03687296B1}"/>
              </a:ext>
            </a:extLst>
          </p:cNvPr>
          <p:cNvSpPr>
            <a:spLocks noGrp="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C9899F2F-A7E2-49E7-B2F1-026BE9525B58}"/>
              </a:ext>
            </a:extLst>
          </p:cNvPr>
          <p:cNvSpPr>
            <a:spLocks noGrp="1"/>
          </p:cNvSpPr>
          <p:nvPr>
            <p:ph type="sldNum" sz="quarter" idx="12"/>
          </p:nvPr>
        </p:nvSpPr>
        <p:spPr>
          <a:ln/>
        </p:spPr>
        <p:txBody>
          <a:bodyPr/>
          <a:lstStyle>
            <a:lvl1pPr>
              <a:defRPr/>
            </a:lvl1pPr>
          </a:lstStyle>
          <a:p>
            <a:pPr>
              <a:defRPr/>
            </a:pPr>
            <a:fld id="{9F6197D4-BE24-4BC8-91DF-68D1C3FFF7E9}" type="slidenum">
              <a:rPr lang="en-US" altLang="zh-CN"/>
              <a:pPr>
                <a:defRPr/>
              </a:pPr>
              <a:t>‹#›</a:t>
            </a:fld>
            <a:endParaRPr lang="en-US" altLang="zh-CN"/>
          </a:p>
        </p:txBody>
      </p:sp>
    </p:spTree>
    <p:extLst>
      <p:ext uri="{BB962C8B-B14F-4D97-AF65-F5344CB8AC3E}">
        <p14:creationId xmlns:p14="http://schemas.microsoft.com/office/powerpoint/2010/main" val="2872104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9E2C9F-C321-46AF-AC07-575024F3A33E}"/>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BFC819D-6493-4A2D-91E6-5388E0B7E593}"/>
              </a:ext>
            </a:extLst>
          </p:cNvPr>
          <p:cNvSpPr>
            <a:spLocks noGrp="1"/>
          </p:cNvSpPr>
          <p:nvPr>
            <p:ph idx="1"/>
          </p:nvPr>
        </p:nvSpPr>
        <p:spPr>
          <a:xfrm>
            <a:off x="628650" y="1825625"/>
            <a:ext cx="78867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B9CFC03-A3F8-4EF9-A28C-C5E6AEAA18E4}"/>
              </a:ext>
            </a:extLst>
          </p:cNvPr>
          <p:cNvSpPr>
            <a:spLocks noGrp="1"/>
          </p:cNvSpPr>
          <p:nvPr>
            <p:ph type="dt" sz="half" idx="10"/>
          </p:nvPr>
        </p:nvSpPr>
        <p:spPr>
          <a:ln/>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B27E97D4-7348-4DFF-8BC0-86AB919C1096}"/>
              </a:ext>
            </a:extLst>
          </p:cNvPr>
          <p:cNvSpPr>
            <a:spLocks noGrp="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41F05B1F-D228-41D4-BD71-D3501F708479}"/>
              </a:ext>
            </a:extLst>
          </p:cNvPr>
          <p:cNvSpPr>
            <a:spLocks noGrp="1"/>
          </p:cNvSpPr>
          <p:nvPr>
            <p:ph type="sldNum" sz="quarter" idx="12"/>
          </p:nvPr>
        </p:nvSpPr>
        <p:spPr>
          <a:ln/>
        </p:spPr>
        <p:txBody>
          <a:bodyPr/>
          <a:lstStyle>
            <a:lvl1pPr>
              <a:defRPr/>
            </a:lvl1pPr>
          </a:lstStyle>
          <a:p>
            <a:pPr>
              <a:defRPr/>
            </a:pPr>
            <a:fld id="{4AC3607D-08E7-4324-B9B7-CC8A57E01D3F}" type="slidenum">
              <a:rPr lang="en-US" altLang="zh-CN"/>
              <a:pPr>
                <a:defRPr/>
              </a:pPr>
              <a:t>‹#›</a:t>
            </a:fld>
            <a:endParaRPr lang="en-US" altLang="zh-CN"/>
          </a:p>
        </p:txBody>
      </p:sp>
    </p:spTree>
    <p:extLst>
      <p:ext uri="{BB962C8B-B14F-4D97-AF65-F5344CB8AC3E}">
        <p14:creationId xmlns:p14="http://schemas.microsoft.com/office/powerpoint/2010/main" val="2771005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A162C-B5C4-4FE1-8B89-415AAAB2F82B}"/>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734094E-7116-40F9-97ED-44FD4BA0F214}"/>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33C4A628-FEDE-4734-A56D-F650B8289766}"/>
              </a:ext>
            </a:extLst>
          </p:cNvPr>
          <p:cNvSpPr>
            <a:spLocks noGrp="1"/>
          </p:cNvSpPr>
          <p:nvPr>
            <p:ph type="dt" sz="half" idx="10"/>
          </p:nvPr>
        </p:nvSpPr>
        <p:spPr>
          <a:ln/>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83789848-6B20-4D37-A8B8-20797ED31B2E}"/>
              </a:ext>
            </a:extLst>
          </p:cNvPr>
          <p:cNvSpPr>
            <a:spLocks noGrp="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C3289C7C-7BFD-4F8A-AA59-3B17C7F632F8}"/>
              </a:ext>
            </a:extLst>
          </p:cNvPr>
          <p:cNvSpPr>
            <a:spLocks noGrp="1"/>
          </p:cNvSpPr>
          <p:nvPr>
            <p:ph type="sldNum" sz="quarter" idx="12"/>
          </p:nvPr>
        </p:nvSpPr>
        <p:spPr>
          <a:ln/>
        </p:spPr>
        <p:txBody>
          <a:bodyPr/>
          <a:lstStyle>
            <a:lvl1pPr>
              <a:defRPr/>
            </a:lvl1pPr>
          </a:lstStyle>
          <a:p>
            <a:pPr>
              <a:defRPr/>
            </a:pPr>
            <a:fld id="{5B2FDD3B-495B-451B-B9C4-3FC5F8105538}" type="slidenum">
              <a:rPr lang="en-US" altLang="zh-CN"/>
              <a:pPr>
                <a:defRPr/>
              </a:pPr>
              <a:t>‹#›</a:t>
            </a:fld>
            <a:endParaRPr lang="en-US" altLang="zh-CN"/>
          </a:p>
        </p:txBody>
      </p:sp>
    </p:spTree>
    <p:extLst>
      <p:ext uri="{BB962C8B-B14F-4D97-AF65-F5344CB8AC3E}">
        <p14:creationId xmlns:p14="http://schemas.microsoft.com/office/powerpoint/2010/main" val="3057610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83089-B43A-4005-8C98-E7935E6F2E7C}"/>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1BF961-6153-4E8D-8847-290B421CBB94}"/>
              </a:ext>
            </a:extLst>
          </p:cNvPr>
          <p:cNvSpPr>
            <a:spLocks noGrp="1"/>
          </p:cNvSpPr>
          <p:nvPr>
            <p:ph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7AF4E9B-AA19-4451-95FE-BF715112A0E1}"/>
              </a:ext>
            </a:extLst>
          </p:cNvPr>
          <p:cNvSpPr>
            <a:spLocks noGrp="1"/>
          </p:cNvSpPr>
          <p:nvPr>
            <p:ph sz="half" idx="2"/>
          </p:nvPr>
        </p:nvSpPr>
        <p:spPr>
          <a:xfrm>
            <a:off x="464820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B663E916-1791-41CE-82E7-C9CEE4DA17A5}"/>
              </a:ext>
            </a:extLst>
          </p:cNvPr>
          <p:cNvSpPr>
            <a:spLocks noGrp="1"/>
          </p:cNvSpPr>
          <p:nvPr>
            <p:ph type="dt" sz="half" idx="10"/>
          </p:nvPr>
        </p:nvSpPr>
        <p:spPr>
          <a:ln/>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C481153E-9571-48D1-B2E0-DB81C9CBC957}"/>
              </a:ext>
            </a:extLst>
          </p:cNvPr>
          <p:cNvSpPr>
            <a:spLocks noGrp="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D91955EE-B36E-49B1-98BA-AF5574A253FD}"/>
              </a:ext>
            </a:extLst>
          </p:cNvPr>
          <p:cNvSpPr>
            <a:spLocks noGrp="1"/>
          </p:cNvSpPr>
          <p:nvPr>
            <p:ph type="sldNum" sz="quarter" idx="12"/>
          </p:nvPr>
        </p:nvSpPr>
        <p:spPr>
          <a:ln/>
        </p:spPr>
        <p:txBody>
          <a:bodyPr/>
          <a:lstStyle>
            <a:lvl1pPr>
              <a:defRPr/>
            </a:lvl1pPr>
          </a:lstStyle>
          <a:p>
            <a:pPr>
              <a:defRPr/>
            </a:pPr>
            <a:fld id="{D54E48DC-D158-4B6E-A27C-A659F3D15F36}" type="slidenum">
              <a:rPr lang="en-US" altLang="zh-CN"/>
              <a:pPr>
                <a:defRPr/>
              </a:pPr>
              <a:t>‹#›</a:t>
            </a:fld>
            <a:endParaRPr lang="en-US" altLang="zh-CN"/>
          </a:p>
        </p:txBody>
      </p:sp>
    </p:spTree>
    <p:extLst>
      <p:ext uri="{BB962C8B-B14F-4D97-AF65-F5344CB8AC3E}">
        <p14:creationId xmlns:p14="http://schemas.microsoft.com/office/powerpoint/2010/main" val="36812273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9E9AC6-5C14-4C6F-AA61-DF50B50387D0}"/>
              </a:ext>
            </a:extLst>
          </p:cNvPr>
          <p:cNvSpPr>
            <a:spLocks noGrp="1"/>
          </p:cNvSpPr>
          <p:nvPr>
            <p:ph type="title"/>
          </p:nvPr>
        </p:nvSpPr>
        <p:spPr>
          <a:xfrm>
            <a:off x="630238" y="365125"/>
            <a:ext cx="78867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6F6EE34-4237-447C-86C7-35EF6840CE7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DE0445D-420B-4357-89D9-F8E504FCB3D9}"/>
              </a:ext>
            </a:extLst>
          </p:cNvPr>
          <p:cNvSpPr>
            <a:spLocks noGrp="1"/>
          </p:cNvSpPr>
          <p:nvPr>
            <p:ph sz="half" idx="2"/>
          </p:nvPr>
        </p:nvSpPr>
        <p:spPr>
          <a:xfrm>
            <a:off x="630238" y="2505075"/>
            <a:ext cx="386873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7BBEC52-11D1-40F6-9B7F-035F0E9B6781}"/>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09501F1-193F-4E4E-9B31-8C7BC704167C}"/>
              </a:ext>
            </a:extLst>
          </p:cNvPr>
          <p:cNvSpPr>
            <a:spLocks noGrp="1"/>
          </p:cNvSpPr>
          <p:nvPr>
            <p:ph sz="quarter" idx="4"/>
          </p:nvPr>
        </p:nvSpPr>
        <p:spPr>
          <a:xfrm>
            <a:off x="4629150" y="2505075"/>
            <a:ext cx="38877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FB955F97-97F5-4472-A015-3835188A4B92}"/>
              </a:ext>
            </a:extLst>
          </p:cNvPr>
          <p:cNvSpPr>
            <a:spLocks noGrp="1"/>
          </p:cNvSpPr>
          <p:nvPr>
            <p:ph type="dt" sz="half" idx="10"/>
          </p:nvPr>
        </p:nvSpPr>
        <p:spPr>
          <a:ln/>
        </p:spPr>
        <p:txBody>
          <a:bodyPr/>
          <a:lstStyle>
            <a:lvl1pPr>
              <a:defRPr/>
            </a:lvl1pPr>
          </a:lstStyle>
          <a:p>
            <a:pPr>
              <a:defRPr/>
            </a:pPr>
            <a:endParaRPr lang="en-US" altLang="zh-CN"/>
          </a:p>
        </p:txBody>
      </p:sp>
      <p:sp>
        <p:nvSpPr>
          <p:cNvPr id="8" name="页脚占位符 4">
            <a:extLst>
              <a:ext uri="{FF2B5EF4-FFF2-40B4-BE49-F238E27FC236}">
                <a16:creationId xmlns:a16="http://schemas.microsoft.com/office/drawing/2014/main" id="{8844DFB0-D72E-456F-A90D-A23212C4C09A}"/>
              </a:ext>
            </a:extLst>
          </p:cNvPr>
          <p:cNvSpPr>
            <a:spLocks noGrp="1"/>
          </p:cNvSpPr>
          <p:nvPr>
            <p:ph type="ftr" sz="quarter" idx="11"/>
          </p:nvPr>
        </p:nvSpPr>
        <p:spPr>
          <a:ln/>
        </p:spPr>
        <p:txBody>
          <a:bodyPr/>
          <a:lstStyle>
            <a:lvl1pPr>
              <a:defRPr/>
            </a:lvl1pPr>
          </a:lstStyle>
          <a:p>
            <a:pPr>
              <a:defRPr/>
            </a:pPr>
            <a:endParaRPr lang="zh-CN" altLang="zh-CN"/>
          </a:p>
        </p:txBody>
      </p:sp>
      <p:sp>
        <p:nvSpPr>
          <p:cNvPr id="9" name="灯片编号占位符 5">
            <a:extLst>
              <a:ext uri="{FF2B5EF4-FFF2-40B4-BE49-F238E27FC236}">
                <a16:creationId xmlns:a16="http://schemas.microsoft.com/office/drawing/2014/main" id="{757C08A5-CC63-4949-A1F7-51F1DBF4769E}"/>
              </a:ext>
            </a:extLst>
          </p:cNvPr>
          <p:cNvSpPr>
            <a:spLocks noGrp="1"/>
          </p:cNvSpPr>
          <p:nvPr>
            <p:ph type="sldNum" sz="quarter" idx="12"/>
          </p:nvPr>
        </p:nvSpPr>
        <p:spPr>
          <a:ln/>
        </p:spPr>
        <p:txBody>
          <a:bodyPr/>
          <a:lstStyle>
            <a:lvl1pPr>
              <a:defRPr/>
            </a:lvl1pPr>
          </a:lstStyle>
          <a:p>
            <a:pPr>
              <a:defRPr/>
            </a:pPr>
            <a:fld id="{0A241188-9197-4817-8066-92103501FF5C}" type="slidenum">
              <a:rPr lang="en-US" altLang="zh-CN"/>
              <a:pPr>
                <a:defRPr/>
              </a:pPr>
              <a:t>‹#›</a:t>
            </a:fld>
            <a:endParaRPr lang="en-US" altLang="zh-CN"/>
          </a:p>
        </p:txBody>
      </p:sp>
    </p:spTree>
    <p:extLst>
      <p:ext uri="{BB962C8B-B14F-4D97-AF65-F5344CB8AC3E}">
        <p14:creationId xmlns:p14="http://schemas.microsoft.com/office/powerpoint/2010/main" val="3285402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9BC89-3128-4A3E-BF40-B3B19F5E30D2}"/>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B691A466-0D54-4769-AF12-266C74D20CDB}"/>
              </a:ext>
            </a:extLst>
          </p:cNvPr>
          <p:cNvSpPr>
            <a:spLocks noGrp="1"/>
          </p:cNvSpPr>
          <p:nvPr>
            <p:ph type="dt" sz="half" idx="10"/>
          </p:nvPr>
        </p:nvSpPr>
        <p:spPr>
          <a:ln/>
        </p:spPr>
        <p:txBody>
          <a:bodyPr/>
          <a:lstStyle>
            <a:lvl1pPr>
              <a:defRPr/>
            </a:lvl1pPr>
          </a:lstStyle>
          <a:p>
            <a:pPr>
              <a:defRPr/>
            </a:pPr>
            <a:endParaRPr lang="en-US" altLang="zh-CN"/>
          </a:p>
        </p:txBody>
      </p:sp>
      <p:sp>
        <p:nvSpPr>
          <p:cNvPr id="4" name="页脚占位符 4">
            <a:extLst>
              <a:ext uri="{FF2B5EF4-FFF2-40B4-BE49-F238E27FC236}">
                <a16:creationId xmlns:a16="http://schemas.microsoft.com/office/drawing/2014/main" id="{AE4B8674-728C-4044-B726-0533F3E0FF16}"/>
              </a:ext>
            </a:extLst>
          </p:cNvPr>
          <p:cNvSpPr>
            <a:spLocks noGrp="1"/>
          </p:cNvSpPr>
          <p:nvPr>
            <p:ph type="ftr" sz="quarter" idx="11"/>
          </p:nvPr>
        </p:nvSpPr>
        <p:spPr>
          <a:ln/>
        </p:spPr>
        <p:txBody>
          <a:bodyPr/>
          <a:lstStyle>
            <a:lvl1pPr>
              <a:defRPr/>
            </a:lvl1pPr>
          </a:lstStyle>
          <a:p>
            <a:pPr>
              <a:defRPr/>
            </a:pPr>
            <a:endParaRPr lang="zh-CN" altLang="zh-CN"/>
          </a:p>
        </p:txBody>
      </p:sp>
      <p:sp>
        <p:nvSpPr>
          <p:cNvPr id="5" name="灯片编号占位符 5">
            <a:extLst>
              <a:ext uri="{FF2B5EF4-FFF2-40B4-BE49-F238E27FC236}">
                <a16:creationId xmlns:a16="http://schemas.microsoft.com/office/drawing/2014/main" id="{1499BAD0-1984-47CD-89AC-FCFB10B01ADC}"/>
              </a:ext>
            </a:extLst>
          </p:cNvPr>
          <p:cNvSpPr>
            <a:spLocks noGrp="1"/>
          </p:cNvSpPr>
          <p:nvPr>
            <p:ph type="sldNum" sz="quarter" idx="12"/>
          </p:nvPr>
        </p:nvSpPr>
        <p:spPr>
          <a:ln/>
        </p:spPr>
        <p:txBody>
          <a:bodyPr/>
          <a:lstStyle>
            <a:lvl1pPr>
              <a:defRPr/>
            </a:lvl1pPr>
          </a:lstStyle>
          <a:p>
            <a:pPr>
              <a:defRPr/>
            </a:pPr>
            <a:fld id="{F83C280B-24D6-44FF-B0CC-7CD4D0DB1858}" type="slidenum">
              <a:rPr lang="en-US" altLang="zh-CN"/>
              <a:pPr>
                <a:defRPr/>
              </a:pPr>
              <a:t>‹#›</a:t>
            </a:fld>
            <a:endParaRPr lang="en-US" altLang="zh-CN"/>
          </a:p>
        </p:txBody>
      </p:sp>
    </p:spTree>
    <p:extLst>
      <p:ext uri="{BB962C8B-B14F-4D97-AF65-F5344CB8AC3E}">
        <p14:creationId xmlns:p14="http://schemas.microsoft.com/office/powerpoint/2010/main" val="3617497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4FE5B-D72E-4BAC-B04A-EFF0FBC8DE0D}"/>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9EC4EC-0679-4F9C-ABCC-F0159E4398C7}"/>
              </a:ext>
            </a:extLst>
          </p:cNvPr>
          <p:cNvSpPr>
            <a:spLocks noGrp="1"/>
          </p:cNvSpPr>
          <p:nvPr>
            <p:ph idx="1"/>
          </p:nvPr>
        </p:nvSpPr>
        <p:spPr>
          <a:xfrm>
            <a:off x="628650" y="1825625"/>
            <a:ext cx="78867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77E3C01-C207-4BD1-9A3C-2A4A30C30AFD}"/>
              </a:ext>
            </a:extLst>
          </p:cNvPr>
          <p:cNvSpPr>
            <a:spLocks noGrp="1"/>
          </p:cNvSpPr>
          <p:nvPr>
            <p:ph type="dt" sz="half" idx="10"/>
          </p:nvPr>
        </p:nvSpPr>
        <p:spPr>
          <a:ln/>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852764D1-650B-4D0F-A2C8-D49DB1FF244A}"/>
              </a:ext>
            </a:extLst>
          </p:cNvPr>
          <p:cNvSpPr>
            <a:spLocks noGrp="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EF16F73E-E7A5-42C3-9243-3FEFF491201F}"/>
              </a:ext>
            </a:extLst>
          </p:cNvPr>
          <p:cNvSpPr>
            <a:spLocks noGrp="1"/>
          </p:cNvSpPr>
          <p:nvPr>
            <p:ph type="sldNum" sz="quarter" idx="12"/>
          </p:nvPr>
        </p:nvSpPr>
        <p:spPr>
          <a:ln/>
        </p:spPr>
        <p:txBody>
          <a:bodyPr/>
          <a:lstStyle>
            <a:lvl1pPr>
              <a:defRPr/>
            </a:lvl1pPr>
          </a:lstStyle>
          <a:p>
            <a:pPr>
              <a:defRPr/>
            </a:pPr>
            <a:fld id="{B6147341-DFD5-4A74-85D5-6F0D187F21C3}" type="slidenum">
              <a:rPr lang="en-US" altLang="zh-CN"/>
              <a:pPr>
                <a:defRPr/>
              </a:pPr>
              <a:t>‹#›</a:t>
            </a:fld>
            <a:endParaRPr lang="en-US" altLang="zh-CN"/>
          </a:p>
        </p:txBody>
      </p:sp>
    </p:spTree>
    <p:extLst>
      <p:ext uri="{BB962C8B-B14F-4D97-AF65-F5344CB8AC3E}">
        <p14:creationId xmlns:p14="http://schemas.microsoft.com/office/powerpoint/2010/main" val="645308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1EF5620-370A-4A9C-9000-AB79A9FB2212}"/>
              </a:ext>
            </a:extLst>
          </p:cNvPr>
          <p:cNvSpPr>
            <a:spLocks noGrp="1"/>
          </p:cNvSpPr>
          <p:nvPr>
            <p:ph type="dt" sz="half" idx="10"/>
          </p:nvPr>
        </p:nvSpPr>
        <p:spPr>
          <a:ln/>
        </p:spPr>
        <p:txBody>
          <a:bodyPr/>
          <a:lstStyle>
            <a:lvl1pPr>
              <a:defRPr/>
            </a:lvl1pPr>
          </a:lstStyle>
          <a:p>
            <a:pPr>
              <a:defRPr/>
            </a:pPr>
            <a:endParaRPr lang="en-US" altLang="zh-CN"/>
          </a:p>
        </p:txBody>
      </p:sp>
      <p:sp>
        <p:nvSpPr>
          <p:cNvPr id="3" name="页脚占位符 4">
            <a:extLst>
              <a:ext uri="{FF2B5EF4-FFF2-40B4-BE49-F238E27FC236}">
                <a16:creationId xmlns:a16="http://schemas.microsoft.com/office/drawing/2014/main" id="{A5DA28FC-F38B-467B-B324-91F222286329}"/>
              </a:ext>
            </a:extLst>
          </p:cNvPr>
          <p:cNvSpPr>
            <a:spLocks noGrp="1"/>
          </p:cNvSpPr>
          <p:nvPr>
            <p:ph type="ftr" sz="quarter" idx="11"/>
          </p:nvPr>
        </p:nvSpPr>
        <p:spPr>
          <a:ln/>
        </p:spPr>
        <p:txBody>
          <a:bodyPr/>
          <a:lstStyle>
            <a:lvl1pPr>
              <a:defRPr/>
            </a:lvl1pPr>
          </a:lstStyle>
          <a:p>
            <a:pPr>
              <a:defRPr/>
            </a:pPr>
            <a:endParaRPr lang="zh-CN" altLang="zh-CN"/>
          </a:p>
        </p:txBody>
      </p:sp>
      <p:sp>
        <p:nvSpPr>
          <p:cNvPr id="4" name="灯片编号占位符 5">
            <a:extLst>
              <a:ext uri="{FF2B5EF4-FFF2-40B4-BE49-F238E27FC236}">
                <a16:creationId xmlns:a16="http://schemas.microsoft.com/office/drawing/2014/main" id="{67F2770F-2A38-4BEF-ADB1-6649D847AA80}"/>
              </a:ext>
            </a:extLst>
          </p:cNvPr>
          <p:cNvSpPr>
            <a:spLocks noGrp="1"/>
          </p:cNvSpPr>
          <p:nvPr>
            <p:ph type="sldNum" sz="quarter" idx="12"/>
          </p:nvPr>
        </p:nvSpPr>
        <p:spPr>
          <a:ln/>
        </p:spPr>
        <p:txBody>
          <a:bodyPr/>
          <a:lstStyle>
            <a:lvl1pPr>
              <a:defRPr/>
            </a:lvl1pPr>
          </a:lstStyle>
          <a:p>
            <a:pPr>
              <a:defRPr/>
            </a:pPr>
            <a:fld id="{D3C9C65C-8D86-420B-B975-0BBADFE8F6E5}" type="slidenum">
              <a:rPr lang="en-US" altLang="zh-CN"/>
              <a:pPr>
                <a:defRPr/>
              </a:pPr>
              <a:t>‹#›</a:t>
            </a:fld>
            <a:endParaRPr lang="en-US" altLang="zh-CN"/>
          </a:p>
        </p:txBody>
      </p:sp>
    </p:spTree>
    <p:extLst>
      <p:ext uri="{BB962C8B-B14F-4D97-AF65-F5344CB8AC3E}">
        <p14:creationId xmlns:p14="http://schemas.microsoft.com/office/powerpoint/2010/main" val="9126369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D18975-590A-4963-9C7E-7665464D5B55}"/>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51CAF39-AA6E-40E5-AD2A-81439F9B7545}"/>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D67F16F-A489-453A-8EBC-DCD315D0FD7C}"/>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a:extLst>
              <a:ext uri="{FF2B5EF4-FFF2-40B4-BE49-F238E27FC236}">
                <a16:creationId xmlns:a16="http://schemas.microsoft.com/office/drawing/2014/main" id="{C81BD075-A234-4401-96AA-EA009CE43925}"/>
              </a:ext>
            </a:extLst>
          </p:cNvPr>
          <p:cNvSpPr>
            <a:spLocks noGrp="1"/>
          </p:cNvSpPr>
          <p:nvPr>
            <p:ph type="dt" sz="half" idx="10"/>
          </p:nvPr>
        </p:nvSpPr>
        <p:spPr>
          <a:ln/>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8CFEECAD-B725-42AF-8832-4C443B058F65}"/>
              </a:ext>
            </a:extLst>
          </p:cNvPr>
          <p:cNvSpPr>
            <a:spLocks noGrp="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DA05269C-1C50-4382-BE37-0222265EDCA3}"/>
              </a:ext>
            </a:extLst>
          </p:cNvPr>
          <p:cNvSpPr>
            <a:spLocks noGrp="1"/>
          </p:cNvSpPr>
          <p:nvPr>
            <p:ph type="sldNum" sz="quarter" idx="12"/>
          </p:nvPr>
        </p:nvSpPr>
        <p:spPr>
          <a:ln/>
        </p:spPr>
        <p:txBody>
          <a:bodyPr/>
          <a:lstStyle>
            <a:lvl1pPr>
              <a:defRPr/>
            </a:lvl1pPr>
          </a:lstStyle>
          <a:p>
            <a:pPr>
              <a:defRPr/>
            </a:pPr>
            <a:fld id="{32B778BC-8340-4FD5-9EE1-269C4313D167}" type="slidenum">
              <a:rPr lang="en-US" altLang="zh-CN"/>
              <a:pPr>
                <a:defRPr/>
              </a:pPr>
              <a:t>‹#›</a:t>
            </a:fld>
            <a:endParaRPr lang="en-US" altLang="zh-CN"/>
          </a:p>
        </p:txBody>
      </p:sp>
    </p:spTree>
    <p:extLst>
      <p:ext uri="{BB962C8B-B14F-4D97-AF65-F5344CB8AC3E}">
        <p14:creationId xmlns:p14="http://schemas.microsoft.com/office/powerpoint/2010/main" val="9424265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21430-8276-4992-AC21-CFC5EA732D81}"/>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4A6E2A-277A-4786-9781-E2E6A6AA2FCE}"/>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5F6AE862-C5B2-4129-B070-2F059F4761B1}"/>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a:extLst>
              <a:ext uri="{FF2B5EF4-FFF2-40B4-BE49-F238E27FC236}">
                <a16:creationId xmlns:a16="http://schemas.microsoft.com/office/drawing/2014/main" id="{F4C27E4C-622A-4C41-A801-F83259BFBEE5}"/>
              </a:ext>
            </a:extLst>
          </p:cNvPr>
          <p:cNvSpPr>
            <a:spLocks noGrp="1"/>
          </p:cNvSpPr>
          <p:nvPr>
            <p:ph type="dt" sz="half" idx="10"/>
          </p:nvPr>
        </p:nvSpPr>
        <p:spPr>
          <a:ln/>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D16ACF59-7A50-4AF8-B223-6B9041B80ECF}"/>
              </a:ext>
            </a:extLst>
          </p:cNvPr>
          <p:cNvSpPr>
            <a:spLocks noGrp="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0C8A8163-13A2-4FA9-A7AB-39980FE8092F}"/>
              </a:ext>
            </a:extLst>
          </p:cNvPr>
          <p:cNvSpPr>
            <a:spLocks noGrp="1"/>
          </p:cNvSpPr>
          <p:nvPr>
            <p:ph type="sldNum" sz="quarter" idx="12"/>
          </p:nvPr>
        </p:nvSpPr>
        <p:spPr>
          <a:ln/>
        </p:spPr>
        <p:txBody>
          <a:bodyPr/>
          <a:lstStyle>
            <a:lvl1pPr>
              <a:defRPr/>
            </a:lvl1pPr>
          </a:lstStyle>
          <a:p>
            <a:pPr>
              <a:defRPr/>
            </a:pPr>
            <a:fld id="{FEA74160-792C-4196-AC88-C2D943745442}" type="slidenum">
              <a:rPr lang="en-US" altLang="zh-CN"/>
              <a:pPr>
                <a:defRPr/>
              </a:pPr>
              <a:t>‹#›</a:t>
            </a:fld>
            <a:endParaRPr lang="en-US" altLang="zh-CN"/>
          </a:p>
        </p:txBody>
      </p:sp>
    </p:spTree>
    <p:extLst>
      <p:ext uri="{BB962C8B-B14F-4D97-AF65-F5344CB8AC3E}">
        <p14:creationId xmlns:p14="http://schemas.microsoft.com/office/powerpoint/2010/main" val="2159887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AE68C1-106C-4088-92A9-58CF4FD00EEF}"/>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6212091-B104-4A95-B3D0-A6ECCCEA6229}"/>
              </a:ext>
            </a:extLst>
          </p:cNvPr>
          <p:cNvSpPr>
            <a:spLocks noGrp="1"/>
          </p:cNvSpPr>
          <p:nvPr>
            <p:ph type="body" orient="vert" idx="1"/>
          </p:nvPr>
        </p:nvSpPr>
        <p:spPr>
          <a:xfrm>
            <a:off x="628650" y="1825625"/>
            <a:ext cx="78867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B511DE6-045D-4322-8046-105AAAC27B62}"/>
              </a:ext>
            </a:extLst>
          </p:cNvPr>
          <p:cNvSpPr>
            <a:spLocks noGrp="1"/>
          </p:cNvSpPr>
          <p:nvPr>
            <p:ph type="dt" sz="half" idx="10"/>
          </p:nvPr>
        </p:nvSpPr>
        <p:spPr>
          <a:ln/>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41A0A131-8F19-474A-8497-B18DC72B7509}"/>
              </a:ext>
            </a:extLst>
          </p:cNvPr>
          <p:cNvSpPr>
            <a:spLocks noGrp="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AC77BD2E-F961-4AE9-A6F8-C7348508F98F}"/>
              </a:ext>
            </a:extLst>
          </p:cNvPr>
          <p:cNvSpPr>
            <a:spLocks noGrp="1"/>
          </p:cNvSpPr>
          <p:nvPr>
            <p:ph type="sldNum" sz="quarter" idx="12"/>
          </p:nvPr>
        </p:nvSpPr>
        <p:spPr>
          <a:ln/>
        </p:spPr>
        <p:txBody>
          <a:bodyPr/>
          <a:lstStyle>
            <a:lvl1pPr>
              <a:defRPr/>
            </a:lvl1pPr>
          </a:lstStyle>
          <a:p>
            <a:pPr>
              <a:defRPr/>
            </a:pPr>
            <a:fld id="{01FE0984-9A56-450E-8D74-0D6E2CC1C445}" type="slidenum">
              <a:rPr lang="en-US" altLang="zh-CN"/>
              <a:pPr>
                <a:defRPr/>
              </a:pPr>
              <a:t>‹#›</a:t>
            </a:fld>
            <a:endParaRPr lang="en-US" altLang="zh-CN"/>
          </a:p>
        </p:txBody>
      </p:sp>
    </p:spTree>
    <p:extLst>
      <p:ext uri="{BB962C8B-B14F-4D97-AF65-F5344CB8AC3E}">
        <p14:creationId xmlns:p14="http://schemas.microsoft.com/office/powerpoint/2010/main" val="188228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FD9AE69-E0A2-4495-A8DC-BD00FB338A81}"/>
              </a:ext>
            </a:extLst>
          </p:cNvPr>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D15944F-60F7-4157-9BAD-81F65EF0CC8F}"/>
              </a:ext>
            </a:extLst>
          </p:cNvPr>
          <p:cNvSpPr>
            <a:spLocks noGrp="1"/>
          </p:cNvSpPr>
          <p:nvPr>
            <p:ph type="body" orient="vert" idx="1"/>
          </p:nvPr>
        </p:nvSpPr>
        <p:spPr>
          <a:xfrm>
            <a:off x="628650" y="365125"/>
            <a:ext cx="5762625"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8306FE9-0545-4733-8590-DC4A76199F17}"/>
              </a:ext>
            </a:extLst>
          </p:cNvPr>
          <p:cNvSpPr>
            <a:spLocks noGrp="1"/>
          </p:cNvSpPr>
          <p:nvPr>
            <p:ph type="dt" sz="half" idx="10"/>
          </p:nvPr>
        </p:nvSpPr>
        <p:spPr>
          <a:ln/>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63D4CA66-6FA3-47C0-A6E2-96971F45B750}"/>
              </a:ext>
            </a:extLst>
          </p:cNvPr>
          <p:cNvSpPr>
            <a:spLocks noGrp="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19A2A626-3B96-4D11-AB5D-522BEB054C7A}"/>
              </a:ext>
            </a:extLst>
          </p:cNvPr>
          <p:cNvSpPr>
            <a:spLocks noGrp="1"/>
          </p:cNvSpPr>
          <p:nvPr>
            <p:ph type="sldNum" sz="quarter" idx="12"/>
          </p:nvPr>
        </p:nvSpPr>
        <p:spPr>
          <a:ln/>
        </p:spPr>
        <p:txBody>
          <a:bodyPr/>
          <a:lstStyle>
            <a:lvl1pPr>
              <a:defRPr/>
            </a:lvl1pPr>
          </a:lstStyle>
          <a:p>
            <a:pPr>
              <a:defRPr/>
            </a:pPr>
            <a:fld id="{1DEA88AB-0783-4741-82F2-79C6648F703D}" type="slidenum">
              <a:rPr lang="en-US" altLang="zh-CN"/>
              <a:pPr>
                <a:defRPr/>
              </a:pPr>
              <a:t>‹#›</a:t>
            </a:fld>
            <a:endParaRPr lang="en-US" altLang="zh-CN"/>
          </a:p>
        </p:txBody>
      </p:sp>
    </p:spTree>
    <p:extLst>
      <p:ext uri="{BB962C8B-B14F-4D97-AF65-F5344CB8AC3E}">
        <p14:creationId xmlns:p14="http://schemas.microsoft.com/office/powerpoint/2010/main" val="327331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A87C47-D2F4-492E-8E4B-0BCD67D0E0E0}"/>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658398A-4A82-4862-9135-F3C76473D1DD}"/>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0A25A269-E12A-46DE-ADAF-3FE2E60836F1}"/>
              </a:ext>
            </a:extLst>
          </p:cNvPr>
          <p:cNvSpPr>
            <a:spLocks noGrp="1"/>
          </p:cNvSpPr>
          <p:nvPr>
            <p:ph type="dt" sz="half" idx="10"/>
          </p:nvPr>
        </p:nvSpPr>
        <p:spPr>
          <a:ln/>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83787B1E-4D09-4A4A-B797-CA2A841ED953}"/>
              </a:ext>
            </a:extLst>
          </p:cNvPr>
          <p:cNvSpPr>
            <a:spLocks noGrp="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656F918A-E7F2-430B-852A-50A98A8A7049}"/>
              </a:ext>
            </a:extLst>
          </p:cNvPr>
          <p:cNvSpPr>
            <a:spLocks noGrp="1"/>
          </p:cNvSpPr>
          <p:nvPr>
            <p:ph type="sldNum" sz="quarter" idx="12"/>
          </p:nvPr>
        </p:nvSpPr>
        <p:spPr>
          <a:ln/>
        </p:spPr>
        <p:txBody>
          <a:bodyPr/>
          <a:lstStyle>
            <a:lvl1pPr>
              <a:defRPr/>
            </a:lvl1pPr>
          </a:lstStyle>
          <a:p>
            <a:pPr>
              <a:defRPr/>
            </a:pPr>
            <a:fld id="{2AF0B941-D2B8-4537-A0D8-C5B1A0837B46}" type="slidenum">
              <a:rPr lang="en-US" altLang="zh-CN"/>
              <a:pPr>
                <a:defRPr/>
              </a:pPr>
              <a:t>‹#›</a:t>
            </a:fld>
            <a:endParaRPr lang="en-US" altLang="zh-CN"/>
          </a:p>
        </p:txBody>
      </p:sp>
    </p:spTree>
    <p:extLst>
      <p:ext uri="{BB962C8B-B14F-4D97-AF65-F5344CB8AC3E}">
        <p14:creationId xmlns:p14="http://schemas.microsoft.com/office/powerpoint/2010/main" val="22020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116C83-55CC-45D5-A36B-406C63CD6AC6}"/>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24F675A-D281-47EB-90AB-664266A00128}"/>
              </a:ext>
            </a:extLst>
          </p:cNvPr>
          <p:cNvSpPr>
            <a:spLocks noGrp="1"/>
          </p:cNvSpPr>
          <p:nvPr>
            <p:ph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5B37349-73F2-4477-9BF7-23C2312FA925}"/>
              </a:ext>
            </a:extLst>
          </p:cNvPr>
          <p:cNvSpPr>
            <a:spLocks noGrp="1"/>
          </p:cNvSpPr>
          <p:nvPr>
            <p:ph sz="half" idx="2"/>
          </p:nvPr>
        </p:nvSpPr>
        <p:spPr>
          <a:xfrm>
            <a:off x="464820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F87BD230-121A-4037-A3B2-B1D3730165EC}"/>
              </a:ext>
            </a:extLst>
          </p:cNvPr>
          <p:cNvSpPr>
            <a:spLocks noGrp="1"/>
          </p:cNvSpPr>
          <p:nvPr>
            <p:ph type="dt" sz="half" idx="10"/>
          </p:nvPr>
        </p:nvSpPr>
        <p:spPr>
          <a:ln/>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E91D9051-A408-45F2-B89B-75D2030671F7}"/>
              </a:ext>
            </a:extLst>
          </p:cNvPr>
          <p:cNvSpPr>
            <a:spLocks noGrp="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565DB4F3-D8C2-48BC-A59D-E67DE2F3221C}"/>
              </a:ext>
            </a:extLst>
          </p:cNvPr>
          <p:cNvSpPr>
            <a:spLocks noGrp="1"/>
          </p:cNvSpPr>
          <p:nvPr>
            <p:ph type="sldNum" sz="quarter" idx="12"/>
          </p:nvPr>
        </p:nvSpPr>
        <p:spPr>
          <a:ln/>
        </p:spPr>
        <p:txBody>
          <a:bodyPr/>
          <a:lstStyle>
            <a:lvl1pPr>
              <a:defRPr/>
            </a:lvl1pPr>
          </a:lstStyle>
          <a:p>
            <a:pPr>
              <a:defRPr/>
            </a:pPr>
            <a:fld id="{39B4F7CF-20B5-402D-B337-D8113B27AE12}" type="slidenum">
              <a:rPr lang="en-US" altLang="zh-CN"/>
              <a:pPr>
                <a:defRPr/>
              </a:pPr>
              <a:t>‹#›</a:t>
            </a:fld>
            <a:endParaRPr lang="en-US" altLang="zh-CN"/>
          </a:p>
        </p:txBody>
      </p:sp>
    </p:spTree>
    <p:extLst>
      <p:ext uri="{BB962C8B-B14F-4D97-AF65-F5344CB8AC3E}">
        <p14:creationId xmlns:p14="http://schemas.microsoft.com/office/powerpoint/2010/main" val="1292196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0E898-7FE8-4C35-BE3F-64A3C1CB7B8C}"/>
              </a:ext>
            </a:extLst>
          </p:cNvPr>
          <p:cNvSpPr>
            <a:spLocks noGrp="1"/>
          </p:cNvSpPr>
          <p:nvPr>
            <p:ph type="title"/>
          </p:nvPr>
        </p:nvSpPr>
        <p:spPr>
          <a:xfrm>
            <a:off x="630238" y="365125"/>
            <a:ext cx="78867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7BB967A-8BA6-4528-9A23-ED5B90D4E309}"/>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0211369-A665-4A72-A022-B61BB1643DEA}"/>
              </a:ext>
            </a:extLst>
          </p:cNvPr>
          <p:cNvSpPr>
            <a:spLocks noGrp="1"/>
          </p:cNvSpPr>
          <p:nvPr>
            <p:ph sz="half" idx="2"/>
          </p:nvPr>
        </p:nvSpPr>
        <p:spPr>
          <a:xfrm>
            <a:off x="630238" y="2505075"/>
            <a:ext cx="386873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1CBFFC2-675F-42BD-B983-49E487DDE7CE}"/>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2DCAD0D-717F-40E0-88C5-E7EB6E3BE870}"/>
              </a:ext>
            </a:extLst>
          </p:cNvPr>
          <p:cNvSpPr>
            <a:spLocks noGrp="1"/>
          </p:cNvSpPr>
          <p:nvPr>
            <p:ph sz="quarter" idx="4"/>
          </p:nvPr>
        </p:nvSpPr>
        <p:spPr>
          <a:xfrm>
            <a:off x="4629150" y="2505075"/>
            <a:ext cx="38877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169EDF1E-ADFA-4FDE-B6A2-CA66EB0C5722}"/>
              </a:ext>
            </a:extLst>
          </p:cNvPr>
          <p:cNvSpPr>
            <a:spLocks noGrp="1"/>
          </p:cNvSpPr>
          <p:nvPr>
            <p:ph type="dt" sz="half" idx="10"/>
          </p:nvPr>
        </p:nvSpPr>
        <p:spPr>
          <a:ln/>
        </p:spPr>
        <p:txBody>
          <a:bodyPr/>
          <a:lstStyle>
            <a:lvl1pPr>
              <a:defRPr/>
            </a:lvl1pPr>
          </a:lstStyle>
          <a:p>
            <a:pPr>
              <a:defRPr/>
            </a:pPr>
            <a:endParaRPr lang="en-US" altLang="zh-CN"/>
          </a:p>
        </p:txBody>
      </p:sp>
      <p:sp>
        <p:nvSpPr>
          <p:cNvPr id="8" name="页脚占位符 4">
            <a:extLst>
              <a:ext uri="{FF2B5EF4-FFF2-40B4-BE49-F238E27FC236}">
                <a16:creationId xmlns:a16="http://schemas.microsoft.com/office/drawing/2014/main" id="{9C19DAF0-0B57-404B-A1EF-CBF1BDEEC66D}"/>
              </a:ext>
            </a:extLst>
          </p:cNvPr>
          <p:cNvSpPr>
            <a:spLocks noGrp="1"/>
          </p:cNvSpPr>
          <p:nvPr>
            <p:ph type="ftr" sz="quarter" idx="11"/>
          </p:nvPr>
        </p:nvSpPr>
        <p:spPr>
          <a:ln/>
        </p:spPr>
        <p:txBody>
          <a:bodyPr/>
          <a:lstStyle>
            <a:lvl1pPr>
              <a:defRPr/>
            </a:lvl1pPr>
          </a:lstStyle>
          <a:p>
            <a:pPr>
              <a:defRPr/>
            </a:pPr>
            <a:endParaRPr lang="zh-CN" altLang="zh-CN"/>
          </a:p>
        </p:txBody>
      </p:sp>
      <p:sp>
        <p:nvSpPr>
          <p:cNvPr id="9" name="灯片编号占位符 5">
            <a:extLst>
              <a:ext uri="{FF2B5EF4-FFF2-40B4-BE49-F238E27FC236}">
                <a16:creationId xmlns:a16="http://schemas.microsoft.com/office/drawing/2014/main" id="{3B838BE6-02FB-482B-9CAE-38F585B927C3}"/>
              </a:ext>
            </a:extLst>
          </p:cNvPr>
          <p:cNvSpPr>
            <a:spLocks noGrp="1"/>
          </p:cNvSpPr>
          <p:nvPr>
            <p:ph type="sldNum" sz="quarter" idx="12"/>
          </p:nvPr>
        </p:nvSpPr>
        <p:spPr>
          <a:ln/>
        </p:spPr>
        <p:txBody>
          <a:bodyPr/>
          <a:lstStyle>
            <a:lvl1pPr>
              <a:defRPr/>
            </a:lvl1pPr>
          </a:lstStyle>
          <a:p>
            <a:pPr>
              <a:defRPr/>
            </a:pPr>
            <a:fld id="{8F0D7B61-68CE-44C8-9EEC-76A1809EAD6D}" type="slidenum">
              <a:rPr lang="en-US" altLang="zh-CN"/>
              <a:pPr>
                <a:defRPr/>
              </a:pPr>
              <a:t>‹#›</a:t>
            </a:fld>
            <a:endParaRPr lang="en-US" altLang="zh-CN"/>
          </a:p>
        </p:txBody>
      </p:sp>
    </p:spTree>
    <p:extLst>
      <p:ext uri="{BB962C8B-B14F-4D97-AF65-F5344CB8AC3E}">
        <p14:creationId xmlns:p14="http://schemas.microsoft.com/office/powerpoint/2010/main" val="3625189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32C447-CA32-4FEA-A764-DC3C68C6047C}"/>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86DB3925-ED68-48D8-BD7C-147C22EB7C0D}"/>
              </a:ext>
            </a:extLst>
          </p:cNvPr>
          <p:cNvSpPr>
            <a:spLocks noGrp="1"/>
          </p:cNvSpPr>
          <p:nvPr>
            <p:ph type="dt" sz="half" idx="10"/>
          </p:nvPr>
        </p:nvSpPr>
        <p:spPr>
          <a:ln/>
        </p:spPr>
        <p:txBody>
          <a:bodyPr/>
          <a:lstStyle>
            <a:lvl1pPr>
              <a:defRPr/>
            </a:lvl1pPr>
          </a:lstStyle>
          <a:p>
            <a:pPr>
              <a:defRPr/>
            </a:pPr>
            <a:endParaRPr lang="en-US" altLang="zh-CN"/>
          </a:p>
        </p:txBody>
      </p:sp>
      <p:sp>
        <p:nvSpPr>
          <p:cNvPr id="4" name="页脚占位符 4">
            <a:extLst>
              <a:ext uri="{FF2B5EF4-FFF2-40B4-BE49-F238E27FC236}">
                <a16:creationId xmlns:a16="http://schemas.microsoft.com/office/drawing/2014/main" id="{76642D4E-2973-465F-89B9-A4FFD451FEC7}"/>
              </a:ext>
            </a:extLst>
          </p:cNvPr>
          <p:cNvSpPr>
            <a:spLocks noGrp="1"/>
          </p:cNvSpPr>
          <p:nvPr>
            <p:ph type="ftr" sz="quarter" idx="11"/>
          </p:nvPr>
        </p:nvSpPr>
        <p:spPr>
          <a:ln/>
        </p:spPr>
        <p:txBody>
          <a:bodyPr/>
          <a:lstStyle>
            <a:lvl1pPr>
              <a:defRPr/>
            </a:lvl1pPr>
          </a:lstStyle>
          <a:p>
            <a:pPr>
              <a:defRPr/>
            </a:pPr>
            <a:endParaRPr lang="zh-CN" altLang="zh-CN"/>
          </a:p>
        </p:txBody>
      </p:sp>
      <p:sp>
        <p:nvSpPr>
          <p:cNvPr id="5" name="灯片编号占位符 5">
            <a:extLst>
              <a:ext uri="{FF2B5EF4-FFF2-40B4-BE49-F238E27FC236}">
                <a16:creationId xmlns:a16="http://schemas.microsoft.com/office/drawing/2014/main" id="{EB656300-68DD-471D-A88E-2AD96879D44C}"/>
              </a:ext>
            </a:extLst>
          </p:cNvPr>
          <p:cNvSpPr>
            <a:spLocks noGrp="1"/>
          </p:cNvSpPr>
          <p:nvPr>
            <p:ph type="sldNum" sz="quarter" idx="12"/>
          </p:nvPr>
        </p:nvSpPr>
        <p:spPr>
          <a:ln/>
        </p:spPr>
        <p:txBody>
          <a:bodyPr/>
          <a:lstStyle>
            <a:lvl1pPr>
              <a:defRPr/>
            </a:lvl1pPr>
          </a:lstStyle>
          <a:p>
            <a:pPr>
              <a:defRPr/>
            </a:pPr>
            <a:fld id="{AEB9B301-0CBE-470C-90C6-4649D0952D23}" type="slidenum">
              <a:rPr lang="en-US" altLang="zh-CN"/>
              <a:pPr>
                <a:defRPr/>
              </a:pPr>
              <a:t>‹#›</a:t>
            </a:fld>
            <a:endParaRPr lang="en-US" altLang="zh-CN"/>
          </a:p>
        </p:txBody>
      </p:sp>
    </p:spTree>
    <p:extLst>
      <p:ext uri="{BB962C8B-B14F-4D97-AF65-F5344CB8AC3E}">
        <p14:creationId xmlns:p14="http://schemas.microsoft.com/office/powerpoint/2010/main" val="1241253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2598BD14-19FA-40E6-A3DE-96FFCC2E3108}"/>
              </a:ext>
            </a:extLst>
          </p:cNvPr>
          <p:cNvSpPr>
            <a:spLocks noGrp="1"/>
          </p:cNvSpPr>
          <p:nvPr>
            <p:ph type="dt" sz="half" idx="10"/>
          </p:nvPr>
        </p:nvSpPr>
        <p:spPr>
          <a:ln/>
        </p:spPr>
        <p:txBody>
          <a:bodyPr/>
          <a:lstStyle>
            <a:lvl1pPr>
              <a:defRPr/>
            </a:lvl1pPr>
          </a:lstStyle>
          <a:p>
            <a:pPr>
              <a:defRPr/>
            </a:pPr>
            <a:endParaRPr lang="en-US" altLang="zh-CN"/>
          </a:p>
        </p:txBody>
      </p:sp>
      <p:sp>
        <p:nvSpPr>
          <p:cNvPr id="3" name="页脚占位符 4">
            <a:extLst>
              <a:ext uri="{FF2B5EF4-FFF2-40B4-BE49-F238E27FC236}">
                <a16:creationId xmlns:a16="http://schemas.microsoft.com/office/drawing/2014/main" id="{B525B33C-E322-48B7-A893-52553BFA53EE}"/>
              </a:ext>
            </a:extLst>
          </p:cNvPr>
          <p:cNvSpPr>
            <a:spLocks noGrp="1"/>
          </p:cNvSpPr>
          <p:nvPr>
            <p:ph type="ftr" sz="quarter" idx="11"/>
          </p:nvPr>
        </p:nvSpPr>
        <p:spPr>
          <a:ln/>
        </p:spPr>
        <p:txBody>
          <a:bodyPr/>
          <a:lstStyle>
            <a:lvl1pPr>
              <a:defRPr/>
            </a:lvl1pPr>
          </a:lstStyle>
          <a:p>
            <a:pPr>
              <a:defRPr/>
            </a:pPr>
            <a:endParaRPr lang="zh-CN" altLang="zh-CN"/>
          </a:p>
        </p:txBody>
      </p:sp>
      <p:sp>
        <p:nvSpPr>
          <p:cNvPr id="4" name="灯片编号占位符 5">
            <a:extLst>
              <a:ext uri="{FF2B5EF4-FFF2-40B4-BE49-F238E27FC236}">
                <a16:creationId xmlns:a16="http://schemas.microsoft.com/office/drawing/2014/main" id="{82465306-0E25-4134-9395-577100BE15D1}"/>
              </a:ext>
            </a:extLst>
          </p:cNvPr>
          <p:cNvSpPr>
            <a:spLocks noGrp="1"/>
          </p:cNvSpPr>
          <p:nvPr>
            <p:ph type="sldNum" sz="quarter" idx="12"/>
          </p:nvPr>
        </p:nvSpPr>
        <p:spPr>
          <a:ln/>
        </p:spPr>
        <p:txBody>
          <a:bodyPr/>
          <a:lstStyle>
            <a:lvl1pPr>
              <a:defRPr/>
            </a:lvl1pPr>
          </a:lstStyle>
          <a:p>
            <a:pPr>
              <a:defRPr/>
            </a:pPr>
            <a:fld id="{055D7069-A744-46E5-8007-B88EC891C1EB}" type="slidenum">
              <a:rPr lang="en-US" altLang="zh-CN"/>
              <a:pPr>
                <a:defRPr/>
              </a:pPr>
              <a:t>‹#›</a:t>
            </a:fld>
            <a:endParaRPr lang="en-US" altLang="zh-CN"/>
          </a:p>
        </p:txBody>
      </p:sp>
    </p:spTree>
    <p:extLst>
      <p:ext uri="{BB962C8B-B14F-4D97-AF65-F5344CB8AC3E}">
        <p14:creationId xmlns:p14="http://schemas.microsoft.com/office/powerpoint/2010/main" val="417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5D515-71DC-44CD-8B19-5D6F3B9EBCB1}"/>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4665F5E-653B-42C1-AF92-607289640AF7}"/>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B1E37BF-83BB-47DC-8A70-28D0D79718CC}"/>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a:extLst>
              <a:ext uri="{FF2B5EF4-FFF2-40B4-BE49-F238E27FC236}">
                <a16:creationId xmlns:a16="http://schemas.microsoft.com/office/drawing/2014/main" id="{23A69295-6A69-4705-88B9-FDF9B8C17267}"/>
              </a:ext>
            </a:extLst>
          </p:cNvPr>
          <p:cNvSpPr>
            <a:spLocks noGrp="1"/>
          </p:cNvSpPr>
          <p:nvPr>
            <p:ph type="dt" sz="half" idx="10"/>
          </p:nvPr>
        </p:nvSpPr>
        <p:spPr>
          <a:ln/>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6DE27C9C-AFA1-4705-9150-756E7E2CA353}"/>
              </a:ext>
            </a:extLst>
          </p:cNvPr>
          <p:cNvSpPr>
            <a:spLocks noGrp="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3C90BC4F-821F-4DA9-A5EB-17D5273573C9}"/>
              </a:ext>
            </a:extLst>
          </p:cNvPr>
          <p:cNvSpPr>
            <a:spLocks noGrp="1"/>
          </p:cNvSpPr>
          <p:nvPr>
            <p:ph type="sldNum" sz="quarter" idx="12"/>
          </p:nvPr>
        </p:nvSpPr>
        <p:spPr>
          <a:ln/>
        </p:spPr>
        <p:txBody>
          <a:bodyPr/>
          <a:lstStyle>
            <a:lvl1pPr>
              <a:defRPr/>
            </a:lvl1pPr>
          </a:lstStyle>
          <a:p>
            <a:pPr>
              <a:defRPr/>
            </a:pPr>
            <a:fld id="{101436C0-CADA-44FB-9DF5-1EF842245E7B}" type="slidenum">
              <a:rPr lang="en-US" altLang="zh-CN"/>
              <a:pPr>
                <a:defRPr/>
              </a:pPr>
              <a:t>‹#›</a:t>
            </a:fld>
            <a:endParaRPr lang="en-US" altLang="zh-CN"/>
          </a:p>
        </p:txBody>
      </p:sp>
    </p:spTree>
    <p:extLst>
      <p:ext uri="{BB962C8B-B14F-4D97-AF65-F5344CB8AC3E}">
        <p14:creationId xmlns:p14="http://schemas.microsoft.com/office/powerpoint/2010/main" val="434694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F00D77-0D98-4D71-9F17-137E53B2D8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0C161A9-8EFD-406B-A064-0239876213CA}"/>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B6B412D0-5862-46B5-8A49-FEA909C8F2B4}"/>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a:extLst>
              <a:ext uri="{FF2B5EF4-FFF2-40B4-BE49-F238E27FC236}">
                <a16:creationId xmlns:a16="http://schemas.microsoft.com/office/drawing/2014/main" id="{B296F6F2-4B81-4473-9FD6-40FAEF9C45F7}"/>
              </a:ext>
            </a:extLst>
          </p:cNvPr>
          <p:cNvSpPr>
            <a:spLocks noGrp="1"/>
          </p:cNvSpPr>
          <p:nvPr>
            <p:ph type="dt" sz="half" idx="10"/>
          </p:nvPr>
        </p:nvSpPr>
        <p:spPr>
          <a:ln/>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E5B9B26E-664C-4CF7-A2E8-97C2E12CF893}"/>
              </a:ext>
            </a:extLst>
          </p:cNvPr>
          <p:cNvSpPr>
            <a:spLocks noGrp="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6593FAAC-AE03-48B9-826F-071167D9F5D5}"/>
              </a:ext>
            </a:extLst>
          </p:cNvPr>
          <p:cNvSpPr>
            <a:spLocks noGrp="1"/>
          </p:cNvSpPr>
          <p:nvPr>
            <p:ph type="sldNum" sz="quarter" idx="12"/>
          </p:nvPr>
        </p:nvSpPr>
        <p:spPr>
          <a:ln/>
        </p:spPr>
        <p:txBody>
          <a:bodyPr/>
          <a:lstStyle>
            <a:lvl1pPr>
              <a:defRPr/>
            </a:lvl1pPr>
          </a:lstStyle>
          <a:p>
            <a:pPr>
              <a:defRPr/>
            </a:pPr>
            <a:fld id="{6456CC6C-82C6-4C53-B58C-9304C9A95B09}" type="slidenum">
              <a:rPr lang="en-US" altLang="zh-CN"/>
              <a:pPr>
                <a:defRPr/>
              </a:pPr>
              <a:t>‹#›</a:t>
            </a:fld>
            <a:endParaRPr lang="en-US" altLang="zh-CN"/>
          </a:p>
        </p:txBody>
      </p:sp>
    </p:spTree>
    <p:extLst>
      <p:ext uri="{BB962C8B-B14F-4D97-AF65-F5344CB8AC3E}">
        <p14:creationId xmlns:p14="http://schemas.microsoft.com/office/powerpoint/2010/main" val="2939103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image" Target="../media/image4.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3.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13" descr="PPT图">
            <a:extLst>
              <a:ext uri="{FF2B5EF4-FFF2-40B4-BE49-F238E27FC236}">
                <a16:creationId xmlns:a16="http://schemas.microsoft.com/office/drawing/2014/main" id="{D5C4F151-026E-4F97-B516-7FA3FE0BFE0C}"/>
              </a:ext>
            </a:extLst>
          </p:cNvPr>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938" y="-6350"/>
            <a:ext cx="9159876"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2" descr="知海匠库">
            <a:extLst>
              <a:ext uri="{FF2B5EF4-FFF2-40B4-BE49-F238E27FC236}">
                <a16:creationId xmlns:a16="http://schemas.microsoft.com/office/drawing/2014/main" id="{299E713B-0E04-4164-AEDF-E066680AB680}"/>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415213" y="5976938"/>
            <a:ext cx="147002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图片 1" descr="白底logo">
            <a:extLst>
              <a:ext uri="{FF2B5EF4-FFF2-40B4-BE49-F238E27FC236}">
                <a16:creationId xmlns:a16="http://schemas.microsoft.com/office/drawing/2014/main" id="{A17E5F4E-93B8-417A-98A8-0ADFC417448D}"/>
              </a:ext>
            </a:extLst>
          </p:cNvPr>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332663" y="184150"/>
            <a:ext cx="1552575"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图片 6" descr="PPT图">
            <a:extLst>
              <a:ext uri="{FF2B5EF4-FFF2-40B4-BE49-F238E27FC236}">
                <a16:creationId xmlns:a16="http://schemas.microsoft.com/office/drawing/2014/main" id="{057B78AD-8572-40FB-9704-45DF1AF79FA8}"/>
              </a:ext>
            </a:extLst>
          </p:cNvPr>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1750" y="20638"/>
            <a:ext cx="9178925"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日期占位符 3">
            <a:extLst>
              <a:ext uri="{FF2B5EF4-FFF2-40B4-BE49-F238E27FC236}">
                <a16:creationId xmlns:a16="http://schemas.microsoft.com/office/drawing/2014/main" id="{B8CE775C-0155-4E72-B0E7-A222FA07B4AA}"/>
              </a:ext>
            </a:extLst>
          </p:cNvPr>
          <p:cNvSpPr>
            <a:spLocks noGrp="1"/>
          </p:cNvSpPr>
          <p:nvPr>
            <p:ph type="dt" sz="half" idx="2"/>
          </p:nvPr>
        </p:nvSpPr>
        <p:spPr bwMode="auto">
          <a:xfrm>
            <a:off x="6286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atin typeface="+mn-lt"/>
              </a:defRPr>
            </a:lvl1pPr>
          </a:lstStyle>
          <a:p>
            <a:pPr>
              <a:defRPr/>
            </a:pPr>
            <a:endParaRPr lang="en-US" altLang="zh-CN"/>
          </a:p>
        </p:txBody>
      </p:sp>
      <p:sp>
        <p:nvSpPr>
          <p:cNvPr id="5127" name="页脚占位符 4">
            <a:extLst>
              <a:ext uri="{FF2B5EF4-FFF2-40B4-BE49-F238E27FC236}">
                <a16:creationId xmlns:a16="http://schemas.microsoft.com/office/drawing/2014/main" id="{ABEF3708-BD50-40D1-A001-389D6397393E}"/>
              </a:ext>
            </a:extLst>
          </p:cNvPr>
          <p:cNvSpPr>
            <a:spLocks noGrp="1"/>
          </p:cNvSpPr>
          <p:nvPr>
            <p:ph type="ftr" sz="quarter" idx="3"/>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atin typeface="+mn-lt"/>
              </a:defRPr>
            </a:lvl1pPr>
          </a:lstStyle>
          <a:p>
            <a:pPr>
              <a:defRPr/>
            </a:pPr>
            <a:endParaRPr lang="zh-CN" altLang="zh-CN"/>
          </a:p>
        </p:txBody>
      </p:sp>
      <p:sp>
        <p:nvSpPr>
          <p:cNvPr id="5128" name="灯片编号占位符 5">
            <a:extLst>
              <a:ext uri="{FF2B5EF4-FFF2-40B4-BE49-F238E27FC236}">
                <a16:creationId xmlns:a16="http://schemas.microsoft.com/office/drawing/2014/main" id="{D1BCA61C-32F5-480E-93A3-25F064FE24B2}"/>
              </a:ext>
            </a:extLst>
          </p:cNvPr>
          <p:cNvSpPr>
            <a:spLocks noGrp="1"/>
          </p:cNvSpPr>
          <p:nvPr>
            <p:ph type="sldNum" sz="quarter" idx="4"/>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mtClean="0">
                <a:latin typeface="+mn-lt"/>
              </a:defRPr>
            </a:lvl1pPr>
          </a:lstStyle>
          <a:p>
            <a:pPr>
              <a:defRPr/>
            </a:pPr>
            <a:fld id="{6CE9AA6E-C500-4C0F-A3A8-63F2A521F2A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73" r:id="rId12"/>
    <p:sldLayoutId id="2147483674" r:id="rId13"/>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图片 13" descr="PPT图">
            <a:extLst>
              <a:ext uri="{FF2B5EF4-FFF2-40B4-BE49-F238E27FC236}">
                <a16:creationId xmlns:a16="http://schemas.microsoft.com/office/drawing/2014/main" id="{744EA44C-BCCA-4964-A608-23EB354E23B6}"/>
              </a:ext>
            </a:extLst>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38" y="-6350"/>
            <a:ext cx="9159876"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12" descr="知海匠库">
            <a:extLst>
              <a:ext uri="{FF2B5EF4-FFF2-40B4-BE49-F238E27FC236}">
                <a16:creationId xmlns:a16="http://schemas.microsoft.com/office/drawing/2014/main" id="{64DE2F81-04CC-4B94-B68A-1E0F914DDB62}"/>
              </a:ext>
            </a:extLst>
          </p:cNvPr>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15213" y="5976938"/>
            <a:ext cx="147002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图片 1" descr="白底logo">
            <a:extLst>
              <a:ext uri="{FF2B5EF4-FFF2-40B4-BE49-F238E27FC236}">
                <a16:creationId xmlns:a16="http://schemas.microsoft.com/office/drawing/2014/main" id="{5E78A127-39B9-44C9-AAEB-7A930FBA29FF}"/>
              </a:ext>
            </a:extLst>
          </p:cNvPr>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332663" y="184150"/>
            <a:ext cx="1552575"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图片 6" descr="白底logo">
            <a:extLst>
              <a:ext uri="{FF2B5EF4-FFF2-40B4-BE49-F238E27FC236}">
                <a16:creationId xmlns:a16="http://schemas.microsoft.com/office/drawing/2014/main" id="{046F824A-619A-44F8-8FDA-CE2297310910}"/>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029450" y="-3175"/>
            <a:ext cx="2092325"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日期占位符 3">
            <a:extLst>
              <a:ext uri="{FF2B5EF4-FFF2-40B4-BE49-F238E27FC236}">
                <a16:creationId xmlns:a16="http://schemas.microsoft.com/office/drawing/2014/main" id="{9D6D89CF-2B64-41C0-B5E1-45730CF27C87}"/>
              </a:ext>
            </a:extLst>
          </p:cNvPr>
          <p:cNvSpPr>
            <a:spLocks noGrp="1"/>
          </p:cNvSpPr>
          <p:nvPr>
            <p:ph type="dt" sz="half" idx="2"/>
          </p:nvPr>
        </p:nvSpPr>
        <p:spPr bwMode="auto">
          <a:xfrm>
            <a:off x="6286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atin typeface="+mn-lt"/>
              </a:defRPr>
            </a:lvl1pPr>
          </a:lstStyle>
          <a:p>
            <a:pPr>
              <a:defRPr/>
            </a:pPr>
            <a:endParaRPr lang="en-US" altLang="zh-CN"/>
          </a:p>
        </p:txBody>
      </p:sp>
      <p:sp>
        <p:nvSpPr>
          <p:cNvPr id="6151" name="页脚占位符 4">
            <a:extLst>
              <a:ext uri="{FF2B5EF4-FFF2-40B4-BE49-F238E27FC236}">
                <a16:creationId xmlns:a16="http://schemas.microsoft.com/office/drawing/2014/main" id="{51D222B0-81B8-43CC-8F86-050653E8B962}"/>
              </a:ext>
            </a:extLst>
          </p:cNvPr>
          <p:cNvSpPr>
            <a:spLocks noGrp="1"/>
          </p:cNvSpPr>
          <p:nvPr>
            <p:ph type="ftr" sz="quarter" idx="3"/>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atin typeface="+mn-lt"/>
              </a:defRPr>
            </a:lvl1pPr>
          </a:lstStyle>
          <a:p>
            <a:pPr>
              <a:defRPr/>
            </a:pPr>
            <a:endParaRPr lang="zh-CN" altLang="zh-CN"/>
          </a:p>
        </p:txBody>
      </p:sp>
      <p:sp>
        <p:nvSpPr>
          <p:cNvPr id="6152" name="灯片编号占位符 5">
            <a:extLst>
              <a:ext uri="{FF2B5EF4-FFF2-40B4-BE49-F238E27FC236}">
                <a16:creationId xmlns:a16="http://schemas.microsoft.com/office/drawing/2014/main" id="{32BDC06C-D663-467D-AEC8-B149F8FB78BF}"/>
              </a:ext>
            </a:extLst>
          </p:cNvPr>
          <p:cNvSpPr>
            <a:spLocks noGrp="1"/>
          </p:cNvSpPr>
          <p:nvPr>
            <p:ph type="sldNum" sz="quarter" idx="4"/>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mtClean="0">
                <a:latin typeface="+mn-lt"/>
              </a:defRPr>
            </a:lvl1pPr>
          </a:lstStyle>
          <a:p>
            <a:pPr>
              <a:defRPr/>
            </a:pPr>
            <a:fld id="{5E8018BD-88CB-40BD-8FC5-9980EB12571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49F5E12-0059-430F-9524-C4F84CBE5ADD}"/>
              </a:ext>
            </a:extLst>
          </p:cNvPr>
          <p:cNvSpPr>
            <a:spLocks noGrp="1" noChangeArrowheads="1"/>
          </p:cNvSpPr>
          <p:nvPr>
            <p:ph type="ctrTitle"/>
          </p:nvPr>
        </p:nvSpPr>
        <p:spPr bwMode="auto">
          <a:xfrm>
            <a:off x="685800" y="2130425"/>
            <a:ext cx="7772400" cy="147002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4400"/>
              <a:t>JDBC</a:t>
            </a:r>
            <a:r>
              <a:rPr lang="zh-CN" altLang="en-US" sz="4400"/>
              <a:t>讲义</a:t>
            </a:r>
          </a:p>
        </p:txBody>
      </p:sp>
      <p:sp>
        <p:nvSpPr>
          <p:cNvPr id="4099" name="Rectangle 3">
            <a:extLst>
              <a:ext uri="{FF2B5EF4-FFF2-40B4-BE49-F238E27FC236}">
                <a16:creationId xmlns:a16="http://schemas.microsoft.com/office/drawing/2014/main" id="{AD15790B-2D58-4D86-9FF4-E81C643046A9}"/>
              </a:ext>
            </a:extLst>
          </p:cNvPr>
          <p:cNvSpPr>
            <a:spLocks noGrp="1" noChangeArrowheads="1"/>
          </p:cNvSpPr>
          <p:nvPr>
            <p:ph type="subTitle" idx="1"/>
          </p:nvPr>
        </p:nvSpPr>
        <p:spPr bwMode="auto">
          <a:xfrm>
            <a:off x="1371600" y="3886200"/>
            <a:ext cx="6400800" cy="17526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l" eaLnBrk="1" hangingPunct="1"/>
            <a:r>
              <a:rPr lang="zh-CN" altLang="en-US" sz="2800" dirty="0"/>
              <a:t>主讲：张文</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AF75738C-F48F-40DF-BBDD-434DBEA30153}"/>
              </a:ext>
            </a:extLst>
          </p:cNvPr>
          <p:cNvSpPr>
            <a:spLocks noGrp="1" noChangeArrowheads="1"/>
          </p:cNvSpPr>
          <p:nvPr>
            <p:ph type="title"/>
          </p:nvPr>
        </p:nvSpPr>
        <p:spPr/>
        <p:txBody>
          <a:bodyPr/>
          <a:lstStyle/>
          <a:p>
            <a:pPr eaLnBrk="1" hangingPunct="1"/>
            <a:r>
              <a:rPr lang="en-US" altLang="zh-CN" b="1" dirty="0"/>
              <a:t>JDBC</a:t>
            </a:r>
            <a:r>
              <a:rPr lang="zh-CN" altLang="en-US" b="1" dirty="0"/>
              <a:t>简介</a:t>
            </a:r>
          </a:p>
        </p:txBody>
      </p:sp>
      <p:sp>
        <p:nvSpPr>
          <p:cNvPr id="494595" name="Rectangle 3">
            <a:extLst>
              <a:ext uri="{FF2B5EF4-FFF2-40B4-BE49-F238E27FC236}">
                <a16:creationId xmlns:a16="http://schemas.microsoft.com/office/drawing/2014/main" id="{53BAA423-56DD-4D5A-953F-0408CE90640C}"/>
              </a:ext>
            </a:extLst>
          </p:cNvPr>
          <p:cNvSpPr>
            <a:spLocks noGrp="1" noChangeArrowheads="1"/>
          </p:cNvSpPr>
          <p:nvPr>
            <p:ph type="body" sz="half" idx="1"/>
          </p:nvPr>
        </p:nvSpPr>
        <p:spPr>
          <a:xfrm>
            <a:off x="825501" y="1152367"/>
            <a:ext cx="6840537" cy="2098833"/>
          </a:xfrm>
        </p:spPr>
        <p:txBody>
          <a:bodyPr/>
          <a:lstStyle/>
          <a:p>
            <a:pPr eaLnBrk="1" hangingPunct="1">
              <a:lnSpc>
                <a:spcPct val="80000"/>
              </a:lnSpc>
            </a:pPr>
            <a:r>
              <a:rPr lang="en-US" altLang="zh-CN" sz="2500" dirty="0"/>
              <a:t>JDBC</a:t>
            </a:r>
            <a:r>
              <a:rPr lang="zh-CN" altLang="en-US" sz="2500" dirty="0"/>
              <a:t>全称为：</a:t>
            </a:r>
            <a:r>
              <a:rPr lang="en-US" altLang="zh-CN" sz="2500" dirty="0"/>
              <a:t>Java </a:t>
            </a:r>
            <a:r>
              <a:rPr lang="en-US" altLang="zh-CN" sz="2500" dirty="0" err="1"/>
              <a:t>DataBase</a:t>
            </a:r>
            <a:r>
              <a:rPr lang="en-US" altLang="zh-CN" sz="2500" dirty="0"/>
              <a:t> Connectivity</a:t>
            </a:r>
            <a:r>
              <a:rPr lang="zh-CN" altLang="en-US" sz="2500" dirty="0"/>
              <a:t>（</a:t>
            </a:r>
            <a:r>
              <a:rPr lang="en-US" altLang="zh-CN" sz="2500" dirty="0"/>
              <a:t>java</a:t>
            </a:r>
            <a:r>
              <a:rPr lang="zh-CN" altLang="en-US" sz="2500" dirty="0"/>
              <a:t>数据库连接）。</a:t>
            </a:r>
            <a:endParaRPr lang="en-US" altLang="zh-CN" sz="2500" dirty="0"/>
          </a:p>
          <a:p>
            <a:pPr eaLnBrk="1" hangingPunct="1">
              <a:lnSpc>
                <a:spcPct val="80000"/>
              </a:lnSpc>
            </a:pPr>
            <a:r>
              <a:rPr lang="zh-CN" altLang="en-US" dirty="0">
                <a:solidFill>
                  <a:srgbClr val="FF0000"/>
                </a:solidFill>
              </a:rPr>
              <a:t>数据库的连接纽带</a:t>
            </a:r>
          </a:p>
          <a:p>
            <a:pPr eaLnBrk="1" hangingPunct="1">
              <a:lnSpc>
                <a:spcPct val="80000"/>
              </a:lnSpc>
            </a:pPr>
            <a:r>
              <a:rPr lang="en-US" altLang="zh-CN" sz="2000" dirty="0"/>
              <a:t>SUN</a:t>
            </a:r>
            <a:r>
              <a:rPr lang="zh-CN" altLang="en-US" sz="2000" dirty="0"/>
              <a:t>公司为</a:t>
            </a:r>
            <a:r>
              <a:rPr lang="zh-CN" altLang="en-US" sz="2000" b="1" dirty="0"/>
              <a:t>了简化、</a:t>
            </a:r>
            <a:r>
              <a:rPr lang="zh-CN" altLang="en-US" sz="2000" dirty="0"/>
              <a:t>统一对数据库的操作，定义了一套</a:t>
            </a:r>
            <a:r>
              <a:rPr lang="en-US" altLang="zh-CN" sz="2000" dirty="0"/>
              <a:t>Java</a:t>
            </a:r>
            <a:r>
              <a:rPr lang="zh-CN" altLang="en-US" sz="2000" dirty="0"/>
              <a:t>操作数据库的规范，称之为</a:t>
            </a:r>
            <a:r>
              <a:rPr lang="en-US" altLang="zh-CN" sz="2000" dirty="0"/>
              <a:t>JDBC</a:t>
            </a:r>
            <a:r>
              <a:rPr lang="zh-CN" altLang="en-US" sz="2000" dirty="0"/>
              <a:t>。（</a:t>
            </a:r>
            <a:r>
              <a:rPr lang="en-US" altLang="zh-CN" sz="2000" dirty="0"/>
              <a:t>ODBC</a:t>
            </a:r>
            <a:r>
              <a:rPr lang="zh-CN" altLang="en-US" sz="2000" dirty="0"/>
              <a:t>）</a:t>
            </a:r>
            <a:endParaRPr lang="en-US" altLang="zh-CN" sz="2000" dirty="0"/>
          </a:p>
          <a:p>
            <a:pPr eaLnBrk="1" hangingPunct="1">
              <a:lnSpc>
                <a:spcPct val="80000"/>
              </a:lnSpc>
            </a:pPr>
            <a:r>
              <a:rPr lang="zh-CN" altLang="en-US" sz="2000" dirty="0"/>
              <a:t>分层管理的思路</a:t>
            </a:r>
            <a:endParaRPr lang="en-US" altLang="zh-CN" sz="2000" dirty="0"/>
          </a:p>
          <a:p>
            <a:pPr eaLnBrk="1" hangingPunct="1">
              <a:lnSpc>
                <a:spcPct val="80000"/>
              </a:lnSpc>
            </a:pPr>
            <a:endParaRPr lang="zh-CN" altLang="en-US" sz="2000" dirty="0"/>
          </a:p>
        </p:txBody>
      </p:sp>
      <p:sp>
        <p:nvSpPr>
          <p:cNvPr id="5125" name="Text Box 4">
            <a:extLst>
              <a:ext uri="{FF2B5EF4-FFF2-40B4-BE49-F238E27FC236}">
                <a16:creationId xmlns:a16="http://schemas.microsoft.com/office/drawing/2014/main" id="{45907E8E-71FA-4464-ADB6-18414A346748}"/>
              </a:ext>
            </a:extLst>
          </p:cNvPr>
          <p:cNvSpPr txBox="1">
            <a:spLocks noChangeArrowheads="1"/>
          </p:cNvSpPr>
          <p:nvPr/>
        </p:nvSpPr>
        <p:spPr bwMode="auto">
          <a:xfrm>
            <a:off x="684213" y="4149725"/>
            <a:ext cx="70564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endParaRPr lang="en-US" altLang="zh-CN"/>
          </a:p>
          <a:p>
            <a:pPr eaLnBrk="1" hangingPunct="1"/>
            <a:endParaRPr lang="en-US" altLang="zh-CN"/>
          </a:p>
        </p:txBody>
      </p:sp>
      <p:sp>
        <p:nvSpPr>
          <p:cNvPr id="494597" name="AutoShape 5">
            <a:extLst>
              <a:ext uri="{FF2B5EF4-FFF2-40B4-BE49-F238E27FC236}">
                <a16:creationId xmlns:a16="http://schemas.microsoft.com/office/drawing/2014/main" id="{92B36815-675D-43FC-B05A-680790063AFF}"/>
              </a:ext>
            </a:extLst>
          </p:cNvPr>
          <p:cNvSpPr>
            <a:spLocks noChangeArrowheads="1"/>
          </p:cNvSpPr>
          <p:nvPr/>
        </p:nvSpPr>
        <p:spPr bwMode="auto">
          <a:xfrm>
            <a:off x="900113" y="5300663"/>
            <a:ext cx="1079500" cy="609600"/>
          </a:xfrm>
          <a:prstGeom prst="flowChartMagneticDisk">
            <a:avLst/>
          </a:prstGeom>
          <a:solidFill>
            <a:schemeClr val="accent1"/>
          </a:solidFill>
          <a:ln w="9525">
            <a:solidFill>
              <a:schemeClr val="tx1"/>
            </a:solidFill>
            <a:round/>
            <a:headEnd/>
            <a:tailEnd/>
          </a:ln>
        </p:spPr>
        <p:txBody>
          <a:bodyPr wrap="none" anchor="ct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1800"/>
              <a:t>MySQL</a:t>
            </a:r>
          </a:p>
        </p:txBody>
      </p:sp>
      <p:sp>
        <p:nvSpPr>
          <p:cNvPr id="494598" name="AutoShape 6">
            <a:extLst>
              <a:ext uri="{FF2B5EF4-FFF2-40B4-BE49-F238E27FC236}">
                <a16:creationId xmlns:a16="http://schemas.microsoft.com/office/drawing/2014/main" id="{F338862A-6A70-461E-BAAB-E10F35CD95E4}"/>
              </a:ext>
            </a:extLst>
          </p:cNvPr>
          <p:cNvSpPr>
            <a:spLocks noChangeArrowheads="1"/>
          </p:cNvSpPr>
          <p:nvPr/>
        </p:nvSpPr>
        <p:spPr bwMode="auto">
          <a:xfrm>
            <a:off x="2627313" y="5300663"/>
            <a:ext cx="1008062" cy="609600"/>
          </a:xfrm>
          <a:prstGeom prst="flowChartMagneticDisk">
            <a:avLst/>
          </a:prstGeom>
          <a:solidFill>
            <a:schemeClr val="accent1"/>
          </a:solidFill>
          <a:ln w="9525">
            <a:solidFill>
              <a:schemeClr val="tx1"/>
            </a:solidFill>
            <a:round/>
            <a:headEnd/>
            <a:tailEnd/>
          </a:ln>
        </p:spPr>
        <p:txBody>
          <a:bodyPr wrap="none" anchor="ct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1800"/>
              <a:t>Oracle</a:t>
            </a:r>
          </a:p>
        </p:txBody>
      </p:sp>
      <p:sp>
        <p:nvSpPr>
          <p:cNvPr id="494599" name="AutoShape 7">
            <a:extLst>
              <a:ext uri="{FF2B5EF4-FFF2-40B4-BE49-F238E27FC236}">
                <a16:creationId xmlns:a16="http://schemas.microsoft.com/office/drawing/2014/main" id="{C0C9C189-4239-4FC2-8C15-E1B8395BA93C}"/>
              </a:ext>
            </a:extLst>
          </p:cNvPr>
          <p:cNvSpPr>
            <a:spLocks noChangeArrowheads="1"/>
          </p:cNvSpPr>
          <p:nvPr/>
        </p:nvSpPr>
        <p:spPr bwMode="auto">
          <a:xfrm>
            <a:off x="971550" y="4581525"/>
            <a:ext cx="935038" cy="503238"/>
          </a:xfrm>
          <a:prstGeom prst="flowChartAlternateProcess">
            <a:avLst/>
          </a:prstGeom>
          <a:solidFill>
            <a:schemeClr val="accent1"/>
          </a:solidFill>
          <a:ln w="9525" algn="ctr">
            <a:solidFill>
              <a:schemeClr val="tx1"/>
            </a:solidFill>
            <a:miter lim="800000"/>
            <a:headEnd/>
            <a:tailEnd/>
          </a:ln>
        </p:spPr>
        <p:txBody>
          <a:bodyPr wrap="none" anchor="ct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1200"/>
              <a:t>MySQL</a:t>
            </a:r>
            <a:r>
              <a:rPr lang="zh-CN" altLang="en-US" sz="1200"/>
              <a:t>驱动</a:t>
            </a:r>
          </a:p>
        </p:txBody>
      </p:sp>
      <p:sp>
        <p:nvSpPr>
          <p:cNvPr id="494600" name="AutoShape 8">
            <a:extLst>
              <a:ext uri="{FF2B5EF4-FFF2-40B4-BE49-F238E27FC236}">
                <a16:creationId xmlns:a16="http://schemas.microsoft.com/office/drawing/2014/main" id="{4AD672BD-EEE1-4CB9-B0B4-5F253DD9EFD7}"/>
              </a:ext>
            </a:extLst>
          </p:cNvPr>
          <p:cNvSpPr>
            <a:spLocks noChangeArrowheads="1"/>
          </p:cNvSpPr>
          <p:nvPr/>
        </p:nvSpPr>
        <p:spPr bwMode="auto">
          <a:xfrm>
            <a:off x="2627313" y="4581525"/>
            <a:ext cx="935037" cy="503238"/>
          </a:xfrm>
          <a:prstGeom prst="flowChartAlternateProcess">
            <a:avLst/>
          </a:prstGeom>
          <a:solidFill>
            <a:schemeClr val="accent1"/>
          </a:solidFill>
          <a:ln w="9525" algn="ctr">
            <a:solidFill>
              <a:schemeClr val="tx1"/>
            </a:solidFill>
            <a:miter lim="800000"/>
            <a:headEnd/>
            <a:tailEnd/>
          </a:ln>
        </p:spPr>
        <p:txBody>
          <a:bodyPr wrap="none" anchor="ct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1200"/>
              <a:t>Oracle</a:t>
            </a:r>
            <a:r>
              <a:rPr lang="zh-CN" altLang="en-US" sz="1200"/>
              <a:t>驱动</a:t>
            </a:r>
          </a:p>
        </p:txBody>
      </p:sp>
      <p:sp>
        <p:nvSpPr>
          <p:cNvPr id="494601" name="AutoShape 9">
            <a:extLst>
              <a:ext uri="{FF2B5EF4-FFF2-40B4-BE49-F238E27FC236}">
                <a16:creationId xmlns:a16="http://schemas.microsoft.com/office/drawing/2014/main" id="{FE507AED-DEEF-44EF-BC7B-96DAF7B4A5E0}"/>
              </a:ext>
            </a:extLst>
          </p:cNvPr>
          <p:cNvSpPr>
            <a:spLocks noChangeArrowheads="1"/>
          </p:cNvSpPr>
          <p:nvPr/>
        </p:nvSpPr>
        <p:spPr bwMode="auto">
          <a:xfrm>
            <a:off x="971550" y="3789363"/>
            <a:ext cx="2449513" cy="503237"/>
          </a:xfrm>
          <a:prstGeom prst="roundRect">
            <a:avLst>
              <a:gd name="adj" fmla="val 16667"/>
            </a:avLst>
          </a:prstGeom>
          <a:solidFill>
            <a:schemeClr val="accent1"/>
          </a:solidFill>
          <a:ln w="9525" algn="ctr">
            <a:solidFill>
              <a:schemeClr val="tx1"/>
            </a:solidFill>
            <a:round/>
            <a:headEnd/>
            <a:tailEnd/>
          </a:ln>
        </p:spPr>
        <p:txBody>
          <a:bodyPr wrap="none" anchor="ct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zh-CN" altLang="en-US" b="1"/>
              <a:t>应用程序</a:t>
            </a:r>
          </a:p>
        </p:txBody>
      </p:sp>
      <p:sp>
        <p:nvSpPr>
          <p:cNvPr id="494602" name="AutoShape 10">
            <a:extLst>
              <a:ext uri="{FF2B5EF4-FFF2-40B4-BE49-F238E27FC236}">
                <a16:creationId xmlns:a16="http://schemas.microsoft.com/office/drawing/2014/main" id="{D891DCCD-9958-4255-A54E-635E8E05DD32}"/>
              </a:ext>
            </a:extLst>
          </p:cNvPr>
          <p:cNvSpPr>
            <a:spLocks noChangeArrowheads="1"/>
          </p:cNvSpPr>
          <p:nvPr/>
        </p:nvSpPr>
        <p:spPr bwMode="auto">
          <a:xfrm>
            <a:off x="1403350" y="5084763"/>
            <a:ext cx="215900" cy="215900"/>
          </a:xfrm>
          <a:prstGeom prst="upDownArrow">
            <a:avLst>
              <a:gd name="adj1" fmla="val 50000"/>
              <a:gd name="adj2" fmla="val 20000"/>
            </a:avLst>
          </a:prstGeom>
          <a:solidFill>
            <a:schemeClr val="accent1"/>
          </a:solidFill>
          <a:ln w="9525" algn="ctr">
            <a:solidFill>
              <a:schemeClr val="tx1"/>
            </a:solidFill>
            <a:miter lim="800000"/>
            <a:headEnd/>
            <a:tailEnd/>
          </a:ln>
        </p:spPr>
        <p:txBody>
          <a:bodyPr wrap="none" anchor="ct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a:p>
        </p:txBody>
      </p:sp>
      <p:sp>
        <p:nvSpPr>
          <p:cNvPr id="494603" name="AutoShape 11">
            <a:extLst>
              <a:ext uri="{FF2B5EF4-FFF2-40B4-BE49-F238E27FC236}">
                <a16:creationId xmlns:a16="http://schemas.microsoft.com/office/drawing/2014/main" id="{8E85B183-F3A1-480D-8DCE-05E215F5C1D4}"/>
              </a:ext>
            </a:extLst>
          </p:cNvPr>
          <p:cNvSpPr>
            <a:spLocks noChangeArrowheads="1"/>
          </p:cNvSpPr>
          <p:nvPr/>
        </p:nvSpPr>
        <p:spPr bwMode="auto">
          <a:xfrm>
            <a:off x="2987675" y="5084763"/>
            <a:ext cx="215900" cy="215900"/>
          </a:xfrm>
          <a:prstGeom prst="upDownArrow">
            <a:avLst>
              <a:gd name="adj1" fmla="val 50000"/>
              <a:gd name="adj2" fmla="val 20000"/>
            </a:avLst>
          </a:prstGeom>
          <a:solidFill>
            <a:schemeClr val="accent1"/>
          </a:solidFill>
          <a:ln w="9525" algn="ctr">
            <a:solidFill>
              <a:schemeClr val="tx1"/>
            </a:solidFill>
            <a:miter lim="800000"/>
            <a:headEnd/>
            <a:tailEnd/>
          </a:ln>
        </p:spPr>
        <p:txBody>
          <a:bodyPr wrap="none" anchor="ct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494604" name="AutoShape 12">
            <a:extLst>
              <a:ext uri="{FF2B5EF4-FFF2-40B4-BE49-F238E27FC236}">
                <a16:creationId xmlns:a16="http://schemas.microsoft.com/office/drawing/2014/main" id="{69371EAD-C7C4-4D1B-AC5B-C9AA6EF2ADFA}"/>
              </a:ext>
            </a:extLst>
          </p:cNvPr>
          <p:cNvSpPr>
            <a:spLocks noChangeArrowheads="1"/>
          </p:cNvSpPr>
          <p:nvPr/>
        </p:nvSpPr>
        <p:spPr bwMode="auto">
          <a:xfrm>
            <a:off x="2916238" y="4292600"/>
            <a:ext cx="215900" cy="288925"/>
          </a:xfrm>
          <a:prstGeom prst="upDownArrow">
            <a:avLst>
              <a:gd name="adj1" fmla="val 50000"/>
              <a:gd name="adj2" fmla="val 26765"/>
            </a:avLst>
          </a:prstGeom>
          <a:solidFill>
            <a:schemeClr val="accent1"/>
          </a:solidFill>
          <a:ln w="9525" algn="ctr">
            <a:solidFill>
              <a:schemeClr val="tx1"/>
            </a:solidFill>
            <a:miter lim="800000"/>
            <a:headEnd/>
            <a:tailEnd/>
          </a:ln>
        </p:spPr>
        <p:txBody>
          <a:bodyPr wrap="none" anchor="ct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494605" name="AutoShape 13">
            <a:extLst>
              <a:ext uri="{FF2B5EF4-FFF2-40B4-BE49-F238E27FC236}">
                <a16:creationId xmlns:a16="http://schemas.microsoft.com/office/drawing/2014/main" id="{AF2EFB1C-DEC0-44CB-973E-631C9A00FA18}"/>
              </a:ext>
            </a:extLst>
          </p:cNvPr>
          <p:cNvSpPr>
            <a:spLocks noChangeArrowheads="1"/>
          </p:cNvSpPr>
          <p:nvPr/>
        </p:nvSpPr>
        <p:spPr bwMode="auto">
          <a:xfrm>
            <a:off x="1403350" y="4292600"/>
            <a:ext cx="215900" cy="288925"/>
          </a:xfrm>
          <a:prstGeom prst="upDownArrow">
            <a:avLst>
              <a:gd name="adj1" fmla="val 50000"/>
              <a:gd name="adj2" fmla="val 26765"/>
            </a:avLst>
          </a:prstGeom>
          <a:solidFill>
            <a:schemeClr val="accent1"/>
          </a:solidFill>
          <a:ln w="9525" algn="ctr">
            <a:solidFill>
              <a:schemeClr val="tx1"/>
            </a:solidFill>
            <a:miter lim="800000"/>
            <a:headEnd/>
            <a:tailEnd/>
          </a:ln>
        </p:spPr>
        <p:txBody>
          <a:bodyPr wrap="none" anchor="ct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494606" name="AutoShape 14">
            <a:extLst>
              <a:ext uri="{FF2B5EF4-FFF2-40B4-BE49-F238E27FC236}">
                <a16:creationId xmlns:a16="http://schemas.microsoft.com/office/drawing/2014/main" id="{86F6CDE6-DFC2-4A6E-989F-80608A53C044}"/>
              </a:ext>
            </a:extLst>
          </p:cNvPr>
          <p:cNvSpPr>
            <a:spLocks noChangeArrowheads="1"/>
          </p:cNvSpPr>
          <p:nvPr/>
        </p:nvSpPr>
        <p:spPr bwMode="auto">
          <a:xfrm>
            <a:off x="5003800" y="5661025"/>
            <a:ext cx="1079500" cy="609600"/>
          </a:xfrm>
          <a:prstGeom prst="flowChartMagneticDisk">
            <a:avLst/>
          </a:prstGeom>
          <a:solidFill>
            <a:schemeClr val="accent1"/>
          </a:solidFill>
          <a:ln w="9525">
            <a:solidFill>
              <a:schemeClr val="tx1"/>
            </a:solidFill>
            <a:round/>
            <a:headEnd/>
            <a:tailEnd/>
          </a:ln>
        </p:spPr>
        <p:txBody>
          <a:bodyPr wrap="none" anchor="ct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1800"/>
              <a:t>MySQL</a:t>
            </a:r>
          </a:p>
        </p:txBody>
      </p:sp>
      <p:sp>
        <p:nvSpPr>
          <p:cNvPr id="494607" name="AutoShape 15">
            <a:extLst>
              <a:ext uri="{FF2B5EF4-FFF2-40B4-BE49-F238E27FC236}">
                <a16:creationId xmlns:a16="http://schemas.microsoft.com/office/drawing/2014/main" id="{73F0F0C5-6A2A-43C4-A0F5-508AB1C922F0}"/>
              </a:ext>
            </a:extLst>
          </p:cNvPr>
          <p:cNvSpPr>
            <a:spLocks noChangeArrowheads="1"/>
          </p:cNvSpPr>
          <p:nvPr/>
        </p:nvSpPr>
        <p:spPr bwMode="auto">
          <a:xfrm>
            <a:off x="6731000" y="5661025"/>
            <a:ext cx="1008063" cy="609600"/>
          </a:xfrm>
          <a:prstGeom prst="flowChartMagneticDisk">
            <a:avLst/>
          </a:prstGeom>
          <a:solidFill>
            <a:schemeClr val="accent1"/>
          </a:solidFill>
          <a:ln w="9525">
            <a:solidFill>
              <a:schemeClr val="tx1"/>
            </a:solidFill>
            <a:round/>
            <a:headEnd/>
            <a:tailEnd/>
          </a:ln>
        </p:spPr>
        <p:txBody>
          <a:bodyPr wrap="none" anchor="ct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1800"/>
              <a:t>Oracle</a:t>
            </a:r>
          </a:p>
        </p:txBody>
      </p:sp>
      <p:sp>
        <p:nvSpPr>
          <p:cNvPr id="494608" name="AutoShape 16">
            <a:extLst>
              <a:ext uri="{FF2B5EF4-FFF2-40B4-BE49-F238E27FC236}">
                <a16:creationId xmlns:a16="http://schemas.microsoft.com/office/drawing/2014/main" id="{1D703377-40FE-4B3D-81A0-FB2C55637A63}"/>
              </a:ext>
            </a:extLst>
          </p:cNvPr>
          <p:cNvSpPr>
            <a:spLocks noChangeArrowheads="1"/>
          </p:cNvSpPr>
          <p:nvPr/>
        </p:nvSpPr>
        <p:spPr bwMode="auto">
          <a:xfrm>
            <a:off x="5075238" y="4941888"/>
            <a:ext cx="935037" cy="503237"/>
          </a:xfrm>
          <a:prstGeom prst="flowChartAlternateProcess">
            <a:avLst/>
          </a:prstGeom>
          <a:solidFill>
            <a:schemeClr val="accent1"/>
          </a:solidFill>
          <a:ln w="9525" algn="ctr">
            <a:solidFill>
              <a:schemeClr val="tx1"/>
            </a:solidFill>
            <a:miter lim="800000"/>
            <a:headEnd/>
            <a:tailEnd/>
          </a:ln>
        </p:spPr>
        <p:txBody>
          <a:bodyPr wrap="none" anchor="ct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1200"/>
              <a:t>MySQL</a:t>
            </a:r>
            <a:r>
              <a:rPr lang="zh-CN" altLang="en-US" sz="1200"/>
              <a:t>驱动</a:t>
            </a:r>
          </a:p>
        </p:txBody>
      </p:sp>
      <p:sp>
        <p:nvSpPr>
          <p:cNvPr id="494609" name="AutoShape 17">
            <a:extLst>
              <a:ext uri="{FF2B5EF4-FFF2-40B4-BE49-F238E27FC236}">
                <a16:creationId xmlns:a16="http://schemas.microsoft.com/office/drawing/2014/main" id="{AFA8EEF0-4204-4B13-AD9F-19C75A51DE47}"/>
              </a:ext>
            </a:extLst>
          </p:cNvPr>
          <p:cNvSpPr>
            <a:spLocks noChangeArrowheads="1"/>
          </p:cNvSpPr>
          <p:nvPr/>
        </p:nvSpPr>
        <p:spPr bwMode="auto">
          <a:xfrm>
            <a:off x="6731000" y="4941888"/>
            <a:ext cx="935038" cy="503237"/>
          </a:xfrm>
          <a:prstGeom prst="flowChartAlternateProcess">
            <a:avLst/>
          </a:prstGeom>
          <a:solidFill>
            <a:schemeClr val="accent1"/>
          </a:solidFill>
          <a:ln w="9525" algn="ctr">
            <a:solidFill>
              <a:schemeClr val="tx1"/>
            </a:solidFill>
            <a:miter lim="800000"/>
            <a:headEnd/>
            <a:tailEnd/>
          </a:ln>
        </p:spPr>
        <p:txBody>
          <a:bodyPr wrap="none" anchor="ct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1200"/>
              <a:t>Oracle</a:t>
            </a:r>
            <a:r>
              <a:rPr lang="zh-CN" altLang="en-US" sz="1200"/>
              <a:t>驱动</a:t>
            </a:r>
          </a:p>
        </p:txBody>
      </p:sp>
      <p:sp>
        <p:nvSpPr>
          <p:cNvPr id="494610" name="AutoShape 18">
            <a:extLst>
              <a:ext uri="{FF2B5EF4-FFF2-40B4-BE49-F238E27FC236}">
                <a16:creationId xmlns:a16="http://schemas.microsoft.com/office/drawing/2014/main" id="{AD7647F4-1E36-4BAD-B769-692DAC1120AA}"/>
              </a:ext>
            </a:extLst>
          </p:cNvPr>
          <p:cNvSpPr>
            <a:spLocks noChangeArrowheads="1"/>
          </p:cNvSpPr>
          <p:nvPr/>
        </p:nvSpPr>
        <p:spPr bwMode="auto">
          <a:xfrm>
            <a:off x="5076825" y="3357563"/>
            <a:ext cx="2449513" cy="503237"/>
          </a:xfrm>
          <a:prstGeom prst="roundRect">
            <a:avLst>
              <a:gd name="adj" fmla="val 16667"/>
            </a:avLst>
          </a:prstGeom>
          <a:solidFill>
            <a:schemeClr val="accent1"/>
          </a:solidFill>
          <a:ln w="9525" algn="ctr">
            <a:solidFill>
              <a:schemeClr val="tx1"/>
            </a:solidFill>
            <a:round/>
            <a:headEnd/>
            <a:tailEnd/>
          </a:ln>
        </p:spPr>
        <p:txBody>
          <a:bodyPr wrap="none" anchor="ct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zh-CN" altLang="en-US" b="1"/>
              <a:t>应用程序</a:t>
            </a:r>
          </a:p>
        </p:txBody>
      </p:sp>
      <p:sp>
        <p:nvSpPr>
          <p:cNvPr id="494611" name="AutoShape 19">
            <a:extLst>
              <a:ext uri="{FF2B5EF4-FFF2-40B4-BE49-F238E27FC236}">
                <a16:creationId xmlns:a16="http://schemas.microsoft.com/office/drawing/2014/main" id="{6C0D4515-6CDD-4315-A5B2-5ABE6FB4FC6E}"/>
              </a:ext>
            </a:extLst>
          </p:cNvPr>
          <p:cNvSpPr>
            <a:spLocks noChangeArrowheads="1"/>
          </p:cNvSpPr>
          <p:nvPr/>
        </p:nvSpPr>
        <p:spPr bwMode="auto">
          <a:xfrm>
            <a:off x="5507038" y="5445125"/>
            <a:ext cx="215900" cy="215900"/>
          </a:xfrm>
          <a:prstGeom prst="upDownArrow">
            <a:avLst>
              <a:gd name="adj1" fmla="val 50000"/>
              <a:gd name="adj2" fmla="val 20000"/>
            </a:avLst>
          </a:prstGeom>
          <a:solidFill>
            <a:schemeClr val="accent1"/>
          </a:solidFill>
          <a:ln w="9525" algn="ctr">
            <a:solidFill>
              <a:schemeClr val="tx1"/>
            </a:solidFill>
            <a:miter lim="800000"/>
            <a:headEnd/>
            <a:tailEnd/>
          </a:ln>
        </p:spPr>
        <p:txBody>
          <a:bodyPr wrap="none" anchor="ct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494612" name="AutoShape 20">
            <a:extLst>
              <a:ext uri="{FF2B5EF4-FFF2-40B4-BE49-F238E27FC236}">
                <a16:creationId xmlns:a16="http://schemas.microsoft.com/office/drawing/2014/main" id="{CB2AD1CE-0774-4628-BC86-04D5FFE5D741}"/>
              </a:ext>
            </a:extLst>
          </p:cNvPr>
          <p:cNvSpPr>
            <a:spLocks noChangeArrowheads="1"/>
          </p:cNvSpPr>
          <p:nvPr/>
        </p:nvSpPr>
        <p:spPr bwMode="auto">
          <a:xfrm>
            <a:off x="7091363" y="5445125"/>
            <a:ext cx="215900" cy="215900"/>
          </a:xfrm>
          <a:prstGeom prst="upDownArrow">
            <a:avLst>
              <a:gd name="adj1" fmla="val 50000"/>
              <a:gd name="adj2" fmla="val 20000"/>
            </a:avLst>
          </a:prstGeom>
          <a:solidFill>
            <a:schemeClr val="accent1"/>
          </a:solidFill>
          <a:ln w="9525" algn="ctr">
            <a:solidFill>
              <a:schemeClr val="tx1"/>
            </a:solidFill>
            <a:miter lim="800000"/>
            <a:headEnd/>
            <a:tailEnd/>
          </a:ln>
        </p:spPr>
        <p:txBody>
          <a:bodyPr wrap="none" anchor="ct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494613" name="AutoShape 21">
            <a:extLst>
              <a:ext uri="{FF2B5EF4-FFF2-40B4-BE49-F238E27FC236}">
                <a16:creationId xmlns:a16="http://schemas.microsoft.com/office/drawing/2014/main" id="{3B7B7539-DC9A-4819-B296-C066A26C896C}"/>
              </a:ext>
            </a:extLst>
          </p:cNvPr>
          <p:cNvSpPr>
            <a:spLocks noChangeArrowheads="1"/>
          </p:cNvSpPr>
          <p:nvPr/>
        </p:nvSpPr>
        <p:spPr bwMode="auto">
          <a:xfrm>
            <a:off x="7019925" y="4652963"/>
            <a:ext cx="215900" cy="288925"/>
          </a:xfrm>
          <a:prstGeom prst="upDownArrow">
            <a:avLst>
              <a:gd name="adj1" fmla="val 50000"/>
              <a:gd name="adj2" fmla="val 26765"/>
            </a:avLst>
          </a:prstGeom>
          <a:solidFill>
            <a:schemeClr val="accent1"/>
          </a:solidFill>
          <a:ln w="9525" algn="ctr">
            <a:solidFill>
              <a:schemeClr val="tx1"/>
            </a:solidFill>
            <a:miter lim="800000"/>
            <a:headEnd/>
            <a:tailEnd/>
          </a:ln>
        </p:spPr>
        <p:txBody>
          <a:bodyPr wrap="none" anchor="ct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494614" name="AutoShape 22">
            <a:extLst>
              <a:ext uri="{FF2B5EF4-FFF2-40B4-BE49-F238E27FC236}">
                <a16:creationId xmlns:a16="http://schemas.microsoft.com/office/drawing/2014/main" id="{38D1AD30-34E2-415E-AD00-BEE7210B14DB}"/>
              </a:ext>
            </a:extLst>
          </p:cNvPr>
          <p:cNvSpPr>
            <a:spLocks noChangeArrowheads="1"/>
          </p:cNvSpPr>
          <p:nvPr/>
        </p:nvSpPr>
        <p:spPr bwMode="auto">
          <a:xfrm>
            <a:off x="5507038" y="4652963"/>
            <a:ext cx="215900" cy="288925"/>
          </a:xfrm>
          <a:prstGeom prst="upDownArrow">
            <a:avLst>
              <a:gd name="adj1" fmla="val 50000"/>
              <a:gd name="adj2" fmla="val 26765"/>
            </a:avLst>
          </a:prstGeom>
          <a:solidFill>
            <a:schemeClr val="accent1"/>
          </a:solidFill>
          <a:ln w="9525" algn="ctr">
            <a:solidFill>
              <a:schemeClr val="tx1"/>
            </a:solidFill>
            <a:miter lim="800000"/>
            <a:headEnd/>
            <a:tailEnd/>
          </a:ln>
        </p:spPr>
        <p:txBody>
          <a:bodyPr wrap="none" anchor="ct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494615" name="AutoShape 23">
            <a:extLst>
              <a:ext uri="{FF2B5EF4-FFF2-40B4-BE49-F238E27FC236}">
                <a16:creationId xmlns:a16="http://schemas.microsoft.com/office/drawing/2014/main" id="{9A963737-476F-4FB5-9D98-ED1F8367369B}"/>
              </a:ext>
            </a:extLst>
          </p:cNvPr>
          <p:cNvSpPr>
            <a:spLocks noChangeArrowheads="1"/>
          </p:cNvSpPr>
          <p:nvPr/>
        </p:nvSpPr>
        <p:spPr bwMode="auto">
          <a:xfrm>
            <a:off x="5148263" y="4149725"/>
            <a:ext cx="2449512" cy="503238"/>
          </a:xfrm>
          <a:prstGeom prst="roundRect">
            <a:avLst>
              <a:gd name="adj" fmla="val 16667"/>
            </a:avLst>
          </a:prstGeom>
          <a:solidFill>
            <a:schemeClr val="accent1"/>
          </a:solidFill>
          <a:ln w="9525" algn="ctr">
            <a:solidFill>
              <a:schemeClr val="tx1"/>
            </a:solidFill>
            <a:round/>
            <a:headEnd/>
            <a:tailEnd/>
          </a:ln>
        </p:spPr>
        <p:txBody>
          <a:bodyPr wrap="none" anchor="ct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b="1"/>
              <a:t>JDBC</a:t>
            </a:r>
          </a:p>
        </p:txBody>
      </p:sp>
      <p:sp>
        <p:nvSpPr>
          <p:cNvPr id="494616" name="AutoShape 24">
            <a:extLst>
              <a:ext uri="{FF2B5EF4-FFF2-40B4-BE49-F238E27FC236}">
                <a16:creationId xmlns:a16="http://schemas.microsoft.com/office/drawing/2014/main" id="{8E4D69A2-3024-4275-8F9F-A69DBC60B7C2}"/>
              </a:ext>
            </a:extLst>
          </p:cNvPr>
          <p:cNvSpPr>
            <a:spLocks noChangeArrowheads="1"/>
          </p:cNvSpPr>
          <p:nvPr/>
        </p:nvSpPr>
        <p:spPr bwMode="auto">
          <a:xfrm>
            <a:off x="6300788" y="3860800"/>
            <a:ext cx="215900" cy="288925"/>
          </a:xfrm>
          <a:prstGeom prst="upDownArrow">
            <a:avLst>
              <a:gd name="adj1" fmla="val 50000"/>
              <a:gd name="adj2" fmla="val 26765"/>
            </a:avLst>
          </a:prstGeom>
          <a:solidFill>
            <a:schemeClr val="accent1"/>
          </a:solidFill>
          <a:ln w="9525" algn="ctr">
            <a:solidFill>
              <a:schemeClr val="tx1"/>
            </a:solidFill>
            <a:miter lim="800000"/>
            <a:headEnd/>
            <a:tailEnd/>
          </a:ln>
        </p:spPr>
        <p:txBody>
          <a:bodyPr wrap="none" anchor="ct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Tree>
    <p:extLst>
      <p:ext uri="{BB962C8B-B14F-4D97-AF65-F5344CB8AC3E}">
        <p14:creationId xmlns:p14="http://schemas.microsoft.com/office/powerpoint/2010/main" val="16429127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4597"/>
                                        </p:tgtEl>
                                        <p:attrNameLst>
                                          <p:attrName>style.visibility</p:attrName>
                                        </p:attrNameLst>
                                      </p:cBhvr>
                                      <p:to>
                                        <p:strVal val="visible"/>
                                      </p:to>
                                    </p:set>
                                    <p:anim calcmode="lin" valueType="num">
                                      <p:cBhvr additive="base">
                                        <p:cTn id="7" dur="500" fill="hold"/>
                                        <p:tgtEl>
                                          <p:spTgt spid="494597"/>
                                        </p:tgtEl>
                                        <p:attrNameLst>
                                          <p:attrName>ppt_x</p:attrName>
                                        </p:attrNameLst>
                                      </p:cBhvr>
                                      <p:tavLst>
                                        <p:tav tm="0">
                                          <p:val>
                                            <p:strVal val="1+#ppt_w/2"/>
                                          </p:val>
                                        </p:tav>
                                        <p:tav tm="100000">
                                          <p:val>
                                            <p:strVal val="#ppt_x"/>
                                          </p:val>
                                        </p:tav>
                                      </p:tavLst>
                                    </p:anim>
                                    <p:anim calcmode="lin" valueType="num">
                                      <p:cBhvr additive="base">
                                        <p:cTn id="8" dur="500" fill="hold"/>
                                        <p:tgtEl>
                                          <p:spTgt spid="49459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94598"/>
                                        </p:tgtEl>
                                        <p:attrNameLst>
                                          <p:attrName>style.visibility</p:attrName>
                                        </p:attrNameLst>
                                      </p:cBhvr>
                                      <p:to>
                                        <p:strVal val="visible"/>
                                      </p:to>
                                    </p:set>
                                    <p:anim calcmode="lin" valueType="num">
                                      <p:cBhvr additive="base">
                                        <p:cTn id="11" dur="500" fill="hold"/>
                                        <p:tgtEl>
                                          <p:spTgt spid="494598"/>
                                        </p:tgtEl>
                                        <p:attrNameLst>
                                          <p:attrName>ppt_x</p:attrName>
                                        </p:attrNameLst>
                                      </p:cBhvr>
                                      <p:tavLst>
                                        <p:tav tm="0">
                                          <p:val>
                                            <p:strVal val="1+#ppt_w/2"/>
                                          </p:val>
                                        </p:tav>
                                        <p:tav tm="100000">
                                          <p:val>
                                            <p:strVal val="#ppt_x"/>
                                          </p:val>
                                        </p:tav>
                                      </p:tavLst>
                                    </p:anim>
                                    <p:anim calcmode="lin" valueType="num">
                                      <p:cBhvr additive="base">
                                        <p:cTn id="12" dur="500" fill="hold"/>
                                        <p:tgtEl>
                                          <p:spTgt spid="49459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94599"/>
                                        </p:tgtEl>
                                        <p:attrNameLst>
                                          <p:attrName>style.visibility</p:attrName>
                                        </p:attrNameLst>
                                      </p:cBhvr>
                                      <p:to>
                                        <p:strVal val="visible"/>
                                      </p:to>
                                    </p:set>
                                    <p:anim calcmode="lin" valueType="num">
                                      <p:cBhvr additive="base">
                                        <p:cTn id="15" dur="500" fill="hold"/>
                                        <p:tgtEl>
                                          <p:spTgt spid="494599"/>
                                        </p:tgtEl>
                                        <p:attrNameLst>
                                          <p:attrName>ppt_x</p:attrName>
                                        </p:attrNameLst>
                                      </p:cBhvr>
                                      <p:tavLst>
                                        <p:tav tm="0">
                                          <p:val>
                                            <p:strVal val="1+#ppt_w/2"/>
                                          </p:val>
                                        </p:tav>
                                        <p:tav tm="100000">
                                          <p:val>
                                            <p:strVal val="#ppt_x"/>
                                          </p:val>
                                        </p:tav>
                                      </p:tavLst>
                                    </p:anim>
                                    <p:anim calcmode="lin" valueType="num">
                                      <p:cBhvr additive="base">
                                        <p:cTn id="16" dur="500" fill="hold"/>
                                        <p:tgtEl>
                                          <p:spTgt spid="49459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94600"/>
                                        </p:tgtEl>
                                        <p:attrNameLst>
                                          <p:attrName>style.visibility</p:attrName>
                                        </p:attrNameLst>
                                      </p:cBhvr>
                                      <p:to>
                                        <p:strVal val="visible"/>
                                      </p:to>
                                    </p:set>
                                    <p:anim calcmode="lin" valueType="num">
                                      <p:cBhvr additive="base">
                                        <p:cTn id="19" dur="500" fill="hold"/>
                                        <p:tgtEl>
                                          <p:spTgt spid="494600"/>
                                        </p:tgtEl>
                                        <p:attrNameLst>
                                          <p:attrName>ppt_x</p:attrName>
                                        </p:attrNameLst>
                                      </p:cBhvr>
                                      <p:tavLst>
                                        <p:tav tm="0">
                                          <p:val>
                                            <p:strVal val="1+#ppt_w/2"/>
                                          </p:val>
                                        </p:tav>
                                        <p:tav tm="100000">
                                          <p:val>
                                            <p:strVal val="#ppt_x"/>
                                          </p:val>
                                        </p:tav>
                                      </p:tavLst>
                                    </p:anim>
                                    <p:anim calcmode="lin" valueType="num">
                                      <p:cBhvr additive="base">
                                        <p:cTn id="20" dur="500" fill="hold"/>
                                        <p:tgtEl>
                                          <p:spTgt spid="49460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94601"/>
                                        </p:tgtEl>
                                        <p:attrNameLst>
                                          <p:attrName>style.visibility</p:attrName>
                                        </p:attrNameLst>
                                      </p:cBhvr>
                                      <p:to>
                                        <p:strVal val="visible"/>
                                      </p:to>
                                    </p:set>
                                    <p:anim calcmode="lin" valueType="num">
                                      <p:cBhvr additive="base">
                                        <p:cTn id="23" dur="500" fill="hold"/>
                                        <p:tgtEl>
                                          <p:spTgt spid="494601"/>
                                        </p:tgtEl>
                                        <p:attrNameLst>
                                          <p:attrName>ppt_x</p:attrName>
                                        </p:attrNameLst>
                                      </p:cBhvr>
                                      <p:tavLst>
                                        <p:tav tm="0">
                                          <p:val>
                                            <p:strVal val="1+#ppt_w/2"/>
                                          </p:val>
                                        </p:tav>
                                        <p:tav tm="100000">
                                          <p:val>
                                            <p:strVal val="#ppt_x"/>
                                          </p:val>
                                        </p:tav>
                                      </p:tavLst>
                                    </p:anim>
                                    <p:anim calcmode="lin" valueType="num">
                                      <p:cBhvr additive="base">
                                        <p:cTn id="24" dur="500" fill="hold"/>
                                        <p:tgtEl>
                                          <p:spTgt spid="49460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494602"/>
                                        </p:tgtEl>
                                        <p:attrNameLst>
                                          <p:attrName>style.visibility</p:attrName>
                                        </p:attrNameLst>
                                      </p:cBhvr>
                                      <p:to>
                                        <p:strVal val="visible"/>
                                      </p:to>
                                    </p:set>
                                    <p:anim calcmode="lin" valueType="num">
                                      <p:cBhvr additive="base">
                                        <p:cTn id="27" dur="500" fill="hold"/>
                                        <p:tgtEl>
                                          <p:spTgt spid="494602"/>
                                        </p:tgtEl>
                                        <p:attrNameLst>
                                          <p:attrName>ppt_x</p:attrName>
                                        </p:attrNameLst>
                                      </p:cBhvr>
                                      <p:tavLst>
                                        <p:tav tm="0">
                                          <p:val>
                                            <p:strVal val="1+#ppt_w/2"/>
                                          </p:val>
                                        </p:tav>
                                        <p:tav tm="100000">
                                          <p:val>
                                            <p:strVal val="#ppt_x"/>
                                          </p:val>
                                        </p:tav>
                                      </p:tavLst>
                                    </p:anim>
                                    <p:anim calcmode="lin" valueType="num">
                                      <p:cBhvr additive="base">
                                        <p:cTn id="28" dur="500" fill="hold"/>
                                        <p:tgtEl>
                                          <p:spTgt spid="49460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494603"/>
                                        </p:tgtEl>
                                        <p:attrNameLst>
                                          <p:attrName>style.visibility</p:attrName>
                                        </p:attrNameLst>
                                      </p:cBhvr>
                                      <p:to>
                                        <p:strVal val="visible"/>
                                      </p:to>
                                    </p:set>
                                    <p:anim calcmode="lin" valueType="num">
                                      <p:cBhvr additive="base">
                                        <p:cTn id="31" dur="500" fill="hold"/>
                                        <p:tgtEl>
                                          <p:spTgt spid="494603"/>
                                        </p:tgtEl>
                                        <p:attrNameLst>
                                          <p:attrName>ppt_x</p:attrName>
                                        </p:attrNameLst>
                                      </p:cBhvr>
                                      <p:tavLst>
                                        <p:tav tm="0">
                                          <p:val>
                                            <p:strVal val="1+#ppt_w/2"/>
                                          </p:val>
                                        </p:tav>
                                        <p:tav tm="100000">
                                          <p:val>
                                            <p:strVal val="#ppt_x"/>
                                          </p:val>
                                        </p:tav>
                                      </p:tavLst>
                                    </p:anim>
                                    <p:anim calcmode="lin" valueType="num">
                                      <p:cBhvr additive="base">
                                        <p:cTn id="32" dur="500" fill="hold"/>
                                        <p:tgtEl>
                                          <p:spTgt spid="49460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494604"/>
                                        </p:tgtEl>
                                        <p:attrNameLst>
                                          <p:attrName>style.visibility</p:attrName>
                                        </p:attrNameLst>
                                      </p:cBhvr>
                                      <p:to>
                                        <p:strVal val="visible"/>
                                      </p:to>
                                    </p:set>
                                    <p:anim calcmode="lin" valueType="num">
                                      <p:cBhvr additive="base">
                                        <p:cTn id="35" dur="500" fill="hold"/>
                                        <p:tgtEl>
                                          <p:spTgt spid="494604"/>
                                        </p:tgtEl>
                                        <p:attrNameLst>
                                          <p:attrName>ppt_x</p:attrName>
                                        </p:attrNameLst>
                                      </p:cBhvr>
                                      <p:tavLst>
                                        <p:tav tm="0">
                                          <p:val>
                                            <p:strVal val="1+#ppt_w/2"/>
                                          </p:val>
                                        </p:tav>
                                        <p:tav tm="100000">
                                          <p:val>
                                            <p:strVal val="#ppt_x"/>
                                          </p:val>
                                        </p:tav>
                                      </p:tavLst>
                                    </p:anim>
                                    <p:anim calcmode="lin" valueType="num">
                                      <p:cBhvr additive="base">
                                        <p:cTn id="36" dur="500" fill="hold"/>
                                        <p:tgtEl>
                                          <p:spTgt spid="494604"/>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94605"/>
                                        </p:tgtEl>
                                        <p:attrNameLst>
                                          <p:attrName>style.visibility</p:attrName>
                                        </p:attrNameLst>
                                      </p:cBhvr>
                                      <p:to>
                                        <p:strVal val="visible"/>
                                      </p:to>
                                    </p:set>
                                    <p:anim calcmode="lin" valueType="num">
                                      <p:cBhvr additive="base">
                                        <p:cTn id="39" dur="500" fill="hold"/>
                                        <p:tgtEl>
                                          <p:spTgt spid="494605"/>
                                        </p:tgtEl>
                                        <p:attrNameLst>
                                          <p:attrName>ppt_x</p:attrName>
                                        </p:attrNameLst>
                                      </p:cBhvr>
                                      <p:tavLst>
                                        <p:tav tm="0">
                                          <p:val>
                                            <p:strVal val="1+#ppt_w/2"/>
                                          </p:val>
                                        </p:tav>
                                        <p:tav tm="100000">
                                          <p:val>
                                            <p:strVal val="#ppt_x"/>
                                          </p:val>
                                        </p:tav>
                                      </p:tavLst>
                                    </p:anim>
                                    <p:anim calcmode="lin" valueType="num">
                                      <p:cBhvr additive="base">
                                        <p:cTn id="40" dur="500" fill="hold"/>
                                        <p:tgtEl>
                                          <p:spTgt spid="494605"/>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494595">
                                            <p:txEl>
                                              <p:pRg st="0" end="0"/>
                                            </p:txEl>
                                          </p:spTgt>
                                        </p:tgtEl>
                                        <p:attrNameLst>
                                          <p:attrName>style.visibility</p:attrName>
                                        </p:attrNameLst>
                                      </p:cBhvr>
                                      <p:to>
                                        <p:strVal val="visible"/>
                                      </p:to>
                                    </p:set>
                                    <p:anim calcmode="lin" valueType="num">
                                      <p:cBhvr additive="base">
                                        <p:cTn id="43" dur="500" fill="hold"/>
                                        <p:tgtEl>
                                          <p:spTgt spid="494595">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94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494595">
                                            <p:txEl>
                                              <p:pRg st="1" end="1"/>
                                            </p:txEl>
                                          </p:spTgt>
                                        </p:tgtEl>
                                        <p:attrNameLst>
                                          <p:attrName>style.visibility</p:attrName>
                                        </p:attrNameLst>
                                      </p:cBhvr>
                                      <p:to>
                                        <p:strVal val="visible"/>
                                      </p:to>
                                    </p:set>
                                    <p:anim calcmode="lin" valueType="num">
                                      <p:cBhvr additive="base">
                                        <p:cTn id="49" dur="500" fill="hold"/>
                                        <p:tgtEl>
                                          <p:spTgt spid="494595">
                                            <p:txEl>
                                              <p:pRg st="1" end="1"/>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494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494595">
                                            <p:txEl>
                                              <p:pRg st="2" end="2"/>
                                            </p:txEl>
                                          </p:spTgt>
                                        </p:tgtEl>
                                        <p:attrNameLst>
                                          <p:attrName>style.visibility</p:attrName>
                                        </p:attrNameLst>
                                      </p:cBhvr>
                                      <p:to>
                                        <p:strVal val="visible"/>
                                      </p:to>
                                    </p:set>
                                    <p:anim calcmode="lin" valueType="num">
                                      <p:cBhvr additive="base">
                                        <p:cTn id="55" dur="500" fill="hold"/>
                                        <p:tgtEl>
                                          <p:spTgt spid="494595">
                                            <p:txEl>
                                              <p:pRg st="2" end="2"/>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4945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494595">
                                            <p:txEl>
                                              <p:pRg st="3" end="3"/>
                                            </p:txEl>
                                          </p:spTgt>
                                        </p:tgtEl>
                                        <p:attrNameLst>
                                          <p:attrName>style.visibility</p:attrName>
                                        </p:attrNameLst>
                                      </p:cBhvr>
                                      <p:to>
                                        <p:strVal val="visible"/>
                                      </p:to>
                                    </p:set>
                                    <p:anim calcmode="lin" valueType="num">
                                      <p:cBhvr additive="base">
                                        <p:cTn id="61" dur="500" fill="hold"/>
                                        <p:tgtEl>
                                          <p:spTgt spid="494595">
                                            <p:txEl>
                                              <p:pRg st="3" end="3"/>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4945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494606"/>
                                        </p:tgtEl>
                                        <p:attrNameLst>
                                          <p:attrName>style.visibility</p:attrName>
                                        </p:attrNameLst>
                                      </p:cBhvr>
                                      <p:to>
                                        <p:strVal val="visible"/>
                                      </p:to>
                                    </p:set>
                                    <p:anim calcmode="lin" valueType="num">
                                      <p:cBhvr additive="base">
                                        <p:cTn id="67" dur="500" fill="hold"/>
                                        <p:tgtEl>
                                          <p:spTgt spid="494606"/>
                                        </p:tgtEl>
                                        <p:attrNameLst>
                                          <p:attrName>ppt_x</p:attrName>
                                        </p:attrNameLst>
                                      </p:cBhvr>
                                      <p:tavLst>
                                        <p:tav tm="0">
                                          <p:val>
                                            <p:strVal val="1+#ppt_w/2"/>
                                          </p:val>
                                        </p:tav>
                                        <p:tav tm="100000">
                                          <p:val>
                                            <p:strVal val="#ppt_x"/>
                                          </p:val>
                                        </p:tav>
                                      </p:tavLst>
                                    </p:anim>
                                    <p:anim calcmode="lin" valueType="num">
                                      <p:cBhvr additive="base">
                                        <p:cTn id="68" dur="500" fill="hold"/>
                                        <p:tgtEl>
                                          <p:spTgt spid="494606"/>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494607"/>
                                        </p:tgtEl>
                                        <p:attrNameLst>
                                          <p:attrName>style.visibility</p:attrName>
                                        </p:attrNameLst>
                                      </p:cBhvr>
                                      <p:to>
                                        <p:strVal val="visible"/>
                                      </p:to>
                                    </p:set>
                                    <p:anim calcmode="lin" valueType="num">
                                      <p:cBhvr additive="base">
                                        <p:cTn id="71" dur="500" fill="hold"/>
                                        <p:tgtEl>
                                          <p:spTgt spid="494607"/>
                                        </p:tgtEl>
                                        <p:attrNameLst>
                                          <p:attrName>ppt_x</p:attrName>
                                        </p:attrNameLst>
                                      </p:cBhvr>
                                      <p:tavLst>
                                        <p:tav tm="0">
                                          <p:val>
                                            <p:strVal val="1+#ppt_w/2"/>
                                          </p:val>
                                        </p:tav>
                                        <p:tav tm="100000">
                                          <p:val>
                                            <p:strVal val="#ppt_x"/>
                                          </p:val>
                                        </p:tav>
                                      </p:tavLst>
                                    </p:anim>
                                    <p:anim calcmode="lin" valueType="num">
                                      <p:cBhvr additive="base">
                                        <p:cTn id="72" dur="500" fill="hold"/>
                                        <p:tgtEl>
                                          <p:spTgt spid="494607"/>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494608"/>
                                        </p:tgtEl>
                                        <p:attrNameLst>
                                          <p:attrName>style.visibility</p:attrName>
                                        </p:attrNameLst>
                                      </p:cBhvr>
                                      <p:to>
                                        <p:strVal val="visible"/>
                                      </p:to>
                                    </p:set>
                                    <p:anim calcmode="lin" valueType="num">
                                      <p:cBhvr additive="base">
                                        <p:cTn id="75" dur="500" fill="hold"/>
                                        <p:tgtEl>
                                          <p:spTgt spid="494608"/>
                                        </p:tgtEl>
                                        <p:attrNameLst>
                                          <p:attrName>ppt_x</p:attrName>
                                        </p:attrNameLst>
                                      </p:cBhvr>
                                      <p:tavLst>
                                        <p:tav tm="0">
                                          <p:val>
                                            <p:strVal val="1+#ppt_w/2"/>
                                          </p:val>
                                        </p:tav>
                                        <p:tav tm="100000">
                                          <p:val>
                                            <p:strVal val="#ppt_x"/>
                                          </p:val>
                                        </p:tav>
                                      </p:tavLst>
                                    </p:anim>
                                    <p:anim calcmode="lin" valueType="num">
                                      <p:cBhvr additive="base">
                                        <p:cTn id="76" dur="500" fill="hold"/>
                                        <p:tgtEl>
                                          <p:spTgt spid="494608"/>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494609"/>
                                        </p:tgtEl>
                                        <p:attrNameLst>
                                          <p:attrName>style.visibility</p:attrName>
                                        </p:attrNameLst>
                                      </p:cBhvr>
                                      <p:to>
                                        <p:strVal val="visible"/>
                                      </p:to>
                                    </p:set>
                                    <p:anim calcmode="lin" valueType="num">
                                      <p:cBhvr additive="base">
                                        <p:cTn id="79" dur="500" fill="hold"/>
                                        <p:tgtEl>
                                          <p:spTgt spid="494609"/>
                                        </p:tgtEl>
                                        <p:attrNameLst>
                                          <p:attrName>ppt_x</p:attrName>
                                        </p:attrNameLst>
                                      </p:cBhvr>
                                      <p:tavLst>
                                        <p:tav tm="0">
                                          <p:val>
                                            <p:strVal val="1+#ppt_w/2"/>
                                          </p:val>
                                        </p:tav>
                                        <p:tav tm="100000">
                                          <p:val>
                                            <p:strVal val="#ppt_x"/>
                                          </p:val>
                                        </p:tav>
                                      </p:tavLst>
                                    </p:anim>
                                    <p:anim calcmode="lin" valueType="num">
                                      <p:cBhvr additive="base">
                                        <p:cTn id="80" dur="500" fill="hold"/>
                                        <p:tgtEl>
                                          <p:spTgt spid="494609"/>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494610"/>
                                        </p:tgtEl>
                                        <p:attrNameLst>
                                          <p:attrName>style.visibility</p:attrName>
                                        </p:attrNameLst>
                                      </p:cBhvr>
                                      <p:to>
                                        <p:strVal val="visible"/>
                                      </p:to>
                                    </p:set>
                                    <p:anim calcmode="lin" valueType="num">
                                      <p:cBhvr additive="base">
                                        <p:cTn id="83" dur="500" fill="hold"/>
                                        <p:tgtEl>
                                          <p:spTgt spid="494610"/>
                                        </p:tgtEl>
                                        <p:attrNameLst>
                                          <p:attrName>ppt_x</p:attrName>
                                        </p:attrNameLst>
                                      </p:cBhvr>
                                      <p:tavLst>
                                        <p:tav tm="0">
                                          <p:val>
                                            <p:strVal val="1+#ppt_w/2"/>
                                          </p:val>
                                        </p:tav>
                                        <p:tav tm="100000">
                                          <p:val>
                                            <p:strVal val="#ppt_x"/>
                                          </p:val>
                                        </p:tav>
                                      </p:tavLst>
                                    </p:anim>
                                    <p:anim calcmode="lin" valueType="num">
                                      <p:cBhvr additive="base">
                                        <p:cTn id="84" dur="500" fill="hold"/>
                                        <p:tgtEl>
                                          <p:spTgt spid="494610"/>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494611"/>
                                        </p:tgtEl>
                                        <p:attrNameLst>
                                          <p:attrName>style.visibility</p:attrName>
                                        </p:attrNameLst>
                                      </p:cBhvr>
                                      <p:to>
                                        <p:strVal val="visible"/>
                                      </p:to>
                                    </p:set>
                                    <p:anim calcmode="lin" valueType="num">
                                      <p:cBhvr additive="base">
                                        <p:cTn id="87" dur="500" fill="hold"/>
                                        <p:tgtEl>
                                          <p:spTgt spid="494611"/>
                                        </p:tgtEl>
                                        <p:attrNameLst>
                                          <p:attrName>ppt_x</p:attrName>
                                        </p:attrNameLst>
                                      </p:cBhvr>
                                      <p:tavLst>
                                        <p:tav tm="0">
                                          <p:val>
                                            <p:strVal val="1+#ppt_w/2"/>
                                          </p:val>
                                        </p:tav>
                                        <p:tav tm="100000">
                                          <p:val>
                                            <p:strVal val="#ppt_x"/>
                                          </p:val>
                                        </p:tav>
                                      </p:tavLst>
                                    </p:anim>
                                    <p:anim calcmode="lin" valueType="num">
                                      <p:cBhvr additive="base">
                                        <p:cTn id="88" dur="500" fill="hold"/>
                                        <p:tgtEl>
                                          <p:spTgt spid="494611"/>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494612"/>
                                        </p:tgtEl>
                                        <p:attrNameLst>
                                          <p:attrName>style.visibility</p:attrName>
                                        </p:attrNameLst>
                                      </p:cBhvr>
                                      <p:to>
                                        <p:strVal val="visible"/>
                                      </p:to>
                                    </p:set>
                                    <p:anim calcmode="lin" valueType="num">
                                      <p:cBhvr additive="base">
                                        <p:cTn id="91" dur="500" fill="hold"/>
                                        <p:tgtEl>
                                          <p:spTgt spid="494612"/>
                                        </p:tgtEl>
                                        <p:attrNameLst>
                                          <p:attrName>ppt_x</p:attrName>
                                        </p:attrNameLst>
                                      </p:cBhvr>
                                      <p:tavLst>
                                        <p:tav tm="0">
                                          <p:val>
                                            <p:strVal val="1+#ppt_w/2"/>
                                          </p:val>
                                        </p:tav>
                                        <p:tav tm="100000">
                                          <p:val>
                                            <p:strVal val="#ppt_x"/>
                                          </p:val>
                                        </p:tav>
                                      </p:tavLst>
                                    </p:anim>
                                    <p:anim calcmode="lin" valueType="num">
                                      <p:cBhvr additive="base">
                                        <p:cTn id="92" dur="500" fill="hold"/>
                                        <p:tgtEl>
                                          <p:spTgt spid="494612"/>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494613"/>
                                        </p:tgtEl>
                                        <p:attrNameLst>
                                          <p:attrName>style.visibility</p:attrName>
                                        </p:attrNameLst>
                                      </p:cBhvr>
                                      <p:to>
                                        <p:strVal val="visible"/>
                                      </p:to>
                                    </p:set>
                                    <p:anim calcmode="lin" valueType="num">
                                      <p:cBhvr additive="base">
                                        <p:cTn id="95" dur="500" fill="hold"/>
                                        <p:tgtEl>
                                          <p:spTgt spid="494613"/>
                                        </p:tgtEl>
                                        <p:attrNameLst>
                                          <p:attrName>ppt_x</p:attrName>
                                        </p:attrNameLst>
                                      </p:cBhvr>
                                      <p:tavLst>
                                        <p:tav tm="0">
                                          <p:val>
                                            <p:strVal val="1+#ppt_w/2"/>
                                          </p:val>
                                        </p:tav>
                                        <p:tav tm="100000">
                                          <p:val>
                                            <p:strVal val="#ppt_x"/>
                                          </p:val>
                                        </p:tav>
                                      </p:tavLst>
                                    </p:anim>
                                    <p:anim calcmode="lin" valueType="num">
                                      <p:cBhvr additive="base">
                                        <p:cTn id="96" dur="500" fill="hold"/>
                                        <p:tgtEl>
                                          <p:spTgt spid="494613"/>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494614"/>
                                        </p:tgtEl>
                                        <p:attrNameLst>
                                          <p:attrName>style.visibility</p:attrName>
                                        </p:attrNameLst>
                                      </p:cBhvr>
                                      <p:to>
                                        <p:strVal val="visible"/>
                                      </p:to>
                                    </p:set>
                                    <p:anim calcmode="lin" valueType="num">
                                      <p:cBhvr additive="base">
                                        <p:cTn id="99" dur="500" fill="hold"/>
                                        <p:tgtEl>
                                          <p:spTgt spid="494614"/>
                                        </p:tgtEl>
                                        <p:attrNameLst>
                                          <p:attrName>ppt_x</p:attrName>
                                        </p:attrNameLst>
                                      </p:cBhvr>
                                      <p:tavLst>
                                        <p:tav tm="0">
                                          <p:val>
                                            <p:strVal val="1+#ppt_w/2"/>
                                          </p:val>
                                        </p:tav>
                                        <p:tav tm="100000">
                                          <p:val>
                                            <p:strVal val="#ppt_x"/>
                                          </p:val>
                                        </p:tav>
                                      </p:tavLst>
                                    </p:anim>
                                    <p:anim calcmode="lin" valueType="num">
                                      <p:cBhvr additive="base">
                                        <p:cTn id="100" dur="500" fill="hold"/>
                                        <p:tgtEl>
                                          <p:spTgt spid="494614"/>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494615"/>
                                        </p:tgtEl>
                                        <p:attrNameLst>
                                          <p:attrName>style.visibility</p:attrName>
                                        </p:attrNameLst>
                                      </p:cBhvr>
                                      <p:to>
                                        <p:strVal val="visible"/>
                                      </p:to>
                                    </p:set>
                                    <p:anim calcmode="lin" valueType="num">
                                      <p:cBhvr additive="base">
                                        <p:cTn id="103" dur="500" fill="hold"/>
                                        <p:tgtEl>
                                          <p:spTgt spid="494615"/>
                                        </p:tgtEl>
                                        <p:attrNameLst>
                                          <p:attrName>ppt_x</p:attrName>
                                        </p:attrNameLst>
                                      </p:cBhvr>
                                      <p:tavLst>
                                        <p:tav tm="0">
                                          <p:val>
                                            <p:strVal val="1+#ppt_w/2"/>
                                          </p:val>
                                        </p:tav>
                                        <p:tav tm="100000">
                                          <p:val>
                                            <p:strVal val="#ppt_x"/>
                                          </p:val>
                                        </p:tav>
                                      </p:tavLst>
                                    </p:anim>
                                    <p:anim calcmode="lin" valueType="num">
                                      <p:cBhvr additive="base">
                                        <p:cTn id="104" dur="500" fill="hold"/>
                                        <p:tgtEl>
                                          <p:spTgt spid="494615"/>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494616"/>
                                        </p:tgtEl>
                                        <p:attrNameLst>
                                          <p:attrName>style.visibility</p:attrName>
                                        </p:attrNameLst>
                                      </p:cBhvr>
                                      <p:to>
                                        <p:strVal val="visible"/>
                                      </p:to>
                                    </p:set>
                                    <p:anim calcmode="lin" valueType="num">
                                      <p:cBhvr additive="base">
                                        <p:cTn id="107" dur="500" fill="hold"/>
                                        <p:tgtEl>
                                          <p:spTgt spid="494616"/>
                                        </p:tgtEl>
                                        <p:attrNameLst>
                                          <p:attrName>ppt_x</p:attrName>
                                        </p:attrNameLst>
                                      </p:cBhvr>
                                      <p:tavLst>
                                        <p:tav tm="0">
                                          <p:val>
                                            <p:strVal val="1+#ppt_w/2"/>
                                          </p:val>
                                        </p:tav>
                                        <p:tav tm="100000">
                                          <p:val>
                                            <p:strVal val="#ppt_x"/>
                                          </p:val>
                                        </p:tav>
                                      </p:tavLst>
                                    </p:anim>
                                    <p:anim calcmode="lin" valueType="num">
                                      <p:cBhvr additive="base">
                                        <p:cTn id="108" dur="500" fill="hold"/>
                                        <p:tgtEl>
                                          <p:spTgt spid="4946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5" grpId="0" build="p"/>
      <p:bldP spid="494597" grpId="0" animBg="1"/>
      <p:bldP spid="494598" grpId="0" animBg="1"/>
      <p:bldP spid="494599" grpId="0" animBg="1"/>
      <p:bldP spid="494600" grpId="0" animBg="1"/>
      <p:bldP spid="494601" grpId="0" animBg="1"/>
      <p:bldP spid="494602" grpId="0" animBg="1"/>
      <p:bldP spid="494603" grpId="0" animBg="1"/>
      <p:bldP spid="494604" grpId="0" animBg="1"/>
      <p:bldP spid="494605" grpId="0" animBg="1"/>
      <p:bldP spid="494606" grpId="0" animBg="1"/>
      <p:bldP spid="494607" grpId="0" animBg="1"/>
      <p:bldP spid="494608" grpId="0" animBg="1"/>
      <p:bldP spid="494609" grpId="0" animBg="1"/>
      <p:bldP spid="494610" grpId="0" animBg="1"/>
      <p:bldP spid="494611" grpId="0" animBg="1"/>
      <p:bldP spid="494612" grpId="0" animBg="1"/>
      <p:bldP spid="494613" grpId="0" animBg="1"/>
      <p:bldP spid="494614" grpId="0" animBg="1"/>
      <p:bldP spid="494615" grpId="0" animBg="1"/>
      <p:bldP spid="4946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a:extLst>
              <a:ext uri="{FF2B5EF4-FFF2-40B4-BE49-F238E27FC236}">
                <a16:creationId xmlns:a16="http://schemas.microsoft.com/office/drawing/2014/main" id="{9CB7EEE7-1FDD-4DAC-92C9-0C36D0805170}"/>
              </a:ext>
            </a:extLst>
          </p:cNvPr>
          <p:cNvSpPr>
            <a:spLocks noGrp="1" noChangeArrowheads="1"/>
          </p:cNvSpPr>
          <p:nvPr>
            <p:ph type="title"/>
          </p:nvPr>
        </p:nvSpPr>
        <p:spPr>
          <a:xfrm>
            <a:off x="547688" y="642144"/>
            <a:ext cx="7696200" cy="647700"/>
          </a:xfrm>
        </p:spPr>
        <p:txBody>
          <a:bodyPr/>
          <a:lstStyle/>
          <a:p>
            <a:pPr eaLnBrk="1" hangingPunct="1"/>
            <a:r>
              <a:rPr lang="en-US" altLang="zh-CN" b="1" dirty="0"/>
              <a:t>JDBC</a:t>
            </a:r>
            <a:r>
              <a:rPr lang="zh-CN" altLang="en-US" b="1" dirty="0"/>
              <a:t>简介</a:t>
            </a:r>
          </a:p>
        </p:txBody>
      </p:sp>
      <p:sp>
        <p:nvSpPr>
          <p:cNvPr id="1030" name="Text Box 3">
            <a:extLst>
              <a:ext uri="{FF2B5EF4-FFF2-40B4-BE49-F238E27FC236}">
                <a16:creationId xmlns:a16="http://schemas.microsoft.com/office/drawing/2014/main" id="{C612A53A-B2C3-42CE-9C2D-452C6B99E007}"/>
              </a:ext>
            </a:extLst>
          </p:cNvPr>
          <p:cNvSpPr txBox="1">
            <a:spLocks noChangeArrowheads="1"/>
          </p:cNvSpPr>
          <p:nvPr/>
        </p:nvSpPr>
        <p:spPr bwMode="auto">
          <a:xfrm>
            <a:off x="547688" y="2144712"/>
            <a:ext cx="7416800"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sz="2000">
                <a:solidFill>
                  <a:schemeClr val="tx1"/>
                </a:solidFill>
                <a:latin typeface="Arial" panose="020B0604020202020204" pitchFamily="34" charset="0"/>
                <a:ea typeface="宋体" panose="02010600030101010101" pitchFamily="2" charset="-122"/>
              </a:defRPr>
            </a:lvl1pPr>
            <a:lvl2pPr marL="914400" indent="-45720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t>组成</a:t>
            </a:r>
            <a:r>
              <a:rPr lang="en-US" altLang="zh-CN" sz="2400" dirty="0"/>
              <a:t>JDBC</a:t>
            </a:r>
            <a:r>
              <a:rPr lang="zh-CN" altLang="en-US" sz="2400" dirty="0"/>
              <a:t>的２个包：</a:t>
            </a:r>
          </a:p>
          <a:p>
            <a:pPr lvl="1" eaLnBrk="1" hangingPunct="1"/>
            <a:r>
              <a:rPr lang="zh-CN" altLang="en-US" sz="2400" dirty="0"/>
              <a:t>　</a:t>
            </a:r>
            <a:r>
              <a:rPr lang="en-US" altLang="zh-CN" sz="2400" dirty="0" err="1"/>
              <a:t>java.sql</a:t>
            </a:r>
            <a:endParaRPr lang="en-US" altLang="zh-CN" sz="2400" dirty="0"/>
          </a:p>
          <a:p>
            <a:pPr lvl="1" eaLnBrk="1" hangingPunct="1"/>
            <a:r>
              <a:rPr lang="zh-CN" altLang="en-US" sz="2400" dirty="0"/>
              <a:t>　</a:t>
            </a:r>
            <a:r>
              <a:rPr lang="en-US" altLang="zh-CN" sz="2400" dirty="0" err="1"/>
              <a:t>javax.sql</a:t>
            </a:r>
            <a:endParaRPr lang="en-US" altLang="zh-CN" sz="2400" dirty="0"/>
          </a:p>
          <a:p>
            <a:pPr eaLnBrk="1" hangingPunct="1"/>
            <a:endParaRPr kumimoji="1" lang="en-US" altLang="zh-CN" sz="2400" dirty="0"/>
          </a:p>
          <a:p>
            <a:pPr eaLnBrk="1" hangingPunct="1"/>
            <a:endParaRPr kumimoji="1" lang="en-US" altLang="zh-CN" sz="2400" dirty="0"/>
          </a:p>
          <a:p>
            <a:pPr eaLnBrk="1" hangingPunct="1"/>
            <a:r>
              <a:rPr kumimoji="1" lang="zh-CN" altLang="en-US" sz="1800" dirty="0"/>
              <a:t>开发</a:t>
            </a:r>
            <a:r>
              <a:rPr kumimoji="1" lang="en-US" altLang="zh-CN" sz="1800" dirty="0"/>
              <a:t>JDBC</a:t>
            </a:r>
            <a:r>
              <a:rPr kumimoji="1" lang="zh-CN" altLang="en-US" sz="1800" dirty="0"/>
              <a:t>应用需要以上</a:t>
            </a:r>
            <a:r>
              <a:rPr kumimoji="1" lang="en-US" altLang="zh-CN" sz="1800" dirty="0"/>
              <a:t>2</a:t>
            </a:r>
            <a:r>
              <a:rPr kumimoji="1" lang="zh-CN" altLang="en-US" sz="1800" dirty="0"/>
              <a:t>个包的支持外</a:t>
            </a:r>
          </a:p>
          <a:p>
            <a:pPr eaLnBrk="1" hangingPunct="1"/>
            <a:r>
              <a:rPr kumimoji="1" lang="zh-CN" altLang="en-US" sz="1800" dirty="0"/>
              <a:t>还需要导入相应</a:t>
            </a:r>
            <a:r>
              <a:rPr kumimoji="1" lang="en-US" altLang="zh-CN" sz="1800" dirty="0"/>
              <a:t>JDBC</a:t>
            </a:r>
            <a:r>
              <a:rPr kumimoji="1" lang="zh-CN" altLang="en-US" sz="1800" dirty="0"/>
              <a:t>的数据库实现</a:t>
            </a:r>
            <a:r>
              <a:rPr kumimoji="1" lang="en-US" altLang="zh-CN" sz="1800" dirty="0"/>
              <a:t>(</a:t>
            </a:r>
            <a:r>
              <a:rPr kumimoji="1" lang="zh-CN" altLang="en-US" sz="1800" dirty="0"/>
              <a:t>即数据库驱动</a:t>
            </a:r>
            <a:r>
              <a:rPr kumimoji="1" lang="en-US" altLang="zh-CN" sz="1800" dirty="0"/>
              <a:t>)</a:t>
            </a:r>
          </a:p>
          <a:p>
            <a:pPr eaLnBrk="1" hangingPunct="1">
              <a:buFont typeface="Wingdings" panose="05000000000000000000" pitchFamily="2" charset="2"/>
              <a:buNone/>
            </a:pPr>
            <a:endParaRPr kumimoji="1" lang="en-US" altLang="zh-CN" sz="1800" dirty="0"/>
          </a:p>
        </p:txBody>
      </p:sp>
    </p:spTree>
    <p:extLst>
      <p:ext uri="{BB962C8B-B14F-4D97-AF65-F5344CB8AC3E}">
        <p14:creationId xmlns:p14="http://schemas.microsoft.com/office/powerpoint/2010/main" val="4203712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1057582" y="692696"/>
            <a:ext cx="7696200" cy="1012658"/>
          </a:xfrm>
        </p:spPr>
        <p:txBody>
          <a:bodyPr/>
          <a:lstStyle/>
          <a:p>
            <a:r>
              <a:rPr lang="en-US" altLang="zh-CN" dirty="0"/>
              <a:t>JDBC</a:t>
            </a:r>
            <a:r>
              <a:rPr lang="zh-CN" altLang="en-US" dirty="0"/>
              <a:t>驱动程序分类</a:t>
            </a:r>
          </a:p>
        </p:txBody>
      </p:sp>
      <p:sp>
        <p:nvSpPr>
          <p:cNvPr id="541699" name="Rectangle 3"/>
          <p:cNvSpPr>
            <a:spLocks noGrp="1" noChangeArrowheads="1"/>
          </p:cNvSpPr>
          <p:nvPr>
            <p:ph type="body" idx="1"/>
          </p:nvPr>
        </p:nvSpPr>
        <p:spPr>
          <a:xfrm>
            <a:off x="395536" y="1848230"/>
            <a:ext cx="7858180" cy="3673475"/>
          </a:xfrm>
        </p:spPr>
        <p:txBody>
          <a:bodyPr/>
          <a:lstStyle/>
          <a:p>
            <a:r>
              <a:rPr lang="en-US" altLang="zh-CN" sz="2700" dirty="0"/>
              <a:t>JDBC</a:t>
            </a:r>
            <a:r>
              <a:rPr lang="zh-CN" altLang="en-US" sz="2700" dirty="0"/>
              <a:t>驱动程序：各个数据库厂商根据</a:t>
            </a:r>
            <a:r>
              <a:rPr lang="en-US" altLang="zh-CN" sz="2700" dirty="0"/>
              <a:t>JDBC</a:t>
            </a:r>
            <a:r>
              <a:rPr lang="zh-CN" altLang="en-US" sz="2700" dirty="0"/>
              <a:t>的规范制作的 </a:t>
            </a:r>
            <a:r>
              <a:rPr lang="en-US" altLang="zh-CN" sz="2700" dirty="0"/>
              <a:t>JDBC </a:t>
            </a:r>
            <a:r>
              <a:rPr lang="zh-CN" altLang="en-US" sz="2700" dirty="0"/>
              <a:t>实现类的类库  </a:t>
            </a:r>
          </a:p>
          <a:p>
            <a:r>
              <a:rPr lang="en-US" altLang="zh-CN" sz="2700" dirty="0"/>
              <a:t>JDBC</a:t>
            </a:r>
            <a:r>
              <a:rPr lang="zh-CN" altLang="en-US" sz="2700" dirty="0"/>
              <a:t>驱动程序总共有四种类型：</a:t>
            </a:r>
          </a:p>
          <a:p>
            <a:pPr lvl="1"/>
            <a:r>
              <a:rPr lang="zh-CN" altLang="en-US" sz="2000" dirty="0"/>
              <a:t>第一类：</a:t>
            </a:r>
            <a:r>
              <a:rPr lang="en-US" altLang="zh-CN" sz="2000" dirty="0"/>
              <a:t>JDBC-ODBC</a:t>
            </a:r>
            <a:r>
              <a:rPr lang="zh-CN" altLang="en-US" sz="2000" dirty="0"/>
              <a:t>桥。 </a:t>
            </a:r>
          </a:p>
          <a:p>
            <a:pPr lvl="1"/>
            <a:r>
              <a:rPr lang="zh-CN" altLang="en-US" sz="2000" dirty="0"/>
              <a:t>第二类：部分本地</a:t>
            </a:r>
            <a:r>
              <a:rPr lang="en-US" altLang="zh-CN" sz="2000" dirty="0"/>
              <a:t>API</a:t>
            </a:r>
            <a:r>
              <a:rPr lang="zh-CN" altLang="en-US" sz="2000" dirty="0"/>
              <a:t>部分</a:t>
            </a:r>
            <a:r>
              <a:rPr lang="en-US" altLang="zh-CN" sz="2000" dirty="0"/>
              <a:t>Java</a:t>
            </a:r>
            <a:r>
              <a:rPr lang="zh-CN" altLang="en-US" sz="2000" dirty="0"/>
              <a:t>的驱动程序。 </a:t>
            </a:r>
          </a:p>
          <a:p>
            <a:pPr lvl="1"/>
            <a:r>
              <a:rPr lang="zh-CN" altLang="en-US" sz="2000" dirty="0"/>
              <a:t>第三类：</a:t>
            </a:r>
            <a:r>
              <a:rPr lang="en-US" altLang="zh-CN" sz="2000" dirty="0"/>
              <a:t>JDBC</a:t>
            </a:r>
            <a:r>
              <a:rPr lang="zh-CN" altLang="en-US" sz="2000" dirty="0"/>
              <a:t>网络纯</a:t>
            </a:r>
            <a:r>
              <a:rPr lang="en-US" altLang="zh-CN" sz="2000" dirty="0"/>
              <a:t>Java</a:t>
            </a:r>
            <a:r>
              <a:rPr lang="zh-CN" altLang="en-US" sz="2000" dirty="0"/>
              <a:t>驱动程序。 </a:t>
            </a:r>
          </a:p>
          <a:p>
            <a:pPr lvl="1"/>
            <a:r>
              <a:rPr lang="zh-CN" altLang="en-US" sz="2000" b="1" dirty="0">
                <a:solidFill>
                  <a:srgbClr val="0000FF"/>
                </a:solidFill>
              </a:rPr>
              <a:t>第四类：本地协议的纯 </a:t>
            </a:r>
            <a:r>
              <a:rPr lang="en-US" altLang="zh-CN" sz="2000" b="1" dirty="0">
                <a:solidFill>
                  <a:srgbClr val="0000FF"/>
                </a:solidFill>
              </a:rPr>
              <a:t>Java </a:t>
            </a:r>
            <a:r>
              <a:rPr lang="zh-CN" altLang="en-US" sz="2000" b="1" dirty="0">
                <a:solidFill>
                  <a:srgbClr val="0000FF"/>
                </a:solidFill>
              </a:rPr>
              <a:t>驱动程序</a:t>
            </a:r>
            <a:r>
              <a:rPr lang="zh-CN" altLang="en-US" sz="2000" dirty="0"/>
              <a:t>。 </a:t>
            </a:r>
          </a:p>
          <a:p>
            <a:pPr lvl="1"/>
            <a:r>
              <a:rPr lang="zh-CN" altLang="en-US" sz="2000" dirty="0"/>
              <a:t>第三、四两类都是纯</a:t>
            </a:r>
            <a:r>
              <a:rPr lang="en-US" altLang="zh-CN" sz="2000" dirty="0"/>
              <a:t>Java</a:t>
            </a:r>
            <a:r>
              <a:rPr lang="zh-CN" altLang="en-US" sz="2000" dirty="0"/>
              <a:t>的驱动程序，因此，对于</a:t>
            </a:r>
            <a:r>
              <a:rPr lang="en-US" altLang="zh-CN" sz="2000" dirty="0"/>
              <a:t>Java</a:t>
            </a:r>
            <a:r>
              <a:rPr lang="zh-CN" altLang="en-US" sz="2000" dirty="0"/>
              <a:t>开发者来说，它们在性能、可移植性、功能等方面都有优势。</a:t>
            </a:r>
            <a:r>
              <a:rPr lang="zh-CN" altLang="en-US" sz="2200" dirty="0"/>
              <a:t> </a:t>
            </a:r>
          </a:p>
        </p:txBody>
      </p:sp>
    </p:spTree>
    <p:extLst>
      <p:ext uri="{BB962C8B-B14F-4D97-AF65-F5344CB8AC3E}">
        <p14:creationId xmlns:p14="http://schemas.microsoft.com/office/powerpoint/2010/main" val="2851967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a:xfrm>
            <a:off x="539552" y="692696"/>
            <a:ext cx="8229600" cy="857256"/>
          </a:xfrm>
        </p:spPr>
        <p:txBody>
          <a:bodyPr/>
          <a:lstStyle/>
          <a:p>
            <a:r>
              <a:rPr lang="en-US" altLang="zh-CN" dirty="0"/>
              <a:t>ODBC</a:t>
            </a:r>
          </a:p>
        </p:txBody>
      </p:sp>
      <p:sp>
        <p:nvSpPr>
          <p:cNvPr id="568323" name="Rectangle 3"/>
          <p:cNvSpPr>
            <a:spLocks noGrp="1" noChangeArrowheads="1"/>
          </p:cNvSpPr>
          <p:nvPr>
            <p:ph type="body" idx="1"/>
          </p:nvPr>
        </p:nvSpPr>
        <p:spPr>
          <a:xfrm>
            <a:off x="642910" y="1643050"/>
            <a:ext cx="7858180" cy="4286280"/>
          </a:xfrm>
        </p:spPr>
        <p:txBody>
          <a:bodyPr>
            <a:normAutofit fontScale="92500"/>
          </a:bodyPr>
          <a:lstStyle/>
          <a:p>
            <a:r>
              <a:rPr lang="zh-CN" altLang="en-US" sz="2400" dirty="0">
                <a:latin typeface="Arial Unicode MS" pitchFamily="34" charset="-122"/>
                <a:ea typeface="Arial Unicode MS" pitchFamily="34" charset="-122"/>
                <a:cs typeface="Arial Unicode MS" pitchFamily="34" charset="-122"/>
              </a:rPr>
              <a:t>早期对数据库的访问，都是调用数据库厂商提供的专有的 </a:t>
            </a:r>
            <a:r>
              <a:rPr lang="en-US" altLang="zh-CN" sz="2400" dirty="0">
                <a:latin typeface="Arial Unicode MS" pitchFamily="34" charset="-122"/>
                <a:ea typeface="Arial Unicode MS" pitchFamily="34" charset="-122"/>
                <a:cs typeface="Arial Unicode MS" pitchFamily="34" charset="-122"/>
              </a:rPr>
              <a:t>API</a:t>
            </a:r>
            <a:r>
              <a:rPr lang="zh-CN" altLang="en-US" sz="2400" dirty="0">
                <a:latin typeface="Arial Unicode MS" pitchFamily="34" charset="-122"/>
                <a:ea typeface="Arial Unicode MS" pitchFamily="34" charset="-122"/>
                <a:cs typeface="Arial Unicode MS" pitchFamily="34" charset="-122"/>
              </a:rPr>
              <a:t>。为了在 </a:t>
            </a:r>
            <a:r>
              <a:rPr lang="en-US" altLang="zh-CN" sz="2400" b="1" dirty="0">
                <a:solidFill>
                  <a:srgbClr val="FF0000"/>
                </a:solidFill>
                <a:latin typeface="Arial Unicode MS" pitchFamily="34" charset="-122"/>
                <a:ea typeface="Arial Unicode MS" pitchFamily="34" charset="-122"/>
                <a:cs typeface="Arial Unicode MS" pitchFamily="34" charset="-122"/>
              </a:rPr>
              <a:t>Windows </a:t>
            </a:r>
            <a:r>
              <a:rPr lang="zh-CN" altLang="en-US" sz="2400" b="1" dirty="0">
                <a:solidFill>
                  <a:srgbClr val="FF0000"/>
                </a:solidFill>
                <a:latin typeface="Arial Unicode MS" pitchFamily="34" charset="-122"/>
                <a:ea typeface="Arial Unicode MS" pitchFamily="34" charset="-122"/>
                <a:cs typeface="Arial Unicode MS" pitchFamily="34" charset="-122"/>
              </a:rPr>
              <a:t>平台</a:t>
            </a:r>
            <a:r>
              <a:rPr lang="zh-CN" altLang="en-US" sz="2400" dirty="0">
                <a:latin typeface="Arial Unicode MS" pitchFamily="34" charset="-122"/>
                <a:ea typeface="Arial Unicode MS" pitchFamily="34" charset="-122"/>
                <a:cs typeface="Arial Unicode MS" pitchFamily="34" charset="-122"/>
              </a:rPr>
              <a:t>下提供统一的访问方式，微软推出了 </a:t>
            </a:r>
            <a:r>
              <a:rPr lang="en-US" altLang="zh-CN" sz="2000" b="1" dirty="0">
                <a:latin typeface="Arial Unicode MS" pitchFamily="34" charset="-122"/>
                <a:ea typeface="Arial Unicode MS" pitchFamily="34" charset="-122"/>
                <a:cs typeface="Arial Unicode MS" pitchFamily="34" charset="-122"/>
              </a:rPr>
              <a:t>ODBC(Open Database Connectivity</a:t>
            </a:r>
            <a:r>
              <a:rPr lang="zh-CN" altLang="en-US" sz="2400" dirty="0">
                <a:latin typeface="Arial Unicode MS" pitchFamily="34" charset="-122"/>
                <a:ea typeface="Arial Unicode MS" pitchFamily="34" charset="-122"/>
                <a:cs typeface="Arial Unicode MS" pitchFamily="34" charset="-122"/>
              </a:rPr>
              <a:t>，开放式数据库连接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，并提供了 </a:t>
            </a:r>
            <a:r>
              <a:rPr lang="en-US" altLang="zh-CN" sz="2400" dirty="0">
                <a:latin typeface="Arial Unicode MS" pitchFamily="34" charset="-122"/>
                <a:ea typeface="Arial Unicode MS" pitchFamily="34" charset="-122"/>
                <a:cs typeface="Arial Unicode MS" pitchFamily="34" charset="-122"/>
              </a:rPr>
              <a:t>ODBC API</a:t>
            </a:r>
            <a:r>
              <a:rPr lang="zh-CN" altLang="en-US" sz="2400" dirty="0">
                <a:latin typeface="Arial Unicode MS" pitchFamily="34" charset="-122"/>
                <a:ea typeface="Arial Unicode MS" pitchFamily="34" charset="-122"/>
                <a:cs typeface="Arial Unicode MS" pitchFamily="34" charset="-122"/>
              </a:rPr>
              <a:t>，使用者在程序中只需要调用 </a:t>
            </a:r>
            <a:r>
              <a:rPr lang="en-US" altLang="zh-CN" sz="2400" dirty="0">
                <a:latin typeface="Arial Unicode MS" pitchFamily="34" charset="-122"/>
                <a:ea typeface="Arial Unicode MS" pitchFamily="34" charset="-122"/>
                <a:cs typeface="Arial Unicode MS" pitchFamily="34" charset="-122"/>
              </a:rPr>
              <a:t>ODBC API</a:t>
            </a:r>
            <a:r>
              <a:rPr lang="zh-CN" altLang="en-US" sz="2400" dirty="0">
                <a:latin typeface="Arial Unicode MS" pitchFamily="34" charset="-122"/>
                <a:ea typeface="Arial Unicode MS" pitchFamily="34" charset="-122"/>
                <a:cs typeface="Arial Unicode MS" pitchFamily="34" charset="-122"/>
              </a:rPr>
              <a:t>，由 </a:t>
            </a:r>
            <a:r>
              <a:rPr lang="en-US" altLang="zh-CN" sz="2400" dirty="0">
                <a:latin typeface="Arial Unicode MS" pitchFamily="34" charset="-122"/>
                <a:ea typeface="Arial Unicode MS" pitchFamily="34" charset="-122"/>
                <a:cs typeface="Arial Unicode MS" pitchFamily="34" charset="-122"/>
              </a:rPr>
              <a:t>ODBC </a:t>
            </a:r>
            <a:r>
              <a:rPr lang="zh-CN" altLang="en-US" sz="2400" dirty="0">
                <a:latin typeface="Arial Unicode MS" pitchFamily="34" charset="-122"/>
                <a:ea typeface="Arial Unicode MS" pitchFamily="34" charset="-122"/>
                <a:cs typeface="Arial Unicode MS" pitchFamily="34" charset="-122"/>
              </a:rPr>
              <a:t>驱动程序将调用转换成为对特定的数据库的调用请求</a:t>
            </a:r>
          </a:p>
          <a:p>
            <a:r>
              <a:rPr lang="zh-CN" altLang="en-US" sz="2400" dirty="0">
                <a:latin typeface="Arial Unicode MS" pitchFamily="34" charset="-122"/>
                <a:ea typeface="Arial Unicode MS" pitchFamily="34" charset="-122"/>
                <a:cs typeface="Arial Unicode MS" pitchFamily="34" charset="-122"/>
              </a:rPr>
              <a:t>一个基于</a:t>
            </a:r>
            <a:r>
              <a:rPr lang="en-US" altLang="zh-CN" sz="2400" dirty="0">
                <a:latin typeface="Arial Unicode MS" pitchFamily="34" charset="-122"/>
                <a:ea typeface="Arial Unicode MS" pitchFamily="34" charset="-122"/>
                <a:cs typeface="Arial Unicode MS" pitchFamily="34" charset="-122"/>
              </a:rPr>
              <a:t>ODBC</a:t>
            </a:r>
            <a:r>
              <a:rPr lang="zh-CN" altLang="en-US" sz="2400" dirty="0">
                <a:latin typeface="Arial Unicode MS" pitchFamily="34" charset="-122"/>
                <a:ea typeface="Arial Unicode MS" pitchFamily="34" charset="-122"/>
                <a:cs typeface="Arial Unicode MS" pitchFamily="34" charset="-122"/>
              </a:rPr>
              <a:t>的应用程序对数据库的操作不依赖任何</a:t>
            </a:r>
            <a:r>
              <a:rPr lang="en-US" altLang="zh-CN" sz="2400" dirty="0">
                <a:latin typeface="Arial Unicode MS" pitchFamily="34" charset="-122"/>
                <a:ea typeface="Arial Unicode MS" pitchFamily="34" charset="-122"/>
                <a:cs typeface="Arial Unicode MS" pitchFamily="34" charset="-122"/>
              </a:rPr>
              <a:t>DBMS(database manager system)</a:t>
            </a:r>
            <a:r>
              <a:rPr lang="zh-CN" altLang="en-US" sz="2400" dirty="0">
                <a:latin typeface="Arial Unicode MS" pitchFamily="34" charset="-122"/>
                <a:ea typeface="Arial Unicode MS" pitchFamily="34" charset="-122"/>
                <a:cs typeface="Arial Unicode MS" pitchFamily="34" charset="-122"/>
              </a:rPr>
              <a:t>，不直接与</a:t>
            </a:r>
            <a:r>
              <a:rPr lang="en-US" altLang="zh-CN" sz="2400" dirty="0">
                <a:latin typeface="Arial Unicode MS" pitchFamily="34" charset="-122"/>
                <a:ea typeface="Arial Unicode MS" pitchFamily="34" charset="-122"/>
                <a:cs typeface="Arial Unicode MS" pitchFamily="34" charset="-122"/>
              </a:rPr>
              <a:t>DBMS</a:t>
            </a:r>
            <a:r>
              <a:rPr lang="zh-CN" altLang="en-US" sz="2400" dirty="0">
                <a:latin typeface="Arial Unicode MS" pitchFamily="34" charset="-122"/>
                <a:ea typeface="Arial Unicode MS" pitchFamily="34" charset="-122"/>
                <a:cs typeface="Arial Unicode MS" pitchFamily="34" charset="-122"/>
              </a:rPr>
              <a:t>打交道，所有的数据库操作由对应的</a:t>
            </a:r>
            <a:r>
              <a:rPr lang="en-US" altLang="zh-CN" sz="2400" dirty="0">
                <a:latin typeface="Arial Unicode MS" pitchFamily="34" charset="-122"/>
                <a:ea typeface="Arial Unicode MS" pitchFamily="34" charset="-122"/>
                <a:cs typeface="Arial Unicode MS" pitchFamily="34" charset="-122"/>
              </a:rPr>
              <a:t>DBMS</a:t>
            </a:r>
            <a:r>
              <a:rPr lang="zh-CN" altLang="en-US" sz="2400" dirty="0">
                <a:latin typeface="Arial Unicode MS" pitchFamily="34" charset="-122"/>
                <a:ea typeface="Arial Unicode MS" pitchFamily="34" charset="-122"/>
                <a:cs typeface="Arial Unicode MS" pitchFamily="34" charset="-122"/>
              </a:rPr>
              <a:t>的</a:t>
            </a:r>
            <a:r>
              <a:rPr lang="en-US" altLang="zh-CN" sz="2400" b="1" dirty="0">
                <a:solidFill>
                  <a:srgbClr val="0000FF"/>
                </a:solidFill>
                <a:latin typeface="Arial Unicode MS" pitchFamily="34" charset="-122"/>
                <a:ea typeface="Arial Unicode MS" pitchFamily="34" charset="-122"/>
                <a:cs typeface="Arial Unicode MS" pitchFamily="34" charset="-122"/>
              </a:rPr>
              <a:t>ODBC</a:t>
            </a:r>
            <a:r>
              <a:rPr lang="zh-CN" altLang="en-US" sz="2400" b="1" dirty="0">
                <a:solidFill>
                  <a:srgbClr val="0000FF"/>
                </a:solidFill>
                <a:latin typeface="Arial Unicode MS" pitchFamily="34" charset="-122"/>
                <a:ea typeface="Arial Unicode MS" pitchFamily="34" charset="-122"/>
                <a:cs typeface="Arial Unicode MS" pitchFamily="34" charset="-122"/>
              </a:rPr>
              <a:t>驱动程序</a:t>
            </a:r>
            <a:r>
              <a:rPr lang="zh-CN" altLang="en-US" sz="2400" dirty="0">
                <a:latin typeface="Arial Unicode MS" pitchFamily="34" charset="-122"/>
                <a:ea typeface="Arial Unicode MS" pitchFamily="34" charset="-122"/>
                <a:cs typeface="Arial Unicode MS" pitchFamily="34" charset="-122"/>
              </a:rPr>
              <a:t>完成。也就是说，不论是</a:t>
            </a:r>
            <a:r>
              <a:rPr lang="en-US" altLang="zh-CN" sz="2400" dirty="0">
                <a:latin typeface="Arial Unicode MS" pitchFamily="34" charset="-122"/>
                <a:ea typeface="Arial Unicode MS" pitchFamily="34" charset="-122"/>
                <a:cs typeface="Arial Unicode MS" pitchFamily="34" charset="-122"/>
              </a:rPr>
              <a:t>FoxPro</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Access , MYSQL</a:t>
            </a:r>
            <a:r>
              <a:rPr lang="zh-CN" altLang="en-US" sz="2400" dirty="0">
                <a:latin typeface="Arial Unicode MS" pitchFamily="34" charset="-122"/>
                <a:ea typeface="Arial Unicode MS" pitchFamily="34" charset="-122"/>
                <a:cs typeface="Arial Unicode MS" pitchFamily="34" charset="-122"/>
              </a:rPr>
              <a:t>还是</a:t>
            </a:r>
            <a:r>
              <a:rPr lang="en-US" altLang="zh-CN" sz="2400" dirty="0">
                <a:latin typeface="Arial Unicode MS" pitchFamily="34" charset="-122"/>
                <a:ea typeface="Arial Unicode MS" pitchFamily="34" charset="-122"/>
                <a:cs typeface="Arial Unicode MS" pitchFamily="34" charset="-122"/>
              </a:rPr>
              <a:t>Oracle</a:t>
            </a:r>
            <a:r>
              <a:rPr lang="zh-CN" altLang="en-US" sz="2400" dirty="0">
                <a:latin typeface="Arial Unicode MS" pitchFamily="34" charset="-122"/>
                <a:ea typeface="Arial Unicode MS" pitchFamily="34" charset="-122"/>
                <a:cs typeface="Arial Unicode MS" pitchFamily="34" charset="-122"/>
              </a:rPr>
              <a:t>数据库，均可用</a:t>
            </a:r>
            <a:r>
              <a:rPr lang="en-US" altLang="zh-CN" sz="2400" dirty="0">
                <a:latin typeface="Arial Unicode MS" pitchFamily="34" charset="-122"/>
                <a:ea typeface="Arial Unicode MS" pitchFamily="34" charset="-122"/>
                <a:cs typeface="Arial Unicode MS" pitchFamily="34" charset="-122"/>
              </a:rPr>
              <a:t>ODBC API</a:t>
            </a:r>
            <a:r>
              <a:rPr lang="zh-CN" altLang="en-US" sz="2400" dirty="0">
                <a:latin typeface="Arial Unicode MS" pitchFamily="34" charset="-122"/>
                <a:ea typeface="Arial Unicode MS" pitchFamily="34" charset="-122"/>
                <a:cs typeface="Arial Unicode MS" pitchFamily="34" charset="-122"/>
              </a:rPr>
              <a:t>进行访问。由此可见，</a:t>
            </a:r>
            <a:r>
              <a:rPr lang="en-US" altLang="zh-CN" sz="2400" dirty="0">
                <a:latin typeface="Arial Unicode MS" pitchFamily="34" charset="-122"/>
                <a:ea typeface="Arial Unicode MS" pitchFamily="34" charset="-122"/>
                <a:cs typeface="Arial Unicode MS" pitchFamily="34" charset="-122"/>
              </a:rPr>
              <a:t>ODBC</a:t>
            </a:r>
            <a:r>
              <a:rPr lang="zh-CN" altLang="en-US" sz="2400" dirty="0">
                <a:latin typeface="Arial Unicode MS" pitchFamily="34" charset="-122"/>
                <a:ea typeface="Arial Unicode MS" pitchFamily="34" charset="-122"/>
                <a:cs typeface="Arial Unicode MS" pitchFamily="34" charset="-122"/>
              </a:rPr>
              <a:t>的最大优点是能以统一的方式处理所有的数据库。</a:t>
            </a:r>
            <a:br>
              <a:rPr lang="zh-CN" altLang="en-US" sz="2400" dirty="0">
                <a:latin typeface="Arial Unicode MS" pitchFamily="34" charset="-122"/>
                <a:ea typeface="Arial Unicode MS" pitchFamily="34" charset="-122"/>
                <a:cs typeface="Arial Unicode MS" pitchFamily="34" charset="-122"/>
              </a:rPr>
            </a:br>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026728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734888" y="692696"/>
            <a:ext cx="8229600" cy="857256"/>
          </a:xfrm>
        </p:spPr>
        <p:txBody>
          <a:bodyPr/>
          <a:lstStyle/>
          <a:p>
            <a:r>
              <a:rPr lang="en-US" altLang="zh-CN" dirty="0"/>
              <a:t>JDBC-ODBC</a:t>
            </a:r>
            <a:r>
              <a:rPr lang="zh-CN" altLang="en-US" dirty="0"/>
              <a:t>桥 </a:t>
            </a:r>
          </a:p>
        </p:txBody>
      </p:sp>
      <p:sp>
        <p:nvSpPr>
          <p:cNvPr id="542723" name="Rectangle 3"/>
          <p:cNvSpPr>
            <a:spLocks noGrp="1" noChangeArrowheads="1"/>
          </p:cNvSpPr>
          <p:nvPr>
            <p:ph type="body" idx="1"/>
          </p:nvPr>
        </p:nvSpPr>
        <p:spPr>
          <a:xfrm>
            <a:off x="474160" y="1939632"/>
            <a:ext cx="7929618" cy="2857520"/>
          </a:xfrm>
        </p:spPr>
        <p:txBody>
          <a:bodyPr>
            <a:normAutofit/>
          </a:bodyPr>
          <a:lstStyle/>
          <a:p>
            <a:pPr>
              <a:lnSpc>
                <a:spcPct val="110000"/>
              </a:lnSpc>
            </a:pPr>
            <a:r>
              <a:rPr lang="en-US" altLang="zh-CN" sz="2100" dirty="0"/>
              <a:t>JDBC-ODBC </a:t>
            </a:r>
            <a:r>
              <a:rPr lang="zh-CN" altLang="en-US" sz="2100" dirty="0"/>
              <a:t>桥本身也是一个驱动，利用这个驱动，可以使用 </a:t>
            </a:r>
            <a:r>
              <a:rPr lang="en-US" altLang="zh-CN" sz="2100" dirty="0"/>
              <a:t>JDBC-API </a:t>
            </a:r>
            <a:r>
              <a:rPr lang="zh-CN" altLang="en-US" sz="2100" dirty="0"/>
              <a:t>通过</a:t>
            </a:r>
            <a:r>
              <a:rPr lang="en-US" altLang="zh-CN" sz="2100" dirty="0"/>
              <a:t>ODBC </a:t>
            </a:r>
            <a:r>
              <a:rPr lang="zh-CN" altLang="en-US" sz="2100" dirty="0"/>
              <a:t>去访问数据库。这种机制实际上是把标准的 </a:t>
            </a:r>
            <a:r>
              <a:rPr lang="en-US" altLang="zh-CN" sz="2100" dirty="0"/>
              <a:t>JDBC </a:t>
            </a:r>
            <a:r>
              <a:rPr lang="zh-CN" altLang="en-US" sz="2100" dirty="0"/>
              <a:t>调用转换成相应的 </a:t>
            </a:r>
            <a:r>
              <a:rPr lang="en-US" altLang="zh-CN" sz="2100" dirty="0"/>
              <a:t>ODBC </a:t>
            </a:r>
            <a:r>
              <a:rPr lang="zh-CN" altLang="en-US" sz="2100" dirty="0"/>
              <a:t>调用，并通过 </a:t>
            </a:r>
            <a:r>
              <a:rPr lang="en-US" altLang="zh-CN" sz="2100" dirty="0"/>
              <a:t>ODBC </a:t>
            </a:r>
            <a:r>
              <a:rPr lang="zh-CN" altLang="en-US" sz="2100" dirty="0"/>
              <a:t>访问数据库</a:t>
            </a:r>
          </a:p>
          <a:p>
            <a:pPr>
              <a:lnSpc>
                <a:spcPct val="110000"/>
              </a:lnSpc>
            </a:pPr>
            <a:r>
              <a:rPr lang="zh-CN" altLang="en-US" sz="2100" dirty="0"/>
              <a:t>因为需要通过多层调用，所以利用 </a:t>
            </a:r>
            <a:r>
              <a:rPr lang="en-US" altLang="zh-CN" sz="2100" dirty="0"/>
              <a:t>JDBC-ODBC </a:t>
            </a:r>
            <a:r>
              <a:rPr lang="zh-CN" altLang="en-US" sz="2100" dirty="0"/>
              <a:t>桥访问数据库的效率较低</a:t>
            </a:r>
          </a:p>
          <a:p>
            <a:pPr>
              <a:lnSpc>
                <a:spcPct val="110000"/>
              </a:lnSpc>
            </a:pPr>
            <a:r>
              <a:rPr lang="zh-CN" altLang="en-US" sz="2100" dirty="0"/>
              <a:t>在 </a:t>
            </a:r>
            <a:r>
              <a:rPr lang="en-US" altLang="zh-CN" sz="2100" dirty="0"/>
              <a:t>JDK </a:t>
            </a:r>
            <a:r>
              <a:rPr lang="zh-CN" altLang="en-US" sz="2100" dirty="0"/>
              <a:t>中，提供了 </a:t>
            </a:r>
            <a:r>
              <a:rPr lang="en-US" altLang="zh-CN" sz="2100" dirty="0"/>
              <a:t>JDBC-ODBC </a:t>
            </a:r>
            <a:r>
              <a:rPr lang="zh-CN" altLang="en-US" sz="2100" dirty="0"/>
              <a:t>桥的实现类</a:t>
            </a:r>
            <a:r>
              <a:rPr lang="en-US" altLang="zh-CN" sz="2100" dirty="0"/>
              <a:t>(</a:t>
            </a:r>
            <a:r>
              <a:rPr lang="en-US" altLang="zh-CN" sz="2100" dirty="0" err="1"/>
              <a:t>sun.jdbc.odbc.JdbcOdbcDriver</a:t>
            </a:r>
            <a:r>
              <a:rPr lang="en-US" altLang="zh-CN" sz="2100" dirty="0"/>
              <a:t>)</a:t>
            </a:r>
          </a:p>
        </p:txBody>
      </p:sp>
      <p:sp>
        <p:nvSpPr>
          <p:cNvPr id="542725" name="Text Box 5"/>
          <p:cNvSpPr txBox="1">
            <a:spLocks noChangeArrowheads="1"/>
          </p:cNvSpPr>
          <p:nvPr/>
        </p:nvSpPr>
        <p:spPr bwMode="auto">
          <a:xfrm>
            <a:off x="323528" y="4920158"/>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dirty="0"/>
              <a:t>Java </a:t>
            </a:r>
            <a:r>
              <a:rPr lang="zh-CN" altLang="en-US" dirty="0"/>
              <a:t>应用程序</a:t>
            </a:r>
          </a:p>
        </p:txBody>
      </p:sp>
      <p:sp>
        <p:nvSpPr>
          <p:cNvPr id="542726" name="Line 6"/>
          <p:cNvSpPr>
            <a:spLocks noChangeShapeType="1"/>
          </p:cNvSpPr>
          <p:nvPr/>
        </p:nvSpPr>
        <p:spPr bwMode="auto">
          <a:xfrm>
            <a:off x="1334766" y="5377358"/>
            <a:ext cx="0" cy="406400"/>
          </a:xfrm>
          <a:prstGeom prst="line">
            <a:avLst/>
          </a:prstGeom>
          <a:noFill/>
          <a:ln w="9525">
            <a:solidFill>
              <a:schemeClr val="tx1"/>
            </a:solidFill>
            <a:round/>
            <a:headEnd/>
            <a:tailEnd type="triangle" w="med" len="med"/>
          </a:ln>
          <a:effectLst/>
        </p:spPr>
        <p:txBody>
          <a:bodyPr/>
          <a:lstStyle/>
          <a:p>
            <a:endParaRPr lang="zh-CN" altLang="en-US"/>
          </a:p>
        </p:txBody>
      </p:sp>
      <p:sp>
        <p:nvSpPr>
          <p:cNvPr id="542727" name="Oval 7"/>
          <p:cNvSpPr>
            <a:spLocks noChangeArrowheads="1"/>
          </p:cNvSpPr>
          <p:nvPr/>
        </p:nvSpPr>
        <p:spPr bwMode="auto">
          <a:xfrm>
            <a:off x="471166" y="5875833"/>
            <a:ext cx="1727200" cy="674688"/>
          </a:xfrm>
          <a:prstGeom prst="ellipse">
            <a:avLst/>
          </a:prstGeom>
          <a:solidFill>
            <a:schemeClr val="accent1"/>
          </a:solidFill>
          <a:ln w="9525" algn="ctr">
            <a:solidFill>
              <a:schemeClr val="tx1"/>
            </a:solidFill>
            <a:round/>
            <a:headEnd/>
            <a:tailEnd/>
          </a:ln>
          <a:effectLst/>
        </p:spPr>
        <p:txBody>
          <a:bodyPr wrap="none" anchor="ctr"/>
          <a:lstStyle/>
          <a:p>
            <a:pPr marL="342900" indent="-342900">
              <a:buFont typeface="Wingdings" pitchFamily="2" charset="2"/>
              <a:buNone/>
            </a:pPr>
            <a:r>
              <a:rPr lang="en-US" altLang="zh-CN" dirty="0"/>
              <a:t>JDBC API</a:t>
            </a:r>
          </a:p>
        </p:txBody>
      </p:sp>
      <p:sp>
        <p:nvSpPr>
          <p:cNvPr id="542728" name="Line 8"/>
          <p:cNvSpPr>
            <a:spLocks noChangeShapeType="1"/>
          </p:cNvSpPr>
          <p:nvPr/>
        </p:nvSpPr>
        <p:spPr bwMode="auto">
          <a:xfrm>
            <a:off x="2342828" y="6190158"/>
            <a:ext cx="357188" cy="0"/>
          </a:xfrm>
          <a:prstGeom prst="line">
            <a:avLst/>
          </a:prstGeom>
          <a:noFill/>
          <a:ln w="9525">
            <a:solidFill>
              <a:schemeClr val="tx1"/>
            </a:solidFill>
            <a:round/>
            <a:headEnd/>
            <a:tailEnd type="triangle" w="med" len="med"/>
          </a:ln>
          <a:effectLst/>
        </p:spPr>
        <p:txBody>
          <a:bodyPr/>
          <a:lstStyle/>
          <a:p>
            <a:endParaRPr lang="zh-CN" altLang="en-US"/>
          </a:p>
        </p:txBody>
      </p:sp>
      <p:sp>
        <p:nvSpPr>
          <p:cNvPr id="542729" name="Text Box 9"/>
          <p:cNvSpPr txBox="1">
            <a:spLocks noChangeArrowheads="1"/>
          </p:cNvSpPr>
          <p:nvPr/>
        </p:nvSpPr>
        <p:spPr bwMode="auto">
          <a:xfrm>
            <a:off x="2819078" y="5986958"/>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dirty="0"/>
              <a:t>JDBC-ODBC</a:t>
            </a:r>
            <a:r>
              <a:rPr lang="zh-CN" altLang="en-US" dirty="0"/>
              <a:t>桥</a:t>
            </a:r>
          </a:p>
        </p:txBody>
      </p:sp>
      <p:sp>
        <p:nvSpPr>
          <p:cNvPr id="542732" name="Oval 12"/>
          <p:cNvSpPr>
            <a:spLocks noChangeArrowheads="1"/>
          </p:cNvSpPr>
          <p:nvPr/>
        </p:nvSpPr>
        <p:spPr bwMode="auto">
          <a:xfrm>
            <a:off x="5398766" y="5855196"/>
            <a:ext cx="1727200" cy="674687"/>
          </a:xfrm>
          <a:prstGeom prst="ellipse">
            <a:avLst/>
          </a:prstGeom>
          <a:solidFill>
            <a:schemeClr val="accent1"/>
          </a:solidFill>
          <a:ln w="9525" algn="ctr">
            <a:solidFill>
              <a:schemeClr val="tx1"/>
            </a:solidFill>
            <a:round/>
            <a:headEnd/>
            <a:tailEnd/>
          </a:ln>
          <a:effectLst/>
        </p:spPr>
        <p:txBody>
          <a:bodyPr wrap="none" anchor="ctr"/>
          <a:lstStyle/>
          <a:p>
            <a:pPr marL="342900" indent="-342900">
              <a:buFont typeface="Wingdings" pitchFamily="2" charset="2"/>
              <a:buNone/>
            </a:pPr>
            <a:r>
              <a:rPr lang="en-US" altLang="zh-CN" dirty="0"/>
              <a:t>ODBC API</a:t>
            </a:r>
          </a:p>
        </p:txBody>
      </p:sp>
      <p:sp>
        <p:nvSpPr>
          <p:cNvPr id="542735" name="AutoShape 15"/>
          <p:cNvSpPr>
            <a:spLocks noChangeArrowheads="1"/>
          </p:cNvSpPr>
          <p:nvPr/>
        </p:nvSpPr>
        <p:spPr bwMode="auto">
          <a:xfrm>
            <a:off x="7846691" y="4293096"/>
            <a:ext cx="1008062" cy="1079500"/>
          </a:xfrm>
          <a:prstGeom prst="can">
            <a:avLst>
              <a:gd name="adj" fmla="val 26772"/>
            </a:avLst>
          </a:prstGeom>
          <a:solidFill>
            <a:schemeClr val="accent1"/>
          </a:solidFill>
          <a:ln w="9525">
            <a:solidFill>
              <a:schemeClr val="tx1"/>
            </a:solidFill>
            <a:round/>
            <a:headEnd/>
            <a:tailEnd/>
          </a:ln>
          <a:effectLst/>
        </p:spPr>
        <p:txBody>
          <a:bodyPr wrap="none" anchor="ctr"/>
          <a:lstStyle/>
          <a:p>
            <a:pPr marL="342900" indent="-342900">
              <a:buFont typeface="Wingdings" pitchFamily="2" charset="2"/>
              <a:buNone/>
            </a:pPr>
            <a:r>
              <a:rPr lang="zh-CN" altLang="en-US" dirty="0"/>
              <a:t>数据库</a:t>
            </a:r>
          </a:p>
        </p:txBody>
      </p:sp>
      <p:sp>
        <p:nvSpPr>
          <p:cNvPr id="542737" name="Line 17"/>
          <p:cNvSpPr>
            <a:spLocks noChangeShapeType="1"/>
          </p:cNvSpPr>
          <p:nvPr/>
        </p:nvSpPr>
        <p:spPr bwMode="auto">
          <a:xfrm>
            <a:off x="4932041" y="6191746"/>
            <a:ext cx="357187" cy="0"/>
          </a:xfrm>
          <a:prstGeom prst="line">
            <a:avLst/>
          </a:prstGeom>
          <a:noFill/>
          <a:ln w="9525">
            <a:solidFill>
              <a:schemeClr val="tx1"/>
            </a:solidFill>
            <a:round/>
            <a:headEnd/>
            <a:tailEnd type="triangle" w="med" len="med"/>
          </a:ln>
          <a:effectLst/>
        </p:spPr>
        <p:txBody>
          <a:bodyPr/>
          <a:lstStyle/>
          <a:p>
            <a:endParaRPr lang="zh-CN" altLang="en-US"/>
          </a:p>
        </p:txBody>
      </p:sp>
      <p:sp>
        <p:nvSpPr>
          <p:cNvPr id="542738" name="Line 18"/>
          <p:cNvSpPr>
            <a:spLocks noChangeShapeType="1"/>
          </p:cNvSpPr>
          <p:nvPr/>
        </p:nvSpPr>
        <p:spPr bwMode="auto">
          <a:xfrm>
            <a:off x="7237091" y="6191746"/>
            <a:ext cx="357187" cy="0"/>
          </a:xfrm>
          <a:prstGeom prst="line">
            <a:avLst/>
          </a:prstGeom>
          <a:noFill/>
          <a:ln w="9525">
            <a:solidFill>
              <a:schemeClr val="tx1"/>
            </a:solidFill>
            <a:round/>
            <a:headEnd/>
            <a:tailEnd type="triangle" w="med" len="med"/>
          </a:ln>
          <a:effectLst/>
        </p:spPr>
        <p:txBody>
          <a:bodyPr/>
          <a:lstStyle/>
          <a:p>
            <a:endParaRPr lang="zh-CN" altLang="en-US"/>
          </a:p>
        </p:txBody>
      </p:sp>
      <p:sp>
        <p:nvSpPr>
          <p:cNvPr id="542740" name="Text Box 20"/>
          <p:cNvSpPr txBox="1">
            <a:spLocks noChangeArrowheads="1"/>
          </p:cNvSpPr>
          <p:nvPr/>
        </p:nvSpPr>
        <p:spPr bwMode="auto">
          <a:xfrm>
            <a:off x="7724453" y="5994896"/>
            <a:ext cx="1260475" cy="376237"/>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dirty="0"/>
              <a:t>ODBC</a:t>
            </a:r>
            <a:r>
              <a:rPr lang="zh-CN" altLang="en-US" dirty="0"/>
              <a:t>层</a:t>
            </a:r>
          </a:p>
        </p:txBody>
      </p:sp>
      <p:sp>
        <p:nvSpPr>
          <p:cNvPr id="542741" name="Line 21"/>
          <p:cNvSpPr>
            <a:spLocks noChangeShapeType="1"/>
          </p:cNvSpPr>
          <p:nvPr/>
        </p:nvSpPr>
        <p:spPr bwMode="auto">
          <a:xfrm rot="-10800000">
            <a:off x="8349928" y="5444033"/>
            <a:ext cx="0" cy="406400"/>
          </a:xfrm>
          <a:prstGeom prst="line">
            <a:avLst/>
          </a:prstGeom>
          <a:noFill/>
          <a:ln w="9525">
            <a:solidFill>
              <a:schemeClr val="tx1"/>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3691313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755576" y="548977"/>
            <a:ext cx="7696200" cy="1439863"/>
          </a:xfrm>
        </p:spPr>
        <p:txBody>
          <a:bodyPr>
            <a:normAutofit/>
          </a:bodyPr>
          <a:lstStyle/>
          <a:p>
            <a:r>
              <a:rPr lang="zh-CN" altLang="en-US" sz="3600" dirty="0"/>
              <a:t>部分本地</a:t>
            </a:r>
            <a:r>
              <a:rPr lang="en-US" altLang="zh-CN" sz="3600" dirty="0"/>
              <a:t>API</a:t>
            </a:r>
            <a:r>
              <a:rPr lang="zh-CN" altLang="en-US" sz="3600" dirty="0"/>
              <a:t>部分</a:t>
            </a:r>
            <a:r>
              <a:rPr lang="en-US" altLang="zh-CN" sz="3600" dirty="0"/>
              <a:t>Java</a:t>
            </a:r>
            <a:r>
              <a:rPr lang="zh-CN" altLang="en-US" sz="3600" dirty="0"/>
              <a:t>的驱动程序</a:t>
            </a:r>
          </a:p>
        </p:txBody>
      </p:sp>
      <p:sp>
        <p:nvSpPr>
          <p:cNvPr id="543747" name="Rectangle 3"/>
          <p:cNvSpPr>
            <a:spLocks noGrp="1" noChangeArrowheads="1"/>
          </p:cNvSpPr>
          <p:nvPr>
            <p:ph type="body" idx="1"/>
          </p:nvPr>
        </p:nvSpPr>
        <p:spPr>
          <a:xfrm>
            <a:off x="755650" y="1917829"/>
            <a:ext cx="7696200" cy="2489200"/>
          </a:xfrm>
        </p:spPr>
        <p:txBody>
          <a:bodyPr/>
          <a:lstStyle/>
          <a:p>
            <a:r>
              <a:rPr lang="zh-CN" altLang="en-US" sz="2400" dirty="0"/>
              <a:t>这种类型的 </a:t>
            </a:r>
            <a:r>
              <a:rPr lang="en-US" altLang="zh-CN" sz="2400" dirty="0"/>
              <a:t>JDBC </a:t>
            </a:r>
            <a:r>
              <a:rPr lang="zh-CN" altLang="en-US" sz="2400" dirty="0"/>
              <a:t>驱动程序使用 </a:t>
            </a:r>
            <a:r>
              <a:rPr lang="en-US" altLang="zh-CN" sz="2400" dirty="0"/>
              <a:t>Java </a:t>
            </a:r>
            <a:r>
              <a:rPr lang="zh-CN" altLang="en-US" sz="2400" dirty="0"/>
              <a:t>编写，它调用数据库厂商提供的本地 </a:t>
            </a:r>
            <a:r>
              <a:rPr lang="en-US" altLang="zh-CN" sz="2400" dirty="0"/>
              <a:t>API</a:t>
            </a:r>
          </a:p>
          <a:p>
            <a:r>
              <a:rPr lang="zh-CN" altLang="en-US" sz="2400" dirty="0"/>
              <a:t>通过这种类型的 </a:t>
            </a:r>
            <a:r>
              <a:rPr lang="en-US" altLang="zh-CN" sz="2400" dirty="0"/>
              <a:t>JDBC </a:t>
            </a:r>
            <a:r>
              <a:rPr lang="zh-CN" altLang="en-US" sz="2400" dirty="0"/>
              <a:t>驱动程序访问数据库减少了 </a:t>
            </a:r>
            <a:r>
              <a:rPr lang="en-US" altLang="zh-CN" sz="2400" dirty="0"/>
              <a:t>ODBC </a:t>
            </a:r>
            <a:r>
              <a:rPr lang="zh-CN" altLang="en-US" sz="2400" dirty="0"/>
              <a:t>的调用环节，提高了数据库访问的效率</a:t>
            </a:r>
          </a:p>
          <a:p>
            <a:r>
              <a:rPr lang="zh-CN" altLang="en-US" sz="2400" dirty="0"/>
              <a:t>在这种方式下需要在客户的机器上安装本地 </a:t>
            </a:r>
            <a:r>
              <a:rPr lang="en-US" altLang="zh-CN" sz="2400" dirty="0"/>
              <a:t>JDBC </a:t>
            </a:r>
            <a:r>
              <a:rPr lang="zh-CN" altLang="en-US" sz="2400" dirty="0"/>
              <a:t>驱动程序和特定厂商的本地 </a:t>
            </a:r>
            <a:r>
              <a:rPr lang="en-US" altLang="zh-CN" sz="2400" dirty="0"/>
              <a:t>API </a:t>
            </a:r>
          </a:p>
        </p:txBody>
      </p:sp>
      <p:sp>
        <p:nvSpPr>
          <p:cNvPr id="543748" name="Text Box 4"/>
          <p:cNvSpPr txBox="1">
            <a:spLocks noChangeArrowheads="1"/>
          </p:cNvSpPr>
          <p:nvPr/>
        </p:nvSpPr>
        <p:spPr bwMode="auto">
          <a:xfrm>
            <a:off x="361950" y="4632473"/>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a:t>Java </a:t>
            </a:r>
            <a:r>
              <a:rPr lang="zh-CN" altLang="en-US"/>
              <a:t>应用程序</a:t>
            </a:r>
          </a:p>
        </p:txBody>
      </p:sp>
      <p:sp>
        <p:nvSpPr>
          <p:cNvPr id="543749" name="Line 5"/>
          <p:cNvSpPr>
            <a:spLocks noChangeShapeType="1"/>
          </p:cNvSpPr>
          <p:nvPr/>
        </p:nvSpPr>
        <p:spPr bwMode="auto">
          <a:xfrm>
            <a:off x="1373188" y="5089673"/>
            <a:ext cx="0" cy="406400"/>
          </a:xfrm>
          <a:prstGeom prst="line">
            <a:avLst/>
          </a:prstGeom>
          <a:noFill/>
          <a:ln w="9525">
            <a:solidFill>
              <a:schemeClr val="tx1"/>
            </a:solidFill>
            <a:round/>
            <a:headEnd/>
            <a:tailEnd type="triangle" w="med" len="med"/>
          </a:ln>
          <a:effectLst/>
        </p:spPr>
        <p:txBody>
          <a:bodyPr/>
          <a:lstStyle/>
          <a:p>
            <a:endParaRPr lang="zh-CN" altLang="en-US"/>
          </a:p>
        </p:txBody>
      </p:sp>
      <p:sp>
        <p:nvSpPr>
          <p:cNvPr id="543750" name="Oval 6"/>
          <p:cNvSpPr>
            <a:spLocks noChangeArrowheads="1"/>
          </p:cNvSpPr>
          <p:nvPr/>
        </p:nvSpPr>
        <p:spPr bwMode="auto">
          <a:xfrm>
            <a:off x="509588" y="5588148"/>
            <a:ext cx="1727200" cy="674688"/>
          </a:xfrm>
          <a:prstGeom prst="ellipse">
            <a:avLst/>
          </a:prstGeom>
          <a:solidFill>
            <a:schemeClr val="accent1"/>
          </a:solidFill>
          <a:ln w="9525" algn="ctr">
            <a:solidFill>
              <a:schemeClr val="tx1"/>
            </a:solidFill>
            <a:round/>
            <a:headEnd/>
            <a:tailEnd/>
          </a:ln>
          <a:effectLst/>
        </p:spPr>
        <p:txBody>
          <a:bodyPr wrap="none" anchor="ctr"/>
          <a:lstStyle/>
          <a:p>
            <a:pPr marL="342900" indent="-342900">
              <a:buFont typeface="Wingdings" pitchFamily="2" charset="2"/>
              <a:buNone/>
            </a:pPr>
            <a:r>
              <a:rPr lang="en-US" altLang="zh-CN"/>
              <a:t>JDBC API</a:t>
            </a:r>
          </a:p>
        </p:txBody>
      </p:sp>
      <p:sp>
        <p:nvSpPr>
          <p:cNvPr id="543751" name="Line 7"/>
          <p:cNvSpPr>
            <a:spLocks noChangeShapeType="1"/>
          </p:cNvSpPr>
          <p:nvPr/>
        </p:nvSpPr>
        <p:spPr bwMode="auto">
          <a:xfrm>
            <a:off x="2381250" y="5902473"/>
            <a:ext cx="357188" cy="0"/>
          </a:xfrm>
          <a:prstGeom prst="line">
            <a:avLst/>
          </a:prstGeom>
          <a:noFill/>
          <a:ln w="9525">
            <a:solidFill>
              <a:schemeClr val="tx1"/>
            </a:solidFill>
            <a:round/>
            <a:headEnd/>
            <a:tailEnd type="triangle" w="med" len="med"/>
          </a:ln>
          <a:effectLst/>
        </p:spPr>
        <p:txBody>
          <a:bodyPr/>
          <a:lstStyle/>
          <a:p>
            <a:endParaRPr lang="zh-CN" altLang="en-US"/>
          </a:p>
        </p:txBody>
      </p:sp>
      <p:sp>
        <p:nvSpPr>
          <p:cNvPr id="543752" name="Text Box 8"/>
          <p:cNvSpPr txBox="1">
            <a:spLocks noChangeArrowheads="1"/>
          </p:cNvSpPr>
          <p:nvPr/>
        </p:nvSpPr>
        <p:spPr bwMode="auto">
          <a:xfrm>
            <a:off x="2857500" y="5699273"/>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a:t>JDBC</a:t>
            </a:r>
            <a:r>
              <a:rPr lang="zh-CN" altLang="en-US"/>
              <a:t>驱动程序</a:t>
            </a:r>
          </a:p>
        </p:txBody>
      </p:sp>
      <p:sp>
        <p:nvSpPr>
          <p:cNvPr id="543753" name="Oval 9"/>
          <p:cNvSpPr>
            <a:spLocks noChangeArrowheads="1"/>
          </p:cNvSpPr>
          <p:nvPr/>
        </p:nvSpPr>
        <p:spPr bwMode="auto">
          <a:xfrm>
            <a:off x="5437188" y="5500836"/>
            <a:ext cx="1727200" cy="817562"/>
          </a:xfrm>
          <a:prstGeom prst="ellipse">
            <a:avLst/>
          </a:prstGeom>
          <a:solidFill>
            <a:schemeClr val="accent1"/>
          </a:solidFill>
          <a:ln w="9525" algn="ctr">
            <a:solidFill>
              <a:schemeClr val="tx1"/>
            </a:solidFill>
            <a:round/>
            <a:headEnd/>
            <a:tailEnd/>
          </a:ln>
          <a:effectLst/>
        </p:spPr>
        <p:txBody>
          <a:bodyPr wrap="none" anchor="ctr"/>
          <a:lstStyle/>
          <a:p>
            <a:pPr marL="342900" indent="-342900">
              <a:buFont typeface="Wingdings" pitchFamily="2" charset="2"/>
              <a:buNone/>
            </a:pPr>
            <a:r>
              <a:rPr lang="zh-CN" altLang="en-US"/>
              <a:t>厂商提供的</a:t>
            </a:r>
          </a:p>
          <a:p>
            <a:pPr marL="342900" indent="-342900">
              <a:buFont typeface="Wingdings" pitchFamily="2" charset="2"/>
              <a:buNone/>
            </a:pPr>
            <a:r>
              <a:rPr lang="zh-CN" altLang="en-US"/>
              <a:t>本地 </a:t>
            </a:r>
            <a:r>
              <a:rPr lang="en-US" altLang="zh-CN"/>
              <a:t>API</a:t>
            </a:r>
          </a:p>
        </p:txBody>
      </p:sp>
      <p:sp>
        <p:nvSpPr>
          <p:cNvPr id="543754" name="AutoShape 10"/>
          <p:cNvSpPr>
            <a:spLocks noChangeArrowheads="1"/>
          </p:cNvSpPr>
          <p:nvPr/>
        </p:nvSpPr>
        <p:spPr bwMode="auto">
          <a:xfrm>
            <a:off x="7812088" y="5373836"/>
            <a:ext cx="1008062" cy="1079500"/>
          </a:xfrm>
          <a:prstGeom prst="can">
            <a:avLst>
              <a:gd name="adj" fmla="val 26772"/>
            </a:avLst>
          </a:prstGeom>
          <a:solidFill>
            <a:schemeClr val="accent1"/>
          </a:solidFill>
          <a:ln w="9525">
            <a:solidFill>
              <a:schemeClr val="tx1"/>
            </a:solidFill>
            <a:round/>
            <a:headEnd/>
            <a:tailEnd/>
          </a:ln>
          <a:effectLst/>
        </p:spPr>
        <p:txBody>
          <a:bodyPr wrap="none" anchor="ctr"/>
          <a:lstStyle/>
          <a:p>
            <a:pPr marL="342900" indent="-342900">
              <a:buFont typeface="Wingdings" pitchFamily="2" charset="2"/>
              <a:buNone/>
            </a:pPr>
            <a:r>
              <a:rPr lang="zh-CN" altLang="en-US"/>
              <a:t>数据库</a:t>
            </a:r>
          </a:p>
        </p:txBody>
      </p:sp>
      <p:sp>
        <p:nvSpPr>
          <p:cNvPr id="543755" name="Line 11"/>
          <p:cNvSpPr>
            <a:spLocks noChangeShapeType="1"/>
          </p:cNvSpPr>
          <p:nvPr/>
        </p:nvSpPr>
        <p:spPr bwMode="auto">
          <a:xfrm>
            <a:off x="4970463" y="5904061"/>
            <a:ext cx="357187" cy="0"/>
          </a:xfrm>
          <a:prstGeom prst="line">
            <a:avLst/>
          </a:prstGeom>
          <a:noFill/>
          <a:ln w="9525">
            <a:solidFill>
              <a:schemeClr val="tx1"/>
            </a:solidFill>
            <a:round/>
            <a:headEnd/>
            <a:tailEnd type="triangle" w="med" len="med"/>
          </a:ln>
          <a:effectLst/>
        </p:spPr>
        <p:txBody>
          <a:bodyPr/>
          <a:lstStyle/>
          <a:p>
            <a:endParaRPr lang="zh-CN" altLang="en-US"/>
          </a:p>
        </p:txBody>
      </p:sp>
      <p:sp>
        <p:nvSpPr>
          <p:cNvPr id="543756" name="Line 12"/>
          <p:cNvSpPr>
            <a:spLocks noChangeShapeType="1"/>
          </p:cNvSpPr>
          <p:nvPr/>
        </p:nvSpPr>
        <p:spPr bwMode="auto">
          <a:xfrm>
            <a:off x="7275513" y="5904061"/>
            <a:ext cx="357187" cy="0"/>
          </a:xfrm>
          <a:prstGeom prst="line">
            <a:avLst/>
          </a:prstGeom>
          <a:noFill/>
          <a:ln w="9525">
            <a:solidFill>
              <a:schemeClr val="tx1"/>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4263466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1124272" y="476969"/>
            <a:ext cx="7696200" cy="1439863"/>
          </a:xfrm>
        </p:spPr>
        <p:txBody>
          <a:bodyPr>
            <a:normAutofit/>
          </a:bodyPr>
          <a:lstStyle/>
          <a:p>
            <a:r>
              <a:rPr lang="en-US" altLang="zh-CN" sz="3600" dirty="0"/>
              <a:t>JDBC</a:t>
            </a:r>
            <a:r>
              <a:rPr lang="zh-CN" altLang="en-US" sz="3600" dirty="0"/>
              <a:t>网络纯</a:t>
            </a:r>
            <a:r>
              <a:rPr lang="en-US" altLang="zh-CN" sz="3600" dirty="0"/>
              <a:t>Java</a:t>
            </a:r>
            <a:r>
              <a:rPr lang="zh-CN" altLang="en-US" sz="3600" dirty="0"/>
              <a:t>驱动程序</a:t>
            </a:r>
          </a:p>
        </p:txBody>
      </p:sp>
      <p:sp>
        <p:nvSpPr>
          <p:cNvPr id="545795" name="Rectangle 3"/>
          <p:cNvSpPr>
            <a:spLocks noGrp="1" noChangeArrowheads="1"/>
          </p:cNvSpPr>
          <p:nvPr>
            <p:ph type="body" idx="1"/>
          </p:nvPr>
        </p:nvSpPr>
        <p:spPr>
          <a:xfrm>
            <a:off x="500034" y="1918977"/>
            <a:ext cx="8001056" cy="2571768"/>
          </a:xfrm>
        </p:spPr>
        <p:txBody>
          <a:bodyPr>
            <a:normAutofit/>
          </a:bodyPr>
          <a:lstStyle/>
          <a:p>
            <a:r>
              <a:rPr lang="zh-CN" altLang="en-US" sz="2400" dirty="0"/>
              <a:t>这种驱动利用中间件的应用服务器来访问数据库。应用服务器作为一个到多个数据库的网关，客户端通过它可以连接到不同的数据库服务器。</a:t>
            </a:r>
          </a:p>
          <a:p>
            <a:r>
              <a:rPr lang="zh-CN" altLang="en-US" sz="2400" dirty="0"/>
              <a:t>应用服务器通常有自己的网络协议，</a:t>
            </a:r>
            <a:r>
              <a:rPr lang="en-US" altLang="zh-CN" sz="2400" dirty="0"/>
              <a:t>Java </a:t>
            </a:r>
            <a:r>
              <a:rPr lang="zh-CN" altLang="en-US" sz="2400" dirty="0"/>
              <a:t>用户程序通过 </a:t>
            </a:r>
            <a:r>
              <a:rPr lang="en-US" altLang="zh-CN" sz="2400" dirty="0"/>
              <a:t>JDBC </a:t>
            </a:r>
            <a:r>
              <a:rPr lang="zh-CN" altLang="en-US" sz="2400" dirty="0"/>
              <a:t>驱动程序将 </a:t>
            </a:r>
            <a:r>
              <a:rPr lang="en-US" altLang="zh-CN" sz="2400" dirty="0"/>
              <a:t>JDBC </a:t>
            </a:r>
            <a:r>
              <a:rPr lang="zh-CN" altLang="en-US" sz="2400" dirty="0"/>
              <a:t>调用发送给应用服务器，应用服务器使用本地程序驱动访问数据库，从而完成请求。</a:t>
            </a:r>
          </a:p>
        </p:txBody>
      </p:sp>
      <p:sp>
        <p:nvSpPr>
          <p:cNvPr id="545805" name="Text Box 13"/>
          <p:cNvSpPr txBox="1">
            <a:spLocks noChangeArrowheads="1"/>
          </p:cNvSpPr>
          <p:nvPr/>
        </p:nvSpPr>
        <p:spPr bwMode="auto">
          <a:xfrm>
            <a:off x="107950" y="4908252"/>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a:t>Java </a:t>
            </a:r>
            <a:r>
              <a:rPr lang="zh-CN" altLang="en-US"/>
              <a:t>应用程序</a:t>
            </a:r>
          </a:p>
        </p:txBody>
      </p:sp>
      <p:sp>
        <p:nvSpPr>
          <p:cNvPr id="545806" name="Line 14"/>
          <p:cNvSpPr>
            <a:spLocks noChangeShapeType="1"/>
          </p:cNvSpPr>
          <p:nvPr/>
        </p:nvSpPr>
        <p:spPr bwMode="auto">
          <a:xfrm>
            <a:off x="1119188" y="5365452"/>
            <a:ext cx="0" cy="406400"/>
          </a:xfrm>
          <a:prstGeom prst="line">
            <a:avLst/>
          </a:prstGeom>
          <a:noFill/>
          <a:ln w="9525">
            <a:solidFill>
              <a:schemeClr val="tx1"/>
            </a:solidFill>
            <a:round/>
            <a:headEnd/>
            <a:tailEnd type="triangle" w="med" len="med"/>
          </a:ln>
          <a:effectLst/>
        </p:spPr>
        <p:txBody>
          <a:bodyPr/>
          <a:lstStyle/>
          <a:p>
            <a:endParaRPr lang="zh-CN" altLang="en-US"/>
          </a:p>
        </p:txBody>
      </p:sp>
      <p:sp>
        <p:nvSpPr>
          <p:cNvPr id="545807" name="Oval 15"/>
          <p:cNvSpPr>
            <a:spLocks noChangeArrowheads="1"/>
          </p:cNvSpPr>
          <p:nvPr/>
        </p:nvSpPr>
        <p:spPr bwMode="auto">
          <a:xfrm>
            <a:off x="255588" y="5863927"/>
            <a:ext cx="1727200" cy="674688"/>
          </a:xfrm>
          <a:prstGeom prst="ellipse">
            <a:avLst/>
          </a:prstGeom>
          <a:solidFill>
            <a:schemeClr val="accent1"/>
          </a:solidFill>
          <a:ln w="9525" algn="ctr">
            <a:solidFill>
              <a:schemeClr val="tx1"/>
            </a:solidFill>
            <a:round/>
            <a:headEnd/>
            <a:tailEnd/>
          </a:ln>
          <a:effectLst/>
        </p:spPr>
        <p:txBody>
          <a:bodyPr wrap="none" anchor="ctr"/>
          <a:lstStyle/>
          <a:p>
            <a:pPr marL="342900" indent="-342900">
              <a:buFont typeface="Wingdings" pitchFamily="2" charset="2"/>
              <a:buNone/>
            </a:pPr>
            <a:r>
              <a:rPr lang="en-US" altLang="zh-CN"/>
              <a:t>JDBC API</a:t>
            </a:r>
          </a:p>
        </p:txBody>
      </p:sp>
      <p:sp>
        <p:nvSpPr>
          <p:cNvPr id="545808" name="Line 16"/>
          <p:cNvSpPr>
            <a:spLocks noChangeShapeType="1"/>
          </p:cNvSpPr>
          <p:nvPr/>
        </p:nvSpPr>
        <p:spPr bwMode="auto">
          <a:xfrm>
            <a:off x="2127250" y="6178252"/>
            <a:ext cx="357188" cy="0"/>
          </a:xfrm>
          <a:prstGeom prst="line">
            <a:avLst/>
          </a:prstGeom>
          <a:noFill/>
          <a:ln w="9525">
            <a:solidFill>
              <a:schemeClr val="tx1"/>
            </a:solidFill>
            <a:round/>
            <a:headEnd/>
            <a:tailEnd type="triangle" w="med" len="med"/>
          </a:ln>
          <a:effectLst/>
        </p:spPr>
        <p:txBody>
          <a:bodyPr/>
          <a:lstStyle/>
          <a:p>
            <a:endParaRPr lang="zh-CN" altLang="en-US"/>
          </a:p>
        </p:txBody>
      </p:sp>
      <p:sp>
        <p:nvSpPr>
          <p:cNvPr id="545809" name="Text Box 17"/>
          <p:cNvSpPr txBox="1">
            <a:spLocks noChangeArrowheads="1"/>
          </p:cNvSpPr>
          <p:nvPr/>
        </p:nvSpPr>
        <p:spPr bwMode="auto">
          <a:xfrm>
            <a:off x="2603500" y="5975052"/>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a:t>JDBC</a:t>
            </a:r>
            <a:r>
              <a:rPr lang="zh-CN" altLang="en-US"/>
              <a:t>驱动程序</a:t>
            </a:r>
          </a:p>
        </p:txBody>
      </p:sp>
      <p:sp>
        <p:nvSpPr>
          <p:cNvPr id="545811" name="AutoShape 19"/>
          <p:cNvSpPr>
            <a:spLocks noChangeArrowheads="1"/>
          </p:cNvSpPr>
          <p:nvPr/>
        </p:nvSpPr>
        <p:spPr bwMode="auto">
          <a:xfrm>
            <a:off x="7872413" y="4136727"/>
            <a:ext cx="1008062" cy="1079500"/>
          </a:xfrm>
          <a:prstGeom prst="can">
            <a:avLst>
              <a:gd name="adj" fmla="val 26772"/>
            </a:avLst>
          </a:prstGeom>
          <a:solidFill>
            <a:schemeClr val="accent1"/>
          </a:solidFill>
          <a:ln w="9525">
            <a:solidFill>
              <a:schemeClr val="tx1"/>
            </a:solidFill>
            <a:round/>
            <a:headEnd/>
            <a:tailEnd/>
          </a:ln>
          <a:effectLst/>
        </p:spPr>
        <p:txBody>
          <a:bodyPr wrap="none" anchor="ctr"/>
          <a:lstStyle/>
          <a:p>
            <a:pPr marL="342900" indent="-342900">
              <a:buFont typeface="Wingdings" pitchFamily="2" charset="2"/>
              <a:buNone/>
            </a:pPr>
            <a:r>
              <a:rPr lang="zh-CN" altLang="en-US"/>
              <a:t>数据库</a:t>
            </a:r>
          </a:p>
        </p:txBody>
      </p:sp>
      <p:sp>
        <p:nvSpPr>
          <p:cNvPr id="545812" name="Line 20"/>
          <p:cNvSpPr>
            <a:spLocks noChangeShapeType="1"/>
          </p:cNvSpPr>
          <p:nvPr/>
        </p:nvSpPr>
        <p:spPr bwMode="auto">
          <a:xfrm>
            <a:off x="4716463" y="6179840"/>
            <a:ext cx="357187" cy="0"/>
          </a:xfrm>
          <a:prstGeom prst="line">
            <a:avLst/>
          </a:prstGeom>
          <a:noFill/>
          <a:ln w="9525">
            <a:solidFill>
              <a:schemeClr val="tx1"/>
            </a:solidFill>
            <a:round/>
            <a:headEnd/>
            <a:tailEnd type="triangle" w="med" len="med"/>
          </a:ln>
          <a:effectLst/>
        </p:spPr>
        <p:txBody>
          <a:bodyPr/>
          <a:lstStyle/>
          <a:p>
            <a:endParaRPr lang="zh-CN" altLang="en-US"/>
          </a:p>
        </p:txBody>
      </p:sp>
      <p:sp>
        <p:nvSpPr>
          <p:cNvPr id="545813" name="Line 21"/>
          <p:cNvSpPr>
            <a:spLocks noChangeShapeType="1"/>
          </p:cNvSpPr>
          <p:nvPr/>
        </p:nvSpPr>
        <p:spPr bwMode="auto">
          <a:xfrm>
            <a:off x="7021513" y="6179840"/>
            <a:ext cx="357187" cy="0"/>
          </a:xfrm>
          <a:prstGeom prst="line">
            <a:avLst/>
          </a:prstGeom>
          <a:noFill/>
          <a:ln w="9525">
            <a:solidFill>
              <a:schemeClr val="tx1"/>
            </a:solidFill>
            <a:round/>
            <a:headEnd/>
            <a:tailEnd type="triangle" w="med" len="med"/>
          </a:ln>
          <a:effectLst/>
        </p:spPr>
        <p:txBody>
          <a:bodyPr/>
          <a:lstStyle/>
          <a:p>
            <a:endParaRPr lang="zh-CN" altLang="en-US"/>
          </a:p>
        </p:txBody>
      </p:sp>
      <p:sp>
        <p:nvSpPr>
          <p:cNvPr id="545815" name="Line 23"/>
          <p:cNvSpPr>
            <a:spLocks noChangeShapeType="1"/>
          </p:cNvSpPr>
          <p:nvPr/>
        </p:nvSpPr>
        <p:spPr bwMode="auto">
          <a:xfrm rot="-10800000">
            <a:off x="8388350" y="526861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545816" name="Text Box 24"/>
          <p:cNvSpPr txBox="1">
            <a:spLocks noChangeArrowheads="1"/>
          </p:cNvSpPr>
          <p:nvPr/>
        </p:nvSpPr>
        <p:spPr bwMode="auto">
          <a:xfrm>
            <a:off x="5156200" y="5967115"/>
            <a:ext cx="1728788" cy="376237"/>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zh-CN" altLang="en-US"/>
              <a:t>应用服务器</a:t>
            </a:r>
          </a:p>
        </p:txBody>
      </p:sp>
      <p:sp>
        <p:nvSpPr>
          <p:cNvPr id="545817" name="Oval 25"/>
          <p:cNvSpPr>
            <a:spLocks noChangeArrowheads="1"/>
          </p:cNvSpPr>
          <p:nvPr/>
        </p:nvSpPr>
        <p:spPr bwMode="auto">
          <a:xfrm>
            <a:off x="7524750" y="5779790"/>
            <a:ext cx="1727200" cy="817562"/>
          </a:xfrm>
          <a:prstGeom prst="ellipse">
            <a:avLst/>
          </a:prstGeom>
          <a:solidFill>
            <a:schemeClr val="accent1"/>
          </a:solidFill>
          <a:ln w="9525" algn="ctr">
            <a:solidFill>
              <a:schemeClr val="tx1"/>
            </a:solidFill>
            <a:round/>
            <a:headEnd/>
            <a:tailEnd/>
          </a:ln>
          <a:effectLst/>
        </p:spPr>
        <p:txBody>
          <a:bodyPr wrap="none" anchor="ctr"/>
          <a:lstStyle/>
          <a:p>
            <a:pPr marL="342900" indent="-342900">
              <a:buFont typeface="Wingdings" pitchFamily="2" charset="2"/>
              <a:buNone/>
            </a:pPr>
            <a:r>
              <a:rPr lang="zh-CN" altLang="en-US"/>
              <a:t>厂商提供的</a:t>
            </a:r>
          </a:p>
          <a:p>
            <a:pPr marL="342900" indent="-342900">
              <a:buFont typeface="Wingdings" pitchFamily="2" charset="2"/>
              <a:buNone/>
            </a:pPr>
            <a:r>
              <a:rPr lang="zh-CN" altLang="en-US"/>
              <a:t>本地 </a:t>
            </a:r>
            <a:r>
              <a:rPr lang="en-US" altLang="zh-CN"/>
              <a:t>API</a:t>
            </a:r>
          </a:p>
        </p:txBody>
      </p:sp>
    </p:spTree>
    <p:extLst>
      <p:ext uri="{BB962C8B-B14F-4D97-AF65-F5344CB8AC3E}">
        <p14:creationId xmlns:p14="http://schemas.microsoft.com/office/powerpoint/2010/main" val="4206641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899592" y="692696"/>
            <a:ext cx="8229600" cy="1224136"/>
          </a:xfrm>
        </p:spPr>
        <p:txBody>
          <a:bodyPr>
            <a:normAutofit/>
          </a:bodyPr>
          <a:lstStyle/>
          <a:p>
            <a:r>
              <a:rPr lang="zh-CN" altLang="en-US" sz="4000" dirty="0"/>
              <a:t>本地协议的纯 </a:t>
            </a:r>
            <a:r>
              <a:rPr lang="en-US" altLang="zh-CN" sz="4000" dirty="0"/>
              <a:t>Java </a:t>
            </a:r>
            <a:r>
              <a:rPr lang="zh-CN" altLang="en-US" sz="4000" dirty="0"/>
              <a:t>驱动程序</a:t>
            </a:r>
          </a:p>
        </p:txBody>
      </p:sp>
      <p:sp>
        <p:nvSpPr>
          <p:cNvPr id="547843" name="Rectangle 3"/>
          <p:cNvSpPr>
            <a:spLocks noGrp="1" noChangeArrowheads="1"/>
          </p:cNvSpPr>
          <p:nvPr>
            <p:ph type="body" idx="1"/>
          </p:nvPr>
        </p:nvSpPr>
        <p:spPr>
          <a:xfrm>
            <a:off x="755650" y="1988840"/>
            <a:ext cx="7888316" cy="2109788"/>
          </a:xfrm>
        </p:spPr>
        <p:txBody>
          <a:bodyPr/>
          <a:lstStyle/>
          <a:p>
            <a:r>
              <a:rPr lang="zh-CN" altLang="en-US" sz="2400" dirty="0"/>
              <a:t>多数数据库厂商已经支持允许客户程序通过网络直接与数据库通信的</a:t>
            </a:r>
            <a:r>
              <a:rPr lang="zh-CN" altLang="en-US" sz="2400" b="1" dirty="0">
                <a:solidFill>
                  <a:srgbClr val="FF0000"/>
                </a:solidFill>
              </a:rPr>
              <a:t>网络协议</a:t>
            </a:r>
            <a:r>
              <a:rPr lang="zh-CN" altLang="en-US" sz="2400" dirty="0"/>
              <a:t>。</a:t>
            </a:r>
          </a:p>
          <a:p>
            <a:r>
              <a:rPr lang="zh-CN" altLang="en-US" sz="2400" dirty="0"/>
              <a:t>这种类型的驱动程序完全使用 </a:t>
            </a:r>
            <a:r>
              <a:rPr lang="en-US" altLang="zh-CN" sz="2400" dirty="0"/>
              <a:t>Java </a:t>
            </a:r>
            <a:r>
              <a:rPr lang="zh-CN" altLang="en-US" sz="2400" dirty="0"/>
              <a:t>编写，通过与数据库建立的 </a:t>
            </a:r>
            <a:r>
              <a:rPr lang="en-US" altLang="zh-CN" sz="2400" dirty="0"/>
              <a:t>Socket </a:t>
            </a:r>
            <a:r>
              <a:rPr lang="zh-CN" altLang="en-US" sz="2400" dirty="0"/>
              <a:t>连接，采用具体与厂商的网络协议把 </a:t>
            </a:r>
            <a:r>
              <a:rPr lang="en-US" altLang="zh-CN" sz="2400" dirty="0"/>
              <a:t>JDBC </a:t>
            </a:r>
            <a:r>
              <a:rPr lang="zh-CN" altLang="en-US" sz="2400" dirty="0"/>
              <a:t>调用转换为直接连接的网络调用</a:t>
            </a:r>
          </a:p>
        </p:txBody>
      </p:sp>
      <p:sp>
        <p:nvSpPr>
          <p:cNvPr id="547844" name="Text Box 4"/>
          <p:cNvSpPr txBox="1">
            <a:spLocks noChangeArrowheads="1"/>
          </p:cNvSpPr>
          <p:nvPr/>
        </p:nvSpPr>
        <p:spPr bwMode="auto">
          <a:xfrm>
            <a:off x="1262063" y="4709828"/>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dirty="0"/>
              <a:t>Java </a:t>
            </a:r>
            <a:r>
              <a:rPr lang="zh-CN" altLang="en-US" dirty="0"/>
              <a:t>应用程序</a:t>
            </a:r>
          </a:p>
        </p:txBody>
      </p:sp>
      <p:sp>
        <p:nvSpPr>
          <p:cNvPr id="547845" name="Line 5"/>
          <p:cNvSpPr>
            <a:spLocks noChangeShapeType="1"/>
          </p:cNvSpPr>
          <p:nvPr/>
        </p:nvSpPr>
        <p:spPr bwMode="auto">
          <a:xfrm>
            <a:off x="2273300" y="5167028"/>
            <a:ext cx="0" cy="406400"/>
          </a:xfrm>
          <a:prstGeom prst="line">
            <a:avLst/>
          </a:prstGeom>
          <a:noFill/>
          <a:ln w="9525">
            <a:solidFill>
              <a:schemeClr val="tx1"/>
            </a:solidFill>
            <a:round/>
            <a:headEnd/>
            <a:tailEnd type="triangle" w="med" len="med"/>
          </a:ln>
          <a:effectLst/>
        </p:spPr>
        <p:txBody>
          <a:bodyPr/>
          <a:lstStyle/>
          <a:p>
            <a:endParaRPr lang="zh-CN" altLang="en-US"/>
          </a:p>
        </p:txBody>
      </p:sp>
      <p:sp>
        <p:nvSpPr>
          <p:cNvPr id="547846" name="Oval 6"/>
          <p:cNvSpPr>
            <a:spLocks noChangeArrowheads="1"/>
          </p:cNvSpPr>
          <p:nvPr/>
        </p:nvSpPr>
        <p:spPr bwMode="auto">
          <a:xfrm>
            <a:off x="1409700" y="5665503"/>
            <a:ext cx="1727200" cy="674688"/>
          </a:xfrm>
          <a:prstGeom prst="ellipse">
            <a:avLst/>
          </a:prstGeom>
          <a:solidFill>
            <a:schemeClr val="accent2">
              <a:lumMod val="20000"/>
              <a:lumOff val="80000"/>
            </a:schemeClr>
          </a:solidFill>
          <a:ln w="9525" algn="ctr">
            <a:solidFill>
              <a:schemeClr val="tx1"/>
            </a:solidFill>
            <a:round/>
            <a:headEnd/>
            <a:tailEnd/>
          </a:ln>
          <a:effectLst/>
        </p:spPr>
        <p:txBody>
          <a:bodyPr wrap="none" anchor="ctr"/>
          <a:lstStyle/>
          <a:p>
            <a:pPr marL="342900" indent="-342900">
              <a:buFont typeface="Wingdings" pitchFamily="2" charset="2"/>
              <a:buNone/>
            </a:pPr>
            <a:r>
              <a:rPr lang="en-US" altLang="zh-CN" dirty="0"/>
              <a:t>JDBC API</a:t>
            </a:r>
          </a:p>
        </p:txBody>
      </p:sp>
      <p:sp>
        <p:nvSpPr>
          <p:cNvPr id="547847" name="Line 7"/>
          <p:cNvSpPr>
            <a:spLocks noChangeShapeType="1"/>
          </p:cNvSpPr>
          <p:nvPr/>
        </p:nvSpPr>
        <p:spPr bwMode="auto">
          <a:xfrm>
            <a:off x="3281363" y="5979828"/>
            <a:ext cx="357187" cy="0"/>
          </a:xfrm>
          <a:prstGeom prst="line">
            <a:avLst/>
          </a:prstGeom>
          <a:noFill/>
          <a:ln w="9525">
            <a:solidFill>
              <a:schemeClr val="tx1"/>
            </a:solidFill>
            <a:round/>
            <a:headEnd/>
            <a:tailEnd type="triangle" w="med" len="med"/>
          </a:ln>
          <a:effectLst/>
        </p:spPr>
        <p:txBody>
          <a:bodyPr/>
          <a:lstStyle/>
          <a:p>
            <a:endParaRPr lang="zh-CN" altLang="en-US"/>
          </a:p>
        </p:txBody>
      </p:sp>
      <p:sp>
        <p:nvSpPr>
          <p:cNvPr id="547848" name="Text Box 8"/>
          <p:cNvSpPr txBox="1">
            <a:spLocks noChangeArrowheads="1"/>
          </p:cNvSpPr>
          <p:nvPr/>
        </p:nvSpPr>
        <p:spPr bwMode="auto">
          <a:xfrm>
            <a:off x="3757613" y="5776628"/>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dirty="0"/>
              <a:t>JDBC</a:t>
            </a:r>
            <a:r>
              <a:rPr lang="zh-CN" altLang="en-US" dirty="0"/>
              <a:t>驱动程序</a:t>
            </a:r>
          </a:p>
        </p:txBody>
      </p:sp>
      <p:sp>
        <p:nvSpPr>
          <p:cNvPr id="547849" name="AutoShape 9"/>
          <p:cNvSpPr>
            <a:spLocks noChangeArrowheads="1"/>
          </p:cNvSpPr>
          <p:nvPr/>
        </p:nvSpPr>
        <p:spPr bwMode="auto">
          <a:xfrm>
            <a:off x="6588125" y="5430553"/>
            <a:ext cx="1008063" cy="1079500"/>
          </a:xfrm>
          <a:prstGeom prst="can">
            <a:avLst>
              <a:gd name="adj" fmla="val 26772"/>
            </a:avLst>
          </a:prstGeom>
          <a:solidFill>
            <a:schemeClr val="accent1"/>
          </a:solidFill>
          <a:ln w="9525">
            <a:solidFill>
              <a:schemeClr val="tx1"/>
            </a:solidFill>
            <a:round/>
            <a:headEnd/>
            <a:tailEnd/>
          </a:ln>
          <a:effectLst/>
        </p:spPr>
        <p:txBody>
          <a:bodyPr wrap="none" anchor="ctr"/>
          <a:lstStyle/>
          <a:p>
            <a:pPr marL="342900" indent="-342900">
              <a:buFont typeface="Wingdings" pitchFamily="2" charset="2"/>
              <a:buNone/>
            </a:pPr>
            <a:r>
              <a:rPr lang="zh-CN" altLang="en-US" dirty="0"/>
              <a:t>数据库</a:t>
            </a:r>
          </a:p>
        </p:txBody>
      </p:sp>
      <p:sp>
        <p:nvSpPr>
          <p:cNvPr id="547850" name="Line 10"/>
          <p:cNvSpPr>
            <a:spLocks noChangeShapeType="1"/>
          </p:cNvSpPr>
          <p:nvPr/>
        </p:nvSpPr>
        <p:spPr bwMode="auto">
          <a:xfrm>
            <a:off x="5870575" y="5981416"/>
            <a:ext cx="357188" cy="0"/>
          </a:xfrm>
          <a:prstGeom prst="line">
            <a:avLst/>
          </a:prstGeom>
          <a:noFill/>
          <a:ln w="9525">
            <a:solidFill>
              <a:schemeClr val="tx1"/>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3724317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F48B1F7-5B8A-4EDD-A011-099242D94826}"/>
              </a:ext>
            </a:extLst>
          </p:cNvPr>
          <p:cNvSpPr>
            <a:spLocks noGrp="1" noChangeArrowheads="1"/>
          </p:cNvSpPr>
          <p:nvPr>
            <p:ph type="title"/>
          </p:nvPr>
        </p:nvSpPr>
        <p:spPr bwMode="auto">
          <a:xfrm>
            <a:off x="457200" y="274638"/>
            <a:ext cx="6781800" cy="944562"/>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dirty="0"/>
              <a:t>五步连接数据库：</a:t>
            </a:r>
          </a:p>
        </p:txBody>
      </p:sp>
      <p:sp>
        <p:nvSpPr>
          <p:cNvPr id="5123" name="Rectangle 3">
            <a:extLst>
              <a:ext uri="{FF2B5EF4-FFF2-40B4-BE49-F238E27FC236}">
                <a16:creationId xmlns:a16="http://schemas.microsoft.com/office/drawing/2014/main" id="{61AA7FCE-1E5E-4958-967F-ABACD4DB47F1}"/>
              </a:ext>
            </a:extLst>
          </p:cNvPr>
          <p:cNvSpPr>
            <a:spLocks noGrp="1" noChangeArrowheads="1"/>
          </p:cNvSpPr>
          <p:nvPr>
            <p:ph type="body" idx="1"/>
          </p:nvPr>
        </p:nvSpPr>
        <p:spPr bwMode="auto">
          <a:xfrm>
            <a:off x="381000" y="1371600"/>
            <a:ext cx="8229600" cy="5029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endParaRPr lang="en-US" altLang="zh-CN" dirty="0"/>
          </a:p>
          <a:p>
            <a:pPr marL="0" indent="0" eaLnBrk="1" hangingPunct="1">
              <a:buNone/>
            </a:pPr>
            <a:r>
              <a:rPr lang="zh-CN" altLang="en-US" sz="3200" dirty="0"/>
              <a:t>数据准备：</a:t>
            </a:r>
            <a:endParaRPr lang="zh-CN" altLang="en-US" dirty="0"/>
          </a:p>
          <a:p>
            <a:pPr marL="0" indent="0" eaLnBrk="1" hangingPunct="1">
              <a:buNone/>
            </a:pPr>
            <a:r>
              <a:rPr lang="zh-CN" altLang="en-US" dirty="0"/>
              <a:t>	搭建实验环境 ：</a:t>
            </a:r>
          </a:p>
          <a:p>
            <a:pPr marL="0" indent="0" eaLnBrk="1" hangingPunct="1">
              <a:buNone/>
            </a:pPr>
            <a:r>
              <a:rPr lang="zh-CN" altLang="en-US" dirty="0"/>
              <a:t>	</a:t>
            </a:r>
            <a:r>
              <a:rPr lang="en-US" altLang="zh-CN" dirty="0"/>
              <a:t>1</a:t>
            </a:r>
            <a:r>
              <a:rPr lang="zh-CN" altLang="en-US" dirty="0"/>
              <a:t>、在</a:t>
            </a:r>
            <a:r>
              <a:rPr lang="en-US" altLang="zh-CN" dirty="0" err="1"/>
              <a:t>mysql</a:t>
            </a:r>
            <a:r>
              <a:rPr lang="zh-CN" altLang="en-US" dirty="0"/>
              <a:t>中创建一个库，并创建</a:t>
            </a:r>
            <a:r>
              <a:rPr lang="en-US" altLang="zh-CN" dirty="0"/>
              <a:t>user</a:t>
            </a:r>
            <a:r>
              <a:rPr lang="zh-CN" altLang="en-US" dirty="0"/>
              <a:t>表和插入表的数据。</a:t>
            </a:r>
            <a:endParaRPr lang="en-US" altLang="zh-CN" dirty="0"/>
          </a:p>
          <a:p>
            <a:pPr marL="0" indent="0" eaLnBrk="1" hangingPunct="1">
              <a:buNone/>
            </a:pPr>
            <a:r>
              <a:rPr lang="en-US" altLang="zh-CN" dirty="0"/>
              <a:t>                  create database</a:t>
            </a:r>
            <a:r>
              <a:rPr lang="zh-CN" altLang="en-US" dirty="0"/>
              <a:t>、</a:t>
            </a:r>
            <a:r>
              <a:rPr lang="en-US" altLang="zh-CN" dirty="0"/>
              <a:t>create table</a:t>
            </a:r>
            <a:r>
              <a:rPr lang="zh-CN" altLang="en-US" dirty="0"/>
              <a:t>、</a:t>
            </a:r>
            <a:r>
              <a:rPr lang="en-US" altLang="zh-CN" dirty="0"/>
              <a:t>insert data to table            </a:t>
            </a:r>
            <a:endParaRPr lang="zh-CN" altLang="en-US" dirty="0"/>
          </a:p>
          <a:p>
            <a:pPr marL="0" indent="0" eaLnBrk="1" hangingPunct="1">
              <a:buNone/>
            </a:pPr>
            <a:r>
              <a:rPr lang="zh-CN" altLang="en-US" dirty="0"/>
              <a:t>	</a:t>
            </a:r>
            <a:r>
              <a:rPr lang="en-US" altLang="zh-CN" dirty="0"/>
              <a:t>2</a:t>
            </a:r>
            <a:r>
              <a:rPr lang="zh-CN" altLang="en-US" dirty="0"/>
              <a:t>、新建一个</a:t>
            </a:r>
            <a:r>
              <a:rPr lang="en-US" altLang="zh-CN" dirty="0"/>
              <a:t>Java</a:t>
            </a:r>
            <a:r>
              <a:rPr lang="zh-CN" altLang="en-US" dirty="0"/>
              <a:t>工程，并导入数据驱动</a:t>
            </a:r>
            <a:endParaRPr lang="en-US" altLang="zh-CN" dirty="0"/>
          </a:p>
          <a:p>
            <a:pPr marL="0" indent="0" eaLnBrk="1" hangingPunct="1">
              <a:buNone/>
            </a:pPr>
            <a:r>
              <a:rPr lang="en-US" altLang="zh-CN" dirty="0"/>
              <a:t>      </a:t>
            </a:r>
            <a:r>
              <a:rPr lang="zh-CN" altLang="en-US" sz="2000" dirty="0"/>
              <a:t>三种方法处理 </a:t>
            </a:r>
            <a:r>
              <a:rPr lang="en-US" altLang="zh-CN" sz="2000" dirty="0"/>
              <a:t>jar </a:t>
            </a:r>
            <a:r>
              <a:rPr lang="zh-CN" altLang="en-US" sz="2000" dirty="0"/>
              <a:t>包：</a:t>
            </a:r>
            <a:r>
              <a:rPr lang="en-US" altLang="zh-CN" sz="2000" dirty="0"/>
              <a:t>a</a:t>
            </a:r>
            <a:r>
              <a:rPr lang="zh-CN" altLang="en-US" sz="2000" dirty="0"/>
              <a:t>、</a:t>
            </a:r>
            <a:r>
              <a:rPr lang="en-US" altLang="zh-CN" sz="2000" dirty="0"/>
              <a:t>paste the file in JRE/lib/</a:t>
            </a:r>
            <a:r>
              <a:rPr lang="en-US" altLang="zh-CN" sz="2000" dirty="0" err="1"/>
              <a:t>ext</a:t>
            </a:r>
            <a:r>
              <a:rPr lang="en-US" altLang="zh-CN" sz="2000" dirty="0"/>
              <a:t> </a:t>
            </a:r>
            <a:r>
              <a:rPr lang="zh-CN" altLang="en-US" sz="2000" dirty="0"/>
              <a:t>目录  </a:t>
            </a:r>
            <a:r>
              <a:rPr lang="en-US" altLang="zh-CN" sz="2000" dirty="0"/>
              <a:t>b</a:t>
            </a:r>
            <a:r>
              <a:rPr lang="zh-CN" altLang="en-US" sz="2000" dirty="0"/>
              <a:t>、设置 </a:t>
            </a:r>
            <a:r>
              <a:rPr lang="en-US" altLang="zh-CN" sz="2000" dirty="0" err="1"/>
              <a:t>classpath</a:t>
            </a:r>
            <a:r>
              <a:rPr lang="en-US" altLang="zh-CN" sz="2000" dirty="0"/>
              <a:t>   c</a:t>
            </a:r>
            <a:r>
              <a:rPr lang="zh-CN" altLang="en-US" sz="2000" dirty="0"/>
              <a:t>、 </a:t>
            </a:r>
            <a:r>
              <a:rPr lang="en-US" altLang="zh-CN" sz="2000" dirty="0"/>
              <a:t>eclipse  add  to build path</a:t>
            </a:r>
          </a:p>
          <a:p>
            <a:pPr marL="0" indent="0" eaLnBrk="1" hangingPunct="1">
              <a:buNone/>
            </a:pPr>
            <a:r>
              <a:rPr lang="en-US" altLang="zh-CN" sz="2000" dirty="0"/>
              <a:t>           </a:t>
            </a:r>
            <a:r>
              <a:rPr lang="zh-CN" altLang="en-US" sz="2000" dirty="0"/>
              <a:t>如何 看 </a:t>
            </a:r>
            <a:r>
              <a:rPr lang="en-US" altLang="zh-CN" sz="2000" dirty="0" err="1"/>
              <a:t>jdbc</a:t>
            </a:r>
            <a:r>
              <a:rPr lang="en-US" altLang="zh-CN" sz="2000" dirty="0"/>
              <a:t> </a:t>
            </a:r>
            <a:r>
              <a:rPr lang="en-US" altLang="zh-CN" sz="2000" dirty="0" err="1"/>
              <a:t>mysql</a:t>
            </a:r>
            <a:r>
              <a:rPr lang="en-US" altLang="zh-CN" sz="2000" dirty="0"/>
              <a:t> </a:t>
            </a:r>
            <a:r>
              <a:rPr lang="zh-CN" altLang="en-US" sz="2000" dirty="0"/>
              <a:t>的源码 ？</a:t>
            </a:r>
            <a:endParaRPr lang="en-US" altLang="zh-CN" sz="2000" dirty="0"/>
          </a:p>
          <a:p>
            <a:pPr marL="0" indent="0" eaLnBrk="1" hangingPunct="1">
              <a:buNone/>
            </a:pPr>
            <a:endParaRPr lang="zh-CN" altLang="en-US" dirty="0"/>
          </a:p>
        </p:txBody>
      </p:sp>
    </p:spTree>
    <p:extLst>
      <p:ext uri="{BB962C8B-B14F-4D97-AF65-F5344CB8AC3E}">
        <p14:creationId xmlns:p14="http://schemas.microsoft.com/office/powerpoint/2010/main" val="1466264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F48B1F7-5B8A-4EDD-A011-099242D94826}"/>
              </a:ext>
            </a:extLst>
          </p:cNvPr>
          <p:cNvSpPr>
            <a:spLocks noGrp="1" noChangeArrowheads="1"/>
          </p:cNvSpPr>
          <p:nvPr>
            <p:ph type="title"/>
          </p:nvPr>
        </p:nvSpPr>
        <p:spPr bwMode="auto">
          <a:xfrm>
            <a:off x="457200" y="274638"/>
            <a:ext cx="6781800" cy="868362"/>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dirty="0"/>
              <a:t>五步连接数据库：</a:t>
            </a:r>
          </a:p>
        </p:txBody>
      </p:sp>
      <p:sp>
        <p:nvSpPr>
          <p:cNvPr id="5123" name="Rectangle 3">
            <a:extLst>
              <a:ext uri="{FF2B5EF4-FFF2-40B4-BE49-F238E27FC236}">
                <a16:creationId xmlns:a16="http://schemas.microsoft.com/office/drawing/2014/main" id="{61AA7FCE-1E5E-4958-967F-ABACD4DB47F1}"/>
              </a:ext>
            </a:extLst>
          </p:cNvPr>
          <p:cNvSpPr>
            <a:spLocks noGrp="1" noChangeArrowheads="1"/>
          </p:cNvSpPr>
          <p:nvPr>
            <p:ph type="body" idx="1"/>
          </p:nvPr>
        </p:nvSpPr>
        <p:spPr bwMode="auto">
          <a:xfrm>
            <a:off x="381000" y="1295400"/>
            <a:ext cx="8229600" cy="54864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457200" lvl="0" indent="-457200" eaLnBrk="1" hangingPunct="1">
              <a:lnSpc>
                <a:spcPct val="100000"/>
              </a:lnSpc>
              <a:spcBef>
                <a:spcPct val="20000"/>
              </a:spcBef>
              <a:buClr>
                <a:srgbClr val="000000"/>
              </a:buClr>
              <a:buSzPct val="70000"/>
              <a:buFont typeface="+mj-lt"/>
              <a:buAutoNum type="arabicPeriod"/>
            </a:pPr>
            <a:r>
              <a:rPr lang="en-US" altLang="zh-CN" sz="2400" kern="0" dirty="0">
                <a:solidFill>
                  <a:srgbClr val="000000"/>
                </a:solidFill>
                <a:latin typeface="Arial"/>
              </a:rPr>
              <a:t>Register the Driver</a:t>
            </a:r>
          </a:p>
          <a:p>
            <a:pPr marL="457200" lvl="1" indent="0" eaLnBrk="1" hangingPunct="1">
              <a:lnSpc>
                <a:spcPct val="100000"/>
              </a:lnSpc>
              <a:spcBef>
                <a:spcPct val="20000"/>
              </a:spcBef>
              <a:buClr>
                <a:srgbClr val="000000"/>
              </a:buClr>
              <a:buSzPct val="70000"/>
              <a:buNone/>
            </a:pPr>
            <a:r>
              <a:rPr lang="en-US" altLang="zh-CN" sz="2000" kern="0" dirty="0" err="1">
                <a:solidFill>
                  <a:srgbClr val="000000"/>
                </a:solidFill>
                <a:latin typeface="Arial"/>
              </a:rPr>
              <a:t>Class.forName</a:t>
            </a:r>
            <a:r>
              <a:rPr lang="en-US" altLang="zh-CN" sz="2000" kern="0" dirty="0">
                <a:solidFill>
                  <a:srgbClr val="000000"/>
                </a:solidFill>
                <a:latin typeface="Arial"/>
              </a:rPr>
              <a:t>(“</a:t>
            </a:r>
            <a:r>
              <a:rPr lang="en-US" altLang="zh-CN" sz="2000" kern="0" dirty="0" err="1">
                <a:solidFill>
                  <a:srgbClr val="000000"/>
                </a:solidFill>
                <a:latin typeface="Arial"/>
              </a:rPr>
              <a:t>com.mysql.jdbc.Driver</a:t>
            </a:r>
            <a:r>
              <a:rPr lang="en-US" altLang="zh-CN" sz="2000" kern="0" dirty="0">
                <a:solidFill>
                  <a:srgbClr val="000000"/>
                </a:solidFill>
                <a:latin typeface="Arial"/>
              </a:rPr>
              <a:t>"); </a:t>
            </a:r>
            <a:endParaRPr lang="zh-CN" altLang="en-US" sz="2000" kern="0" dirty="0">
              <a:solidFill>
                <a:srgbClr val="000000"/>
              </a:solidFill>
              <a:latin typeface="Arial"/>
            </a:endParaRPr>
          </a:p>
          <a:p>
            <a:pPr marL="457200" lvl="0" indent="-457200" eaLnBrk="1" hangingPunct="1">
              <a:lnSpc>
                <a:spcPct val="100000"/>
              </a:lnSpc>
              <a:spcBef>
                <a:spcPct val="20000"/>
              </a:spcBef>
              <a:buClr>
                <a:srgbClr val="000000"/>
              </a:buClr>
              <a:buSzPct val="70000"/>
              <a:buFont typeface="+mj-lt"/>
              <a:buAutoNum type="arabicPeriod"/>
            </a:pPr>
            <a:r>
              <a:rPr lang="en-US" altLang="zh-CN" sz="2400" kern="0" dirty="0">
                <a:solidFill>
                  <a:srgbClr val="000000"/>
                </a:solidFill>
                <a:latin typeface="Arial"/>
              </a:rPr>
              <a:t>connect</a:t>
            </a:r>
            <a:r>
              <a:rPr lang="zh-CN" altLang="en-US" sz="2400" kern="0" dirty="0">
                <a:solidFill>
                  <a:srgbClr val="000000"/>
                </a:solidFill>
                <a:latin typeface="Arial"/>
              </a:rPr>
              <a:t> </a:t>
            </a:r>
            <a:r>
              <a:rPr lang="en-US" altLang="zh-CN" sz="2400" kern="0" dirty="0">
                <a:solidFill>
                  <a:srgbClr val="000000"/>
                </a:solidFill>
                <a:latin typeface="Arial"/>
              </a:rPr>
              <a:t>to</a:t>
            </a:r>
            <a:r>
              <a:rPr lang="zh-CN" altLang="en-US" sz="2400" kern="0" dirty="0">
                <a:solidFill>
                  <a:srgbClr val="000000"/>
                </a:solidFill>
                <a:latin typeface="Arial"/>
              </a:rPr>
              <a:t> </a:t>
            </a:r>
            <a:r>
              <a:rPr lang="en-US" altLang="zh-CN" sz="2400" kern="0" dirty="0">
                <a:solidFill>
                  <a:srgbClr val="000000"/>
                </a:solidFill>
                <a:latin typeface="Arial"/>
              </a:rPr>
              <a:t>Database</a:t>
            </a:r>
          </a:p>
          <a:p>
            <a:pPr marL="457200" lvl="1" indent="0" eaLnBrk="1" hangingPunct="1">
              <a:lnSpc>
                <a:spcPct val="100000"/>
              </a:lnSpc>
              <a:spcBef>
                <a:spcPct val="20000"/>
              </a:spcBef>
              <a:buClr>
                <a:srgbClr val="000000"/>
              </a:buClr>
              <a:buSzPct val="70000"/>
              <a:buNone/>
            </a:pPr>
            <a:r>
              <a:rPr lang="en-US" altLang="zh-CN" sz="1800" kern="0" dirty="0">
                <a:solidFill>
                  <a:srgbClr val="000000"/>
                </a:solidFill>
                <a:latin typeface="Arial"/>
              </a:rPr>
              <a:t>Connection con=</a:t>
            </a:r>
            <a:r>
              <a:rPr lang="en-US" altLang="zh-CN" sz="1800" kern="0" dirty="0" err="1">
                <a:solidFill>
                  <a:srgbClr val="000000"/>
                </a:solidFill>
                <a:latin typeface="Arial"/>
              </a:rPr>
              <a:t>DriverManager.getConnection</a:t>
            </a:r>
            <a:r>
              <a:rPr lang="en-US" altLang="zh-CN" sz="1800" kern="0" dirty="0">
                <a:solidFill>
                  <a:srgbClr val="000000"/>
                </a:solidFill>
                <a:latin typeface="Arial"/>
              </a:rPr>
              <a:t>(  </a:t>
            </a:r>
          </a:p>
          <a:p>
            <a:pPr marL="457200" lvl="1" indent="0" eaLnBrk="1" hangingPunct="1">
              <a:lnSpc>
                <a:spcPct val="100000"/>
              </a:lnSpc>
              <a:spcBef>
                <a:spcPct val="20000"/>
              </a:spcBef>
              <a:buClr>
                <a:srgbClr val="000000"/>
              </a:buClr>
              <a:buSzPct val="70000"/>
              <a:buNone/>
            </a:pPr>
            <a:r>
              <a:rPr lang="en-US" altLang="zh-CN" sz="1800" kern="0" dirty="0">
                <a:solidFill>
                  <a:srgbClr val="000000"/>
                </a:solidFill>
                <a:latin typeface="Arial"/>
              </a:rPr>
              <a:t>“</a:t>
            </a:r>
            <a:r>
              <a:rPr lang="en-US" altLang="zh-CN" sz="1800" kern="0" dirty="0" err="1">
                <a:solidFill>
                  <a:srgbClr val="000000"/>
                </a:solidFill>
                <a:latin typeface="Arial"/>
              </a:rPr>
              <a:t>jdbc:mysq</a:t>
            </a:r>
            <a:r>
              <a:rPr lang="en-US" altLang="zh-CN" sz="1800" kern="0" dirty="0">
                <a:solidFill>
                  <a:srgbClr val="000000"/>
                </a:solidFill>
                <a:latin typeface="Arial"/>
              </a:rPr>
              <a:t>://localhost:3306/</a:t>
            </a:r>
            <a:r>
              <a:rPr lang="en-US" altLang="zh-CN" sz="1800" kern="0" dirty="0" err="1">
                <a:solidFill>
                  <a:srgbClr val="000000"/>
                </a:solidFill>
                <a:latin typeface="Arial"/>
              </a:rPr>
              <a:t>test",“peter",“password</a:t>
            </a:r>
            <a:r>
              <a:rPr lang="en-US" altLang="zh-CN" sz="1800" kern="0" dirty="0">
                <a:solidFill>
                  <a:srgbClr val="000000"/>
                </a:solidFill>
                <a:latin typeface="Arial"/>
              </a:rPr>
              <a:t>"); </a:t>
            </a:r>
            <a:endParaRPr lang="zh-CN" altLang="en-US" sz="1800" kern="0" dirty="0">
              <a:solidFill>
                <a:srgbClr val="000000"/>
              </a:solidFill>
              <a:latin typeface="Arial"/>
            </a:endParaRPr>
          </a:p>
          <a:p>
            <a:pPr marL="457200" lvl="0" indent="-457200" eaLnBrk="1" hangingPunct="1">
              <a:lnSpc>
                <a:spcPct val="100000"/>
              </a:lnSpc>
              <a:spcBef>
                <a:spcPct val="20000"/>
              </a:spcBef>
              <a:buClr>
                <a:srgbClr val="000000"/>
              </a:buClr>
              <a:buSzPct val="70000"/>
              <a:buFont typeface="+mj-lt"/>
              <a:buAutoNum type="arabicPeriod"/>
            </a:pPr>
            <a:r>
              <a:rPr lang="en-US" altLang="zh-CN" sz="2400" kern="0" dirty="0">
                <a:solidFill>
                  <a:srgbClr val="000000"/>
                </a:solidFill>
                <a:latin typeface="Arial"/>
              </a:rPr>
              <a:t>creating Statement</a:t>
            </a:r>
            <a:r>
              <a:rPr lang="zh-CN" altLang="en-US" sz="2400" kern="0" dirty="0">
                <a:solidFill>
                  <a:srgbClr val="000000"/>
                </a:solidFill>
                <a:latin typeface="Arial"/>
              </a:rPr>
              <a:t>；</a:t>
            </a:r>
            <a:endParaRPr lang="en-US" altLang="zh-CN" sz="2400" kern="0" dirty="0">
              <a:solidFill>
                <a:srgbClr val="000000"/>
              </a:solidFill>
              <a:latin typeface="Arial"/>
            </a:endParaRPr>
          </a:p>
          <a:p>
            <a:pPr marL="457200" lvl="1" indent="0" eaLnBrk="1" hangingPunct="1">
              <a:lnSpc>
                <a:spcPct val="100000"/>
              </a:lnSpc>
              <a:spcBef>
                <a:spcPct val="20000"/>
              </a:spcBef>
              <a:buClr>
                <a:srgbClr val="000000"/>
              </a:buClr>
              <a:buSzPct val="70000"/>
              <a:buNone/>
            </a:pPr>
            <a:r>
              <a:rPr lang="en-US" altLang="zh-CN" sz="2000" kern="0" dirty="0">
                <a:solidFill>
                  <a:srgbClr val="000000"/>
                </a:solidFill>
                <a:latin typeface="Arial"/>
              </a:rPr>
              <a:t>Statement </a:t>
            </a:r>
            <a:r>
              <a:rPr lang="en-US" altLang="zh-CN" sz="2000" kern="0" dirty="0" err="1">
                <a:solidFill>
                  <a:srgbClr val="000000"/>
                </a:solidFill>
                <a:latin typeface="Arial"/>
              </a:rPr>
              <a:t>stmt</a:t>
            </a:r>
            <a:r>
              <a:rPr lang="en-US" altLang="zh-CN" sz="2000" kern="0" dirty="0">
                <a:solidFill>
                  <a:srgbClr val="000000"/>
                </a:solidFill>
                <a:latin typeface="Arial"/>
              </a:rPr>
              <a:t>=</a:t>
            </a:r>
            <a:r>
              <a:rPr lang="en-US" altLang="zh-CN" sz="2000" kern="0" dirty="0" err="1">
                <a:solidFill>
                  <a:srgbClr val="000000"/>
                </a:solidFill>
                <a:latin typeface="Arial"/>
              </a:rPr>
              <a:t>con.createStatement</a:t>
            </a:r>
            <a:r>
              <a:rPr lang="en-US" altLang="zh-CN" sz="2000" kern="0" dirty="0">
                <a:solidFill>
                  <a:srgbClr val="000000"/>
                </a:solidFill>
                <a:latin typeface="Arial"/>
              </a:rPr>
              <a:t>(); </a:t>
            </a:r>
            <a:endParaRPr lang="zh-CN" altLang="en-US" sz="2000" kern="0" dirty="0">
              <a:solidFill>
                <a:srgbClr val="000000"/>
              </a:solidFill>
              <a:latin typeface="Arial"/>
            </a:endParaRPr>
          </a:p>
          <a:p>
            <a:pPr marL="457200" lvl="0" indent="-457200" eaLnBrk="1" hangingPunct="1">
              <a:lnSpc>
                <a:spcPct val="100000"/>
              </a:lnSpc>
              <a:spcBef>
                <a:spcPct val="20000"/>
              </a:spcBef>
              <a:buClr>
                <a:srgbClr val="000000"/>
              </a:buClr>
              <a:buSzPct val="70000"/>
              <a:buFont typeface="+mj-lt"/>
              <a:buAutoNum type="arabicPeriod"/>
            </a:pPr>
            <a:r>
              <a:rPr lang="en-US" altLang="zh-CN" sz="2400" kern="0" dirty="0">
                <a:solidFill>
                  <a:srgbClr val="000000"/>
                </a:solidFill>
                <a:latin typeface="Arial"/>
              </a:rPr>
              <a:t>Execute</a:t>
            </a:r>
            <a:r>
              <a:rPr lang="zh-CN" altLang="en-US" sz="2400" kern="0" dirty="0">
                <a:solidFill>
                  <a:srgbClr val="000000"/>
                </a:solidFill>
                <a:latin typeface="Arial"/>
              </a:rPr>
              <a:t> </a:t>
            </a:r>
            <a:r>
              <a:rPr lang="en-US" altLang="zh-CN" sz="2400" kern="0" dirty="0">
                <a:solidFill>
                  <a:srgbClr val="000000"/>
                </a:solidFill>
                <a:latin typeface="Arial"/>
              </a:rPr>
              <a:t>the SQL</a:t>
            </a:r>
            <a:r>
              <a:rPr lang="zh-CN" altLang="en-US" sz="2400" kern="0" dirty="0">
                <a:solidFill>
                  <a:srgbClr val="000000"/>
                </a:solidFill>
                <a:latin typeface="Arial"/>
              </a:rPr>
              <a:t>；</a:t>
            </a:r>
            <a:endParaRPr lang="en-US" altLang="zh-CN" sz="2400" kern="0" dirty="0">
              <a:solidFill>
                <a:srgbClr val="000000"/>
              </a:solidFill>
              <a:latin typeface="Arial"/>
            </a:endParaRPr>
          </a:p>
          <a:p>
            <a:pPr marL="457200" lvl="1" indent="0" eaLnBrk="1" hangingPunct="1">
              <a:lnSpc>
                <a:spcPct val="100000"/>
              </a:lnSpc>
              <a:spcBef>
                <a:spcPct val="20000"/>
              </a:spcBef>
              <a:buClr>
                <a:srgbClr val="000000"/>
              </a:buClr>
              <a:buSzPct val="70000"/>
              <a:buNone/>
            </a:pPr>
            <a:r>
              <a:rPr lang="en-US" altLang="zh-CN" sz="2000" kern="0" dirty="0" err="1">
                <a:solidFill>
                  <a:srgbClr val="000000"/>
                </a:solidFill>
                <a:latin typeface="Arial"/>
              </a:rPr>
              <a:t>ResultSet</a:t>
            </a:r>
            <a:r>
              <a:rPr lang="en-US" altLang="zh-CN" sz="2000" kern="0" dirty="0">
                <a:solidFill>
                  <a:srgbClr val="000000"/>
                </a:solidFill>
                <a:latin typeface="Arial"/>
              </a:rPr>
              <a:t> </a:t>
            </a:r>
            <a:r>
              <a:rPr lang="en-US" altLang="zh-CN" sz="2000" kern="0" dirty="0" err="1">
                <a:solidFill>
                  <a:srgbClr val="000000"/>
                </a:solidFill>
                <a:latin typeface="Arial"/>
              </a:rPr>
              <a:t>rs</a:t>
            </a:r>
            <a:r>
              <a:rPr lang="en-US" altLang="zh-CN" sz="2000" kern="0" dirty="0">
                <a:solidFill>
                  <a:srgbClr val="000000"/>
                </a:solidFill>
                <a:latin typeface="Arial"/>
              </a:rPr>
              <a:t>=</a:t>
            </a:r>
            <a:r>
              <a:rPr lang="en-US" altLang="zh-CN" sz="2000" kern="0" dirty="0" err="1">
                <a:solidFill>
                  <a:srgbClr val="000000"/>
                </a:solidFill>
                <a:latin typeface="Arial"/>
              </a:rPr>
              <a:t>stmt.executeQuery</a:t>
            </a:r>
            <a:r>
              <a:rPr lang="en-US" altLang="zh-CN" sz="2000" kern="0" dirty="0">
                <a:solidFill>
                  <a:srgbClr val="000000"/>
                </a:solidFill>
                <a:latin typeface="Arial"/>
              </a:rPr>
              <a:t>("select * from </a:t>
            </a:r>
            <a:r>
              <a:rPr lang="en-US" altLang="zh-CN" sz="2000" kern="0" dirty="0" err="1">
                <a:solidFill>
                  <a:srgbClr val="000000"/>
                </a:solidFill>
                <a:latin typeface="Arial"/>
              </a:rPr>
              <a:t>emp</a:t>
            </a:r>
            <a:r>
              <a:rPr lang="en-US" altLang="zh-CN" sz="2000" kern="0" dirty="0">
                <a:solidFill>
                  <a:srgbClr val="000000"/>
                </a:solidFill>
                <a:latin typeface="Arial"/>
              </a:rPr>
              <a:t>");  </a:t>
            </a:r>
          </a:p>
          <a:p>
            <a:pPr marL="457200" lvl="1" indent="0" eaLnBrk="1" hangingPunct="1">
              <a:lnSpc>
                <a:spcPct val="100000"/>
              </a:lnSpc>
              <a:spcBef>
                <a:spcPct val="20000"/>
              </a:spcBef>
              <a:buClr>
                <a:srgbClr val="000000"/>
              </a:buClr>
              <a:buSzPct val="70000"/>
              <a:buNone/>
            </a:pPr>
            <a:r>
              <a:rPr lang="en-US" altLang="zh-CN" sz="2000" kern="0" dirty="0">
                <a:solidFill>
                  <a:srgbClr val="000000"/>
                </a:solidFill>
                <a:latin typeface="Arial"/>
              </a:rPr>
              <a:t>while(</a:t>
            </a:r>
            <a:r>
              <a:rPr lang="en-US" altLang="zh-CN" sz="2000" kern="0" dirty="0" err="1">
                <a:solidFill>
                  <a:srgbClr val="000000"/>
                </a:solidFill>
                <a:latin typeface="Arial"/>
              </a:rPr>
              <a:t>rs.next</a:t>
            </a:r>
            <a:r>
              <a:rPr lang="en-US" altLang="zh-CN" sz="2000" kern="0" dirty="0">
                <a:solidFill>
                  <a:srgbClr val="000000"/>
                </a:solidFill>
                <a:latin typeface="Arial"/>
              </a:rPr>
              <a:t>()){ </a:t>
            </a:r>
            <a:endParaRPr lang="zh-CN" altLang="en-US" sz="2000" kern="0" dirty="0">
              <a:solidFill>
                <a:srgbClr val="000000"/>
              </a:solidFill>
              <a:latin typeface="Arial"/>
            </a:endParaRPr>
          </a:p>
          <a:p>
            <a:pPr marL="457200" lvl="0" indent="-457200" eaLnBrk="1" hangingPunct="1">
              <a:lnSpc>
                <a:spcPct val="100000"/>
              </a:lnSpc>
              <a:spcBef>
                <a:spcPct val="20000"/>
              </a:spcBef>
              <a:buClr>
                <a:srgbClr val="000000"/>
              </a:buClr>
              <a:buSzPct val="70000"/>
              <a:buFont typeface="+mj-lt"/>
              <a:buAutoNum type="arabicPeriod"/>
            </a:pPr>
            <a:r>
              <a:rPr lang="en-US" altLang="zh-CN" sz="2400" kern="0" dirty="0">
                <a:solidFill>
                  <a:srgbClr val="000000"/>
                </a:solidFill>
                <a:latin typeface="Arial"/>
              </a:rPr>
              <a:t>close</a:t>
            </a:r>
          </a:p>
          <a:p>
            <a:pPr marL="457200" lvl="1" indent="0" eaLnBrk="1" hangingPunct="1">
              <a:lnSpc>
                <a:spcPct val="100000"/>
              </a:lnSpc>
              <a:spcBef>
                <a:spcPct val="20000"/>
              </a:spcBef>
              <a:buClr>
                <a:srgbClr val="000000"/>
              </a:buClr>
              <a:buSzPct val="70000"/>
              <a:buNone/>
            </a:pPr>
            <a:r>
              <a:rPr lang="en-US" altLang="zh-CN" sz="2000" kern="0" dirty="0">
                <a:solidFill>
                  <a:srgbClr val="000000"/>
                </a:solidFill>
                <a:latin typeface="Arial"/>
              </a:rPr>
              <a:t>By closing connection object statement and </a:t>
            </a:r>
            <a:r>
              <a:rPr lang="en-US" altLang="zh-CN" sz="2000" kern="0" dirty="0" err="1">
                <a:solidFill>
                  <a:srgbClr val="000000"/>
                </a:solidFill>
                <a:latin typeface="Arial"/>
              </a:rPr>
              <a:t>ResultSet</a:t>
            </a:r>
            <a:r>
              <a:rPr lang="en-US" altLang="zh-CN" sz="2000" kern="0" dirty="0">
                <a:solidFill>
                  <a:srgbClr val="000000"/>
                </a:solidFill>
                <a:latin typeface="Arial"/>
              </a:rPr>
              <a:t> will be closed automatically</a:t>
            </a:r>
          </a:p>
          <a:p>
            <a:pPr marL="457200" lvl="1" indent="0" eaLnBrk="1" hangingPunct="1">
              <a:lnSpc>
                <a:spcPct val="100000"/>
              </a:lnSpc>
              <a:spcBef>
                <a:spcPct val="20000"/>
              </a:spcBef>
              <a:buClr>
                <a:srgbClr val="000000"/>
              </a:buClr>
              <a:buSzPct val="70000"/>
              <a:buNone/>
            </a:pPr>
            <a:r>
              <a:rPr lang="en-US" altLang="zh-CN" sz="2000" kern="0" dirty="0" err="1">
                <a:solidFill>
                  <a:srgbClr val="000000"/>
                </a:solidFill>
                <a:latin typeface="Arial"/>
              </a:rPr>
              <a:t>con.close</a:t>
            </a:r>
            <a:r>
              <a:rPr lang="en-US" altLang="zh-CN" sz="2000" kern="0" dirty="0">
                <a:solidFill>
                  <a:srgbClr val="000000"/>
                </a:solidFill>
                <a:latin typeface="Arial"/>
              </a:rPr>
              <a:t>()</a:t>
            </a:r>
          </a:p>
          <a:p>
            <a:pPr eaLnBrk="1" hangingPunct="1"/>
            <a:endParaRPr lang="en-US" altLang="zh-CN" sz="3200" dirty="0"/>
          </a:p>
        </p:txBody>
      </p:sp>
    </p:spTree>
    <p:extLst>
      <p:ext uri="{BB962C8B-B14F-4D97-AF65-F5344CB8AC3E}">
        <p14:creationId xmlns:p14="http://schemas.microsoft.com/office/powerpoint/2010/main" val="101456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F48B1F7-5B8A-4EDD-A011-099242D94826}"/>
              </a:ext>
            </a:extLst>
          </p:cNvPr>
          <p:cNvSpPr>
            <a:spLocks noGrp="1" noChangeArrowheads="1"/>
          </p:cNvSpPr>
          <p:nvPr>
            <p:ph type="title"/>
          </p:nvPr>
        </p:nvSpPr>
        <p:spPr bwMode="auto">
          <a:xfrm>
            <a:off x="457200" y="274638"/>
            <a:ext cx="6781800" cy="944562"/>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dirty="0"/>
              <a:t> </a:t>
            </a:r>
            <a:r>
              <a:rPr lang="zh-CN" altLang="en-US" dirty="0"/>
              <a:t>问题：</a:t>
            </a:r>
          </a:p>
        </p:txBody>
      </p:sp>
      <p:sp>
        <p:nvSpPr>
          <p:cNvPr id="5123" name="Rectangle 3">
            <a:extLst>
              <a:ext uri="{FF2B5EF4-FFF2-40B4-BE49-F238E27FC236}">
                <a16:creationId xmlns:a16="http://schemas.microsoft.com/office/drawing/2014/main" id="{61AA7FCE-1E5E-4958-967F-ABACD4DB47F1}"/>
              </a:ext>
            </a:extLst>
          </p:cNvPr>
          <p:cNvSpPr>
            <a:spLocks noGrp="1" noChangeArrowheads="1"/>
          </p:cNvSpPr>
          <p:nvPr>
            <p:ph type="body" idx="1"/>
          </p:nvPr>
        </p:nvSpPr>
        <p:spPr bwMode="auto">
          <a:xfrm>
            <a:off x="381000" y="1371600"/>
            <a:ext cx="8229600" cy="5029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endParaRPr lang="en-US" altLang="zh-CN" dirty="0"/>
          </a:p>
          <a:p>
            <a:pPr eaLnBrk="1" hangingPunct="1"/>
            <a:r>
              <a:rPr lang="zh-CN" altLang="en-US" dirty="0"/>
              <a:t>什么是</a:t>
            </a:r>
            <a:r>
              <a:rPr lang="en-US" altLang="zh-CN" dirty="0"/>
              <a:t>JDBC</a:t>
            </a:r>
            <a:r>
              <a:rPr lang="zh-CN" altLang="en-US" dirty="0"/>
              <a:t>，在什么时候会用到它？</a:t>
            </a:r>
            <a:endParaRPr lang="en-US" altLang="zh-CN" dirty="0"/>
          </a:p>
          <a:p>
            <a:pPr eaLnBrk="1" hangingPunct="1"/>
            <a:r>
              <a:rPr lang="zh-CN" altLang="en-US" dirty="0"/>
              <a:t>如何利用</a:t>
            </a:r>
            <a:r>
              <a:rPr lang="en-US" altLang="zh-CN" dirty="0"/>
              <a:t>JDBC </a:t>
            </a:r>
            <a:r>
              <a:rPr lang="zh-CN" altLang="en-US" dirty="0"/>
              <a:t>来连接 </a:t>
            </a:r>
            <a:r>
              <a:rPr lang="en-US" altLang="zh-CN" dirty="0" err="1"/>
              <a:t>mysql</a:t>
            </a:r>
            <a:r>
              <a:rPr lang="en-US" altLang="zh-CN" dirty="0"/>
              <a:t> </a:t>
            </a:r>
            <a:r>
              <a:rPr lang="zh-CN" altLang="en-US" dirty="0"/>
              <a:t>数据库</a:t>
            </a:r>
            <a:endParaRPr lang="en-US" altLang="zh-CN" dirty="0"/>
          </a:p>
          <a:p>
            <a:pPr eaLnBrk="1" hangingPunct="1"/>
            <a:r>
              <a:rPr lang="en-US" altLang="zh-CN" dirty="0"/>
              <a:t>Statement </a:t>
            </a:r>
            <a:r>
              <a:rPr lang="zh-CN" altLang="en-US" dirty="0"/>
              <a:t>和 </a:t>
            </a:r>
            <a:r>
              <a:rPr lang="en-US" altLang="zh-CN" dirty="0" err="1"/>
              <a:t>preparedStatement</a:t>
            </a:r>
            <a:r>
              <a:rPr lang="en-US" altLang="zh-CN" dirty="0"/>
              <a:t> </a:t>
            </a:r>
            <a:r>
              <a:rPr lang="zh-CN" altLang="en-US" dirty="0"/>
              <a:t>的区别</a:t>
            </a:r>
            <a:endParaRPr lang="en-US" altLang="zh-CN" dirty="0"/>
          </a:p>
          <a:p>
            <a:pPr eaLnBrk="1" hangingPunct="1"/>
            <a:r>
              <a:rPr lang="en-US" altLang="zh-CN" dirty="0"/>
              <a:t>execute</a:t>
            </a:r>
            <a:r>
              <a:rPr lang="zh-CN" altLang="en-US" dirty="0"/>
              <a:t>，</a:t>
            </a:r>
            <a:r>
              <a:rPr lang="en-US" altLang="zh-CN" dirty="0" err="1"/>
              <a:t>executeQuery</a:t>
            </a:r>
            <a:r>
              <a:rPr lang="zh-CN" altLang="en-US" dirty="0"/>
              <a:t>，</a:t>
            </a:r>
            <a:r>
              <a:rPr lang="en-US" altLang="zh-CN" dirty="0" err="1"/>
              <a:t>executeUpdate</a:t>
            </a:r>
            <a:r>
              <a:rPr lang="zh-CN" altLang="en-US" dirty="0"/>
              <a:t>的区别是什么？</a:t>
            </a:r>
            <a:endParaRPr lang="en-US" altLang="zh-CN" dirty="0"/>
          </a:p>
          <a:p>
            <a:pPr eaLnBrk="1" hangingPunct="1"/>
            <a:r>
              <a:rPr lang="en-US" altLang="zh-CN" dirty="0"/>
              <a:t>JDBC</a:t>
            </a:r>
            <a:r>
              <a:rPr lang="zh-CN" altLang="en-US" dirty="0"/>
              <a:t>的</a:t>
            </a:r>
            <a:r>
              <a:rPr lang="en-US" altLang="zh-CN" dirty="0" err="1"/>
              <a:t>ResultSet</a:t>
            </a:r>
            <a:r>
              <a:rPr lang="zh-CN" altLang="en-US" dirty="0"/>
              <a:t>是什么？</a:t>
            </a:r>
            <a:endParaRPr lang="en-US" altLang="zh-CN" dirty="0"/>
          </a:p>
          <a:p>
            <a:pPr eaLnBrk="1" hangingPunct="1"/>
            <a:endParaRPr lang="zh-CN" altLang="en-US" dirty="0"/>
          </a:p>
        </p:txBody>
      </p:sp>
    </p:spTree>
    <p:extLst>
      <p:ext uri="{BB962C8B-B14F-4D97-AF65-F5344CB8AC3E}">
        <p14:creationId xmlns:p14="http://schemas.microsoft.com/office/powerpoint/2010/main" val="333195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F48B1F7-5B8A-4EDD-A011-099242D94826}"/>
              </a:ext>
            </a:extLst>
          </p:cNvPr>
          <p:cNvSpPr>
            <a:spLocks noGrp="1" noChangeArrowheads="1"/>
          </p:cNvSpPr>
          <p:nvPr>
            <p:ph type="title"/>
          </p:nvPr>
        </p:nvSpPr>
        <p:spPr bwMode="auto">
          <a:xfrm>
            <a:off x="457200" y="274638"/>
            <a:ext cx="6781800" cy="868362"/>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dirty="0"/>
              <a:t>JDBC </a:t>
            </a:r>
            <a:r>
              <a:rPr lang="zh-CN" altLang="en-US" dirty="0"/>
              <a:t>基础练习：</a:t>
            </a:r>
          </a:p>
        </p:txBody>
      </p:sp>
      <p:sp>
        <p:nvSpPr>
          <p:cNvPr id="5123" name="Rectangle 3">
            <a:extLst>
              <a:ext uri="{FF2B5EF4-FFF2-40B4-BE49-F238E27FC236}">
                <a16:creationId xmlns:a16="http://schemas.microsoft.com/office/drawing/2014/main" id="{61AA7FCE-1E5E-4958-967F-ABACD4DB47F1}"/>
              </a:ext>
            </a:extLst>
          </p:cNvPr>
          <p:cNvSpPr>
            <a:spLocks noGrp="1" noChangeArrowheads="1"/>
          </p:cNvSpPr>
          <p:nvPr>
            <p:ph type="body" idx="1"/>
          </p:nvPr>
        </p:nvSpPr>
        <p:spPr bwMode="auto">
          <a:xfrm>
            <a:off x="381000" y="1295400"/>
            <a:ext cx="8229600" cy="54864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endParaRPr lang="en-US" altLang="zh-CN" sz="3200" dirty="0"/>
          </a:p>
          <a:p>
            <a:pPr marL="0" indent="0" eaLnBrk="1" hangingPunct="1">
              <a:buNone/>
            </a:pPr>
            <a:r>
              <a:rPr lang="en-US" altLang="zh-CN" sz="3200" dirty="0"/>
              <a:t>1</a:t>
            </a:r>
            <a:r>
              <a:rPr lang="zh-CN" altLang="en-US" sz="3200" dirty="0"/>
              <a:t>、 </a:t>
            </a:r>
            <a:r>
              <a:rPr lang="zh-CN" altLang="en-US" sz="3200" dirty="0">
                <a:solidFill>
                  <a:srgbClr val="FF0000"/>
                </a:solidFill>
              </a:rPr>
              <a:t>连接 数据库</a:t>
            </a:r>
            <a:endParaRPr lang="en-US" altLang="zh-CN" sz="3200" dirty="0">
              <a:solidFill>
                <a:srgbClr val="FF0000"/>
              </a:solidFill>
            </a:endParaRPr>
          </a:p>
          <a:p>
            <a:pPr marL="0" indent="0" eaLnBrk="1" hangingPunct="1">
              <a:buNone/>
            </a:pPr>
            <a:endParaRPr lang="en-US" altLang="zh-CN" sz="3200" dirty="0"/>
          </a:p>
          <a:p>
            <a:pPr marL="0" indent="0" eaLnBrk="1" hangingPunct="1">
              <a:buNone/>
            </a:pPr>
            <a:r>
              <a:rPr lang="en-US" altLang="zh-CN" sz="3200" dirty="0"/>
              <a:t>2</a:t>
            </a:r>
            <a:r>
              <a:rPr lang="zh-CN" altLang="en-US" sz="3200" dirty="0"/>
              <a:t>、  </a:t>
            </a:r>
            <a:r>
              <a:rPr lang="en-US" altLang="zh-CN" sz="3200" dirty="0"/>
              <a:t>5</a:t>
            </a:r>
            <a:r>
              <a:rPr lang="zh-CN" altLang="en-US" sz="3200" dirty="0"/>
              <a:t>步全完成</a:t>
            </a:r>
            <a:endParaRPr lang="en-US" altLang="zh-CN" sz="3200" dirty="0"/>
          </a:p>
          <a:p>
            <a:pPr marL="0" indent="0" eaLnBrk="1" hangingPunct="1">
              <a:buNone/>
            </a:pPr>
            <a:endParaRPr lang="en-US" altLang="zh-CN" sz="3200" dirty="0"/>
          </a:p>
          <a:p>
            <a:pPr marL="0" indent="0" eaLnBrk="1" hangingPunct="1">
              <a:buNone/>
            </a:pPr>
            <a:r>
              <a:rPr lang="en-US" altLang="zh-CN" sz="3200" dirty="0"/>
              <a:t>3</a:t>
            </a:r>
            <a:r>
              <a:rPr lang="zh-CN" altLang="en-US" sz="3200" dirty="0"/>
              <a:t>、  处理异常</a:t>
            </a:r>
            <a:endParaRPr lang="en-US" altLang="zh-CN" sz="3200" dirty="0"/>
          </a:p>
        </p:txBody>
      </p:sp>
    </p:spTree>
    <p:extLst>
      <p:ext uri="{BB962C8B-B14F-4D97-AF65-F5344CB8AC3E}">
        <p14:creationId xmlns:p14="http://schemas.microsoft.com/office/powerpoint/2010/main" val="1370446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914400" y="692696"/>
            <a:ext cx="8229600" cy="857256"/>
          </a:xfrm>
        </p:spPr>
        <p:txBody>
          <a:bodyPr/>
          <a:lstStyle/>
          <a:p>
            <a:r>
              <a:rPr lang="zh-CN" altLang="en-US" dirty="0"/>
              <a:t>加载与注册 </a:t>
            </a:r>
            <a:r>
              <a:rPr lang="en-US" altLang="zh-CN" dirty="0"/>
              <a:t>JDBC </a:t>
            </a:r>
            <a:r>
              <a:rPr lang="zh-CN" altLang="en-US" dirty="0"/>
              <a:t>驱动</a:t>
            </a:r>
          </a:p>
        </p:txBody>
      </p:sp>
      <p:sp>
        <p:nvSpPr>
          <p:cNvPr id="551939" name="Rectangle 3"/>
          <p:cNvSpPr>
            <a:spLocks noGrp="1" noChangeArrowheads="1"/>
          </p:cNvSpPr>
          <p:nvPr>
            <p:ph type="body" idx="1"/>
          </p:nvPr>
        </p:nvSpPr>
        <p:spPr>
          <a:xfrm>
            <a:off x="387368" y="1916832"/>
            <a:ext cx="8577120" cy="4098925"/>
          </a:xfrm>
        </p:spPr>
        <p:txBody>
          <a:bodyPr/>
          <a:lstStyle/>
          <a:p>
            <a:r>
              <a:rPr lang="zh-CN" altLang="en-US" sz="2400" dirty="0"/>
              <a:t>加载 </a:t>
            </a:r>
            <a:r>
              <a:rPr lang="en-US" altLang="zh-CN" sz="2400" dirty="0"/>
              <a:t>JDBC </a:t>
            </a:r>
            <a:r>
              <a:rPr lang="zh-CN" altLang="en-US" sz="2400" dirty="0"/>
              <a:t>驱动需调用 </a:t>
            </a:r>
            <a:r>
              <a:rPr lang="en-US" altLang="zh-CN" sz="2400" dirty="0"/>
              <a:t>Class </a:t>
            </a:r>
            <a:r>
              <a:rPr lang="zh-CN" altLang="en-US" sz="2400" dirty="0"/>
              <a:t>类的静态方法 </a:t>
            </a:r>
            <a:r>
              <a:rPr lang="en-US" altLang="zh-CN" sz="2400" dirty="0" err="1"/>
              <a:t>forName</a:t>
            </a:r>
            <a:r>
              <a:rPr lang="en-US" altLang="zh-CN" sz="2400" dirty="0"/>
              <a:t>()</a:t>
            </a:r>
            <a:r>
              <a:rPr lang="zh-CN" altLang="en-US" sz="2400" dirty="0"/>
              <a:t>，向其传递要加载的 </a:t>
            </a:r>
            <a:r>
              <a:rPr lang="en-US" altLang="zh-CN" sz="2400" dirty="0"/>
              <a:t>JDBC </a:t>
            </a:r>
            <a:r>
              <a:rPr lang="zh-CN" altLang="en-US" sz="2400" dirty="0"/>
              <a:t>驱动的类名</a:t>
            </a:r>
          </a:p>
          <a:p>
            <a:r>
              <a:rPr lang="en-US" altLang="zh-CN" sz="2400" dirty="0" err="1"/>
              <a:t>DriverManager</a:t>
            </a:r>
            <a:r>
              <a:rPr lang="en-US" altLang="zh-CN" sz="2400" dirty="0"/>
              <a:t> </a:t>
            </a:r>
            <a:r>
              <a:rPr lang="zh-CN" altLang="en-US" sz="2400" dirty="0"/>
              <a:t>类是驱动程序管理器类，负责管理驱动程序</a:t>
            </a:r>
          </a:p>
          <a:p>
            <a:r>
              <a:rPr lang="zh-CN" altLang="en-US" sz="2400" dirty="0"/>
              <a:t>通常不用显式调用 </a:t>
            </a:r>
            <a:r>
              <a:rPr lang="en-US" altLang="zh-CN" sz="2400" dirty="0" err="1"/>
              <a:t>DriverManager</a:t>
            </a:r>
            <a:r>
              <a:rPr lang="en-US" altLang="zh-CN" sz="2400" dirty="0"/>
              <a:t> </a:t>
            </a:r>
            <a:r>
              <a:rPr lang="zh-CN" altLang="en-US" sz="2400" dirty="0"/>
              <a:t>类的 </a:t>
            </a:r>
            <a:r>
              <a:rPr lang="en-US" altLang="zh-CN" sz="2400" dirty="0" err="1"/>
              <a:t>registerDriver</a:t>
            </a:r>
            <a:r>
              <a:rPr lang="en-US" altLang="zh-CN" sz="2400" dirty="0"/>
              <a:t>() </a:t>
            </a:r>
            <a:r>
              <a:rPr lang="zh-CN" altLang="en-US" sz="2400" dirty="0"/>
              <a:t>方法来注册驱动程序类的实例，因为 </a:t>
            </a:r>
            <a:r>
              <a:rPr lang="en-US" altLang="zh-CN" sz="2400" dirty="0"/>
              <a:t>Driver </a:t>
            </a:r>
            <a:r>
              <a:rPr lang="zh-CN" altLang="en-US" sz="2400" dirty="0"/>
              <a:t>接口的驱动程序类都包含了静态代码块，在这个静态代码块中，会调用 </a:t>
            </a:r>
            <a:r>
              <a:rPr lang="en-US" altLang="zh-CN" sz="2400" dirty="0" err="1"/>
              <a:t>DriverManager.registerDriver</a:t>
            </a:r>
            <a:r>
              <a:rPr lang="en-US" altLang="zh-CN" sz="2400" dirty="0"/>
              <a:t>() </a:t>
            </a:r>
            <a:r>
              <a:rPr lang="zh-CN" altLang="en-US" sz="2400" dirty="0"/>
              <a:t>方法来注册自身的一个实例</a:t>
            </a:r>
          </a:p>
        </p:txBody>
      </p:sp>
    </p:spTree>
    <p:extLst>
      <p:ext uri="{BB962C8B-B14F-4D97-AF65-F5344CB8AC3E}">
        <p14:creationId xmlns:p14="http://schemas.microsoft.com/office/powerpoint/2010/main" val="2606896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662880" y="699536"/>
            <a:ext cx="8229600" cy="857256"/>
          </a:xfrm>
        </p:spPr>
        <p:txBody>
          <a:bodyPr/>
          <a:lstStyle/>
          <a:p>
            <a:r>
              <a:rPr lang="zh-CN" altLang="en-US" dirty="0"/>
              <a:t>建立连接</a:t>
            </a:r>
          </a:p>
        </p:txBody>
      </p:sp>
      <p:sp>
        <p:nvSpPr>
          <p:cNvPr id="552963" name="Rectangle 3"/>
          <p:cNvSpPr>
            <a:spLocks noGrp="1" noChangeArrowheads="1"/>
          </p:cNvSpPr>
          <p:nvPr>
            <p:ph type="body" idx="1"/>
          </p:nvPr>
        </p:nvSpPr>
        <p:spPr>
          <a:xfrm>
            <a:off x="461086" y="1628800"/>
            <a:ext cx="8215370" cy="4275137"/>
          </a:xfrm>
        </p:spPr>
        <p:txBody>
          <a:bodyPr/>
          <a:lstStyle/>
          <a:p>
            <a:pPr>
              <a:lnSpc>
                <a:spcPct val="90000"/>
              </a:lnSpc>
            </a:pPr>
            <a:r>
              <a:rPr lang="zh-CN" altLang="en-US" sz="2400" dirty="0"/>
              <a:t>可以调用 </a:t>
            </a:r>
            <a:r>
              <a:rPr lang="en-US" altLang="zh-CN" sz="2400" dirty="0" err="1"/>
              <a:t>DriverManager</a:t>
            </a:r>
            <a:r>
              <a:rPr lang="en-US" altLang="zh-CN" sz="2400" dirty="0"/>
              <a:t> </a:t>
            </a:r>
            <a:r>
              <a:rPr lang="zh-CN" altLang="en-US" sz="2400" dirty="0"/>
              <a:t>类的 </a:t>
            </a:r>
            <a:r>
              <a:rPr lang="en-US" altLang="zh-CN" sz="2400" dirty="0" err="1"/>
              <a:t>getConnection</a:t>
            </a:r>
            <a:r>
              <a:rPr lang="en-US" altLang="zh-CN" sz="2400" dirty="0"/>
              <a:t>() </a:t>
            </a:r>
            <a:r>
              <a:rPr lang="zh-CN" altLang="en-US" sz="2400" dirty="0"/>
              <a:t>方法建立到数据库的连接</a:t>
            </a:r>
          </a:p>
          <a:p>
            <a:pPr>
              <a:lnSpc>
                <a:spcPct val="90000"/>
              </a:lnSpc>
            </a:pPr>
            <a:r>
              <a:rPr lang="en-US" altLang="zh-CN" sz="2400" dirty="0"/>
              <a:t>JDBC URL </a:t>
            </a:r>
            <a:r>
              <a:rPr lang="zh-CN" altLang="en-US" sz="2400" dirty="0"/>
              <a:t>用于标识一个被注册的驱动程序，驱动程序管理器通过这个 </a:t>
            </a:r>
            <a:r>
              <a:rPr lang="en-US" altLang="zh-CN" sz="2400" dirty="0"/>
              <a:t>URL </a:t>
            </a:r>
            <a:r>
              <a:rPr lang="zh-CN" altLang="en-US" sz="2400" dirty="0"/>
              <a:t>选择正确的驱动程序，从而建立到数据库的连接。</a:t>
            </a:r>
          </a:p>
          <a:p>
            <a:pPr>
              <a:lnSpc>
                <a:spcPct val="90000"/>
              </a:lnSpc>
            </a:pPr>
            <a:r>
              <a:rPr lang="en-US" altLang="zh-CN" sz="2400" dirty="0"/>
              <a:t>JDBC URL</a:t>
            </a:r>
            <a:r>
              <a:rPr lang="zh-CN" altLang="en-US" sz="2400" dirty="0"/>
              <a:t>的标准由三部分组成，各部分间用冒号分隔。 </a:t>
            </a:r>
          </a:p>
          <a:p>
            <a:pPr lvl="1">
              <a:lnSpc>
                <a:spcPct val="90000"/>
              </a:lnSpc>
            </a:pPr>
            <a:r>
              <a:rPr lang="en-US" altLang="zh-CN" sz="2000" dirty="0" err="1"/>
              <a:t>jdbc</a:t>
            </a:r>
            <a:r>
              <a:rPr lang="en-US" altLang="zh-CN" sz="2000" dirty="0"/>
              <a:t>:&lt;</a:t>
            </a:r>
            <a:r>
              <a:rPr lang="zh-CN" altLang="en-US" sz="2000" dirty="0"/>
              <a:t>子协议</a:t>
            </a:r>
            <a:r>
              <a:rPr lang="en-US" altLang="zh-CN" sz="2000" dirty="0"/>
              <a:t>&gt;:&lt;</a:t>
            </a:r>
            <a:r>
              <a:rPr lang="zh-CN" altLang="en-US" sz="2000" dirty="0"/>
              <a:t>子名称</a:t>
            </a:r>
            <a:r>
              <a:rPr lang="en-US" altLang="zh-CN" sz="2000" dirty="0"/>
              <a:t>&gt;</a:t>
            </a:r>
          </a:p>
          <a:p>
            <a:pPr lvl="1">
              <a:lnSpc>
                <a:spcPct val="90000"/>
              </a:lnSpc>
            </a:pPr>
            <a:r>
              <a:rPr lang="zh-CN" altLang="en-US" sz="2000" dirty="0"/>
              <a:t>协议：</a:t>
            </a:r>
            <a:r>
              <a:rPr lang="en-US" altLang="zh-CN" sz="2000" dirty="0"/>
              <a:t>JDBC URL</a:t>
            </a:r>
            <a:r>
              <a:rPr lang="zh-CN" altLang="en-US" sz="2000" dirty="0"/>
              <a:t>中的协议总是</a:t>
            </a:r>
            <a:r>
              <a:rPr lang="en-US" altLang="zh-CN" sz="2000" dirty="0" err="1"/>
              <a:t>jdbc</a:t>
            </a:r>
            <a:r>
              <a:rPr lang="en-US" altLang="zh-CN" sz="2000" dirty="0"/>
              <a:t> </a:t>
            </a:r>
          </a:p>
          <a:p>
            <a:pPr lvl="1">
              <a:lnSpc>
                <a:spcPct val="90000"/>
              </a:lnSpc>
            </a:pPr>
            <a:r>
              <a:rPr lang="zh-CN" altLang="en-US" sz="2000" dirty="0"/>
              <a:t>子协议：子协议用于标识一个数据库驱动程序</a:t>
            </a:r>
          </a:p>
          <a:p>
            <a:pPr lvl="1">
              <a:lnSpc>
                <a:spcPct val="90000"/>
              </a:lnSpc>
            </a:pPr>
            <a:r>
              <a:rPr lang="zh-CN" altLang="en-US" sz="2000" dirty="0"/>
              <a:t>子名称：一种标识数据库的方法。子名称可以依不同的子协议而变化，用子名称的目的是为了定位数据库提供足够的信息 </a:t>
            </a:r>
          </a:p>
        </p:txBody>
      </p:sp>
    </p:spTree>
    <p:extLst>
      <p:ext uri="{BB962C8B-B14F-4D97-AF65-F5344CB8AC3E}">
        <p14:creationId xmlns:p14="http://schemas.microsoft.com/office/powerpoint/2010/main" val="4008109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683568" y="692696"/>
            <a:ext cx="8229600" cy="857256"/>
          </a:xfrm>
        </p:spPr>
        <p:txBody>
          <a:bodyPr>
            <a:normAutofit/>
          </a:bodyPr>
          <a:lstStyle/>
          <a:p>
            <a:r>
              <a:rPr lang="zh-CN" altLang="en-US" sz="3600" dirty="0">
                <a:latin typeface="Arial Unicode MS" pitchFamily="34" charset="-122"/>
                <a:ea typeface="Arial Unicode MS" pitchFamily="34" charset="-122"/>
                <a:cs typeface="Arial Unicode MS" pitchFamily="34" charset="-122"/>
              </a:rPr>
              <a:t>几种常用数据库的</a:t>
            </a:r>
            <a:r>
              <a:rPr lang="en-US" altLang="zh-CN" sz="3600" dirty="0">
                <a:latin typeface="Arial Unicode MS" pitchFamily="34" charset="-122"/>
                <a:ea typeface="Arial Unicode MS" pitchFamily="34" charset="-122"/>
                <a:cs typeface="Arial Unicode MS" pitchFamily="34" charset="-122"/>
              </a:rPr>
              <a:t>JDBC URL</a:t>
            </a:r>
          </a:p>
        </p:txBody>
      </p:sp>
      <p:sp>
        <p:nvSpPr>
          <p:cNvPr id="556035" name="Rectangle 3"/>
          <p:cNvSpPr>
            <a:spLocks noGrp="1" noChangeArrowheads="1"/>
          </p:cNvSpPr>
          <p:nvPr>
            <p:ph type="body" idx="1"/>
          </p:nvPr>
        </p:nvSpPr>
        <p:spPr>
          <a:xfrm>
            <a:off x="611188" y="3644032"/>
            <a:ext cx="8064500" cy="2690812"/>
          </a:xfrm>
        </p:spPr>
        <p:txBody>
          <a:bodyPr/>
          <a:lstStyle/>
          <a:p>
            <a:r>
              <a:rPr lang="zh-CN" altLang="en-US" sz="2400" dirty="0">
                <a:latin typeface="Arial Unicode MS" pitchFamily="34" charset="-122"/>
                <a:ea typeface="Arial Unicode MS" pitchFamily="34" charset="-122"/>
                <a:cs typeface="Arial Unicode MS" pitchFamily="34" charset="-122"/>
              </a:rPr>
              <a:t>对于 </a:t>
            </a:r>
            <a:r>
              <a:rPr lang="en-US" altLang="zh-CN" sz="2400" dirty="0">
                <a:latin typeface="Arial Unicode MS" pitchFamily="34" charset="-122"/>
                <a:ea typeface="Arial Unicode MS" pitchFamily="34" charset="-122"/>
                <a:cs typeface="Arial Unicode MS" pitchFamily="34" charset="-122"/>
              </a:rPr>
              <a:t>Oracle </a:t>
            </a:r>
            <a:r>
              <a:rPr lang="zh-CN" altLang="en-US" sz="2400" dirty="0">
                <a:latin typeface="Arial Unicode MS" pitchFamily="34" charset="-122"/>
                <a:ea typeface="Arial Unicode MS" pitchFamily="34" charset="-122"/>
                <a:cs typeface="Arial Unicode MS" pitchFamily="34" charset="-122"/>
              </a:rPr>
              <a:t>数据库连接，采用如下形式： </a:t>
            </a:r>
          </a:p>
          <a:p>
            <a:pPr lvl="1"/>
            <a:r>
              <a:rPr lang="en-US" altLang="zh-CN" sz="1800" b="1" dirty="0" err="1">
                <a:solidFill>
                  <a:srgbClr val="0000FF"/>
                </a:solidFill>
                <a:latin typeface="Arial Unicode MS" pitchFamily="34" charset="-122"/>
                <a:ea typeface="Arial Unicode MS" pitchFamily="34" charset="-122"/>
                <a:cs typeface="Arial Unicode MS" pitchFamily="34" charset="-122"/>
              </a:rPr>
              <a:t>jdbc:oracle:thin</a:t>
            </a:r>
            <a:r>
              <a:rPr lang="en-US" altLang="zh-CN" sz="1800" b="1" dirty="0">
                <a:solidFill>
                  <a:srgbClr val="0000FF"/>
                </a:solidFill>
                <a:latin typeface="Arial Unicode MS" pitchFamily="34" charset="-122"/>
                <a:ea typeface="Arial Unicode MS" pitchFamily="34" charset="-122"/>
                <a:cs typeface="Arial Unicode MS" pitchFamily="34" charset="-122"/>
              </a:rPr>
              <a:t>:@localhost:1521:sid</a:t>
            </a:r>
          </a:p>
          <a:p>
            <a:r>
              <a:rPr lang="zh-CN" altLang="en-US" sz="2400" dirty="0">
                <a:latin typeface="Arial Unicode MS" pitchFamily="34" charset="-122"/>
                <a:ea typeface="Arial Unicode MS" pitchFamily="34" charset="-122"/>
                <a:cs typeface="Arial Unicode MS" pitchFamily="34" charset="-122"/>
              </a:rPr>
              <a:t>对于 </a:t>
            </a:r>
            <a:r>
              <a:rPr lang="en-US" altLang="zh-CN" sz="2400" dirty="0" err="1">
                <a:latin typeface="Arial Unicode MS" pitchFamily="34" charset="-122"/>
                <a:ea typeface="Arial Unicode MS" pitchFamily="34" charset="-122"/>
                <a:cs typeface="Arial Unicode MS" pitchFamily="34" charset="-122"/>
              </a:rPr>
              <a:t>SQLServer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数据库连接，采用如下形式：</a:t>
            </a:r>
          </a:p>
          <a:p>
            <a:pPr lvl="1"/>
            <a:r>
              <a:rPr lang="en-US" altLang="zh-CN" sz="1800" b="1" dirty="0" err="1">
                <a:solidFill>
                  <a:srgbClr val="0000FF"/>
                </a:solidFill>
                <a:latin typeface="Arial Unicode MS" pitchFamily="34" charset="-122"/>
                <a:ea typeface="Arial Unicode MS" pitchFamily="34" charset="-122"/>
                <a:cs typeface="Arial Unicode MS" pitchFamily="34" charset="-122"/>
              </a:rPr>
              <a:t>jdbc:microsoft:sqlserver</a:t>
            </a:r>
            <a:r>
              <a:rPr lang="en-US" altLang="zh-CN" sz="1800" b="1" dirty="0">
                <a:solidFill>
                  <a:srgbClr val="0000FF"/>
                </a:solidFill>
                <a:latin typeface="Arial Unicode MS" pitchFamily="34" charset="-122"/>
                <a:ea typeface="Arial Unicode MS" pitchFamily="34" charset="-122"/>
                <a:cs typeface="Arial Unicode MS" pitchFamily="34" charset="-122"/>
              </a:rPr>
              <a:t>//localhost:1433; </a:t>
            </a:r>
            <a:r>
              <a:rPr lang="en-US" altLang="zh-CN" sz="2000" b="1" dirty="0" err="1">
                <a:solidFill>
                  <a:srgbClr val="0000FF"/>
                </a:solidFill>
                <a:latin typeface="Arial Unicode MS" pitchFamily="34" charset="-122"/>
                <a:ea typeface="Arial Unicode MS" pitchFamily="34" charset="-122"/>
                <a:cs typeface="Arial Unicode MS" pitchFamily="34" charset="-122"/>
              </a:rPr>
              <a:t>DatabaseName</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sid</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对于 </a:t>
            </a:r>
            <a:r>
              <a:rPr lang="en-US" altLang="zh-CN" sz="2400" dirty="0">
                <a:latin typeface="Arial Unicode MS" pitchFamily="34" charset="-122"/>
                <a:ea typeface="Arial Unicode MS" pitchFamily="34" charset="-122"/>
                <a:cs typeface="Arial Unicode MS" pitchFamily="34" charset="-122"/>
              </a:rPr>
              <a:t>MYSQL </a:t>
            </a:r>
            <a:r>
              <a:rPr lang="zh-CN" altLang="en-US" sz="2400" dirty="0">
                <a:latin typeface="Arial Unicode MS" pitchFamily="34" charset="-122"/>
                <a:ea typeface="Arial Unicode MS" pitchFamily="34" charset="-122"/>
                <a:cs typeface="Arial Unicode MS" pitchFamily="34" charset="-122"/>
              </a:rPr>
              <a:t>数据库连接，采用如下形式：   </a:t>
            </a:r>
          </a:p>
          <a:p>
            <a:pPr lvl="1"/>
            <a:r>
              <a:rPr lang="en-US" altLang="zh-CN" sz="2000" b="1" dirty="0" err="1">
                <a:solidFill>
                  <a:srgbClr val="0000FF"/>
                </a:solidFill>
                <a:latin typeface="Arial Unicode MS" pitchFamily="34" charset="-122"/>
                <a:ea typeface="Arial Unicode MS" pitchFamily="34" charset="-122"/>
                <a:cs typeface="Arial Unicode MS" pitchFamily="34" charset="-122"/>
              </a:rPr>
              <a:t>j</a:t>
            </a:r>
            <a:r>
              <a:rPr lang="en-US" altLang="zh-CN" sz="1800" b="1" dirty="0" err="1">
                <a:solidFill>
                  <a:srgbClr val="0000FF"/>
                </a:solidFill>
                <a:latin typeface="Arial Unicode MS" pitchFamily="34" charset="-122"/>
                <a:ea typeface="Arial Unicode MS" pitchFamily="34" charset="-122"/>
                <a:cs typeface="Arial Unicode MS" pitchFamily="34" charset="-122"/>
              </a:rPr>
              <a:t>dbc:mysql</a:t>
            </a:r>
            <a:r>
              <a:rPr lang="en-US" altLang="zh-CN" sz="1800" b="1" dirty="0">
                <a:solidFill>
                  <a:srgbClr val="0000FF"/>
                </a:solidFill>
                <a:latin typeface="Arial Unicode MS" pitchFamily="34" charset="-122"/>
                <a:ea typeface="Arial Unicode MS" pitchFamily="34" charset="-122"/>
                <a:cs typeface="Arial Unicode MS" pitchFamily="34" charset="-122"/>
              </a:rPr>
              <a:t>://localhost:3306/</a:t>
            </a:r>
            <a:r>
              <a:rPr lang="en-US" altLang="zh-CN" sz="1800" b="1" dirty="0" err="1">
                <a:solidFill>
                  <a:srgbClr val="0000FF"/>
                </a:solidFill>
                <a:latin typeface="Arial Unicode MS" pitchFamily="34" charset="-122"/>
                <a:ea typeface="Arial Unicode MS" pitchFamily="34" charset="-122"/>
                <a:cs typeface="Arial Unicode MS" pitchFamily="34" charset="-122"/>
              </a:rPr>
              <a:t>sid</a:t>
            </a:r>
            <a:endParaRPr lang="en-US" altLang="zh-CN" sz="1800" b="1" dirty="0">
              <a:solidFill>
                <a:srgbClr val="0000FF"/>
              </a:solidFill>
              <a:latin typeface="Arial Unicode MS" pitchFamily="34" charset="-122"/>
              <a:ea typeface="Arial Unicode MS" pitchFamily="34" charset="-122"/>
              <a:cs typeface="Arial Unicode MS" pitchFamily="34" charset="-122"/>
            </a:endParaRPr>
          </a:p>
          <a:p>
            <a:pPr lvl="1"/>
            <a:r>
              <a:rPr lang="zh-CN" altLang="en-US" sz="1800" b="1" dirty="0">
                <a:solidFill>
                  <a:srgbClr val="0000FF"/>
                </a:solidFill>
                <a:latin typeface="Arial Unicode MS" pitchFamily="34" charset="-122"/>
                <a:ea typeface="Arial Unicode MS" pitchFamily="34" charset="-122"/>
                <a:cs typeface="Arial Unicode MS" pitchFamily="34" charset="-122"/>
              </a:rPr>
              <a:t>常用属性：</a:t>
            </a:r>
            <a:r>
              <a:rPr lang="en-US" altLang="zh-CN" sz="1800" b="1" dirty="0" err="1">
                <a:solidFill>
                  <a:srgbClr val="0000FF"/>
                </a:solidFill>
                <a:latin typeface="Arial Unicode MS" pitchFamily="34" charset="-122"/>
                <a:ea typeface="Arial Unicode MS" pitchFamily="34" charset="-122"/>
                <a:cs typeface="Arial Unicode MS" pitchFamily="34" charset="-122"/>
              </a:rPr>
              <a:t>useUnicode</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true&amp;characterEncoding</a:t>
            </a:r>
            <a:r>
              <a:rPr lang="en-US" altLang="zh-CN" sz="1800" b="1" dirty="0">
                <a:solidFill>
                  <a:srgbClr val="0000FF"/>
                </a:solidFill>
                <a:latin typeface="Arial Unicode MS" pitchFamily="34" charset="-122"/>
                <a:ea typeface="Arial Unicode MS" pitchFamily="34" charset="-122"/>
                <a:cs typeface="Arial Unicode MS" pitchFamily="34" charset="-122"/>
              </a:rPr>
              <a:t>=UTF-8</a:t>
            </a:r>
          </a:p>
          <a:p>
            <a:pPr lvl="1"/>
            <a:endParaRPr lang="en-US" altLang="zh-CN" sz="1800" b="1" dirty="0">
              <a:solidFill>
                <a:srgbClr val="0000FF"/>
              </a:solidFill>
              <a:latin typeface="Arial Unicode MS" pitchFamily="34" charset="-122"/>
              <a:ea typeface="Arial Unicode MS" pitchFamily="34" charset="-122"/>
              <a:cs typeface="Arial Unicode MS" pitchFamily="34" charset="-122"/>
            </a:endParaRPr>
          </a:p>
          <a:p>
            <a:pPr lvl="2">
              <a:buFontTx/>
              <a:buNone/>
            </a:pPr>
            <a:endParaRPr lang="en-US" altLang="zh-CN" sz="2400" b="1" dirty="0">
              <a:solidFill>
                <a:srgbClr val="0000FF"/>
              </a:solidFill>
              <a:latin typeface="Arial Unicode MS" pitchFamily="34" charset="-122"/>
              <a:ea typeface="Arial Unicode MS" pitchFamily="34" charset="-122"/>
              <a:cs typeface="Arial Unicode MS" pitchFamily="34" charset="-122"/>
            </a:endParaRPr>
          </a:p>
        </p:txBody>
      </p:sp>
      <p:sp>
        <p:nvSpPr>
          <p:cNvPr id="556036" name="Text Box 4"/>
          <p:cNvSpPr txBox="1">
            <a:spLocks noChangeArrowheads="1"/>
          </p:cNvSpPr>
          <p:nvPr/>
        </p:nvSpPr>
        <p:spPr bwMode="auto">
          <a:xfrm>
            <a:off x="847725" y="1916832"/>
            <a:ext cx="4608513" cy="461665"/>
          </a:xfrm>
          <a:prstGeom prst="rect">
            <a:avLst/>
          </a:prstGeom>
          <a:noFill/>
          <a:ln w="9525" algn="ctr">
            <a:noFill/>
            <a:miter lim="800000"/>
            <a:headEnd/>
            <a:tailEnd/>
          </a:ln>
          <a:effectLst/>
        </p:spPr>
        <p:txBody>
          <a:bodyPr>
            <a:spAutoFit/>
          </a:bodyPr>
          <a:lstStyle/>
          <a:p>
            <a:pPr marL="342900" indent="-342900" algn="l">
              <a:spcBef>
                <a:spcPct val="50000"/>
              </a:spcBef>
              <a:buFont typeface="Wingdings" pitchFamily="2" charset="2"/>
              <a:buNone/>
            </a:pPr>
            <a:r>
              <a:rPr lang="en-US" altLang="zh-CN" sz="2400" dirty="0" err="1">
                <a:latin typeface="Arial Unicode MS" pitchFamily="34" charset="-122"/>
                <a:ea typeface="Arial Unicode MS" pitchFamily="34" charset="-122"/>
                <a:cs typeface="Arial Unicode MS" pitchFamily="34" charset="-122"/>
              </a:rPr>
              <a:t>jdbc:mysql</a:t>
            </a:r>
            <a:r>
              <a:rPr lang="en-US" altLang="zh-CN" sz="2400" dirty="0">
                <a:latin typeface="Arial Unicode MS" pitchFamily="34" charset="-122"/>
                <a:ea typeface="Arial Unicode MS" pitchFamily="34" charset="-122"/>
                <a:cs typeface="Arial Unicode MS" pitchFamily="34" charset="-122"/>
              </a:rPr>
              <a:t>://localhost:3306/test </a:t>
            </a:r>
          </a:p>
        </p:txBody>
      </p:sp>
      <p:sp>
        <p:nvSpPr>
          <p:cNvPr id="556039" name="Line 7"/>
          <p:cNvSpPr>
            <a:spLocks noChangeShapeType="1"/>
          </p:cNvSpPr>
          <p:nvPr/>
        </p:nvSpPr>
        <p:spPr bwMode="auto">
          <a:xfrm flipV="1">
            <a:off x="1220788" y="2342282"/>
            <a:ext cx="0" cy="431800"/>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6040" name="Text Box 8"/>
          <p:cNvSpPr txBox="1">
            <a:spLocks noChangeArrowheads="1"/>
          </p:cNvSpPr>
          <p:nvPr/>
        </p:nvSpPr>
        <p:spPr bwMode="auto">
          <a:xfrm>
            <a:off x="827088" y="2853457"/>
            <a:ext cx="792162" cy="376237"/>
          </a:xfrm>
          <a:prstGeom prst="rect">
            <a:avLst/>
          </a:prstGeom>
          <a:solidFill>
            <a:schemeClr val="accent1"/>
          </a:solidFill>
          <a:ln w="9525" algn="ctr">
            <a:solidFill>
              <a:schemeClr val="tx1"/>
            </a:solidFill>
            <a:miter lim="800000"/>
            <a:headEnd/>
            <a:tailEnd/>
          </a:ln>
          <a:effectLst/>
        </p:spPr>
        <p:txBody>
          <a:bodyPr>
            <a:spAutoFit/>
          </a:bodyPr>
          <a:lstStyle/>
          <a:p>
            <a:pPr marL="342900" indent="-342900" algn="l">
              <a:spcBef>
                <a:spcPct val="50000"/>
              </a:spcBef>
              <a:buFont typeface="Wingdings" pitchFamily="2" charset="2"/>
              <a:buNone/>
            </a:pPr>
            <a:r>
              <a:rPr lang="zh-CN" altLang="en-US" b="1">
                <a:latin typeface="Arial Unicode MS" pitchFamily="34" charset="-122"/>
                <a:ea typeface="Arial Unicode MS" pitchFamily="34" charset="-122"/>
                <a:cs typeface="Arial Unicode MS" pitchFamily="34" charset="-122"/>
              </a:rPr>
              <a:t>协议</a:t>
            </a:r>
          </a:p>
        </p:txBody>
      </p:sp>
      <p:sp>
        <p:nvSpPr>
          <p:cNvPr id="556041" name="Line 9"/>
          <p:cNvSpPr>
            <a:spLocks noChangeShapeType="1"/>
          </p:cNvSpPr>
          <p:nvPr/>
        </p:nvSpPr>
        <p:spPr bwMode="auto">
          <a:xfrm flipV="1">
            <a:off x="2178050" y="2329582"/>
            <a:ext cx="0" cy="431800"/>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6042" name="Text Box 10"/>
          <p:cNvSpPr txBox="1">
            <a:spLocks noChangeArrowheads="1"/>
          </p:cNvSpPr>
          <p:nvPr/>
        </p:nvSpPr>
        <p:spPr bwMode="auto">
          <a:xfrm>
            <a:off x="1784350" y="2840757"/>
            <a:ext cx="1008063" cy="376237"/>
          </a:xfrm>
          <a:prstGeom prst="rect">
            <a:avLst/>
          </a:prstGeom>
          <a:solidFill>
            <a:schemeClr val="accent1"/>
          </a:solidFill>
          <a:ln w="9525" algn="ctr">
            <a:solidFill>
              <a:schemeClr val="tx1"/>
            </a:solidFill>
            <a:miter lim="800000"/>
            <a:headEnd/>
            <a:tailEnd/>
          </a:ln>
          <a:effectLst/>
        </p:spPr>
        <p:txBody>
          <a:bodyPr>
            <a:spAutoFit/>
          </a:bodyPr>
          <a:lstStyle/>
          <a:p>
            <a:pPr marL="342900" indent="-342900" algn="l">
              <a:spcBef>
                <a:spcPct val="50000"/>
              </a:spcBef>
              <a:buFont typeface="Wingdings" pitchFamily="2" charset="2"/>
              <a:buNone/>
            </a:pPr>
            <a:r>
              <a:rPr lang="zh-CN" altLang="en-US" b="1">
                <a:latin typeface="Arial Unicode MS" pitchFamily="34" charset="-122"/>
                <a:ea typeface="Arial Unicode MS" pitchFamily="34" charset="-122"/>
                <a:cs typeface="Arial Unicode MS" pitchFamily="34" charset="-122"/>
              </a:rPr>
              <a:t>子协议</a:t>
            </a:r>
          </a:p>
        </p:txBody>
      </p:sp>
      <p:sp>
        <p:nvSpPr>
          <p:cNvPr id="556043" name="Line 11"/>
          <p:cNvSpPr>
            <a:spLocks noChangeShapeType="1"/>
          </p:cNvSpPr>
          <p:nvPr/>
        </p:nvSpPr>
        <p:spPr bwMode="auto">
          <a:xfrm flipV="1">
            <a:off x="3617913" y="2342282"/>
            <a:ext cx="0" cy="431800"/>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6044" name="Text Box 12"/>
          <p:cNvSpPr txBox="1">
            <a:spLocks noChangeArrowheads="1"/>
          </p:cNvSpPr>
          <p:nvPr/>
        </p:nvSpPr>
        <p:spPr bwMode="auto">
          <a:xfrm>
            <a:off x="3224213" y="2840757"/>
            <a:ext cx="1008062" cy="376237"/>
          </a:xfrm>
          <a:prstGeom prst="rect">
            <a:avLst/>
          </a:prstGeom>
          <a:solidFill>
            <a:schemeClr val="accent1"/>
          </a:solidFill>
          <a:ln w="9525" algn="ctr">
            <a:solidFill>
              <a:schemeClr val="tx1"/>
            </a:solidFill>
            <a:miter lim="800000"/>
            <a:headEnd/>
            <a:tailEnd/>
          </a:ln>
          <a:effectLst/>
        </p:spPr>
        <p:txBody>
          <a:bodyPr>
            <a:spAutoFit/>
          </a:bodyPr>
          <a:lstStyle/>
          <a:p>
            <a:pPr marL="342900" indent="-342900" algn="l">
              <a:spcBef>
                <a:spcPct val="50000"/>
              </a:spcBef>
              <a:buFont typeface="Wingdings" pitchFamily="2" charset="2"/>
              <a:buNone/>
            </a:pPr>
            <a:r>
              <a:rPr lang="zh-CN" altLang="en-US" b="1">
                <a:latin typeface="Arial Unicode MS" pitchFamily="34" charset="-122"/>
                <a:ea typeface="Arial Unicode MS" pitchFamily="34" charset="-122"/>
                <a:cs typeface="Arial Unicode MS" pitchFamily="34" charset="-122"/>
              </a:rPr>
              <a:t>子名称</a:t>
            </a:r>
          </a:p>
        </p:txBody>
      </p:sp>
      <p:sp>
        <p:nvSpPr>
          <p:cNvPr id="556045" name="Line 13"/>
          <p:cNvSpPr>
            <a:spLocks noChangeShapeType="1"/>
          </p:cNvSpPr>
          <p:nvPr/>
        </p:nvSpPr>
        <p:spPr bwMode="auto">
          <a:xfrm>
            <a:off x="933450" y="2304182"/>
            <a:ext cx="576263" cy="0"/>
          </a:xfrm>
          <a:prstGeom prst="line">
            <a:avLst/>
          </a:prstGeom>
          <a:noFill/>
          <a:ln w="28575">
            <a:solidFill>
              <a:srgbClr val="FF0000"/>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6046" name="Line 14"/>
          <p:cNvSpPr>
            <a:spLocks noChangeShapeType="1"/>
          </p:cNvSpPr>
          <p:nvPr/>
        </p:nvSpPr>
        <p:spPr bwMode="auto">
          <a:xfrm>
            <a:off x="1649413" y="2312119"/>
            <a:ext cx="782637" cy="0"/>
          </a:xfrm>
          <a:prstGeom prst="line">
            <a:avLst/>
          </a:prstGeom>
          <a:noFill/>
          <a:ln w="28575">
            <a:solidFill>
              <a:srgbClr val="FF0000"/>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6047" name="Line 15"/>
          <p:cNvSpPr>
            <a:spLocks noChangeShapeType="1"/>
          </p:cNvSpPr>
          <p:nvPr/>
        </p:nvSpPr>
        <p:spPr bwMode="auto">
          <a:xfrm>
            <a:off x="2647950" y="2337519"/>
            <a:ext cx="2449513" cy="0"/>
          </a:xfrm>
          <a:prstGeom prst="line">
            <a:avLst/>
          </a:prstGeom>
          <a:noFill/>
          <a:ln w="28575">
            <a:solidFill>
              <a:srgbClr val="FF0000"/>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224168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F48B1F7-5B8A-4EDD-A011-099242D94826}"/>
              </a:ext>
            </a:extLst>
          </p:cNvPr>
          <p:cNvSpPr>
            <a:spLocks noGrp="1" noChangeArrowheads="1"/>
          </p:cNvSpPr>
          <p:nvPr>
            <p:ph type="title"/>
          </p:nvPr>
        </p:nvSpPr>
        <p:spPr bwMode="auto">
          <a:xfrm>
            <a:off x="457200" y="274638"/>
            <a:ext cx="6781800" cy="868362"/>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dirty="0"/>
              <a:t>JDBC </a:t>
            </a:r>
            <a:r>
              <a:rPr lang="zh-CN" altLang="en-US" dirty="0"/>
              <a:t>基础练习：</a:t>
            </a:r>
          </a:p>
        </p:txBody>
      </p:sp>
      <p:sp>
        <p:nvSpPr>
          <p:cNvPr id="5123" name="Rectangle 3">
            <a:extLst>
              <a:ext uri="{FF2B5EF4-FFF2-40B4-BE49-F238E27FC236}">
                <a16:creationId xmlns:a16="http://schemas.microsoft.com/office/drawing/2014/main" id="{61AA7FCE-1E5E-4958-967F-ABACD4DB47F1}"/>
              </a:ext>
            </a:extLst>
          </p:cNvPr>
          <p:cNvSpPr>
            <a:spLocks noGrp="1" noChangeArrowheads="1"/>
          </p:cNvSpPr>
          <p:nvPr>
            <p:ph type="body" idx="1"/>
          </p:nvPr>
        </p:nvSpPr>
        <p:spPr bwMode="auto">
          <a:xfrm>
            <a:off x="381000" y="1295400"/>
            <a:ext cx="8229600" cy="54864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endParaRPr lang="en-US" altLang="zh-CN" sz="3200" dirty="0"/>
          </a:p>
          <a:p>
            <a:pPr marL="0" indent="0" eaLnBrk="1" hangingPunct="1">
              <a:buNone/>
            </a:pPr>
            <a:r>
              <a:rPr lang="en-US" altLang="zh-CN" sz="3200" dirty="0"/>
              <a:t>1</a:t>
            </a:r>
            <a:r>
              <a:rPr lang="zh-CN" altLang="en-US" sz="3200" dirty="0"/>
              <a:t>、 连接 数据库</a:t>
            </a:r>
            <a:endParaRPr lang="en-US" altLang="zh-CN" sz="3200" dirty="0"/>
          </a:p>
          <a:p>
            <a:pPr marL="0" indent="0" eaLnBrk="1" hangingPunct="1">
              <a:buNone/>
            </a:pPr>
            <a:endParaRPr lang="en-US" altLang="zh-CN" sz="3200" dirty="0"/>
          </a:p>
          <a:p>
            <a:pPr marL="0" indent="0" eaLnBrk="1" hangingPunct="1">
              <a:buNone/>
            </a:pPr>
            <a:r>
              <a:rPr lang="en-US" altLang="zh-CN" sz="3200" dirty="0"/>
              <a:t>2</a:t>
            </a:r>
            <a:r>
              <a:rPr lang="zh-CN" altLang="en-US" sz="3200" dirty="0"/>
              <a:t>、  </a:t>
            </a:r>
            <a:r>
              <a:rPr lang="en-US" altLang="zh-CN" sz="3200" dirty="0">
                <a:solidFill>
                  <a:srgbClr val="FF0000"/>
                </a:solidFill>
              </a:rPr>
              <a:t>5</a:t>
            </a:r>
            <a:r>
              <a:rPr lang="zh-CN" altLang="en-US" sz="3200" dirty="0">
                <a:solidFill>
                  <a:srgbClr val="FF0000"/>
                </a:solidFill>
              </a:rPr>
              <a:t>步全完成</a:t>
            </a:r>
            <a:endParaRPr lang="en-US" altLang="zh-CN" sz="3200" dirty="0">
              <a:solidFill>
                <a:srgbClr val="FF0000"/>
              </a:solidFill>
            </a:endParaRPr>
          </a:p>
          <a:p>
            <a:pPr marL="0" indent="0" eaLnBrk="1" hangingPunct="1">
              <a:buNone/>
            </a:pPr>
            <a:endParaRPr lang="en-US" altLang="zh-CN" sz="3200" dirty="0"/>
          </a:p>
          <a:p>
            <a:pPr marL="0" indent="0" eaLnBrk="1" hangingPunct="1">
              <a:buNone/>
            </a:pPr>
            <a:r>
              <a:rPr lang="en-US" altLang="zh-CN" sz="3200" dirty="0"/>
              <a:t>3</a:t>
            </a:r>
            <a:r>
              <a:rPr lang="zh-CN" altLang="en-US" sz="3200" dirty="0"/>
              <a:t>、  处理异常</a:t>
            </a:r>
            <a:endParaRPr lang="en-US" altLang="zh-CN" sz="3200" dirty="0"/>
          </a:p>
        </p:txBody>
      </p:sp>
    </p:spTree>
    <p:extLst>
      <p:ext uri="{BB962C8B-B14F-4D97-AF65-F5344CB8AC3E}">
        <p14:creationId xmlns:p14="http://schemas.microsoft.com/office/powerpoint/2010/main" val="2289473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B375F13C-DBE7-4A51-A525-5A79CA7FE3DB}"/>
              </a:ext>
            </a:extLst>
          </p:cNvPr>
          <p:cNvSpPr>
            <a:spLocks noGrp="1" noChangeArrowheads="1"/>
          </p:cNvSpPr>
          <p:nvPr>
            <p:ph type="title"/>
          </p:nvPr>
        </p:nvSpPr>
        <p:spPr>
          <a:xfrm>
            <a:off x="628650" y="365125"/>
            <a:ext cx="7886700" cy="854075"/>
          </a:xfrm>
        </p:spPr>
        <p:txBody>
          <a:bodyPr/>
          <a:lstStyle/>
          <a:p>
            <a:pPr marL="628650" indent="-628650" eaLnBrk="1" hangingPunct="1"/>
            <a:r>
              <a:rPr lang="zh-CN" altLang="en-US" sz="3200" b="1" i="1" dirty="0">
                <a:ea typeface="新宋体" panose="02010609030101010101" pitchFamily="49" charset="-122"/>
              </a:rPr>
              <a:t>类</a:t>
            </a:r>
            <a:r>
              <a:rPr lang="en-US" altLang="zh-CN" sz="3200" b="1" i="1" dirty="0" err="1">
                <a:ea typeface="新宋体" panose="02010609030101010101" pitchFamily="49" charset="-122"/>
              </a:rPr>
              <a:t>ResultSet</a:t>
            </a:r>
            <a:r>
              <a:rPr lang="zh-CN" altLang="en-US" sz="3200" b="1" i="1" dirty="0">
                <a:ea typeface="新宋体" panose="02010609030101010101" pitchFamily="49" charset="-122"/>
              </a:rPr>
              <a:t>说明</a:t>
            </a:r>
            <a:endParaRPr lang="en-US" altLang="zh-CN" sz="3200" b="1" i="1" dirty="0">
              <a:ea typeface="新宋体" panose="02010609030101010101" pitchFamily="49" charset="-122"/>
            </a:endParaRPr>
          </a:p>
        </p:txBody>
      </p:sp>
      <p:sp>
        <p:nvSpPr>
          <p:cNvPr id="12292" name="Rectangle 3">
            <a:extLst>
              <a:ext uri="{FF2B5EF4-FFF2-40B4-BE49-F238E27FC236}">
                <a16:creationId xmlns:a16="http://schemas.microsoft.com/office/drawing/2014/main" id="{6C0C44DB-2525-442E-B4E6-5244E95F5E46}"/>
              </a:ext>
            </a:extLst>
          </p:cNvPr>
          <p:cNvSpPr>
            <a:spLocks noGrp="1" noChangeArrowheads="1"/>
          </p:cNvSpPr>
          <p:nvPr>
            <p:ph type="body" idx="1"/>
          </p:nvPr>
        </p:nvSpPr>
        <p:spPr>
          <a:xfrm>
            <a:off x="628650" y="1295400"/>
            <a:ext cx="7886700" cy="4881563"/>
          </a:xfrm>
        </p:spPr>
        <p:txBody>
          <a:bodyPr/>
          <a:lstStyle/>
          <a:p>
            <a:pPr eaLnBrk="1" hangingPunct="1">
              <a:lnSpc>
                <a:spcPct val="80000"/>
              </a:lnSpc>
            </a:pPr>
            <a:r>
              <a:rPr lang="en-US" altLang="zh-CN" sz="2400" dirty="0" err="1"/>
              <a:t>Jdbc</a:t>
            </a:r>
            <a:r>
              <a:rPr lang="zh-CN" altLang="en-US" sz="2400" dirty="0"/>
              <a:t>程序中的</a:t>
            </a:r>
            <a:r>
              <a:rPr lang="en-US" altLang="zh-CN" sz="2400" dirty="0" err="1"/>
              <a:t>ResultSet</a:t>
            </a:r>
            <a:r>
              <a:rPr lang="zh-CN" altLang="en-US" sz="2400" dirty="0"/>
              <a:t>用于代表</a:t>
            </a:r>
            <a:r>
              <a:rPr lang="en-US" altLang="zh-CN" sz="2400" dirty="0" err="1"/>
              <a:t>Sql</a:t>
            </a:r>
            <a:r>
              <a:rPr lang="zh-CN" altLang="en-US" sz="2400" dirty="0"/>
              <a:t>语句的执行结果。</a:t>
            </a:r>
            <a:r>
              <a:rPr lang="en-US" altLang="zh-CN" sz="2400" dirty="0" err="1"/>
              <a:t>Resultset</a:t>
            </a:r>
            <a:r>
              <a:rPr lang="zh-CN" altLang="en-US" sz="2400" dirty="0"/>
              <a:t>封装执行结果时，采用的类似于表格的方式。</a:t>
            </a:r>
            <a:r>
              <a:rPr lang="en-US" altLang="zh-CN" sz="2400" dirty="0" err="1"/>
              <a:t>ResultSet</a:t>
            </a:r>
            <a:r>
              <a:rPr lang="en-US" altLang="zh-CN" sz="2400" dirty="0"/>
              <a:t> </a:t>
            </a:r>
            <a:r>
              <a:rPr lang="zh-CN" altLang="en-US" sz="2400" dirty="0"/>
              <a:t>对象维护了一个指向表格数据行的</a:t>
            </a:r>
            <a:r>
              <a:rPr lang="zh-CN" altLang="en-US" sz="2400" b="1" dirty="0">
                <a:solidFill>
                  <a:srgbClr val="FF0000"/>
                </a:solidFill>
              </a:rPr>
              <a:t>游标</a:t>
            </a:r>
            <a:r>
              <a:rPr lang="en-US" altLang="zh-CN" sz="2400" b="1" dirty="0">
                <a:solidFill>
                  <a:srgbClr val="FF0000"/>
                </a:solidFill>
              </a:rPr>
              <a:t>cursor</a:t>
            </a:r>
            <a:r>
              <a:rPr lang="zh-CN" altLang="en-US" sz="2400" b="1" dirty="0">
                <a:solidFill>
                  <a:srgbClr val="FF0000"/>
                </a:solidFill>
              </a:rPr>
              <a:t>，</a:t>
            </a:r>
            <a:r>
              <a:rPr lang="zh-CN" altLang="en-US" sz="2400" dirty="0"/>
              <a:t>初始的时候，游标在第一行之前，调用</a:t>
            </a:r>
            <a:r>
              <a:rPr lang="en-US" altLang="zh-CN" sz="2400" dirty="0" err="1"/>
              <a:t>ResultSet.next</a:t>
            </a:r>
            <a:r>
              <a:rPr lang="en-US" altLang="zh-CN" sz="2400" dirty="0"/>
              <a:t>() </a:t>
            </a:r>
            <a:r>
              <a:rPr lang="zh-CN" altLang="en-US" sz="2400" dirty="0"/>
              <a:t>方法，可以使游标指向具体的数据行，进而调用方法获取该行的数据。</a:t>
            </a:r>
          </a:p>
          <a:p>
            <a:pPr eaLnBrk="1" hangingPunct="1">
              <a:lnSpc>
                <a:spcPct val="80000"/>
              </a:lnSpc>
            </a:pPr>
            <a:r>
              <a:rPr lang="en-US" altLang="zh-CN" sz="2400" dirty="0" err="1"/>
              <a:t>ResultSet</a:t>
            </a:r>
            <a:r>
              <a:rPr lang="zh-CN" altLang="en-US" sz="2400" dirty="0"/>
              <a:t>既然用于封装执行结果的，所以该对象提供的大部分方法都是用于获取数据的</a:t>
            </a:r>
            <a:r>
              <a:rPr lang="en-US" altLang="zh-CN" sz="2400" dirty="0"/>
              <a:t>get</a:t>
            </a:r>
            <a:r>
              <a:rPr lang="zh-CN" altLang="en-US" sz="2400" dirty="0"/>
              <a:t>方法：</a:t>
            </a:r>
          </a:p>
          <a:p>
            <a:pPr lvl="1" eaLnBrk="1" hangingPunct="1">
              <a:lnSpc>
                <a:spcPct val="80000"/>
              </a:lnSpc>
            </a:pPr>
            <a:r>
              <a:rPr lang="zh-CN" altLang="en-US" dirty="0"/>
              <a:t>获取指定类型的数据，例如：</a:t>
            </a:r>
          </a:p>
          <a:p>
            <a:pPr lvl="2" eaLnBrk="1" hangingPunct="1">
              <a:lnSpc>
                <a:spcPct val="80000"/>
              </a:lnSpc>
            </a:pPr>
            <a:r>
              <a:rPr lang="en-US" altLang="zh-CN" sz="2400" dirty="0" err="1"/>
              <a:t>getString</a:t>
            </a:r>
            <a:r>
              <a:rPr lang="en-US" altLang="zh-CN" sz="2400" dirty="0"/>
              <a:t>(</a:t>
            </a:r>
            <a:r>
              <a:rPr lang="en-US" altLang="zh-CN" sz="2400" dirty="0" err="1"/>
              <a:t>int</a:t>
            </a:r>
            <a:r>
              <a:rPr lang="en-US" altLang="zh-CN" sz="2400" dirty="0"/>
              <a:t> index)</a:t>
            </a:r>
          </a:p>
          <a:p>
            <a:pPr lvl="2" eaLnBrk="1" hangingPunct="1">
              <a:lnSpc>
                <a:spcPct val="80000"/>
              </a:lnSpc>
            </a:pPr>
            <a:r>
              <a:rPr lang="en-US" altLang="zh-CN" sz="2400" dirty="0" err="1"/>
              <a:t>getString</a:t>
            </a:r>
            <a:r>
              <a:rPr lang="en-US" altLang="zh-CN" sz="2400" dirty="0"/>
              <a:t>(String </a:t>
            </a:r>
            <a:r>
              <a:rPr lang="en-US" altLang="zh-CN" sz="2400" dirty="0" err="1"/>
              <a:t>columnName</a:t>
            </a:r>
            <a:r>
              <a:rPr lang="en-US" altLang="zh-CN" sz="2400" dirty="0"/>
              <a:t>)</a:t>
            </a:r>
          </a:p>
          <a:p>
            <a:pPr lvl="2" eaLnBrk="1" hangingPunct="1">
              <a:lnSpc>
                <a:spcPct val="80000"/>
              </a:lnSpc>
            </a:pPr>
            <a:endParaRPr lang="en-US" altLang="zh-CN" sz="1600" dirty="0"/>
          </a:p>
          <a:p>
            <a:pPr lvl="1" eaLnBrk="1" hangingPunct="1">
              <a:lnSpc>
                <a:spcPct val="80000"/>
              </a:lnSpc>
            </a:pPr>
            <a:r>
              <a:rPr lang="zh-CN" altLang="en-US" sz="1800" dirty="0">
                <a:solidFill>
                  <a:srgbClr val="0000FF"/>
                </a:solidFill>
              </a:rPr>
              <a:t>提问：数据库中列的类型是</a:t>
            </a:r>
            <a:r>
              <a:rPr lang="en-US" altLang="zh-CN" sz="1800" dirty="0">
                <a:solidFill>
                  <a:srgbClr val="0000FF"/>
                </a:solidFill>
              </a:rPr>
              <a:t>varchar</a:t>
            </a:r>
            <a:r>
              <a:rPr lang="zh-CN" altLang="en-US" sz="1800" dirty="0">
                <a:solidFill>
                  <a:srgbClr val="0000FF"/>
                </a:solidFill>
              </a:rPr>
              <a:t>，获取该列的数据调用什么方法？</a:t>
            </a:r>
            <a:r>
              <a:rPr lang="en-US" altLang="zh-CN" sz="1800" dirty="0" err="1">
                <a:solidFill>
                  <a:srgbClr val="0000FF"/>
                </a:solidFill>
              </a:rPr>
              <a:t>Int</a:t>
            </a:r>
            <a:r>
              <a:rPr lang="zh-CN" altLang="en-US" sz="1800" dirty="0">
                <a:solidFill>
                  <a:srgbClr val="0000FF"/>
                </a:solidFill>
              </a:rPr>
              <a:t>类型呢？</a:t>
            </a:r>
            <a:r>
              <a:rPr lang="en-US" altLang="zh-CN" sz="1800" dirty="0" err="1">
                <a:solidFill>
                  <a:srgbClr val="0000FF"/>
                </a:solidFill>
              </a:rPr>
              <a:t>bigInt</a:t>
            </a:r>
            <a:r>
              <a:rPr lang="zh-CN" altLang="en-US" sz="1800" dirty="0">
                <a:solidFill>
                  <a:srgbClr val="0000FF"/>
                </a:solidFill>
              </a:rPr>
              <a:t>类型呢？</a:t>
            </a:r>
            <a:r>
              <a:rPr lang="en-US" altLang="zh-CN" sz="1800" dirty="0">
                <a:solidFill>
                  <a:srgbClr val="0000FF"/>
                </a:solidFill>
              </a:rPr>
              <a:t>Boolean</a:t>
            </a:r>
            <a:r>
              <a:rPr lang="zh-CN" altLang="en-US" sz="1800" dirty="0">
                <a:solidFill>
                  <a:srgbClr val="0000FF"/>
                </a:solidFill>
              </a:rPr>
              <a:t>类型？</a:t>
            </a:r>
          </a:p>
        </p:txBody>
      </p:sp>
    </p:spTree>
    <p:extLst>
      <p:ext uri="{BB962C8B-B14F-4D97-AF65-F5344CB8AC3E}">
        <p14:creationId xmlns:p14="http://schemas.microsoft.com/office/powerpoint/2010/main" val="3594561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1B186C5E-A34A-4B31-9562-984F25CA809F}"/>
              </a:ext>
            </a:extLst>
          </p:cNvPr>
          <p:cNvSpPr>
            <a:spLocks noGrp="1" noChangeArrowheads="1"/>
          </p:cNvSpPr>
          <p:nvPr>
            <p:ph type="title"/>
          </p:nvPr>
        </p:nvSpPr>
        <p:spPr>
          <a:xfrm>
            <a:off x="663575" y="666750"/>
            <a:ext cx="7869238" cy="1139825"/>
          </a:xfrm>
        </p:spPr>
        <p:txBody>
          <a:bodyPr/>
          <a:lstStyle/>
          <a:p>
            <a:pPr eaLnBrk="1" hangingPunct="1"/>
            <a:r>
              <a:rPr lang="zh-CN" altLang="en-US" sz="3200" b="1" i="1" dirty="0">
                <a:ea typeface="新宋体" panose="02010609030101010101" pitchFamily="49" charset="-122"/>
              </a:rPr>
              <a:t>常用数据类型转换表</a:t>
            </a:r>
            <a:endParaRPr lang="zh-CN" altLang="en-US" sz="3200" b="1" dirty="0"/>
          </a:p>
        </p:txBody>
      </p:sp>
      <p:graphicFrame>
        <p:nvGraphicFramePr>
          <p:cNvPr id="505929" name="Group 73">
            <a:extLst>
              <a:ext uri="{FF2B5EF4-FFF2-40B4-BE49-F238E27FC236}">
                <a16:creationId xmlns:a16="http://schemas.microsoft.com/office/drawing/2014/main" id="{23C8A02A-30FC-4716-9CA5-CCDAA530BAA0}"/>
              </a:ext>
            </a:extLst>
          </p:cNvPr>
          <p:cNvGraphicFramePr>
            <a:graphicFrameLocks noGrp="1"/>
          </p:cNvGraphicFramePr>
          <p:nvPr>
            <p:ph idx="1"/>
          </p:nvPr>
        </p:nvGraphicFramePr>
        <p:xfrm>
          <a:off x="3492500" y="1989138"/>
          <a:ext cx="4992688" cy="4191174"/>
        </p:xfrm>
        <a:graphic>
          <a:graphicData uri="http://schemas.openxmlformats.org/drawingml/2006/table">
            <a:tbl>
              <a:tblPr/>
              <a:tblGrid>
                <a:gridCol w="2617788">
                  <a:extLst>
                    <a:ext uri="{9D8B030D-6E8A-4147-A177-3AD203B41FA5}">
                      <a16:colId xmlns:a16="http://schemas.microsoft.com/office/drawing/2014/main" val="20000"/>
                    </a:ext>
                  </a:extLst>
                </a:gridCol>
                <a:gridCol w="2374900">
                  <a:extLst>
                    <a:ext uri="{9D8B030D-6E8A-4147-A177-3AD203B41FA5}">
                      <a16:colId xmlns:a16="http://schemas.microsoft.com/office/drawing/2014/main" val="20001"/>
                    </a:ext>
                  </a:extLst>
                </a:gridCol>
              </a:tblGrid>
              <a:tr h="43653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新宋体" pitchFamily="49" charset="-122"/>
                          <a:ea typeface="新宋体" pitchFamily="49" charset="-122"/>
                        </a:rPr>
                        <a:t>Jdbc</a:t>
                      </a:r>
                      <a:r>
                        <a:rPr kumimoji="0" lang="zh-CN" altLang="en-US" sz="1800" b="1" i="0" u="none" strike="noStrike" cap="none" normalizeH="0" baseline="0">
                          <a:ln>
                            <a:noFill/>
                          </a:ln>
                          <a:solidFill>
                            <a:schemeClr val="tx1"/>
                          </a:solidFill>
                          <a:effectLst/>
                          <a:latin typeface="新宋体" pitchFamily="49" charset="-122"/>
                          <a:ea typeface="新宋体" pitchFamily="49" charset="-122"/>
                        </a:rPr>
                        <a:t>（</a:t>
                      </a:r>
                      <a:r>
                        <a:rPr kumimoji="0" lang="en-US" altLang="zh-CN" sz="1800" b="1" i="0" u="none" strike="noStrike" cap="none" normalizeH="0" baseline="0">
                          <a:ln>
                            <a:noFill/>
                          </a:ln>
                          <a:solidFill>
                            <a:schemeClr val="tx1"/>
                          </a:solidFill>
                          <a:effectLst/>
                          <a:latin typeface="新宋体" pitchFamily="49" charset="-122"/>
                          <a:ea typeface="新宋体" pitchFamily="49" charset="-122"/>
                        </a:rPr>
                        <a:t>rs</a:t>
                      </a:r>
                      <a:r>
                        <a:rPr kumimoji="0" lang="zh-CN" altLang="en-US" sz="1800" b="1" i="0" u="none" strike="noStrike" cap="none" normalizeH="0" baseline="0">
                          <a:ln>
                            <a:noFill/>
                          </a:ln>
                          <a:solidFill>
                            <a:schemeClr val="tx1"/>
                          </a:solidFill>
                          <a:effectLst/>
                          <a:latin typeface="新宋体" pitchFamily="49" charset="-122"/>
                          <a:ea typeface="新宋体" pitchFamily="49" charset="-122"/>
                        </a:rPr>
                        <a:t>）对应方法</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a:ln>
                            <a:noFill/>
                          </a:ln>
                          <a:solidFill>
                            <a:schemeClr val="tx1"/>
                          </a:solidFill>
                          <a:effectLst/>
                          <a:latin typeface="新宋体" pitchFamily="49" charset="-122"/>
                          <a:ea typeface="新宋体" pitchFamily="49" charset="-122"/>
                        </a:rPr>
                        <a:t>返回类型</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365732">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新宋体" pitchFamily="49" charset="-122"/>
                          <a:ea typeface="新宋体" pitchFamily="49" charset="-122"/>
                        </a:rPr>
                        <a:t>getBoolean getBytes()</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新宋体" pitchFamily="49" charset="-122"/>
                          <a:ea typeface="新宋体" pitchFamily="49" charset="-122"/>
                        </a:rPr>
                        <a:t>Boolean byte[]</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32">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新宋体" pitchFamily="49" charset="-122"/>
                          <a:ea typeface="新宋体" pitchFamily="49" charset="-122"/>
                        </a:rPr>
                        <a:t>getByte()</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新宋体" pitchFamily="49" charset="-122"/>
                          <a:ea typeface="新宋体" pitchFamily="49" charset="-122"/>
                        </a:rPr>
                        <a:t>Byte</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32">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dirty="0" err="1">
                          <a:ln>
                            <a:noFill/>
                          </a:ln>
                          <a:solidFill>
                            <a:schemeClr val="tx1"/>
                          </a:solidFill>
                          <a:effectLst/>
                          <a:latin typeface="新宋体" pitchFamily="49" charset="-122"/>
                          <a:ea typeface="新宋体" pitchFamily="49" charset="-122"/>
                        </a:rPr>
                        <a:t>getShort</a:t>
                      </a:r>
                      <a:r>
                        <a:rPr kumimoji="0" lang="en-US" altLang="zh-CN" sz="1800" b="1" i="0" u="none" strike="noStrike" cap="none" normalizeH="0" baseline="0" dirty="0">
                          <a:ln>
                            <a:noFill/>
                          </a:ln>
                          <a:solidFill>
                            <a:schemeClr val="tx1"/>
                          </a:solidFill>
                          <a:effectLst/>
                          <a:latin typeface="新宋体" pitchFamily="49" charset="-122"/>
                          <a:ea typeface="新宋体" pitchFamily="49" charset="-122"/>
                        </a:rPr>
                        <a: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新宋体" pitchFamily="49" charset="-122"/>
                          <a:ea typeface="新宋体" pitchFamily="49" charset="-122"/>
                        </a:rPr>
                        <a:t>Short</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32">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rgbClr val="FF0000"/>
                          </a:solidFill>
                          <a:effectLst/>
                          <a:latin typeface="新宋体" pitchFamily="49" charset="-122"/>
                          <a:ea typeface="新宋体" pitchFamily="49" charset="-122"/>
                        </a:rPr>
                        <a:t>getInt()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rgbClr val="FF0000"/>
                          </a:solidFill>
                          <a:effectLst/>
                          <a:latin typeface="新宋体" pitchFamily="49" charset="-122"/>
                          <a:ea typeface="新宋体" pitchFamily="49" charset="-122"/>
                        </a:rPr>
                        <a:t>Int</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369">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rgbClr val="FF0000"/>
                          </a:solidFill>
                          <a:effectLst/>
                          <a:latin typeface="新宋体" pitchFamily="49" charset="-122"/>
                          <a:ea typeface="新宋体" pitchFamily="49" charset="-122"/>
                        </a:rPr>
                        <a:t>getLong()</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rgbClr val="FF0000"/>
                          </a:solidFill>
                          <a:effectLst/>
                          <a:latin typeface="新宋体" pitchFamily="49" charset="-122"/>
                          <a:ea typeface="新宋体" pitchFamily="49" charset="-122"/>
                        </a:rPr>
                        <a:t>Long</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32">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rgbClr val="FF0000"/>
                          </a:solidFill>
                          <a:effectLst/>
                          <a:latin typeface="新宋体" pitchFamily="49" charset="-122"/>
                          <a:ea typeface="新宋体" pitchFamily="49" charset="-122"/>
                        </a:rPr>
                        <a:t>getString()</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rgbClr val="FF0000"/>
                          </a:solidFill>
                          <a:effectLst/>
                          <a:latin typeface="新宋体" pitchFamily="49" charset="-122"/>
                          <a:ea typeface="新宋体" pitchFamily="49" charset="-122"/>
                        </a:rPr>
                        <a:t>String</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32">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新宋体" pitchFamily="49" charset="-122"/>
                          <a:ea typeface="新宋体" pitchFamily="49" charset="-122"/>
                        </a:rPr>
                        <a:t>getClob getBlob()</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新宋体" pitchFamily="49" charset="-122"/>
                          <a:ea typeface="新宋体" pitchFamily="49" charset="-122"/>
                        </a:rPr>
                        <a:t>Clob  Blob</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224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rgbClr val="FF0000"/>
                          </a:solidFill>
                          <a:effectLst/>
                          <a:latin typeface="新宋体" pitchFamily="49" charset="-122"/>
                          <a:ea typeface="新宋体" pitchFamily="49" charset="-122"/>
                        </a:rPr>
                        <a:t>getDate()</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rgbClr val="FF0000"/>
                          </a:solidFill>
                          <a:effectLst/>
                          <a:latin typeface="新宋体" pitchFamily="49" charset="-122"/>
                          <a:ea typeface="新宋体" pitchFamily="49" charset="-122"/>
                        </a:rPr>
                        <a:t>java.sql.Date</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732">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rgbClr val="FF0000"/>
                          </a:solidFill>
                          <a:effectLst/>
                          <a:latin typeface="新宋体" pitchFamily="49" charset="-122"/>
                          <a:ea typeface="新宋体" pitchFamily="49" charset="-122"/>
                        </a:rPr>
                        <a:t>getTime()</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rgbClr val="FF0000"/>
                          </a:solidFill>
                          <a:effectLst/>
                          <a:latin typeface="新宋体" pitchFamily="49" charset="-122"/>
                          <a:ea typeface="新宋体" pitchFamily="49" charset="-122"/>
                        </a:rPr>
                        <a:t>java.sql.Time</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732">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rgbClr val="FF0000"/>
                          </a:solidFill>
                          <a:effectLst/>
                          <a:latin typeface="新宋体" pitchFamily="49" charset="-122"/>
                          <a:ea typeface="新宋体" pitchFamily="49" charset="-122"/>
                        </a:rPr>
                        <a:t>getTimestamp()</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dirty="0" err="1">
                          <a:ln>
                            <a:noFill/>
                          </a:ln>
                          <a:solidFill>
                            <a:srgbClr val="FF0000"/>
                          </a:solidFill>
                          <a:effectLst/>
                          <a:latin typeface="新宋体" pitchFamily="49" charset="-122"/>
                          <a:ea typeface="新宋体" pitchFamily="49" charset="-122"/>
                        </a:rPr>
                        <a:t>java.sql.Timestamp</a:t>
                      </a:r>
                      <a:endParaRPr kumimoji="0" lang="en-US" altLang="zh-CN" sz="1800" b="1" i="0" u="none" strike="noStrike" cap="none" normalizeH="0" baseline="0" dirty="0">
                        <a:ln>
                          <a:noFill/>
                        </a:ln>
                        <a:solidFill>
                          <a:srgbClr val="FF0000"/>
                        </a:solidFill>
                        <a:effectLst/>
                        <a:latin typeface="新宋体" pitchFamily="49" charset="-122"/>
                        <a:ea typeface="新宋体" pitchFamily="49" charset="-122"/>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graphicFrame>
        <p:nvGraphicFramePr>
          <p:cNvPr id="505925" name="Group 69">
            <a:extLst>
              <a:ext uri="{FF2B5EF4-FFF2-40B4-BE49-F238E27FC236}">
                <a16:creationId xmlns:a16="http://schemas.microsoft.com/office/drawing/2014/main" id="{40F57442-1023-4342-9E53-ED97DBA35921}"/>
              </a:ext>
            </a:extLst>
          </p:cNvPr>
          <p:cNvGraphicFramePr>
            <a:graphicFrameLocks noGrp="1"/>
          </p:cNvGraphicFramePr>
          <p:nvPr>
            <p:extLst>
              <p:ext uri="{D42A27DB-BD31-4B8C-83A1-F6EECF244321}">
                <p14:modId xmlns:p14="http://schemas.microsoft.com/office/powerpoint/2010/main" val="4193803382"/>
              </p:ext>
            </p:extLst>
          </p:nvPr>
        </p:nvGraphicFramePr>
        <p:xfrm>
          <a:off x="684213" y="1989138"/>
          <a:ext cx="2808287" cy="4191174"/>
        </p:xfrm>
        <a:graphic>
          <a:graphicData uri="http://schemas.openxmlformats.org/drawingml/2006/table">
            <a:tbl>
              <a:tblPr/>
              <a:tblGrid>
                <a:gridCol w="2808287">
                  <a:extLst>
                    <a:ext uri="{9D8B030D-6E8A-4147-A177-3AD203B41FA5}">
                      <a16:colId xmlns:a16="http://schemas.microsoft.com/office/drawing/2014/main" val="20000"/>
                    </a:ext>
                  </a:extLst>
                </a:gridCol>
              </a:tblGrid>
              <a:tr h="443639">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新宋体" pitchFamily="49" charset="-122"/>
                          <a:ea typeface="新宋体" pitchFamily="49" charset="-122"/>
                        </a:rPr>
                        <a:t>SQL</a:t>
                      </a:r>
                      <a:r>
                        <a:rPr kumimoji="0" lang="zh-CN" altLang="en-US" sz="1800" b="1" i="0" u="none" strike="noStrike" cap="none" normalizeH="0" baseline="0">
                          <a:ln>
                            <a:noFill/>
                          </a:ln>
                          <a:solidFill>
                            <a:schemeClr val="tx1"/>
                          </a:solidFill>
                          <a:effectLst/>
                          <a:latin typeface="新宋体" pitchFamily="49" charset="-122"/>
                          <a:ea typeface="新宋体" pitchFamily="49" charset="-122"/>
                        </a:rPr>
                        <a:t>类型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37104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1" i="0" u="none" strike="noStrike" cap="none" normalizeH="0" baseline="0">
                          <a:ln>
                            <a:noFill/>
                          </a:ln>
                          <a:solidFill>
                            <a:schemeClr val="tx1"/>
                          </a:solidFill>
                          <a:effectLst/>
                          <a:latin typeface="新宋体" pitchFamily="49" charset="-122"/>
                          <a:ea typeface="新宋体" pitchFamily="49" charset="-122"/>
                        </a:rPr>
                        <a:t>BIT(1) bit(10)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04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1" i="0" u="none" strike="noStrike" cap="none" normalizeH="0" baseline="0">
                          <a:ln>
                            <a:noFill/>
                          </a:ln>
                          <a:solidFill>
                            <a:schemeClr val="tx1"/>
                          </a:solidFill>
                          <a:effectLst/>
                          <a:latin typeface="新宋体" pitchFamily="49" charset="-122"/>
                          <a:ea typeface="新宋体" pitchFamily="49" charset="-122"/>
                        </a:rPr>
                        <a:t>TINYINT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04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1" i="0" u="none" strike="noStrike" cap="none" normalizeH="0" baseline="0">
                          <a:ln>
                            <a:noFill/>
                          </a:ln>
                          <a:solidFill>
                            <a:schemeClr val="tx1"/>
                          </a:solidFill>
                          <a:effectLst/>
                          <a:latin typeface="新宋体" pitchFamily="49" charset="-122"/>
                          <a:ea typeface="新宋体" pitchFamily="49" charset="-122"/>
                        </a:rPr>
                        <a:t>SMALLINT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04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1" i="0" u="none" strike="noStrike" cap="none" normalizeH="0" baseline="0">
                          <a:ln>
                            <a:noFill/>
                          </a:ln>
                          <a:solidFill>
                            <a:srgbClr val="FF0000"/>
                          </a:solidFill>
                          <a:effectLst/>
                          <a:latin typeface="新宋体" pitchFamily="49" charset="-122"/>
                          <a:ea typeface="新宋体" pitchFamily="49" charset="-122"/>
                        </a:rPr>
                        <a:t>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2987">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1" i="0" u="none" strike="noStrike" cap="none" normalizeH="0" baseline="0">
                          <a:ln>
                            <a:noFill/>
                          </a:ln>
                          <a:solidFill>
                            <a:srgbClr val="FF0000"/>
                          </a:solidFill>
                          <a:effectLst/>
                          <a:latin typeface="新宋体" pitchFamily="49" charset="-122"/>
                          <a:ea typeface="新宋体" pitchFamily="49" charset="-122"/>
                        </a:rPr>
                        <a:t>BIGINT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204">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1" i="0" u="none" strike="noStrike" cap="none" normalizeH="0" baseline="0">
                          <a:ln>
                            <a:noFill/>
                          </a:ln>
                          <a:solidFill>
                            <a:srgbClr val="FF0000"/>
                          </a:solidFill>
                          <a:effectLst/>
                          <a:latin typeface="新宋体" pitchFamily="49" charset="-122"/>
                          <a:ea typeface="新宋体" pitchFamily="49" charset="-122"/>
                        </a:rPr>
                        <a:t>CHAR,VARCHAR,LONGVARCHAR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04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1" i="0" u="none" strike="noStrike" cap="none" normalizeH="0" baseline="0">
                          <a:ln>
                            <a:noFill/>
                          </a:ln>
                          <a:solidFill>
                            <a:schemeClr val="tx1"/>
                          </a:solidFill>
                          <a:effectLst/>
                          <a:latin typeface="新宋体" pitchFamily="49" charset="-122"/>
                          <a:ea typeface="新宋体" pitchFamily="49" charset="-122"/>
                        </a:rPr>
                        <a:t>Text(clob)  Blob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104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1" i="0" u="none" strike="noStrike" cap="none" normalizeH="0" baseline="0">
                          <a:ln>
                            <a:noFill/>
                          </a:ln>
                          <a:solidFill>
                            <a:srgbClr val="FF0000"/>
                          </a:solidFill>
                          <a:effectLst/>
                          <a:latin typeface="新宋体" pitchFamily="49" charset="-122"/>
                          <a:ea typeface="新宋体" pitchFamily="49" charset="-122"/>
                        </a:rPr>
                        <a:t>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104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1" i="0" u="none" strike="noStrike" cap="none" normalizeH="0" baseline="0" dirty="0">
                          <a:ln>
                            <a:noFill/>
                          </a:ln>
                          <a:solidFill>
                            <a:srgbClr val="FF0000"/>
                          </a:solidFill>
                          <a:effectLst/>
                          <a:latin typeface="新宋体" pitchFamily="49" charset="-122"/>
                          <a:ea typeface="新宋体" pitchFamily="49" charset="-122"/>
                        </a:rPr>
                        <a:t>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104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1" i="0" u="none" strike="noStrike" cap="none" normalizeH="0" baseline="0" dirty="0">
                          <a:ln>
                            <a:noFill/>
                          </a:ln>
                          <a:solidFill>
                            <a:srgbClr val="FF0000"/>
                          </a:solidFill>
                          <a:effectLst/>
                          <a:latin typeface="新宋体" pitchFamily="49" charset="-122"/>
                          <a:ea typeface="新宋体" pitchFamily="49" charset="-122"/>
                        </a:rPr>
                        <a:t>TIMESTAMP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018295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B7CA8B1B-1020-4980-93C1-88892BC697E3}"/>
              </a:ext>
            </a:extLst>
          </p:cNvPr>
          <p:cNvSpPr>
            <a:spLocks noGrp="1" noChangeArrowheads="1"/>
          </p:cNvSpPr>
          <p:nvPr>
            <p:ph type="title"/>
          </p:nvPr>
        </p:nvSpPr>
        <p:spPr/>
        <p:txBody>
          <a:bodyPr/>
          <a:lstStyle/>
          <a:p>
            <a:pPr eaLnBrk="1" hangingPunct="1"/>
            <a:r>
              <a:rPr lang="en-US" altLang="zh-CN" b="1" i="1" dirty="0" err="1"/>
              <a:t>ResultSet</a:t>
            </a:r>
            <a:r>
              <a:rPr lang="zh-CN" altLang="en-US" b="1" i="1" dirty="0"/>
              <a:t>遍历查询结果</a:t>
            </a:r>
          </a:p>
        </p:txBody>
      </p:sp>
      <p:pic>
        <p:nvPicPr>
          <p:cNvPr id="14340" name="Picture 3">
            <a:extLst>
              <a:ext uri="{FF2B5EF4-FFF2-40B4-BE49-F238E27FC236}">
                <a16:creationId xmlns:a16="http://schemas.microsoft.com/office/drawing/2014/main" id="{08943F4D-FAAB-4D72-AE39-5D5442B8691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13" y="1900238"/>
            <a:ext cx="860425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4">
            <a:extLst>
              <a:ext uri="{FF2B5EF4-FFF2-40B4-BE49-F238E27FC236}">
                <a16:creationId xmlns:a16="http://schemas.microsoft.com/office/drawing/2014/main" id="{051231F0-7C1C-4E55-AAED-914E7DF606F7}"/>
              </a:ext>
            </a:extLst>
          </p:cNvPr>
          <p:cNvSpPr>
            <a:spLocks noChangeArrowheads="1"/>
          </p:cNvSpPr>
          <p:nvPr/>
        </p:nvSpPr>
        <p:spPr bwMode="auto">
          <a:xfrm>
            <a:off x="639763" y="5949950"/>
            <a:ext cx="8108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1600">
                <a:solidFill>
                  <a:srgbClr val="FF0000"/>
                </a:solidFill>
              </a:rPr>
              <a:t>思考：如果</a:t>
            </a:r>
            <a:r>
              <a:rPr lang="en-US" altLang="zh-CN" sz="1600">
                <a:solidFill>
                  <a:srgbClr val="FF0000"/>
                </a:solidFill>
              </a:rPr>
              <a:t>SQL</a:t>
            </a:r>
            <a:r>
              <a:rPr lang="zh-CN" altLang="en-US" sz="1600">
                <a:solidFill>
                  <a:srgbClr val="FF0000"/>
                </a:solidFill>
              </a:rPr>
              <a:t>语句可能会返回一行数据，也可能查不到任何记录时，代码应该怎么写？</a:t>
            </a:r>
          </a:p>
        </p:txBody>
      </p:sp>
      <p:sp>
        <p:nvSpPr>
          <p:cNvPr id="14342" name="Rectangle 5">
            <a:extLst>
              <a:ext uri="{FF2B5EF4-FFF2-40B4-BE49-F238E27FC236}">
                <a16:creationId xmlns:a16="http://schemas.microsoft.com/office/drawing/2014/main" id="{198BD26E-4CDD-4BBC-93DE-05C7F7BFD399}"/>
              </a:ext>
            </a:extLst>
          </p:cNvPr>
          <p:cNvSpPr>
            <a:spLocks noChangeArrowheads="1"/>
          </p:cNvSpPr>
          <p:nvPr/>
        </p:nvSpPr>
        <p:spPr bwMode="auto">
          <a:xfrm>
            <a:off x="6516688" y="3933825"/>
            <a:ext cx="2447925" cy="1150938"/>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465930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F48B1F7-5B8A-4EDD-A011-099242D94826}"/>
              </a:ext>
            </a:extLst>
          </p:cNvPr>
          <p:cNvSpPr>
            <a:spLocks noGrp="1" noChangeArrowheads="1"/>
          </p:cNvSpPr>
          <p:nvPr>
            <p:ph type="title"/>
          </p:nvPr>
        </p:nvSpPr>
        <p:spPr bwMode="auto">
          <a:xfrm>
            <a:off x="457200" y="274638"/>
            <a:ext cx="6781800" cy="868362"/>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dirty="0"/>
              <a:t>JDBC </a:t>
            </a:r>
            <a:r>
              <a:rPr lang="zh-CN" altLang="en-US" dirty="0"/>
              <a:t>基础练习：</a:t>
            </a:r>
          </a:p>
        </p:txBody>
      </p:sp>
      <p:sp>
        <p:nvSpPr>
          <p:cNvPr id="5123" name="Rectangle 3">
            <a:extLst>
              <a:ext uri="{FF2B5EF4-FFF2-40B4-BE49-F238E27FC236}">
                <a16:creationId xmlns:a16="http://schemas.microsoft.com/office/drawing/2014/main" id="{61AA7FCE-1E5E-4958-967F-ABACD4DB47F1}"/>
              </a:ext>
            </a:extLst>
          </p:cNvPr>
          <p:cNvSpPr>
            <a:spLocks noGrp="1" noChangeArrowheads="1"/>
          </p:cNvSpPr>
          <p:nvPr>
            <p:ph type="body" idx="1"/>
          </p:nvPr>
        </p:nvSpPr>
        <p:spPr bwMode="auto">
          <a:xfrm>
            <a:off x="381000" y="1295400"/>
            <a:ext cx="8229600" cy="54864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endParaRPr lang="en-US" altLang="zh-CN" sz="3200" dirty="0"/>
          </a:p>
          <a:p>
            <a:pPr marL="0" indent="0" eaLnBrk="1" hangingPunct="1">
              <a:buNone/>
            </a:pPr>
            <a:r>
              <a:rPr lang="en-US" altLang="zh-CN" sz="3200" dirty="0"/>
              <a:t>1</a:t>
            </a:r>
            <a:r>
              <a:rPr lang="zh-CN" altLang="en-US" sz="3200" dirty="0"/>
              <a:t>、 连接 数据库</a:t>
            </a:r>
            <a:endParaRPr lang="en-US" altLang="zh-CN" sz="3200" dirty="0"/>
          </a:p>
          <a:p>
            <a:pPr marL="0" indent="0" eaLnBrk="1" hangingPunct="1">
              <a:buNone/>
            </a:pPr>
            <a:endParaRPr lang="en-US" altLang="zh-CN" sz="3200" dirty="0"/>
          </a:p>
          <a:p>
            <a:pPr marL="0" indent="0" eaLnBrk="1" hangingPunct="1">
              <a:buNone/>
            </a:pPr>
            <a:r>
              <a:rPr lang="en-US" altLang="zh-CN" sz="3200" dirty="0"/>
              <a:t>2</a:t>
            </a:r>
            <a:r>
              <a:rPr lang="zh-CN" altLang="en-US" sz="3200" dirty="0"/>
              <a:t>、  </a:t>
            </a:r>
            <a:r>
              <a:rPr lang="en-US" altLang="zh-CN" sz="3200" dirty="0"/>
              <a:t>5</a:t>
            </a:r>
            <a:r>
              <a:rPr lang="zh-CN" altLang="en-US" sz="3200" dirty="0"/>
              <a:t>步全完成</a:t>
            </a:r>
            <a:endParaRPr lang="en-US" altLang="zh-CN" sz="3200" dirty="0"/>
          </a:p>
          <a:p>
            <a:pPr marL="0" indent="0" eaLnBrk="1" hangingPunct="1">
              <a:buNone/>
            </a:pPr>
            <a:endParaRPr lang="en-US" altLang="zh-CN" sz="3200" dirty="0"/>
          </a:p>
          <a:p>
            <a:pPr marL="0" indent="0" eaLnBrk="1" hangingPunct="1">
              <a:buNone/>
            </a:pPr>
            <a:r>
              <a:rPr lang="en-US" altLang="zh-CN" sz="3200" dirty="0"/>
              <a:t>3</a:t>
            </a:r>
            <a:r>
              <a:rPr lang="zh-CN" altLang="en-US" sz="3200" dirty="0"/>
              <a:t>、  </a:t>
            </a:r>
            <a:r>
              <a:rPr lang="zh-CN" altLang="en-US" sz="3200" dirty="0">
                <a:solidFill>
                  <a:srgbClr val="FF0000"/>
                </a:solidFill>
              </a:rPr>
              <a:t>处理异常</a:t>
            </a:r>
            <a:endParaRPr lang="en-US" altLang="zh-CN" sz="3200" dirty="0">
              <a:solidFill>
                <a:srgbClr val="FF0000"/>
              </a:solidFill>
            </a:endParaRPr>
          </a:p>
        </p:txBody>
      </p:sp>
    </p:spTree>
    <p:extLst>
      <p:ext uri="{BB962C8B-B14F-4D97-AF65-F5344CB8AC3E}">
        <p14:creationId xmlns:p14="http://schemas.microsoft.com/office/powerpoint/2010/main" val="1883520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1BAB398F-4CDE-4403-BECD-8B4C71D8AD2D}"/>
              </a:ext>
            </a:extLst>
          </p:cNvPr>
          <p:cNvSpPr>
            <a:spLocks noGrp="1" noChangeArrowheads="1"/>
          </p:cNvSpPr>
          <p:nvPr>
            <p:ph type="title"/>
          </p:nvPr>
        </p:nvSpPr>
        <p:spPr>
          <a:xfrm>
            <a:off x="628650" y="365125"/>
            <a:ext cx="7886700" cy="777875"/>
          </a:xfrm>
        </p:spPr>
        <p:txBody>
          <a:bodyPr/>
          <a:lstStyle/>
          <a:p>
            <a:pPr eaLnBrk="1" hangingPunct="1"/>
            <a:r>
              <a:rPr lang="en-US" altLang="zh-CN" sz="3200" b="1" i="1" dirty="0">
                <a:ea typeface="新宋体" panose="02010609030101010101" pitchFamily="49" charset="-122"/>
              </a:rPr>
              <a:t>close </a:t>
            </a:r>
            <a:r>
              <a:rPr lang="zh-CN" altLang="en-US" sz="3200" b="1" i="1" dirty="0">
                <a:ea typeface="新宋体" panose="02010609030101010101" pitchFamily="49" charset="-122"/>
              </a:rPr>
              <a:t>释放资源</a:t>
            </a:r>
          </a:p>
        </p:txBody>
      </p:sp>
      <p:sp>
        <p:nvSpPr>
          <p:cNvPr id="16388" name="Rectangle 3">
            <a:extLst>
              <a:ext uri="{FF2B5EF4-FFF2-40B4-BE49-F238E27FC236}">
                <a16:creationId xmlns:a16="http://schemas.microsoft.com/office/drawing/2014/main" id="{AA651411-EC0B-4EBC-A722-27CBB27DFE1C}"/>
              </a:ext>
            </a:extLst>
          </p:cNvPr>
          <p:cNvSpPr>
            <a:spLocks noGrp="1" noChangeArrowheads="1"/>
          </p:cNvSpPr>
          <p:nvPr>
            <p:ph type="body" idx="1"/>
          </p:nvPr>
        </p:nvSpPr>
        <p:spPr>
          <a:xfrm>
            <a:off x="623570" y="1447800"/>
            <a:ext cx="7886700" cy="4351338"/>
          </a:xfrm>
        </p:spPr>
        <p:txBody>
          <a:bodyPr/>
          <a:lstStyle/>
          <a:p>
            <a:pPr eaLnBrk="1" hangingPunct="1">
              <a:lnSpc>
                <a:spcPct val="90000"/>
              </a:lnSpc>
            </a:pPr>
            <a:r>
              <a:rPr lang="en-US" altLang="zh-CN" sz="2400" dirty="0" err="1"/>
              <a:t>Jdbc</a:t>
            </a:r>
            <a:r>
              <a:rPr lang="zh-CN" altLang="en-US" sz="2400" dirty="0"/>
              <a:t>程序运行完后，切记要释放程序在运行过程中，创建的那些与数据库进行交互的对象，这些对象通常是</a:t>
            </a:r>
            <a:r>
              <a:rPr lang="en-US" altLang="zh-CN" sz="2400" dirty="0" err="1"/>
              <a:t>ResultSet</a:t>
            </a:r>
            <a:r>
              <a:rPr lang="en-US" altLang="zh-CN" sz="2400" dirty="0"/>
              <a:t>, Statement</a:t>
            </a:r>
            <a:r>
              <a:rPr lang="zh-CN" altLang="en-US" sz="2400" dirty="0"/>
              <a:t>和</a:t>
            </a:r>
            <a:r>
              <a:rPr lang="en-US" altLang="zh-CN" sz="2400" dirty="0"/>
              <a:t>Connection</a:t>
            </a:r>
            <a:r>
              <a:rPr lang="zh-CN" altLang="en-US" sz="2400" dirty="0"/>
              <a:t>对象。</a:t>
            </a:r>
          </a:p>
          <a:p>
            <a:pPr eaLnBrk="1" hangingPunct="1">
              <a:lnSpc>
                <a:spcPct val="90000"/>
              </a:lnSpc>
              <a:buFont typeface="Wingdings" panose="05000000000000000000" pitchFamily="2" charset="2"/>
              <a:buNone/>
            </a:pPr>
            <a:endParaRPr lang="zh-CN" altLang="en-US" sz="2400" dirty="0"/>
          </a:p>
          <a:p>
            <a:pPr eaLnBrk="1" hangingPunct="1">
              <a:lnSpc>
                <a:spcPct val="90000"/>
              </a:lnSpc>
            </a:pPr>
            <a:r>
              <a:rPr lang="zh-CN" altLang="en-US" sz="2400" dirty="0"/>
              <a:t>特别是</a:t>
            </a:r>
            <a:r>
              <a:rPr lang="en-US" altLang="zh-CN" sz="2400" dirty="0"/>
              <a:t>Connection</a:t>
            </a:r>
            <a:r>
              <a:rPr lang="zh-CN" altLang="en-US" sz="2400" dirty="0"/>
              <a:t>对象，它是非常稀有的资源，用完后必须马上释放，如果</a:t>
            </a:r>
            <a:r>
              <a:rPr lang="en-US" altLang="zh-CN" sz="2400" dirty="0"/>
              <a:t>Connection</a:t>
            </a:r>
            <a:r>
              <a:rPr lang="zh-CN" altLang="en-US" sz="2400" dirty="0"/>
              <a:t>不能及时、正确的关闭，极易导致系统宕机。</a:t>
            </a:r>
            <a:r>
              <a:rPr lang="en-US" altLang="zh-CN" sz="2400" dirty="0"/>
              <a:t>Connection</a:t>
            </a:r>
            <a:r>
              <a:rPr lang="zh-CN" altLang="en-US" sz="2400" dirty="0"/>
              <a:t>的使用原则是尽量晚创建，尽量早的释放。</a:t>
            </a:r>
          </a:p>
          <a:p>
            <a:pPr eaLnBrk="1" hangingPunct="1">
              <a:lnSpc>
                <a:spcPct val="90000"/>
              </a:lnSpc>
            </a:pPr>
            <a:endParaRPr lang="zh-CN" altLang="en-US" sz="2400" dirty="0"/>
          </a:p>
          <a:p>
            <a:pPr eaLnBrk="1" hangingPunct="1">
              <a:lnSpc>
                <a:spcPct val="90000"/>
              </a:lnSpc>
            </a:pPr>
            <a:r>
              <a:rPr lang="zh-CN" altLang="en-US" sz="2400" dirty="0">
                <a:solidFill>
                  <a:srgbClr val="FF0000"/>
                </a:solidFill>
              </a:rPr>
              <a:t>为确保资源释放代码能运行，资源释放代码也一定要放在</a:t>
            </a:r>
            <a:r>
              <a:rPr lang="en-US" altLang="zh-CN" sz="2400" dirty="0">
                <a:solidFill>
                  <a:srgbClr val="FF0000"/>
                </a:solidFill>
              </a:rPr>
              <a:t>finally</a:t>
            </a:r>
            <a:r>
              <a:rPr lang="zh-CN" altLang="en-US" sz="2400" dirty="0">
                <a:solidFill>
                  <a:srgbClr val="FF0000"/>
                </a:solidFill>
              </a:rPr>
              <a:t>语句中。</a:t>
            </a:r>
          </a:p>
        </p:txBody>
      </p:sp>
    </p:spTree>
    <p:extLst>
      <p:ext uri="{BB962C8B-B14F-4D97-AF65-F5344CB8AC3E}">
        <p14:creationId xmlns:p14="http://schemas.microsoft.com/office/powerpoint/2010/main" val="1579232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F48B1F7-5B8A-4EDD-A011-099242D94826}"/>
              </a:ext>
            </a:extLst>
          </p:cNvPr>
          <p:cNvSpPr>
            <a:spLocks noGrp="1" noChangeArrowheads="1"/>
          </p:cNvSpPr>
          <p:nvPr>
            <p:ph type="title"/>
          </p:nvPr>
        </p:nvSpPr>
        <p:spPr bwMode="auto">
          <a:xfrm>
            <a:off x="457200" y="274638"/>
            <a:ext cx="6781800" cy="944562"/>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dirty="0"/>
              <a:t> </a:t>
            </a:r>
            <a:r>
              <a:rPr lang="zh-CN" altLang="en-US" dirty="0"/>
              <a:t>学习内容：</a:t>
            </a:r>
          </a:p>
        </p:txBody>
      </p:sp>
      <p:sp>
        <p:nvSpPr>
          <p:cNvPr id="5123" name="Rectangle 3">
            <a:extLst>
              <a:ext uri="{FF2B5EF4-FFF2-40B4-BE49-F238E27FC236}">
                <a16:creationId xmlns:a16="http://schemas.microsoft.com/office/drawing/2014/main" id="{61AA7FCE-1E5E-4958-967F-ABACD4DB47F1}"/>
              </a:ext>
            </a:extLst>
          </p:cNvPr>
          <p:cNvSpPr>
            <a:spLocks noGrp="1" noChangeArrowheads="1"/>
          </p:cNvSpPr>
          <p:nvPr>
            <p:ph type="body" idx="1"/>
          </p:nvPr>
        </p:nvSpPr>
        <p:spPr bwMode="auto">
          <a:xfrm>
            <a:off x="381000" y="1371600"/>
            <a:ext cx="8229600" cy="5029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endParaRPr lang="en-US" altLang="zh-CN" dirty="0"/>
          </a:p>
          <a:p>
            <a:pPr eaLnBrk="1" hangingPunct="1"/>
            <a:r>
              <a:rPr lang="en-US" altLang="zh-CN" sz="3200" dirty="0"/>
              <a:t>JDBC </a:t>
            </a:r>
            <a:r>
              <a:rPr lang="zh-CN" altLang="en-US" sz="3200" dirty="0"/>
              <a:t>简介</a:t>
            </a:r>
            <a:endParaRPr lang="en-US" altLang="zh-CN" sz="3200" dirty="0"/>
          </a:p>
          <a:p>
            <a:pPr eaLnBrk="1" hangingPunct="1"/>
            <a:r>
              <a:rPr lang="en-US" altLang="zh-CN" sz="3200" dirty="0"/>
              <a:t>JDBC</a:t>
            </a:r>
            <a:r>
              <a:rPr lang="zh-CN" altLang="en-US" sz="3200" dirty="0"/>
              <a:t>的驱动分类</a:t>
            </a:r>
            <a:endParaRPr lang="en-US" altLang="zh-CN" sz="3200" dirty="0"/>
          </a:p>
          <a:p>
            <a:pPr eaLnBrk="1" hangingPunct="1"/>
            <a:r>
              <a:rPr lang="zh-CN" altLang="en-US" sz="3200" dirty="0"/>
              <a:t>五步连接数据库</a:t>
            </a:r>
            <a:endParaRPr lang="en-US" altLang="zh-CN" sz="3200" dirty="0"/>
          </a:p>
          <a:p>
            <a:pPr eaLnBrk="1" hangingPunct="1"/>
            <a:r>
              <a:rPr lang="en-US" altLang="zh-CN" sz="3200" dirty="0"/>
              <a:t>JDBC </a:t>
            </a:r>
            <a:r>
              <a:rPr lang="zh-CN" altLang="en-US" sz="3200" dirty="0"/>
              <a:t>基础编程</a:t>
            </a:r>
            <a:endParaRPr lang="en-US" altLang="zh-CN" sz="3200" dirty="0"/>
          </a:p>
          <a:p>
            <a:pPr eaLnBrk="1" hangingPunct="1"/>
            <a:r>
              <a:rPr lang="en-US" altLang="zh-CN" sz="3200" dirty="0"/>
              <a:t>JDBC </a:t>
            </a:r>
            <a:r>
              <a:rPr lang="zh-CN" altLang="en-US" sz="3200" dirty="0"/>
              <a:t>高级编程</a:t>
            </a:r>
            <a:endParaRPr lang="en-US" altLang="zh-CN" sz="3200" dirty="0"/>
          </a:p>
          <a:p>
            <a:pPr eaLnBrk="1" hangingPunct="1"/>
            <a:r>
              <a:rPr lang="en-US" altLang="zh-CN" sz="3200" dirty="0"/>
              <a:t>DataSource </a:t>
            </a:r>
            <a:r>
              <a:rPr lang="zh-CN" altLang="en-US" sz="3200" dirty="0"/>
              <a:t>和 </a:t>
            </a:r>
            <a:r>
              <a:rPr lang="en-US" altLang="zh-CN" sz="3200" dirty="0" err="1"/>
              <a:t>RowSet</a:t>
            </a:r>
            <a:r>
              <a:rPr lang="en-US" altLang="zh-CN" sz="3200" dirty="0"/>
              <a:t> </a:t>
            </a:r>
            <a:r>
              <a:rPr lang="zh-CN" altLang="en-US" sz="3200" dirty="0"/>
              <a:t>简介</a:t>
            </a:r>
            <a:endParaRPr lang="en-US" altLang="zh-CN" sz="3200" dirty="0"/>
          </a:p>
          <a:p>
            <a:pPr eaLnBrk="1" hangingPunct="1"/>
            <a:r>
              <a:rPr lang="zh-CN" altLang="en-US" sz="3200" dirty="0"/>
              <a:t>数据库连接池 简介</a:t>
            </a:r>
            <a:endParaRPr lang="en-US" altLang="zh-CN" sz="3200" dirty="0"/>
          </a:p>
          <a:p>
            <a:pPr eaLnBrk="1" hangingPunct="1"/>
            <a:endParaRPr lang="zh-CN" altLang="en-US" dirty="0"/>
          </a:p>
        </p:txBody>
      </p:sp>
    </p:spTree>
    <p:extLst>
      <p:ext uri="{BB962C8B-B14F-4D97-AF65-F5344CB8AC3E}">
        <p14:creationId xmlns:p14="http://schemas.microsoft.com/office/powerpoint/2010/main" val="2258650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DAB7E0-458C-44D2-AE1C-1A4A72D9C079}"/>
              </a:ext>
            </a:extLst>
          </p:cNvPr>
          <p:cNvSpPr>
            <a:spLocks noGrp="1"/>
          </p:cNvSpPr>
          <p:nvPr>
            <p:ph type="title"/>
          </p:nvPr>
        </p:nvSpPr>
        <p:spPr/>
        <p:txBody>
          <a:bodyPr/>
          <a:lstStyle/>
          <a:p>
            <a:r>
              <a:rPr lang="zh-CN" altLang="en-US" dirty="0"/>
              <a:t>元数据两个类</a:t>
            </a:r>
          </a:p>
        </p:txBody>
      </p:sp>
      <p:sp>
        <p:nvSpPr>
          <p:cNvPr id="3" name="内容占位符 2">
            <a:extLst>
              <a:ext uri="{FF2B5EF4-FFF2-40B4-BE49-F238E27FC236}">
                <a16:creationId xmlns:a16="http://schemas.microsoft.com/office/drawing/2014/main" id="{70CFF80A-41F6-4636-A405-74B85DA4818B}"/>
              </a:ext>
            </a:extLst>
          </p:cNvPr>
          <p:cNvSpPr>
            <a:spLocks noGrp="1"/>
          </p:cNvSpPr>
          <p:nvPr>
            <p:ph idx="1"/>
          </p:nvPr>
        </p:nvSpPr>
        <p:spPr/>
        <p:txBody>
          <a:bodyPr/>
          <a:lstStyle/>
          <a:p>
            <a:endParaRPr lang="en-US" altLang="zh-CN" dirty="0"/>
          </a:p>
          <a:p>
            <a:r>
              <a:rPr lang="en-US" altLang="zh-CN" dirty="0" err="1"/>
              <a:t>DatabaseMetaData</a:t>
            </a:r>
            <a:endParaRPr lang="en-US" altLang="zh-CN" dirty="0"/>
          </a:p>
          <a:p>
            <a:endParaRPr lang="en-US" altLang="zh-CN" dirty="0"/>
          </a:p>
          <a:p>
            <a:r>
              <a:rPr lang="en-US" altLang="zh-CN" dirty="0" err="1"/>
              <a:t>ResultSetMetaData</a:t>
            </a:r>
            <a:endParaRPr lang="zh-CN" altLang="en-US" dirty="0"/>
          </a:p>
        </p:txBody>
      </p:sp>
    </p:spTree>
    <p:extLst>
      <p:ext uri="{BB962C8B-B14F-4D97-AF65-F5344CB8AC3E}">
        <p14:creationId xmlns:p14="http://schemas.microsoft.com/office/powerpoint/2010/main" val="167047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539552" y="915560"/>
            <a:ext cx="8229600" cy="857256"/>
          </a:xfrm>
        </p:spPr>
        <p:txBody>
          <a:bodyPr/>
          <a:lstStyle/>
          <a:p>
            <a:r>
              <a:rPr lang="zh-CN" altLang="en-US" b="1" dirty="0">
                <a:latin typeface="Arial Unicode MS" pitchFamily="34" charset="-122"/>
                <a:ea typeface="Arial Unicode MS" pitchFamily="34" charset="-122"/>
                <a:cs typeface="Arial Unicode MS" pitchFamily="34" charset="-122"/>
              </a:rPr>
              <a:t>使用 </a:t>
            </a:r>
            <a:r>
              <a:rPr lang="en-US" altLang="zh-CN" b="1" dirty="0">
                <a:latin typeface="Arial Unicode MS" pitchFamily="34" charset="-122"/>
                <a:ea typeface="Arial Unicode MS" pitchFamily="34" charset="-122"/>
                <a:cs typeface="Arial Unicode MS" pitchFamily="34" charset="-122"/>
              </a:rPr>
              <a:t>JDBC </a:t>
            </a:r>
            <a:r>
              <a:rPr lang="zh-CN" altLang="en-US" b="1" dirty="0">
                <a:latin typeface="Arial Unicode MS" pitchFamily="34" charset="-122"/>
                <a:ea typeface="Arial Unicode MS" pitchFamily="34" charset="-122"/>
                <a:cs typeface="Arial Unicode MS" pitchFamily="34" charset="-122"/>
              </a:rPr>
              <a:t>驱动程序处理元数据</a:t>
            </a:r>
            <a:r>
              <a:rPr lang="zh-CN" altLang="en-US" dirty="0">
                <a:latin typeface="Arial Unicode MS" pitchFamily="34" charset="-122"/>
                <a:ea typeface="Arial Unicode MS" pitchFamily="34" charset="-122"/>
                <a:cs typeface="Arial Unicode MS" pitchFamily="34" charset="-122"/>
              </a:rPr>
              <a:t> </a:t>
            </a:r>
          </a:p>
        </p:txBody>
      </p:sp>
      <p:sp>
        <p:nvSpPr>
          <p:cNvPr id="533507" name="Rectangle 3"/>
          <p:cNvSpPr>
            <a:spLocks noGrp="1" noChangeArrowheads="1"/>
          </p:cNvSpPr>
          <p:nvPr>
            <p:ph type="body" idx="1"/>
          </p:nvPr>
        </p:nvSpPr>
        <p:spPr>
          <a:xfrm>
            <a:off x="539552" y="1988840"/>
            <a:ext cx="7858180" cy="4098925"/>
          </a:xfrm>
        </p:spPr>
        <p:txBody>
          <a:bodyPr>
            <a:normAutofit/>
          </a:bodyPr>
          <a:lstStyle/>
          <a:p>
            <a:r>
              <a:rPr lang="en-US" altLang="zh-CN" sz="2400" dirty="0"/>
              <a:t>Java </a:t>
            </a:r>
            <a:r>
              <a:rPr lang="zh-CN" altLang="en-US" sz="2400" dirty="0"/>
              <a:t>通过</a:t>
            </a:r>
            <a:r>
              <a:rPr lang="en-US" altLang="zh-CN" sz="2400" dirty="0"/>
              <a:t>JDBC</a:t>
            </a:r>
            <a:r>
              <a:rPr lang="zh-CN" altLang="en-US" sz="2400" dirty="0"/>
              <a:t>获得连接以后，得到一个</a:t>
            </a:r>
            <a:r>
              <a:rPr lang="en-US" altLang="zh-CN" sz="2400" dirty="0"/>
              <a:t>Connection </a:t>
            </a:r>
            <a:r>
              <a:rPr lang="zh-CN" altLang="en-US" sz="2400" dirty="0"/>
              <a:t>对象，可以从这个对象获得</a:t>
            </a:r>
            <a:r>
              <a:rPr lang="zh-CN" altLang="en-US" sz="2400" b="1" dirty="0">
                <a:solidFill>
                  <a:srgbClr val="0000FF"/>
                </a:solidFill>
              </a:rPr>
              <a:t>有关数据库管理系统的各种信息</a:t>
            </a:r>
            <a:r>
              <a:rPr lang="zh-CN" altLang="en-US" sz="2400" dirty="0"/>
              <a:t>，包括数据库中的各个表，表中的各个列，数据类型，触发器，存储过程等各方面的信息。根据这些信息，</a:t>
            </a:r>
            <a:r>
              <a:rPr lang="en-US" altLang="zh-CN" sz="2400" dirty="0"/>
              <a:t>JDBC</a:t>
            </a:r>
            <a:r>
              <a:rPr lang="zh-CN" altLang="en-US" sz="2400" dirty="0"/>
              <a:t>可以访问一个实现事先并不了解的数据库。</a:t>
            </a:r>
          </a:p>
          <a:p>
            <a:r>
              <a:rPr lang="zh-CN" altLang="en-US" sz="2400" dirty="0"/>
              <a:t>获取这些信息的方法都是在</a:t>
            </a:r>
            <a:r>
              <a:rPr lang="en-US" altLang="zh-CN" sz="2400" b="1" dirty="0" err="1">
                <a:solidFill>
                  <a:srgbClr val="0000FF"/>
                </a:solidFill>
              </a:rPr>
              <a:t>DatabaseMetaData</a:t>
            </a:r>
            <a:r>
              <a:rPr lang="zh-CN" altLang="en-US" sz="2400" dirty="0"/>
              <a:t>类的对象上实现的，而</a:t>
            </a:r>
            <a:r>
              <a:rPr lang="en-US" altLang="zh-CN" sz="2400" dirty="0" err="1"/>
              <a:t>DataBaseMetaData</a:t>
            </a:r>
            <a:r>
              <a:rPr lang="zh-CN" altLang="en-US" sz="2400" dirty="0"/>
              <a:t>对象是在</a:t>
            </a:r>
            <a:r>
              <a:rPr lang="en-US" altLang="zh-CN" sz="2400" dirty="0"/>
              <a:t>Connection</a:t>
            </a:r>
            <a:r>
              <a:rPr lang="zh-CN" altLang="en-US" sz="2400" dirty="0"/>
              <a:t>对象上获得的。 </a:t>
            </a:r>
          </a:p>
        </p:txBody>
      </p:sp>
    </p:spTree>
    <p:extLst>
      <p:ext uri="{BB962C8B-B14F-4D97-AF65-F5344CB8AC3E}">
        <p14:creationId xmlns:p14="http://schemas.microsoft.com/office/powerpoint/2010/main" val="1148950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914400" y="692696"/>
            <a:ext cx="8229600" cy="1080120"/>
          </a:xfrm>
        </p:spPr>
        <p:txBody>
          <a:bodyPr/>
          <a:lstStyle/>
          <a:p>
            <a:r>
              <a:rPr lang="en-US" altLang="zh-CN" b="1" dirty="0" err="1"/>
              <a:t>DatabaseMetaData</a:t>
            </a:r>
            <a:r>
              <a:rPr lang="zh-CN" altLang="en-US" b="1" dirty="0"/>
              <a:t>类</a:t>
            </a:r>
            <a:r>
              <a:rPr lang="zh-CN" altLang="en-US" dirty="0"/>
              <a:t> </a:t>
            </a:r>
          </a:p>
        </p:txBody>
      </p:sp>
      <p:sp>
        <p:nvSpPr>
          <p:cNvPr id="534531" name="Rectangle 3"/>
          <p:cNvSpPr>
            <a:spLocks noGrp="1" noChangeArrowheads="1"/>
          </p:cNvSpPr>
          <p:nvPr>
            <p:ph type="body" idx="1"/>
          </p:nvPr>
        </p:nvSpPr>
        <p:spPr>
          <a:xfrm>
            <a:off x="395536" y="1916832"/>
            <a:ext cx="8280920" cy="4429156"/>
          </a:xfrm>
        </p:spPr>
        <p:txBody>
          <a:bodyPr>
            <a:normAutofit/>
          </a:bodyPr>
          <a:lstStyle/>
          <a:p>
            <a:r>
              <a:rPr lang="en-US" altLang="zh-CN" sz="2400" dirty="0" err="1">
                <a:latin typeface="Arial Unicode MS" pitchFamily="34" charset="-122"/>
                <a:ea typeface="Arial Unicode MS" pitchFamily="34" charset="-122"/>
                <a:cs typeface="Arial Unicode MS" pitchFamily="34" charset="-122"/>
              </a:rPr>
              <a:t>DatabaseMetaData</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类中提供了许多方法用于获得数据源的各种信息，通过这些方法可以非常详细的了解数据库的信息：</a:t>
            </a:r>
          </a:p>
          <a:p>
            <a:pPr lvl="1"/>
            <a:r>
              <a:rPr lang="en-US" altLang="zh-CN" sz="2200" dirty="0" err="1">
                <a:latin typeface="Arial Unicode MS" pitchFamily="34" charset="-122"/>
                <a:ea typeface="Arial Unicode MS" pitchFamily="34" charset="-122"/>
                <a:cs typeface="Arial Unicode MS" pitchFamily="34" charset="-122"/>
              </a:rPr>
              <a:t>getURL</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：返回一个</a:t>
            </a:r>
            <a:r>
              <a:rPr lang="en-US" altLang="zh-CN" sz="2200" dirty="0">
                <a:latin typeface="Arial Unicode MS" pitchFamily="34" charset="-122"/>
                <a:ea typeface="Arial Unicode MS" pitchFamily="34" charset="-122"/>
                <a:cs typeface="Arial Unicode MS" pitchFamily="34" charset="-122"/>
              </a:rPr>
              <a:t>String</a:t>
            </a:r>
            <a:r>
              <a:rPr lang="zh-CN" altLang="en-US" sz="2200" dirty="0">
                <a:latin typeface="Arial Unicode MS" pitchFamily="34" charset="-122"/>
                <a:ea typeface="Arial Unicode MS" pitchFamily="34" charset="-122"/>
                <a:cs typeface="Arial Unicode MS" pitchFamily="34" charset="-122"/>
              </a:rPr>
              <a:t>类对象，代表数据库的</a:t>
            </a:r>
            <a:r>
              <a:rPr lang="en-US" altLang="zh-CN" sz="2200" dirty="0">
                <a:latin typeface="Arial Unicode MS" pitchFamily="34" charset="-122"/>
                <a:ea typeface="Arial Unicode MS" pitchFamily="34" charset="-122"/>
                <a:cs typeface="Arial Unicode MS" pitchFamily="34" charset="-122"/>
              </a:rPr>
              <a:t>URL</a:t>
            </a:r>
            <a:r>
              <a:rPr lang="zh-CN" altLang="en-US" sz="2200" dirty="0">
                <a:latin typeface="Arial Unicode MS" pitchFamily="34" charset="-122"/>
                <a:ea typeface="Arial Unicode MS" pitchFamily="34" charset="-122"/>
                <a:cs typeface="Arial Unicode MS" pitchFamily="34" charset="-122"/>
              </a:rPr>
              <a:t>。</a:t>
            </a:r>
          </a:p>
          <a:p>
            <a:pPr lvl="1"/>
            <a:r>
              <a:rPr lang="en-US" altLang="zh-CN" sz="2200" dirty="0" err="1">
                <a:latin typeface="Arial Unicode MS" pitchFamily="34" charset="-122"/>
                <a:ea typeface="Arial Unicode MS" pitchFamily="34" charset="-122"/>
                <a:cs typeface="Arial Unicode MS" pitchFamily="34" charset="-122"/>
              </a:rPr>
              <a:t>getUserName</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：返回连接当前数据库管理系统的用户名。</a:t>
            </a:r>
          </a:p>
          <a:p>
            <a:pPr lvl="1"/>
            <a:r>
              <a:rPr lang="en-US" altLang="zh-CN" sz="2200" dirty="0" err="1">
                <a:latin typeface="Arial Unicode MS" pitchFamily="34" charset="-122"/>
                <a:ea typeface="Arial Unicode MS" pitchFamily="34" charset="-122"/>
                <a:cs typeface="Arial Unicode MS" pitchFamily="34" charset="-122"/>
              </a:rPr>
              <a:t>isReadOnly</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：返回一个</a:t>
            </a:r>
            <a:r>
              <a:rPr lang="en-US" altLang="zh-CN" sz="2200" dirty="0" err="1">
                <a:latin typeface="Arial Unicode MS" pitchFamily="34" charset="-122"/>
                <a:ea typeface="Arial Unicode MS" pitchFamily="34" charset="-122"/>
                <a:cs typeface="Arial Unicode MS" pitchFamily="34" charset="-122"/>
              </a:rPr>
              <a:t>boolean</a:t>
            </a:r>
            <a:r>
              <a:rPr lang="zh-CN" altLang="en-US" sz="2200" dirty="0">
                <a:latin typeface="Arial Unicode MS" pitchFamily="34" charset="-122"/>
                <a:ea typeface="Arial Unicode MS" pitchFamily="34" charset="-122"/>
                <a:cs typeface="Arial Unicode MS" pitchFamily="34" charset="-122"/>
              </a:rPr>
              <a:t>值，指示数据库是否只允许读操作。</a:t>
            </a:r>
          </a:p>
          <a:p>
            <a:pPr lvl="1"/>
            <a:r>
              <a:rPr lang="en-US" altLang="zh-CN" sz="2200" dirty="0" err="1">
                <a:latin typeface="Arial Unicode MS" pitchFamily="34" charset="-122"/>
                <a:ea typeface="Arial Unicode MS" pitchFamily="34" charset="-122"/>
                <a:cs typeface="Arial Unicode MS" pitchFamily="34" charset="-122"/>
              </a:rPr>
              <a:t>getDatabaseProductName</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：返回数据库的产品名称。</a:t>
            </a:r>
          </a:p>
          <a:p>
            <a:pPr lvl="1"/>
            <a:r>
              <a:rPr lang="en-US" altLang="zh-CN" sz="2200" dirty="0" err="1">
                <a:latin typeface="Arial Unicode MS" pitchFamily="34" charset="-122"/>
                <a:ea typeface="Arial Unicode MS" pitchFamily="34" charset="-122"/>
                <a:cs typeface="Arial Unicode MS" pitchFamily="34" charset="-122"/>
              </a:rPr>
              <a:t>getDatabaseProductVersion</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：返回数据库的版本号。</a:t>
            </a:r>
          </a:p>
          <a:p>
            <a:pPr lvl="1"/>
            <a:r>
              <a:rPr lang="en-US" altLang="zh-CN" sz="2200" dirty="0" err="1">
                <a:latin typeface="Arial Unicode MS" pitchFamily="34" charset="-122"/>
                <a:ea typeface="Arial Unicode MS" pitchFamily="34" charset="-122"/>
                <a:cs typeface="Arial Unicode MS" pitchFamily="34" charset="-122"/>
              </a:rPr>
              <a:t>getDriverName</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：返回驱动驱动程序的名称。</a:t>
            </a:r>
          </a:p>
          <a:p>
            <a:pPr lvl="1"/>
            <a:r>
              <a:rPr lang="en-US" altLang="zh-CN" sz="2200" dirty="0" err="1">
                <a:latin typeface="Arial Unicode MS" pitchFamily="34" charset="-122"/>
                <a:ea typeface="Arial Unicode MS" pitchFamily="34" charset="-122"/>
                <a:cs typeface="Arial Unicode MS" pitchFamily="34" charset="-122"/>
              </a:rPr>
              <a:t>getDriverVersion</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：返回驱动程序的版本号。</a:t>
            </a:r>
          </a:p>
        </p:txBody>
      </p:sp>
    </p:spTree>
    <p:extLst>
      <p:ext uri="{BB962C8B-B14F-4D97-AF65-F5344CB8AC3E}">
        <p14:creationId xmlns:p14="http://schemas.microsoft.com/office/powerpoint/2010/main" val="3298353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878904" y="692696"/>
            <a:ext cx="8229600" cy="857256"/>
          </a:xfrm>
        </p:spPr>
        <p:txBody>
          <a:bodyPr/>
          <a:lstStyle/>
          <a:p>
            <a:r>
              <a:rPr lang="en-US" altLang="zh-CN" b="1" dirty="0" err="1">
                <a:latin typeface="Arial Unicode MS" pitchFamily="34" charset="-122"/>
                <a:ea typeface="Arial Unicode MS" pitchFamily="34" charset="-122"/>
                <a:cs typeface="Arial Unicode MS" pitchFamily="34" charset="-122"/>
              </a:rPr>
              <a:t>ResultSetMetaData</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类</a:t>
            </a:r>
          </a:p>
        </p:txBody>
      </p:sp>
      <p:sp>
        <p:nvSpPr>
          <p:cNvPr id="535555" name="Rectangle 3"/>
          <p:cNvSpPr>
            <a:spLocks noGrp="1" noChangeArrowheads="1"/>
          </p:cNvSpPr>
          <p:nvPr>
            <p:ph type="body" idx="1"/>
          </p:nvPr>
        </p:nvSpPr>
        <p:spPr>
          <a:xfrm>
            <a:off x="395536" y="1772816"/>
            <a:ext cx="8352928" cy="4357718"/>
          </a:xfrm>
        </p:spPr>
        <p:txBody>
          <a:bodyPr/>
          <a:lstStyle/>
          <a:p>
            <a:r>
              <a:rPr lang="zh-CN" altLang="en-US" sz="2400" dirty="0">
                <a:latin typeface="宋体" pitchFamily="2" charset="-122"/>
              </a:rPr>
              <a:t>可用于获取关于 </a:t>
            </a:r>
            <a:r>
              <a:rPr lang="en-US" altLang="zh-CN" sz="2400" dirty="0" err="1">
                <a:latin typeface="宋体" pitchFamily="2" charset="-122"/>
              </a:rPr>
              <a:t>ResultSet</a:t>
            </a:r>
            <a:r>
              <a:rPr lang="en-US" altLang="zh-CN" sz="2400" dirty="0">
                <a:latin typeface="宋体" pitchFamily="2" charset="-122"/>
              </a:rPr>
              <a:t> </a:t>
            </a:r>
            <a:r>
              <a:rPr lang="zh-CN" altLang="en-US" sz="2400" dirty="0">
                <a:latin typeface="宋体" pitchFamily="2" charset="-122"/>
              </a:rPr>
              <a:t>对象中列的类型和属性信息的对象：</a:t>
            </a:r>
          </a:p>
          <a:p>
            <a:pPr lvl="1"/>
            <a:r>
              <a:rPr lang="en-US" altLang="zh-CN" sz="2000" b="1" dirty="0" err="1"/>
              <a:t>getColumnName</a:t>
            </a:r>
            <a:r>
              <a:rPr lang="en-US" altLang="zh-CN" sz="2000" dirty="0"/>
              <a:t>(</a:t>
            </a:r>
            <a:r>
              <a:rPr lang="en-US" altLang="zh-CN" sz="2000" dirty="0" err="1"/>
              <a:t>int</a:t>
            </a:r>
            <a:r>
              <a:rPr lang="en-US" altLang="zh-CN" sz="2000" dirty="0"/>
              <a:t> column)</a:t>
            </a:r>
            <a:r>
              <a:rPr lang="zh-CN" altLang="en-US" sz="2000" dirty="0"/>
              <a:t>：获取指定列的名称</a:t>
            </a:r>
          </a:p>
          <a:p>
            <a:pPr lvl="1"/>
            <a:r>
              <a:rPr lang="en-US" altLang="zh-CN" sz="2000" b="1" dirty="0" err="1"/>
              <a:t>getColumnCount</a:t>
            </a:r>
            <a:r>
              <a:rPr lang="en-US" altLang="zh-CN" sz="2000" dirty="0"/>
              <a:t>()</a:t>
            </a:r>
            <a:r>
              <a:rPr lang="zh-CN" altLang="en-US" sz="2000" dirty="0"/>
              <a:t>：返回当前 </a:t>
            </a:r>
            <a:r>
              <a:rPr lang="en-US" altLang="zh-CN" sz="2000" dirty="0" err="1"/>
              <a:t>ResultSet</a:t>
            </a:r>
            <a:r>
              <a:rPr lang="en-US" altLang="zh-CN" sz="2000" dirty="0"/>
              <a:t> </a:t>
            </a:r>
            <a:r>
              <a:rPr lang="zh-CN" altLang="en-US" sz="2000" dirty="0"/>
              <a:t>对象中的列数。 </a:t>
            </a:r>
          </a:p>
          <a:p>
            <a:pPr lvl="1"/>
            <a:r>
              <a:rPr lang="en-US" altLang="zh-CN" sz="2000" b="1" dirty="0" err="1"/>
              <a:t>getColumnTypeName</a:t>
            </a:r>
            <a:r>
              <a:rPr lang="en-US" altLang="zh-CN" sz="2000" dirty="0"/>
              <a:t>(</a:t>
            </a:r>
            <a:r>
              <a:rPr lang="en-US" altLang="zh-CN" sz="2000" dirty="0" err="1"/>
              <a:t>int</a:t>
            </a:r>
            <a:r>
              <a:rPr lang="en-US" altLang="zh-CN" sz="2000" dirty="0"/>
              <a:t> column)</a:t>
            </a:r>
            <a:r>
              <a:rPr lang="zh-CN" altLang="en-US" sz="2000" dirty="0"/>
              <a:t>：检索指定列的数据库特定的类型名称。 </a:t>
            </a:r>
          </a:p>
          <a:p>
            <a:pPr lvl="1"/>
            <a:r>
              <a:rPr lang="en-US" altLang="zh-CN" sz="2000" b="1" dirty="0" err="1"/>
              <a:t>getColumnDisplaySize</a:t>
            </a:r>
            <a:r>
              <a:rPr lang="en-US" altLang="zh-CN" sz="2000" dirty="0"/>
              <a:t>(</a:t>
            </a:r>
            <a:r>
              <a:rPr lang="en-US" altLang="zh-CN" sz="2000" dirty="0" err="1"/>
              <a:t>int</a:t>
            </a:r>
            <a:r>
              <a:rPr lang="en-US" altLang="zh-CN" sz="2000" dirty="0"/>
              <a:t> column)</a:t>
            </a:r>
            <a:r>
              <a:rPr lang="zh-CN" altLang="en-US" sz="2000" dirty="0"/>
              <a:t>：指示指定列的最大标准宽度，以字符为单位。 </a:t>
            </a:r>
          </a:p>
          <a:p>
            <a:pPr lvl="1"/>
            <a:r>
              <a:rPr lang="en-US" altLang="zh-CN" sz="2000" b="1" dirty="0" err="1"/>
              <a:t>isNullable</a:t>
            </a:r>
            <a:r>
              <a:rPr lang="en-US" altLang="zh-CN" sz="2000" dirty="0"/>
              <a:t>(</a:t>
            </a:r>
            <a:r>
              <a:rPr lang="en-US" altLang="zh-CN" sz="2000" dirty="0" err="1"/>
              <a:t>int</a:t>
            </a:r>
            <a:r>
              <a:rPr lang="en-US" altLang="zh-CN" sz="2000" dirty="0"/>
              <a:t> column)</a:t>
            </a:r>
            <a:r>
              <a:rPr lang="zh-CN" altLang="en-US" sz="2000" dirty="0"/>
              <a:t>：指示指定列中的值是否可以为 </a:t>
            </a:r>
            <a:r>
              <a:rPr lang="en-US" altLang="zh-CN" sz="2000" dirty="0"/>
              <a:t>null</a:t>
            </a:r>
            <a:r>
              <a:rPr lang="zh-CN" altLang="en-US" sz="2000" dirty="0"/>
              <a:t>。 </a:t>
            </a:r>
          </a:p>
          <a:p>
            <a:pPr lvl="1"/>
            <a:r>
              <a:rPr lang="zh-CN" altLang="en-US" sz="2000" dirty="0"/>
              <a:t> </a:t>
            </a:r>
            <a:r>
              <a:rPr lang="en-US" altLang="zh-CN" sz="2000" b="1" dirty="0" err="1"/>
              <a:t>isAutoIncrement</a:t>
            </a:r>
            <a:r>
              <a:rPr lang="en-US" altLang="zh-CN" sz="2000" dirty="0"/>
              <a:t>(</a:t>
            </a:r>
            <a:r>
              <a:rPr lang="en-US" altLang="zh-CN" sz="2000" dirty="0" err="1"/>
              <a:t>int</a:t>
            </a:r>
            <a:r>
              <a:rPr lang="en-US" altLang="zh-CN" sz="2000" dirty="0"/>
              <a:t> column)</a:t>
            </a:r>
            <a:r>
              <a:rPr lang="zh-CN" altLang="en-US" sz="2000" dirty="0"/>
              <a:t>：指示是否自动为指定列进行编号，这样这些列仍然是只读的。 </a:t>
            </a:r>
            <a:endParaRPr lang="zh-CN" altLang="en-US" sz="2000" dirty="0">
              <a:latin typeface="宋体" pitchFamily="2" charset="-122"/>
            </a:endParaRPr>
          </a:p>
        </p:txBody>
      </p:sp>
    </p:spTree>
    <p:extLst>
      <p:ext uri="{BB962C8B-B14F-4D97-AF65-F5344CB8AC3E}">
        <p14:creationId xmlns:p14="http://schemas.microsoft.com/office/powerpoint/2010/main" val="3494804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1FF43C5B-AACA-4752-809F-4C364E9F3551}"/>
              </a:ext>
            </a:extLst>
          </p:cNvPr>
          <p:cNvSpPr>
            <a:spLocks noGrp="1" noChangeArrowheads="1"/>
          </p:cNvSpPr>
          <p:nvPr>
            <p:ph type="title"/>
          </p:nvPr>
        </p:nvSpPr>
        <p:spPr>
          <a:xfrm>
            <a:off x="628650" y="365125"/>
            <a:ext cx="7886700" cy="777875"/>
          </a:xfrm>
        </p:spPr>
        <p:txBody>
          <a:bodyPr/>
          <a:lstStyle/>
          <a:p>
            <a:pPr eaLnBrk="1" hangingPunct="1"/>
            <a:r>
              <a:rPr lang="zh-CN" altLang="en-US" sz="3200" b="1" i="1" dirty="0">
                <a:ea typeface="新宋体" panose="02010609030101010101" pitchFamily="49" charset="-122"/>
              </a:rPr>
              <a:t>使用</a:t>
            </a:r>
            <a:r>
              <a:rPr lang="en-US" altLang="zh-CN" sz="3200" b="1" i="1" dirty="0">
                <a:ea typeface="新宋体" panose="02010609030101010101" pitchFamily="49" charset="-122"/>
              </a:rPr>
              <a:t>JDBC</a:t>
            </a:r>
            <a:r>
              <a:rPr lang="zh-CN" altLang="en-US" sz="3200" b="1" i="1" dirty="0">
                <a:ea typeface="新宋体" panose="02010609030101010101" pitchFamily="49" charset="-122"/>
              </a:rPr>
              <a:t>对数据库进行</a:t>
            </a:r>
            <a:r>
              <a:rPr lang="en-US" altLang="zh-CN" sz="3200" b="1" i="1" dirty="0">
                <a:ea typeface="新宋体" panose="02010609030101010101" pitchFamily="49" charset="-122"/>
              </a:rPr>
              <a:t>CRUD</a:t>
            </a:r>
          </a:p>
        </p:txBody>
      </p:sp>
      <p:sp>
        <p:nvSpPr>
          <p:cNvPr id="17412" name="Rectangle 3">
            <a:extLst>
              <a:ext uri="{FF2B5EF4-FFF2-40B4-BE49-F238E27FC236}">
                <a16:creationId xmlns:a16="http://schemas.microsoft.com/office/drawing/2014/main" id="{7449B2C9-55FE-4EC8-8160-D098E9E9CA13}"/>
              </a:ext>
            </a:extLst>
          </p:cNvPr>
          <p:cNvSpPr>
            <a:spLocks noGrp="1" noChangeArrowheads="1"/>
          </p:cNvSpPr>
          <p:nvPr>
            <p:ph type="body" idx="1"/>
          </p:nvPr>
        </p:nvSpPr>
        <p:spPr>
          <a:xfrm>
            <a:off x="628650" y="1371600"/>
            <a:ext cx="7886700" cy="4876800"/>
          </a:xfrm>
        </p:spPr>
        <p:txBody>
          <a:bodyPr/>
          <a:lstStyle/>
          <a:p>
            <a:pPr eaLnBrk="1" hangingPunct="1">
              <a:lnSpc>
                <a:spcPct val="90000"/>
              </a:lnSpc>
            </a:pPr>
            <a:r>
              <a:rPr lang="en-US" altLang="zh-CN" sz="2000" dirty="0" err="1"/>
              <a:t>Jdbc</a:t>
            </a:r>
            <a:r>
              <a:rPr lang="zh-CN" altLang="en-US" sz="2000" dirty="0"/>
              <a:t>中的</a:t>
            </a:r>
            <a:r>
              <a:rPr lang="en-US" altLang="zh-CN" sz="2000" dirty="0"/>
              <a:t>statement</a:t>
            </a:r>
            <a:r>
              <a:rPr lang="zh-CN" altLang="en-US" sz="2000" dirty="0"/>
              <a:t>对象用于向数据库发送</a:t>
            </a:r>
            <a:r>
              <a:rPr lang="en-US" altLang="zh-CN" sz="2000" dirty="0"/>
              <a:t>SQL</a:t>
            </a:r>
            <a:r>
              <a:rPr lang="zh-CN" altLang="en-US" sz="2000" dirty="0"/>
              <a:t>语句，想完成对数据库的增删改查，只需要通过这个对象向数据库发送增删改查语句即可。</a:t>
            </a:r>
          </a:p>
          <a:p>
            <a:pPr eaLnBrk="1" hangingPunct="1">
              <a:lnSpc>
                <a:spcPct val="90000"/>
              </a:lnSpc>
            </a:pPr>
            <a:endParaRPr lang="zh-CN" altLang="en-US" sz="2000" dirty="0"/>
          </a:p>
          <a:p>
            <a:pPr eaLnBrk="1" hangingPunct="1">
              <a:lnSpc>
                <a:spcPct val="90000"/>
              </a:lnSpc>
            </a:pPr>
            <a:r>
              <a:rPr lang="en-US" altLang="zh-CN" sz="2000" dirty="0"/>
              <a:t>Statement</a:t>
            </a:r>
            <a:r>
              <a:rPr lang="zh-CN" altLang="en-US" sz="2000" dirty="0"/>
              <a:t>对象的</a:t>
            </a:r>
            <a:r>
              <a:rPr lang="en-US" altLang="zh-CN" sz="2000" dirty="0" err="1"/>
              <a:t>executeUpdate</a:t>
            </a:r>
            <a:r>
              <a:rPr lang="zh-CN" altLang="en-US" sz="2000" dirty="0"/>
              <a:t>方法，用于向数据库发送增、删、改的</a:t>
            </a:r>
            <a:r>
              <a:rPr lang="en-US" altLang="zh-CN" sz="2000" dirty="0" err="1"/>
              <a:t>sql</a:t>
            </a:r>
            <a:r>
              <a:rPr lang="zh-CN" altLang="en-US" sz="2000" dirty="0"/>
              <a:t>语句，</a:t>
            </a:r>
            <a:r>
              <a:rPr lang="en-US" altLang="zh-CN" sz="2000" dirty="0" err="1"/>
              <a:t>executeUpdate</a:t>
            </a:r>
            <a:r>
              <a:rPr lang="zh-CN" altLang="en-US" sz="2000" dirty="0"/>
              <a:t>执行完后，将会返回一个整数</a:t>
            </a:r>
            <a:r>
              <a:rPr lang="en-US" altLang="zh-CN" sz="2000" dirty="0"/>
              <a:t>(</a:t>
            </a:r>
            <a:r>
              <a:rPr lang="zh-CN" altLang="en-US" sz="2000" dirty="0">
                <a:solidFill>
                  <a:srgbClr val="FF0000"/>
                </a:solidFill>
              </a:rPr>
              <a:t>即增删改语句导致了数据库几行数据发生了变化</a:t>
            </a:r>
            <a:r>
              <a:rPr lang="en-US" altLang="zh-CN" sz="2000" dirty="0"/>
              <a:t>)</a:t>
            </a:r>
            <a:r>
              <a:rPr lang="zh-CN" altLang="en-US" sz="2000" dirty="0"/>
              <a:t>。</a:t>
            </a:r>
          </a:p>
          <a:p>
            <a:pPr eaLnBrk="1" hangingPunct="1">
              <a:lnSpc>
                <a:spcPct val="90000"/>
              </a:lnSpc>
            </a:pPr>
            <a:endParaRPr lang="zh-CN" altLang="en-US" sz="2000" dirty="0"/>
          </a:p>
          <a:p>
            <a:pPr eaLnBrk="1" hangingPunct="1">
              <a:lnSpc>
                <a:spcPct val="90000"/>
              </a:lnSpc>
            </a:pPr>
            <a:r>
              <a:rPr lang="en-US" altLang="zh-CN" sz="2000" dirty="0" err="1"/>
              <a:t>Statement.executeQuery</a:t>
            </a:r>
            <a:r>
              <a:rPr lang="zh-CN" altLang="en-US" sz="2000" dirty="0"/>
              <a:t>方法用于向数据库发送查询语句，</a:t>
            </a:r>
            <a:r>
              <a:rPr lang="en-US" altLang="zh-CN" sz="2000" dirty="0" err="1"/>
              <a:t>executeQuery</a:t>
            </a:r>
            <a:r>
              <a:rPr lang="zh-CN" altLang="en-US" sz="2000" dirty="0"/>
              <a:t>方法返回代表查询结果的</a:t>
            </a:r>
            <a:r>
              <a:rPr lang="en-US" altLang="zh-CN" sz="2000" dirty="0" err="1"/>
              <a:t>ResultSet</a:t>
            </a:r>
            <a:r>
              <a:rPr lang="zh-CN" altLang="en-US" sz="2000" dirty="0"/>
              <a:t>对象。</a:t>
            </a:r>
          </a:p>
          <a:p>
            <a:pPr eaLnBrk="1" hangingPunct="1">
              <a:lnSpc>
                <a:spcPct val="90000"/>
              </a:lnSpc>
            </a:pPr>
            <a:endParaRPr lang="zh-CN" altLang="en-US" sz="2000" dirty="0"/>
          </a:p>
          <a:p>
            <a:pPr eaLnBrk="1" hangingPunct="1">
              <a:lnSpc>
                <a:spcPct val="90000"/>
              </a:lnSpc>
            </a:pPr>
            <a:r>
              <a:rPr lang="zh-CN" altLang="en-US" sz="2000" dirty="0"/>
              <a:t>练习：编写程序对</a:t>
            </a:r>
            <a:r>
              <a:rPr lang="en-US" altLang="zh-CN" sz="2000" dirty="0"/>
              <a:t>User</a:t>
            </a:r>
            <a:r>
              <a:rPr lang="zh-CN" altLang="en-US" sz="2000" dirty="0"/>
              <a:t>表进行增删改查操作。</a:t>
            </a:r>
          </a:p>
          <a:p>
            <a:pPr eaLnBrk="1" hangingPunct="1">
              <a:lnSpc>
                <a:spcPct val="90000"/>
              </a:lnSpc>
            </a:pPr>
            <a:r>
              <a:rPr lang="zh-CN" altLang="en-US" sz="2000" dirty="0"/>
              <a:t>练习：编写工具类简化</a:t>
            </a:r>
            <a:r>
              <a:rPr lang="en-US" altLang="zh-CN" sz="2000" dirty="0"/>
              <a:t>CRUD</a:t>
            </a:r>
            <a:r>
              <a:rPr lang="zh-CN" altLang="en-US" sz="2000" dirty="0"/>
              <a:t>操作。</a:t>
            </a:r>
            <a:r>
              <a:rPr lang="en-US" altLang="zh-CN" sz="2000" dirty="0"/>
              <a:t>(</a:t>
            </a:r>
            <a:r>
              <a:rPr lang="zh-CN" altLang="en-US" sz="2000" dirty="0"/>
              <a:t>异常暂不处理</a:t>
            </a:r>
            <a:r>
              <a:rPr lang="en-US" altLang="zh-CN" sz="2000" dirty="0"/>
              <a:t>)</a:t>
            </a:r>
          </a:p>
        </p:txBody>
      </p:sp>
    </p:spTree>
    <p:extLst>
      <p:ext uri="{BB962C8B-B14F-4D97-AF65-F5344CB8AC3E}">
        <p14:creationId xmlns:p14="http://schemas.microsoft.com/office/powerpoint/2010/main" val="545375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2E5D5-8309-402A-BA45-1DB78E5D71DF}"/>
              </a:ext>
            </a:extLst>
          </p:cNvPr>
          <p:cNvSpPr>
            <a:spLocks noGrp="1"/>
          </p:cNvSpPr>
          <p:nvPr>
            <p:ph type="title"/>
          </p:nvPr>
        </p:nvSpPr>
        <p:spPr>
          <a:xfrm>
            <a:off x="628650" y="365125"/>
            <a:ext cx="7886700" cy="930275"/>
          </a:xfrm>
        </p:spPr>
        <p:txBody>
          <a:bodyPr/>
          <a:lstStyle/>
          <a:p>
            <a:r>
              <a:rPr lang="en-US" altLang="zh-CN" dirty="0"/>
              <a:t>JDBC </a:t>
            </a:r>
            <a:r>
              <a:rPr lang="zh-CN" altLang="en-US" dirty="0"/>
              <a:t>的 </a:t>
            </a:r>
            <a:r>
              <a:rPr lang="en-US" altLang="zh-CN" dirty="0"/>
              <a:t>CRUD</a:t>
            </a:r>
            <a:endParaRPr lang="zh-CN" altLang="en-US" dirty="0"/>
          </a:p>
        </p:txBody>
      </p:sp>
      <p:sp>
        <p:nvSpPr>
          <p:cNvPr id="3" name="内容占位符 2">
            <a:extLst>
              <a:ext uri="{FF2B5EF4-FFF2-40B4-BE49-F238E27FC236}">
                <a16:creationId xmlns:a16="http://schemas.microsoft.com/office/drawing/2014/main" id="{A905B16B-3364-4FEF-8AC2-B73083CD72CA}"/>
              </a:ext>
            </a:extLst>
          </p:cNvPr>
          <p:cNvSpPr>
            <a:spLocks noGrp="1"/>
          </p:cNvSpPr>
          <p:nvPr>
            <p:ph idx="1"/>
          </p:nvPr>
        </p:nvSpPr>
        <p:spPr>
          <a:ln>
            <a:solidFill>
              <a:schemeClr val="accent1"/>
            </a:solidFill>
          </a:ln>
        </p:spPr>
        <p:txBody>
          <a:bodyPr/>
          <a:lstStyle/>
          <a:p>
            <a:r>
              <a:rPr lang="en-US" altLang="zh-CN" dirty="0"/>
              <a:t>SQL  explorer  </a:t>
            </a:r>
            <a:r>
              <a:rPr lang="zh-CN" altLang="en-US" dirty="0"/>
              <a:t>的 安装 </a:t>
            </a:r>
            <a:endParaRPr lang="en-US" altLang="zh-CN" dirty="0"/>
          </a:p>
          <a:p>
            <a:endParaRPr lang="en-US" altLang="zh-CN" dirty="0"/>
          </a:p>
          <a:p>
            <a:r>
              <a:rPr lang="en-US" altLang="zh-CN" dirty="0"/>
              <a:t>The update site for Eclipse SQL Explorer is http://eclipsesql.sourceforge.net/</a:t>
            </a:r>
          </a:p>
          <a:p>
            <a:endParaRPr lang="zh-CN" altLang="en-US" dirty="0"/>
          </a:p>
        </p:txBody>
      </p:sp>
    </p:spTree>
    <p:extLst>
      <p:ext uri="{BB962C8B-B14F-4D97-AF65-F5344CB8AC3E}">
        <p14:creationId xmlns:p14="http://schemas.microsoft.com/office/powerpoint/2010/main" val="2213375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2E5D5-8309-402A-BA45-1DB78E5D71DF}"/>
              </a:ext>
            </a:extLst>
          </p:cNvPr>
          <p:cNvSpPr>
            <a:spLocks noGrp="1"/>
          </p:cNvSpPr>
          <p:nvPr>
            <p:ph type="title"/>
          </p:nvPr>
        </p:nvSpPr>
        <p:spPr>
          <a:xfrm>
            <a:off x="628650" y="365125"/>
            <a:ext cx="7886700" cy="930275"/>
          </a:xfrm>
        </p:spPr>
        <p:txBody>
          <a:bodyPr/>
          <a:lstStyle/>
          <a:p>
            <a:r>
              <a:rPr lang="en-US" altLang="zh-CN" dirty="0"/>
              <a:t>JDBC </a:t>
            </a:r>
            <a:r>
              <a:rPr lang="zh-CN" altLang="en-US" dirty="0"/>
              <a:t>的 </a:t>
            </a:r>
            <a:r>
              <a:rPr lang="en-US" altLang="zh-CN" dirty="0"/>
              <a:t>execute</a:t>
            </a:r>
            <a:endParaRPr lang="zh-CN" altLang="en-US" dirty="0"/>
          </a:p>
        </p:txBody>
      </p:sp>
      <p:sp>
        <p:nvSpPr>
          <p:cNvPr id="3" name="内容占位符 2">
            <a:extLst>
              <a:ext uri="{FF2B5EF4-FFF2-40B4-BE49-F238E27FC236}">
                <a16:creationId xmlns:a16="http://schemas.microsoft.com/office/drawing/2014/main" id="{A905B16B-3364-4FEF-8AC2-B73083CD72CA}"/>
              </a:ext>
            </a:extLst>
          </p:cNvPr>
          <p:cNvSpPr>
            <a:spLocks noGrp="1"/>
          </p:cNvSpPr>
          <p:nvPr>
            <p:ph idx="1"/>
          </p:nvPr>
        </p:nvSpPr>
        <p:spPr>
          <a:ln>
            <a:solidFill>
              <a:schemeClr val="accent1"/>
            </a:solidFill>
          </a:ln>
        </p:spPr>
        <p:txBody>
          <a:bodyPr/>
          <a:lstStyle/>
          <a:p>
            <a:pPr marL="0" indent="0">
              <a:buNone/>
            </a:pPr>
            <a:endParaRPr lang="en-US" altLang="zh-CN" dirty="0"/>
          </a:p>
          <a:p>
            <a:pPr marL="0" indent="0">
              <a:buNone/>
            </a:pPr>
            <a:r>
              <a:rPr lang="en-US" altLang="zh-CN" dirty="0" err="1"/>
              <a:t>boolean</a:t>
            </a:r>
            <a:r>
              <a:rPr lang="en-US" altLang="zh-CN" dirty="0"/>
              <a:t> execute </a:t>
            </a:r>
          </a:p>
          <a:p>
            <a:pPr marL="0" indent="0">
              <a:buNone/>
            </a:pPr>
            <a:endParaRPr lang="en-US" altLang="zh-CN" dirty="0"/>
          </a:p>
          <a:p>
            <a:pPr marL="0" indent="0">
              <a:buNone/>
            </a:pPr>
            <a:r>
              <a:rPr lang="en-US" altLang="zh-CN" dirty="0" err="1"/>
              <a:t>ResultSet</a:t>
            </a:r>
            <a:r>
              <a:rPr lang="en-US" altLang="zh-CN" dirty="0"/>
              <a:t> </a:t>
            </a:r>
            <a:r>
              <a:rPr lang="en-US" altLang="zh-CN" dirty="0" err="1"/>
              <a:t>executeQuery</a:t>
            </a:r>
            <a:endParaRPr lang="en-US" altLang="zh-CN" dirty="0"/>
          </a:p>
          <a:p>
            <a:pPr marL="0" indent="0">
              <a:buNone/>
            </a:pPr>
            <a:endParaRPr lang="en-US" altLang="zh-CN" dirty="0"/>
          </a:p>
          <a:p>
            <a:pPr marL="0" indent="0">
              <a:buNone/>
            </a:pPr>
            <a:r>
              <a:rPr lang="en-US" altLang="zh-CN" dirty="0" err="1"/>
              <a:t>int</a:t>
            </a:r>
            <a:r>
              <a:rPr lang="en-US" altLang="zh-CN" dirty="0"/>
              <a:t> </a:t>
            </a:r>
            <a:r>
              <a:rPr lang="en-US" altLang="zh-CN"/>
              <a:t>executeUpdate</a:t>
            </a:r>
            <a:endParaRPr lang="en-US" altLang="zh-CN" dirty="0"/>
          </a:p>
          <a:p>
            <a:pPr marL="0" indent="0">
              <a:buNone/>
            </a:pPr>
            <a:endParaRPr lang="en-US" altLang="zh-CN" dirty="0"/>
          </a:p>
          <a:p>
            <a:pPr marL="0" indent="0">
              <a:buNone/>
            </a:pPr>
            <a:r>
              <a:rPr lang="zh-CN" altLang="en-US" dirty="0"/>
              <a:t>的区别（</a:t>
            </a:r>
            <a:r>
              <a:rPr lang="en-US" altLang="zh-CN" dirty="0"/>
              <a:t>DDL</a:t>
            </a:r>
            <a:r>
              <a:rPr lang="zh-CN" altLang="en-US" dirty="0"/>
              <a:t>， </a:t>
            </a:r>
            <a:r>
              <a:rPr lang="en-US" altLang="zh-CN" dirty="0"/>
              <a:t>DQL</a:t>
            </a:r>
            <a:r>
              <a:rPr lang="zh-CN" altLang="en-US" dirty="0"/>
              <a:t>， </a:t>
            </a:r>
            <a:r>
              <a:rPr lang="en-US" altLang="zh-CN" dirty="0"/>
              <a:t>DML</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26217702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5676F358-DC76-4792-BBB1-19E22A775F49}"/>
              </a:ext>
            </a:extLst>
          </p:cNvPr>
          <p:cNvSpPr>
            <a:spLocks noGrp="1" noChangeArrowheads="1"/>
          </p:cNvSpPr>
          <p:nvPr>
            <p:ph type="title"/>
          </p:nvPr>
        </p:nvSpPr>
        <p:spPr>
          <a:xfrm>
            <a:off x="628650" y="365125"/>
            <a:ext cx="7886700" cy="777875"/>
          </a:xfrm>
        </p:spPr>
        <p:txBody>
          <a:bodyPr/>
          <a:lstStyle/>
          <a:p>
            <a:pPr eaLnBrk="1" hangingPunct="1"/>
            <a:r>
              <a:rPr lang="en-US" altLang="zh-CN" sz="3200" b="1" dirty="0"/>
              <a:t>CRUD</a:t>
            </a:r>
            <a:r>
              <a:rPr lang="zh-CN" altLang="en-US" sz="3200" b="1" dirty="0"/>
              <a:t>操作</a:t>
            </a:r>
            <a:r>
              <a:rPr lang="en-US" altLang="zh-CN" sz="3200" b="1" dirty="0"/>
              <a:t>-create</a:t>
            </a:r>
          </a:p>
        </p:txBody>
      </p:sp>
      <p:sp>
        <p:nvSpPr>
          <p:cNvPr id="18436" name="Rectangle 3">
            <a:extLst>
              <a:ext uri="{FF2B5EF4-FFF2-40B4-BE49-F238E27FC236}">
                <a16:creationId xmlns:a16="http://schemas.microsoft.com/office/drawing/2014/main" id="{87C389F1-97C1-42B3-9AD9-775805C06B6D}"/>
              </a:ext>
            </a:extLst>
          </p:cNvPr>
          <p:cNvSpPr>
            <a:spLocks noGrp="1" noChangeArrowheads="1"/>
          </p:cNvSpPr>
          <p:nvPr>
            <p:ph type="body" idx="1"/>
          </p:nvPr>
        </p:nvSpPr>
        <p:spPr>
          <a:xfrm>
            <a:off x="755650" y="1989138"/>
            <a:ext cx="7696200" cy="935037"/>
          </a:xfrm>
        </p:spPr>
        <p:txBody>
          <a:bodyPr/>
          <a:lstStyle/>
          <a:p>
            <a:pPr eaLnBrk="1" hangingPunct="1">
              <a:lnSpc>
                <a:spcPct val="90000"/>
              </a:lnSpc>
            </a:pPr>
            <a:r>
              <a:rPr lang="zh-CN" altLang="en-US" sz="2400" dirty="0"/>
              <a:t>使用</a:t>
            </a:r>
            <a:r>
              <a:rPr lang="en-US" altLang="zh-CN" sz="2400" dirty="0" err="1"/>
              <a:t>executeUpdate</a:t>
            </a:r>
            <a:r>
              <a:rPr lang="en-US" altLang="zh-CN" sz="2400" dirty="0"/>
              <a:t>(String </a:t>
            </a:r>
            <a:r>
              <a:rPr lang="en-US" altLang="zh-CN" sz="2400" dirty="0" err="1"/>
              <a:t>sql</a:t>
            </a:r>
            <a:r>
              <a:rPr lang="en-US" altLang="zh-CN" sz="2400" dirty="0"/>
              <a:t>)</a:t>
            </a:r>
            <a:r>
              <a:rPr lang="zh-CN" altLang="en-US" sz="2400" dirty="0"/>
              <a:t>方法完成数据添加操作，示例操作：</a:t>
            </a:r>
          </a:p>
          <a:p>
            <a:pPr lvl="1" eaLnBrk="1" hangingPunct="1">
              <a:lnSpc>
                <a:spcPct val="90000"/>
              </a:lnSpc>
              <a:buFontTx/>
              <a:buNone/>
            </a:pPr>
            <a:endParaRPr lang="en-US" altLang="zh-CN" sz="2000" dirty="0"/>
          </a:p>
        </p:txBody>
      </p:sp>
      <p:sp>
        <p:nvSpPr>
          <p:cNvPr id="18437" name="Rectangle 4">
            <a:extLst>
              <a:ext uri="{FF2B5EF4-FFF2-40B4-BE49-F238E27FC236}">
                <a16:creationId xmlns:a16="http://schemas.microsoft.com/office/drawing/2014/main" id="{288FC6BE-4066-4ECC-8373-C1255E1630B5}"/>
              </a:ext>
            </a:extLst>
          </p:cNvPr>
          <p:cNvSpPr>
            <a:spLocks noChangeArrowheads="1"/>
          </p:cNvSpPr>
          <p:nvPr/>
        </p:nvSpPr>
        <p:spPr bwMode="auto">
          <a:xfrm>
            <a:off x="827088" y="2852738"/>
            <a:ext cx="7561262" cy="33115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a:t>	Statement st = conn.createStatement();</a:t>
            </a:r>
          </a:p>
          <a:p>
            <a:pPr eaLnBrk="1" hangingPunct="1">
              <a:buFont typeface="Wingdings" panose="05000000000000000000" pitchFamily="2" charset="2"/>
              <a:buNone/>
            </a:pPr>
            <a:endParaRPr lang="en-US" altLang="zh-CN"/>
          </a:p>
          <a:p>
            <a:pPr eaLnBrk="1" hangingPunct="1">
              <a:buFont typeface="Wingdings" panose="05000000000000000000" pitchFamily="2" charset="2"/>
              <a:buNone/>
            </a:pPr>
            <a:r>
              <a:rPr lang="en-US" altLang="zh-CN"/>
              <a:t>	String sql = "insert into user(….) values(…..) "; </a:t>
            </a:r>
          </a:p>
          <a:p>
            <a:pPr eaLnBrk="1" hangingPunct="1">
              <a:buFont typeface="Wingdings" panose="05000000000000000000" pitchFamily="2" charset="2"/>
              <a:buNone/>
            </a:pPr>
            <a:endParaRPr lang="en-US" altLang="zh-CN"/>
          </a:p>
          <a:p>
            <a:pPr eaLnBrk="1" hangingPunct="1">
              <a:buFont typeface="Wingdings" panose="05000000000000000000" pitchFamily="2" charset="2"/>
              <a:buNone/>
            </a:pPr>
            <a:r>
              <a:rPr lang="en-US" altLang="zh-CN" b="1"/>
              <a:t>	int</a:t>
            </a:r>
            <a:r>
              <a:rPr lang="en-US" altLang="zh-CN"/>
              <a:t> num = st.executeUpdate(sql);</a:t>
            </a:r>
          </a:p>
          <a:p>
            <a:pPr eaLnBrk="1" hangingPunct="1">
              <a:buFont typeface="Wingdings" panose="05000000000000000000" pitchFamily="2" charset="2"/>
              <a:buNone/>
            </a:pPr>
            <a:endParaRPr lang="en-US" altLang="zh-CN"/>
          </a:p>
          <a:p>
            <a:pPr eaLnBrk="1" hangingPunct="1">
              <a:buFont typeface="Wingdings" panose="05000000000000000000" pitchFamily="2" charset="2"/>
              <a:buNone/>
            </a:pPr>
            <a:r>
              <a:rPr lang="en-US" altLang="zh-CN" b="1"/>
              <a:t>	if</a:t>
            </a:r>
            <a:r>
              <a:rPr lang="en-US" altLang="zh-CN"/>
              <a:t>(num&gt;0){</a:t>
            </a:r>
          </a:p>
          <a:p>
            <a:pPr eaLnBrk="1" hangingPunct="1">
              <a:buFont typeface="Wingdings" panose="05000000000000000000" pitchFamily="2" charset="2"/>
              <a:buNone/>
            </a:pPr>
            <a:r>
              <a:rPr lang="en-US" altLang="zh-CN"/>
              <a:t>		System.</a:t>
            </a:r>
            <a:r>
              <a:rPr lang="en-US" altLang="zh-CN" i="1"/>
              <a:t>out</a:t>
            </a:r>
            <a:r>
              <a:rPr lang="en-US" altLang="zh-CN"/>
              <a:t>.println("</a:t>
            </a:r>
            <a:r>
              <a:rPr lang="zh-CN" altLang="en-US"/>
              <a:t>插入成功！！！</a:t>
            </a:r>
            <a:r>
              <a:rPr lang="en-US" altLang="zh-CN"/>
              <a:t>");</a:t>
            </a:r>
          </a:p>
          <a:p>
            <a:pPr eaLnBrk="1" hangingPunct="1">
              <a:buFont typeface="Wingdings" panose="05000000000000000000" pitchFamily="2" charset="2"/>
              <a:buNone/>
            </a:pPr>
            <a:r>
              <a:rPr lang="en-US" altLang="zh-CN"/>
              <a:t>	}</a:t>
            </a:r>
          </a:p>
        </p:txBody>
      </p:sp>
    </p:spTree>
    <p:extLst>
      <p:ext uri="{BB962C8B-B14F-4D97-AF65-F5344CB8AC3E}">
        <p14:creationId xmlns:p14="http://schemas.microsoft.com/office/powerpoint/2010/main" val="33952883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02C621F3-7428-4BBD-83FB-C4F7069B42DC}"/>
              </a:ext>
            </a:extLst>
          </p:cNvPr>
          <p:cNvSpPr>
            <a:spLocks noGrp="1" noChangeArrowheads="1"/>
          </p:cNvSpPr>
          <p:nvPr>
            <p:ph type="title"/>
          </p:nvPr>
        </p:nvSpPr>
        <p:spPr/>
        <p:txBody>
          <a:bodyPr/>
          <a:lstStyle/>
          <a:p>
            <a:pPr eaLnBrk="1" hangingPunct="1"/>
            <a:r>
              <a:rPr lang="en-US" altLang="zh-CN" sz="3200" b="1" dirty="0"/>
              <a:t>CRUD</a:t>
            </a:r>
            <a:r>
              <a:rPr lang="zh-CN" altLang="en-US" sz="3200" b="1" dirty="0"/>
              <a:t>操作</a:t>
            </a:r>
            <a:r>
              <a:rPr lang="en-US" altLang="zh-CN" sz="3200" b="1" dirty="0"/>
              <a:t>-</a:t>
            </a:r>
            <a:r>
              <a:rPr lang="en-US" altLang="zh-CN" sz="3200" b="1" dirty="0" err="1"/>
              <a:t>updata</a:t>
            </a:r>
            <a:endParaRPr lang="en-US" altLang="zh-CN" sz="3200" b="1" dirty="0"/>
          </a:p>
        </p:txBody>
      </p:sp>
      <p:sp>
        <p:nvSpPr>
          <p:cNvPr id="19460" name="Rectangle 3">
            <a:extLst>
              <a:ext uri="{FF2B5EF4-FFF2-40B4-BE49-F238E27FC236}">
                <a16:creationId xmlns:a16="http://schemas.microsoft.com/office/drawing/2014/main" id="{43F5F0FA-0E04-4129-AA94-34DDC4BEA72F}"/>
              </a:ext>
            </a:extLst>
          </p:cNvPr>
          <p:cNvSpPr>
            <a:spLocks noGrp="1" noChangeArrowheads="1"/>
          </p:cNvSpPr>
          <p:nvPr>
            <p:ph type="body" idx="1"/>
          </p:nvPr>
        </p:nvSpPr>
        <p:spPr>
          <a:xfrm>
            <a:off x="684213" y="1989138"/>
            <a:ext cx="7767637" cy="719137"/>
          </a:xfrm>
        </p:spPr>
        <p:txBody>
          <a:bodyPr/>
          <a:lstStyle/>
          <a:p>
            <a:pPr eaLnBrk="1" hangingPunct="1">
              <a:lnSpc>
                <a:spcPct val="90000"/>
              </a:lnSpc>
            </a:pPr>
            <a:r>
              <a:rPr lang="zh-CN" altLang="en-US" sz="2400"/>
              <a:t>使用</a:t>
            </a:r>
            <a:r>
              <a:rPr lang="en-US" altLang="zh-CN" sz="2400"/>
              <a:t>executeUpdate(String sql)</a:t>
            </a:r>
            <a:r>
              <a:rPr lang="zh-CN" altLang="en-US" sz="2400"/>
              <a:t>方法完成数据修改操作，示例操作：</a:t>
            </a:r>
          </a:p>
          <a:p>
            <a:pPr lvl="1" eaLnBrk="1" hangingPunct="1">
              <a:lnSpc>
                <a:spcPct val="90000"/>
              </a:lnSpc>
              <a:buFontTx/>
              <a:buNone/>
            </a:pPr>
            <a:endParaRPr lang="en-US" altLang="zh-CN" sz="2000"/>
          </a:p>
        </p:txBody>
      </p:sp>
      <p:sp>
        <p:nvSpPr>
          <p:cNvPr id="19461" name="Rectangle 4">
            <a:extLst>
              <a:ext uri="{FF2B5EF4-FFF2-40B4-BE49-F238E27FC236}">
                <a16:creationId xmlns:a16="http://schemas.microsoft.com/office/drawing/2014/main" id="{B102323D-AA12-4FEB-80C8-66132F85516B}"/>
              </a:ext>
            </a:extLst>
          </p:cNvPr>
          <p:cNvSpPr>
            <a:spLocks noChangeArrowheads="1"/>
          </p:cNvSpPr>
          <p:nvPr/>
        </p:nvSpPr>
        <p:spPr bwMode="auto">
          <a:xfrm>
            <a:off x="827088" y="2852738"/>
            <a:ext cx="7561262" cy="33115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a:t>	Statement st = conn.createStatement();</a:t>
            </a:r>
          </a:p>
          <a:p>
            <a:pPr eaLnBrk="1" hangingPunct="1">
              <a:buFont typeface="Wingdings" panose="05000000000000000000" pitchFamily="2" charset="2"/>
              <a:buNone/>
            </a:pPr>
            <a:endParaRPr lang="en-US" altLang="zh-CN"/>
          </a:p>
          <a:p>
            <a:pPr eaLnBrk="1" hangingPunct="1">
              <a:buFont typeface="Wingdings" panose="05000000000000000000" pitchFamily="2" charset="2"/>
              <a:buNone/>
            </a:pPr>
            <a:r>
              <a:rPr lang="en-US" altLang="zh-CN"/>
              <a:t>	String sql = “update user set name=‘’ where name=‘’"; </a:t>
            </a:r>
          </a:p>
          <a:p>
            <a:pPr eaLnBrk="1" hangingPunct="1">
              <a:buFont typeface="Wingdings" panose="05000000000000000000" pitchFamily="2" charset="2"/>
              <a:buNone/>
            </a:pPr>
            <a:endParaRPr lang="en-US" altLang="zh-CN"/>
          </a:p>
          <a:p>
            <a:pPr eaLnBrk="1" hangingPunct="1">
              <a:buFont typeface="Wingdings" panose="05000000000000000000" pitchFamily="2" charset="2"/>
              <a:buNone/>
            </a:pPr>
            <a:r>
              <a:rPr lang="en-US" altLang="zh-CN" b="1"/>
              <a:t>	int</a:t>
            </a:r>
            <a:r>
              <a:rPr lang="en-US" altLang="zh-CN"/>
              <a:t> num = st.executeUpdate(sql);</a:t>
            </a:r>
          </a:p>
          <a:p>
            <a:pPr eaLnBrk="1" hangingPunct="1">
              <a:buFont typeface="Wingdings" panose="05000000000000000000" pitchFamily="2" charset="2"/>
              <a:buNone/>
            </a:pPr>
            <a:endParaRPr lang="en-US" altLang="zh-CN"/>
          </a:p>
          <a:p>
            <a:pPr eaLnBrk="1" hangingPunct="1">
              <a:buFont typeface="Wingdings" panose="05000000000000000000" pitchFamily="2" charset="2"/>
              <a:buNone/>
            </a:pPr>
            <a:r>
              <a:rPr lang="en-US" altLang="zh-CN" b="1"/>
              <a:t>	if</a:t>
            </a:r>
            <a:r>
              <a:rPr lang="en-US" altLang="zh-CN"/>
              <a:t>(num&gt;0){</a:t>
            </a:r>
          </a:p>
          <a:p>
            <a:pPr eaLnBrk="1" hangingPunct="1">
              <a:buFont typeface="Wingdings" panose="05000000000000000000" pitchFamily="2" charset="2"/>
              <a:buNone/>
            </a:pPr>
            <a:r>
              <a:rPr lang="en-US" altLang="zh-CN"/>
              <a:t>		System.</a:t>
            </a:r>
            <a:r>
              <a:rPr lang="en-US" altLang="zh-CN" i="1"/>
              <a:t>out</a:t>
            </a:r>
            <a:r>
              <a:rPr lang="en-US" altLang="zh-CN"/>
              <a:t>.println(“</a:t>
            </a:r>
            <a:r>
              <a:rPr lang="zh-CN" altLang="en-US"/>
              <a:t>修改成功！！！</a:t>
            </a:r>
            <a:r>
              <a:rPr lang="en-US" altLang="zh-CN"/>
              <a:t>");</a:t>
            </a:r>
          </a:p>
          <a:p>
            <a:pPr eaLnBrk="1" hangingPunct="1">
              <a:buFont typeface="Wingdings" panose="05000000000000000000" pitchFamily="2" charset="2"/>
              <a:buNone/>
            </a:pPr>
            <a:r>
              <a:rPr lang="en-US" altLang="zh-CN"/>
              <a:t>	}</a:t>
            </a:r>
          </a:p>
        </p:txBody>
      </p:sp>
    </p:spTree>
    <p:extLst>
      <p:ext uri="{BB962C8B-B14F-4D97-AF65-F5344CB8AC3E}">
        <p14:creationId xmlns:p14="http://schemas.microsoft.com/office/powerpoint/2010/main" val="387731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4D73BADF-FA63-49E9-A814-55FE65E70BA6}"/>
              </a:ext>
            </a:extLst>
          </p:cNvPr>
          <p:cNvSpPr>
            <a:spLocks noGrp="1" noChangeArrowheads="1"/>
          </p:cNvSpPr>
          <p:nvPr>
            <p:ph type="title"/>
          </p:nvPr>
        </p:nvSpPr>
        <p:spPr/>
        <p:txBody>
          <a:bodyPr/>
          <a:lstStyle/>
          <a:p>
            <a:pPr eaLnBrk="1" hangingPunct="1"/>
            <a:r>
              <a:rPr lang="en-US" altLang="zh-CN" sz="3200" b="1" dirty="0"/>
              <a:t>CRUD</a:t>
            </a:r>
            <a:r>
              <a:rPr lang="zh-CN" altLang="en-US" sz="3200" b="1" dirty="0"/>
              <a:t>操作</a:t>
            </a:r>
            <a:r>
              <a:rPr lang="en-US" altLang="zh-CN" sz="3200" b="1" dirty="0"/>
              <a:t>-delete</a:t>
            </a:r>
          </a:p>
        </p:txBody>
      </p:sp>
      <p:sp>
        <p:nvSpPr>
          <p:cNvPr id="20484" name="Rectangle 3">
            <a:extLst>
              <a:ext uri="{FF2B5EF4-FFF2-40B4-BE49-F238E27FC236}">
                <a16:creationId xmlns:a16="http://schemas.microsoft.com/office/drawing/2014/main" id="{B71E2EF2-9B58-4033-8584-8DFDA878B2F3}"/>
              </a:ext>
            </a:extLst>
          </p:cNvPr>
          <p:cNvSpPr>
            <a:spLocks noGrp="1" noChangeArrowheads="1"/>
          </p:cNvSpPr>
          <p:nvPr>
            <p:ph type="body" idx="1"/>
          </p:nvPr>
        </p:nvSpPr>
        <p:spPr>
          <a:xfrm>
            <a:off x="684213" y="1989138"/>
            <a:ext cx="7775575" cy="792162"/>
          </a:xfrm>
        </p:spPr>
        <p:txBody>
          <a:bodyPr/>
          <a:lstStyle/>
          <a:p>
            <a:pPr eaLnBrk="1" hangingPunct="1">
              <a:lnSpc>
                <a:spcPct val="90000"/>
              </a:lnSpc>
            </a:pPr>
            <a:r>
              <a:rPr lang="zh-CN" altLang="en-US" sz="2400"/>
              <a:t>使用</a:t>
            </a:r>
            <a:r>
              <a:rPr lang="en-US" altLang="zh-CN" sz="2400"/>
              <a:t>executeUpdate(String sql)</a:t>
            </a:r>
            <a:r>
              <a:rPr lang="zh-CN" altLang="en-US" sz="2400"/>
              <a:t>方法完成数据删除操作，示例操作：</a:t>
            </a:r>
          </a:p>
          <a:p>
            <a:pPr lvl="1" eaLnBrk="1" hangingPunct="1">
              <a:lnSpc>
                <a:spcPct val="90000"/>
              </a:lnSpc>
              <a:buFontTx/>
              <a:buNone/>
            </a:pPr>
            <a:endParaRPr lang="en-US" altLang="zh-CN" sz="2000"/>
          </a:p>
        </p:txBody>
      </p:sp>
      <p:sp>
        <p:nvSpPr>
          <p:cNvPr id="20485" name="Rectangle 4">
            <a:extLst>
              <a:ext uri="{FF2B5EF4-FFF2-40B4-BE49-F238E27FC236}">
                <a16:creationId xmlns:a16="http://schemas.microsoft.com/office/drawing/2014/main" id="{E6147EE8-D0E5-4AD5-A2E5-1E6B77A47628}"/>
              </a:ext>
            </a:extLst>
          </p:cNvPr>
          <p:cNvSpPr>
            <a:spLocks noChangeArrowheads="1"/>
          </p:cNvSpPr>
          <p:nvPr/>
        </p:nvSpPr>
        <p:spPr bwMode="auto">
          <a:xfrm>
            <a:off x="827088" y="2852738"/>
            <a:ext cx="7561262" cy="33115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a:t>	Statement st = conn.createStatement();</a:t>
            </a:r>
          </a:p>
          <a:p>
            <a:pPr eaLnBrk="1" hangingPunct="1">
              <a:buFont typeface="Wingdings" panose="05000000000000000000" pitchFamily="2" charset="2"/>
              <a:buNone/>
            </a:pPr>
            <a:endParaRPr lang="en-US" altLang="zh-CN"/>
          </a:p>
          <a:p>
            <a:pPr eaLnBrk="1" hangingPunct="1">
              <a:buFont typeface="Wingdings" panose="05000000000000000000" pitchFamily="2" charset="2"/>
              <a:buNone/>
            </a:pPr>
            <a:r>
              <a:rPr lang="en-US" altLang="zh-CN"/>
              <a:t>	String sql = “delete from user where id=1; </a:t>
            </a:r>
          </a:p>
          <a:p>
            <a:pPr eaLnBrk="1" hangingPunct="1">
              <a:buFont typeface="Wingdings" panose="05000000000000000000" pitchFamily="2" charset="2"/>
              <a:buNone/>
            </a:pPr>
            <a:endParaRPr lang="en-US" altLang="zh-CN"/>
          </a:p>
          <a:p>
            <a:pPr eaLnBrk="1" hangingPunct="1">
              <a:buFont typeface="Wingdings" panose="05000000000000000000" pitchFamily="2" charset="2"/>
              <a:buNone/>
            </a:pPr>
            <a:r>
              <a:rPr lang="en-US" altLang="zh-CN" b="1"/>
              <a:t>	int</a:t>
            </a:r>
            <a:r>
              <a:rPr lang="en-US" altLang="zh-CN"/>
              <a:t> num = st.executeUpdate(sql);</a:t>
            </a:r>
          </a:p>
          <a:p>
            <a:pPr eaLnBrk="1" hangingPunct="1">
              <a:buFont typeface="Wingdings" panose="05000000000000000000" pitchFamily="2" charset="2"/>
              <a:buNone/>
            </a:pPr>
            <a:endParaRPr lang="en-US" altLang="zh-CN"/>
          </a:p>
          <a:p>
            <a:pPr eaLnBrk="1" hangingPunct="1">
              <a:buFont typeface="Wingdings" panose="05000000000000000000" pitchFamily="2" charset="2"/>
              <a:buNone/>
            </a:pPr>
            <a:r>
              <a:rPr lang="en-US" altLang="zh-CN" b="1"/>
              <a:t>	if</a:t>
            </a:r>
            <a:r>
              <a:rPr lang="en-US" altLang="zh-CN"/>
              <a:t>(num&gt;0){</a:t>
            </a:r>
          </a:p>
          <a:p>
            <a:pPr eaLnBrk="1" hangingPunct="1">
              <a:buFont typeface="Wingdings" panose="05000000000000000000" pitchFamily="2" charset="2"/>
              <a:buNone/>
            </a:pPr>
            <a:r>
              <a:rPr lang="en-US" altLang="zh-CN"/>
              <a:t>		System.</a:t>
            </a:r>
            <a:r>
              <a:rPr lang="en-US" altLang="zh-CN" i="1"/>
              <a:t>out</a:t>
            </a:r>
            <a:r>
              <a:rPr lang="en-US" altLang="zh-CN"/>
              <a:t>.println(“</a:t>
            </a:r>
            <a:r>
              <a:rPr lang="zh-CN" altLang="en-US"/>
              <a:t>删除成功！！！</a:t>
            </a:r>
            <a:r>
              <a:rPr lang="en-US" altLang="zh-CN"/>
              <a:t>");</a:t>
            </a:r>
          </a:p>
          <a:p>
            <a:pPr eaLnBrk="1" hangingPunct="1">
              <a:buFont typeface="Wingdings" panose="05000000000000000000" pitchFamily="2" charset="2"/>
              <a:buNone/>
            </a:pPr>
            <a:r>
              <a:rPr lang="en-US" altLang="zh-CN"/>
              <a:t>	}</a:t>
            </a:r>
          </a:p>
        </p:txBody>
      </p:sp>
    </p:spTree>
    <p:extLst>
      <p:ext uri="{BB962C8B-B14F-4D97-AF65-F5344CB8AC3E}">
        <p14:creationId xmlns:p14="http://schemas.microsoft.com/office/powerpoint/2010/main" val="1819448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569296" y="339603"/>
            <a:ext cx="8229600" cy="857256"/>
          </a:xfrm>
        </p:spPr>
        <p:txBody>
          <a:bodyPr/>
          <a:lstStyle/>
          <a:p>
            <a:r>
              <a:rPr lang="zh-CN" altLang="en-US" dirty="0"/>
              <a:t>数据持久化</a:t>
            </a:r>
          </a:p>
        </p:txBody>
      </p:sp>
      <p:sp>
        <p:nvSpPr>
          <p:cNvPr id="533507" name="Rectangle 3"/>
          <p:cNvSpPr>
            <a:spLocks noGrp="1" noChangeArrowheads="1"/>
          </p:cNvSpPr>
          <p:nvPr>
            <p:ph type="body" idx="1"/>
          </p:nvPr>
        </p:nvSpPr>
        <p:spPr>
          <a:xfrm>
            <a:off x="683568" y="1628800"/>
            <a:ext cx="8001056" cy="2254250"/>
          </a:xfrm>
        </p:spPr>
        <p:txBody>
          <a:bodyPr/>
          <a:lstStyle/>
          <a:p>
            <a:r>
              <a:rPr lang="zh-CN" altLang="en-US" sz="2200" dirty="0"/>
              <a:t>持久化</a:t>
            </a:r>
            <a:r>
              <a:rPr lang="en-US" altLang="zh-CN" sz="2200" dirty="0"/>
              <a:t>(persistence)</a:t>
            </a:r>
            <a:r>
              <a:rPr lang="zh-CN" altLang="en-US" sz="2200" dirty="0"/>
              <a:t>：</a:t>
            </a:r>
            <a:r>
              <a:rPr lang="zh-CN" altLang="en-US" sz="2200" b="1" dirty="0">
                <a:solidFill>
                  <a:srgbClr val="0000FF"/>
                </a:solidFill>
              </a:rPr>
              <a:t>把数据保存到可掉电式存储设备中以供之后使用</a:t>
            </a:r>
            <a:r>
              <a:rPr lang="zh-CN" altLang="en-US" sz="2200" dirty="0"/>
              <a:t>。大多数情况下，特别是企业级应用，</a:t>
            </a:r>
            <a:r>
              <a:rPr lang="zh-CN" altLang="en-US" sz="2200" b="1" dirty="0">
                <a:solidFill>
                  <a:srgbClr val="0000FF"/>
                </a:solidFill>
              </a:rPr>
              <a:t>数据持久化意味着将内存中的数据保存到硬盘上加以”固化”</a:t>
            </a:r>
            <a:r>
              <a:rPr lang="zh-CN" altLang="en-US" sz="2200" dirty="0"/>
              <a:t>，而持久化的实现过程大多通过各种</a:t>
            </a:r>
            <a:r>
              <a:rPr lang="zh-CN" altLang="en-US" sz="2200" b="1" dirty="0">
                <a:solidFill>
                  <a:srgbClr val="FF0000"/>
                </a:solidFill>
              </a:rPr>
              <a:t>关系数据库</a:t>
            </a:r>
            <a:r>
              <a:rPr lang="zh-CN" altLang="en-US" sz="2200" dirty="0"/>
              <a:t>来完成。</a:t>
            </a:r>
          </a:p>
          <a:p>
            <a:r>
              <a:rPr lang="zh-CN" altLang="en-US" sz="2200" dirty="0"/>
              <a:t>持久化的主要应用是将内存中的数据存储在关系型数据库中，当然也可以存储在磁盘文件、</a:t>
            </a:r>
            <a:r>
              <a:rPr lang="en-US" altLang="zh-CN" sz="2200" dirty="0"/>
              <a:t>XML</a:t>
            </a:r>
            <a:r>
              <a:rPr lang="zh-CN" altLang="en-US" sz="2200" dirty="0"/>
              <a:t>数据文件中。 </a:t>
            </a:r>
          </a:p>
        </p:txBody>
      </p:sp>
      <p:pic>
        <p:nvPicPr>
          <p:cNvPr id="533508" name="Picture 4"/>
          <p:cNvPicPr>
            <a:picLocks noChangeAspect="1" noChangeArrowheads="1"/>
          </p:cNvPicPr>
          <p:nvPr/>
        </p:nvPicPr>
        <p:blipFill>
          <a:blip r:embed="rId2" cstate="print"/>
          <a:srcRect/>
          <a:stretch>
            <a:fillRect/>
          </a:stretch>
        </p:blipFill>
        <p:spPr bwMode="auto">
          <a:xfrm>
            <a:off x="1142976" y="3889677"/>
            <a:ext cx="4446602" cy="2779683"/>
          </a:xfrm>
          <a:prstGeom prst="rect">
            <a:avLst/>
          </a:prstGeom>
          <a:noFill/>
        </p:spPr>
      </p:pic>
    </p:spTree>
    <p:extLst>
      <p:ext uri="{BB962C8B-B14F-4D97-AF65-F5344CB8AC3E}">
        <p14:creationId xmlns:p14="http://schemas.microsoft.com/office/powerpoint/2010/main" val="5211896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E24273B2-560B-4047-8BA8-A99EEB18C6AB}"/>
              </a:ext>
            </a:extLst>
          </p:cNvPr>
          <p:cNvSpPr>
            <a:spLocks noGrp="1" noChangeArrowheads="1"/>
          </p:cNvSpPr>
          <p:nvPr>
            <p:ph type="title"/>
          </p:nvPr>
        </p:nvSpPr>
        <p:spPr>
          <a:xfrm>
            <a:off x="628650" y="365125"/>
            <a:ext cx="7886700" cy="777875"/>
          </a:xfrm>
        </p:spPr>
        <p:txBody>
          <a:bodyPr/>
          <a:lstStyle/>
          <a:p>
            <a:pPr eaLnBrk="1" hangingPunct="1"/>
            <a:r>
              <a:rPr lang="en-US" altLang="zh-CN" sz="3200" b="1" dirty="0"/>
              <a:t>CRUD</a:t>
            </a:r>
            <a:r>
              <a:rPr lang="zh-CN" altLang="en-US" sz="3200" b="1" dirty="0"/>
              <a:t>操作</a:t>
            </a:r>
            <a:r>
              <a:rPr lang="en-US" altLang="zh-CN" sz="3200" b="1" dirty="0"/>
              <a:t>-retrieve</a:t>
            </a:r>
            <a:r>
              <a:rPr lang="zh-CN" altLang="en-US" sz="3200" b="1" dirty="0"/>
              <a:t>（</a:t>
            </a:r>
            <a:r>
              <a:rPr lang="en-US" altLang="zh-CN" sz="3200" b="1" dirty="0"/>
              <a:t>read</a:t>
            </a:r>
            <a:r>
              <a:rPr lang="zh-CN" altLang="en-US" sz="3200" b="1" dirty="0"/>
              <a:t>）</a:t>
            </a:r>
            <a:endParaRPr lang="en-US" altLang="zh-CN" sz="3200" b="1" dirty="0"/>
          </a:p>
        </p:txBody>
      </p:sp>
      <p:sp>
        <p:nvSpPr>
          <p:cNvPr id="21508" name="Rectangle 3">
            <a:extLst>
              <a:ext uri="{FF2B5EF4-FFF2-40B4-BE49-F238E27FC236}">
                <a16:creationId xmlns:a16="http://schemas.microsoft.com/office/drawing/2014/main" id="{3D9865F8-56D0-4827-85F3-CFFA56B6206F}"/>
              </a:ext>
            </a:extLst>
          </p:cNvPr>
          <p:cNvSpPr>
            <a:spLocks noGrp="1" noChangeArrowheads="1"/>
          </p:cNvSpPr>
          <p:nvPr>
            <p:ph type="body" idx="1"/>
          </p:nvPr>
        </p:nvSpPr>
        <p:spPr>
          <a:xfrm>
            <a:off x="724535" y="1600200"/>
            <a:ext cx="7775575" cy="719137"/>
          </a:xfrm>
        </p:spPr>
        <p:txBody>
          <a:bodyPr/>
          <a:lstStyle/>
          <a:p>
            <a:pPr eaLnBrk="1" hangingPunct="1">
              <a:lnSpc>
                <a:spcPct val="90000"/>
              </a:lnSpc>
            </a:pPr>
            <a:r>
              <a:rPr lang="zh-CN" altLang="en-US" sz="2400" dirty="0"/>
              <a:t>使用</a:t>
            </a:r>
            <a:r>
              <a:rPr lang="en-US" altLang="zh-CN" sz="2400" b="1" dirty="0" err="1"/>
              <a:t>execute</a:t>
            </a:r>
            <a:r>
              <a:rPr lang="en-US" altLang="zh-CN" sz="2400" b="1" dirty="0" err="1">
                <a:solidFill>
                  <a:srgbClr val="FF0000"/>
                </a:solidFill>
              </a:rPr>
              <a:t>Query</a:t>
            </a:r>
            <a:r>
              <a:rPr lang="en-US" altLang="zh-CN" sz="2400" dirty="0"/>
              <a:t>(String </a:t>
            </a:r>
            <a:r>
              <a:rPr lang="en-US" altLang="zh-CN" sz="2400" dirty="0" err="1"/>
              <a:t>sql</a:t>
            </a:r>
            <a:r>
              <a:rPr lang="en-US" altLang="zh-CN" sz="2400" dirty="0"/>
              <a:t>)</a:t>
            </a:r>
            <a:r>
              <a:rPr lang="zh-CN" altLang="en-US" sz="2400" dirty="0"/>
              <a:t>方法完成数据查询操作，示例操作：</a:t>
            </a:r>
          </a:p>
          <a:p>
            <a:pPr lvl="1" eaLnBrk="1" hangingPunct="1">
              <a:lnSpc>
                <a:spcPct val="90000"/>
              </a:lnSpc>
              <a:buFontTx/>
              <a:buNone/>
            </a:pPr>
            <a:endParaRPr lang="en-US" altLang="zh-CN" sz="2000" dirty="0"/>
          </a:p>
        </p:txBody>
      </p:sp>
      <p:sp>
        <p:nvSpPr>
          <p:cNvPr id="21509" name="Rectangle 4">
            <a:extLst>
              <a:ext uri="{FF2B5EF4-FFF2-40B4-BE49-F238E27FC236}">
                <a16:creationId xmlns:a16="http://schemas.microsoft.com/office/drawing/2014/main" id="{281F6629-39F1-49AC-A12F-D7359D36F6A2}"/>
              </a:ext>
            </a:extLst>
          </p:cNvPr>
          <p:cNvSpPr>
            <a:spLocks noChangeArrowheads="1"/>
          </p:cNvSpPr>
          <p:nvPr/>
        </p:nvSpPr>
        <p:spPr bwMode="auto">
          <a:xfrm>
            <a:off x="832168" y="2319337"/>
            <a:ext cx="7561262" cy="3384550"/>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dirty="0"/>
              <a:t>	Statement </a:t>
            </a:r>
            <a:r>
              <a:rPr lang="en-US" altLang="zh-CN" dirty="0" err="1"/>
              <a:t>st</a:t>
            </a:r>
            <a:r>
              <a:rPr lang="en-US" altLang="zh-CN" dirty="0"/>
              <a:t> = </a:t>
            </a:r>
            <a:r>
              <a:rPr lang="en-US" altLang="zh-CN" dirty="0" err="1"/>
              <a:t>conn.createStatement</a:t>
            </a:r>
            <a:r>
              <a:rPr lang="en-US" altLang="zh-CN" dirty="0"/>
              <a:t>();</a:t>
            </a:r>
          </a:p>
          <a:p>
            <a:pPr eaLnBrk="1" hangingPunct="1">
              <a:buFont typeface="Wingdings" panose="05000000000000000000" pitchFamily="2" charset="2"/>
              <a:buNone/>
            </a:pPr>
            <a:endParaRPr lang="en-US" altLang="zh-CN" dirty="0"/>
          </a:p>
          <a:p>
            <a:pPr eaLnBrk="1" hangingPunct="1">
              <a:buFont typeface="Wingdings" panose="05000000000000000000" pitchFamily="2" charset="2"/>
              <a:buNone/>
            </a:pPr>
            <a:r>
              <a:rPr lang="en-US" altLang="zh-CN" dirty="0"/>
              <a:t>	String </a:t>
            </a:r>
            <a:r>
              <a:rPr lang="en-US" altLang="zh-CN" dirty="0" err="1"/>
              <a:t>sql</a:t>
            </a:r>
            <a:r>
              <a:rPr lang="en-US" altLang="zh-CN" dirty="0"/>
              <a:t> = “select * from user where id=1; </a:t>
            </a:r>
          </a:p>
          <a:p>
            <a:pPr eaLnBrk="1" hangingPunct="1">
              <a:buFont typeface="Wingdings" panose="05000000000000000000" pitchFamily="2" charset="2"/>
              <a:buNone/>
            </a:pPr>
            <a:endParaRPr lang="en-US" altLang="zh-CN" dirty="0"/>
          </a:p>
          <a:p>
            <a:pPr eaLnBrk="1" hangingPunct="1">
              <a:buFont typeface="Wingdings" panose="05000000000000000000" pitchFamily="2" charset="2"/>
              <a:buNone/>
            </a:pPr>
            <a:r>
              <a:rPr lang="en-US" altLang="zh-CN" b="1" dirty="0"/>
              <a:t>	</a:t>
            </a:r>
            <a:r>
              <a:rPr lang="en-US" altLang="zh-CN" b="1" dirty="0" err="1"/>
              <a:t>ResultSet</a:t>
            </a:r>
            <a:r>
              <a:rPr lang="en-US" altLang="zh-CN" b="1" dirty="0"/>
              <a:t> </a:t>
            </a:r>
            <a:r>
              <a:rPr lang="en-US" altLang="zh-CN" b="1" dirty="0" err="1"/>
              <a:t>rs</a:t>
            </a:r>
            <a:r>
              <a:rPr lang="en-US" altLang="zh-CN" dirty="0"/>
              <a:t> = </a:t>
            </a:r>
            <a:r>
              <a:rPr lang="en-US" altLang="zh-CN" dirty="0" err="1"/>
              <a:t>st.executeQuery</a:t>
            </a:r>
            <a:r>
              <a:rPr lang="en-US" altLang="zh-CN" dirty="0"/>
              <a:t>(</a:t>
            </a:r>
            <a:r>
              <a:rPr lang="en-US" altLang="zh-CN" dirty="0" err="1"/>
              <a:t>sql</a:t>
            </a:r>
            <a:r>
              <a:rPr lang="en-US" altLang="zh-CN" dirty="0"/>
              <a:t>);</a:t>
            </a:r>
          </a:p>
          <a:p>
            <a:pPr eaLnBrk="1" hangingPunct="1">
              <a:buFont typeface="Wingdings" panose="05000000000000000000" pitchFamily="2" charset="2"/>
              <a:buNone/>
            </a:pPr>
            <a:endParaRPr lang="en-US" altLang="zh-CN" dirty="0"/>
          </a:p>
          <a:p>
            <a:pPr eaLnBrk="1" hangingPunct="1">
              <a:buFont typeface="Wingdings" panose="05000000000000000000" pitchFamily="2" charset="2"/>
              <a:buNone/>
            </a:pPr>
            <a:r>
              <a:rPr lang="en-US" altLang="zh-CN" b="1" dirty="0"/>
              <a:t>	while</a:t>
            </a:r>
            <a:r>
              <a:rPr lang="en-US" altLang="zh-CN" dirty="0"/>
              <a:t>(</a:t>
            </a:r>
            <a:r>
              <a:rPr lang="en-US" altLang="zh-CN" dirty="0" err="1"/>
              <a:t>rs.next</a:t>
            </a:r>
            <a:r>
              <a:rPr lang="en-US" altLang="zh-CN" dirty="0"/>
              <a:t>()){</a:t>
            </a:r>
          </a:p>
          <a:p>
            <a:pPr eaLnBrk="1" hangingPunct="1">
              <a:buFont typeface="Wingdings" panose="05000000000000000000" pitchFamily="2" charset="2"/>
              <a:buNone/>
            </a:pPr>
            <a:r>
              <a:rPr lang="en-US" altLang="zh-CN" dirty="0"/>
              <a:t>		//</a:t>
            </a:r>
            <a:r>
              <a:rPr lang="zh-CN" altLang="en-US" dirty="0"/>
              <a:t>根据获取列的数据类型，分别调用</a:t>
            </a:r>
            <a:r>
              <a:rPr lang="en-US" altLang="zh-CN" dirty="0" err="1"/>
              <a:t>rs</a:t>
            </a:r>
            <a:r>
              <a:rPr lang="zh-CN" altLang="en-US" dirty="0"/>
              <a:t>的相应方法		</a:t>
            </a:r>
            <a:endParaRPr lang="en-US" altLang="zh-CN" dirty="0"/>
          </a:p>
          <a:p>
            <a:pPr eaLnBrk="1" hangingPunct="1">
              <a:buFont typeface="Wingdings" panose="05000000000000000000" pitchFamily="2" charset="2"/>
              <a:buNone/>
            </a:pPr>
            <a:r>
              <a:rPr lang="zh-CN" altLang="en-US" dirty="0"/>
              <a:t>	</a:t>
            </a:r>
            <a:r>
              <a:rPr lang="en-US" altLang="zh-CN" dirty="0"/>
              <a:t>}</a:t>
            </a:r>
          </a:p>
        </p:txBody>
      </p:sp>
      <p:sp>
        <p:nvSpPr>
          <p:cNvPr id="21510" name="Text Box 5">
            <a:extLst>
              <a:ext uri="{FF2B5EF4-FFF2-40B4-BE49-F238E27FC236}">
                <a16:creationId xmlns:a16="http://schemas.microsoft.com/office/drawing/2014/main" id="{39BFD631-40DE-4D30-A765-FC50B8FD71B1}"/>
              </a:ext>
            </a:extLst>
          </p:cNvPr>
          <p:cNvSpPr txBox="1">
            <a:spLocks noChangeArrowheads="1"/>
          </p:cNvSpPr>
          <p:nvPr/>
        </p:nvSpPr>
        <p:spPr bwMode="auto">
          <a:xfrm>
            <a:off x="827088" y="5876925"/>
            <a:ext cx="741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Tree>
    <p:extLst>
      <p:ext uri="{BB962C8B-B14F-4D97-AF65-F5344CB8AC3E}">
        <p14:creationId xmlns:p14="http://schemas.microsoft.com/office/powerpoint/2010/main" val="4160208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数据库工具</a:t>
            </a:r>
          </a:p>
        </p:txBody>
      </p:sp>
      <p:sp>
        <p:nvSpPr>
          <p:cNvPr id="3" name="内容占位符 2"/>
          <p:cNvSpPr>
            <a:spLocks noGrp="1"/>
          </p:cNvSpPr>
          <p:nvPr>
            <p:ph idx="1"/>
          </p:nvPr>
        </p:nvSpPr>
        <p:spPr/>
        <p:txBody>
          <a:bodyPr/>
          <a:lstStyle/>
          <a:p>
            <a:endParaRPr lang="en-US" altLang="zh-CN" dirty="0"/>
          </a:p>
          <a:p>
            <a:r>
              <a:rPr lang="zh-CN" altLang="en-US" dirty="0"/>
              <a:t>读取数据库的配置文件</a:t>
            </a:r>
            <a:endParaRPr lang="en-US" altLang="zh-CN" dirty="0"/>
          </a:p>
          <a:p>
            <a:r>
              <a:rPr lang="zh-CN" altLang="en-US" dirty="0"/>
              <a:t>加载驱动</a:t>
            </a:r>
            <a:endParaRPr lang="en-US" altLang="zh-CN" dirty="0"/>
          </a:p>
          <a:p>
            <a:r>
              <a:rPr lang="zh-CN" altLang="en-US" dirty="0"/>
              <a:t>管理数据库的连接</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F48B1F7-5B8A-4EDD-A011-099242D94826}"/>
              </a:ext>
            </a:extLst>
          </p:cNvPr>
          <p:cNvSpPr>
            <a:spLocks noGrp="1" noChangeArrowheads="1"/>
          </p:cNvSpPr>
          <p:nvPr>
            <p:ph type="title"/>
          </p:nvPr>
        </p:nvSpPr>
        <p:spPr bwMode="auto">
          <a:xfrm>
            <a:off x="457200" y="274638"/>
            <a:ext cx="6781800" cy="868362"/>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dirty="0"/>
              <a:t>JDBC </a:t>
            </a:r>
            <a:r>
              <a:rPr lang="zh-CN" altLang="en-US" dirty="0"/>
              <a:t> </a:t>
            </a:r>
            <a:r>
              <a:rPr lang="en-US" altLang="zh-CN" dirty="0"/>
              <a:t>DML</a:t>
            </a:r>
            <a:r>
              <a:rPr lang="zh-CN" altLang="en-US" dirty="0"/>
              <a:t>练习：</a:t>
            </a:r>
          </a:p>
        </p:txBody>
      </p:sp>
      <p:sp>
        <p:nvSpPr>
          <p:cNvPr id="5123" name="Rectangle 3">
            <a:extLst>
              <a:ext uri="{FF2B5EF4-FFF2-40B4-BE49-F238E27FC236}">
                <a16:creationId xmlns:a16="http://schemas.microsoft.com/office/drawing/2014/main" id="{61AA7FCE-1E5E-4958-967F-ABACD4DB47F1}"/>
              </a:ext>
            </a:extLst>
          </p:cNvPr>
          <p:cNvSpPr>
            <a:spLocks noGrp="1" noChangeArrowheads="1"/>
          </p:cNvSpPr>
          <p:nvPr>
            <p:ph type="body" idx="1"/>
          </p:nvPr>
        </p:nvSpPr>
        <p:spPr bwMode="auto">
          <a:xfrm>
            <a:off x="381000" y="1295400"/>
            <a:ext cx="8229600" cy="54864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endParaRPr lang="en-US" altLang="zh-CN" sz="3200" dirty="0"/>
          </a:p>
          <a:p>
            <a:pPr marL="0" indent="0" eaLnBrk="1" hangingPunct="1">
              <a:buNone/>
            </a:pPr>
            <a:endParaRPr lang="en-US" altLang="zh-CN" sz="3200" dirty="0"/>
          </a:p>
          <a:p>
            <a:pPr marL="0" indent="0" eaLnBrk="1" hangingPunct="1">
              <a:buNone/>
            </a:pPr>
            <a:r>
              <a:rPr lang="zh-CN" altLang="en-US" sz="3200" dirty="0"/>
              <a:t>用命令行的方式 输入 值 来 </a:t>
            </a:r>
            <a:r>
              <a:rPr lang="en-US" altLang="zh-CN" sz="3200" dirty="0"/>
              <a:t>insert  into  table</a:t>
            </a:r>
            <a:r>
              <a:rPr lang="zh-CN" altLang="en-US" sz="3200" dirty="0"/>
              <a:t>；</a:t>
            </a:r>
            <a:endParaRPr lang="en-US" altLang="zh-CN" sz="3200" dirty="0"/>
          </a:p>
          <a:p>
            <a:pPr marL="0" indent="0" eaLnBrk="1" hangingPunct="1">
              <a:buNone/>
            </a:pPr>
            <a:endParaRPr lang="en-US" altLang="zh-CN" sz="3200" dirty="0"/>
          </a:p>
          <a:p>
            <a:pPr marL="0" indent="0" eaLnBrk="1" hangingPunct="1">
              <a:buNone/>
            </a:pPr>
            <a:r>
              <a:rPr lang="zh-CN" altLang="en-US" sz="3200" dirty="0"/>
              <a:t>打印 </a:t>
            </a:r>
            <a:r>
              <a:rPr lang="en-US" altLang="zh-CN" sz="3200" dirty="0"/>
              <a:t>SQL </a:t>
            </a:r>
            <a:r>
              <a:rPr lang="zh-CN" altLang="en-US" sz="3200" dirty="0"/>
              <a:t>的技巧</a:t>
            </a:r>
            <a:endParaRPr lang="en-US" altLang="zh-CN" sz="3200" dirty="0"/>
          </a:p>
        </p:txBody>
      </p:sp>
    </p:spTree>
    <p:extLst>
      <p:ext uri="{BB962C8B-B14F-4D97-AF65-F5344CB8AC3E}">
        <p14:creationId xmlns:p14="http://schemas.microsoft.com/office/powerpoint/2010/main" val="19590047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442144" y="381000"/>
            <a:ext cx="6492056" cy="857256"/>
          </a:xfrm>
          <a:ln>
            <a:solidFill>
              <a:schemeClr val="accent1"/>
            </a:solidFill>
          </a:ln>
        </p:spPr>
        <p:txBody>
          <a:bodyPr/>
          <a:lstStyle/>
          <a:p>
            <a:r>
              <a:rPr lang="en-US" altLang="zh-CN" dirty="0"/>
              <a:t>JDBC</a:t>
            </a:r>
            <a:r>
              <a:rPr lang="zh-CN" altLang="en-US" dirty="0"/>
              <a:t>的</a:t>
            </a:r>
            <a:r>
              <a:rPr lang="en-US" altLang="zh-CN" dirty="0" err="1"/>
              <a:t>PreparedStatement</a:t>
            </a:r>
            <a:endParaRPr lang="en-US" altLang="zh-CN" dirty="0"/>
          </a:p>
        </p:txBody>
      </p:sp>
      <p:sp>
        <p:nvSpPr>
          <p:cNvPr id="557059" name="Rectangle 3"/>
          <p:cNvSpPr>
            <a:spLocks noGrp="1" noChangeArrowheads="1"/>
          </p:cNvSpPr>
          <p:nvPr>
            <p:ph type="body" idx="1"/>
          </p:nvPr>
        </p:nvSpPr>
        <p:spPr>
          <a:xfrm>
            <a:off x="467544" y="1778347"/>
            <a:ext cx="8208912" cy="4098925"/>
          </a:xfrm>
          <a:ln>
            <a:solidFill>
              <a:schemeClr val="accent1"/>
            </a:solidFill>
          </a:ln>
        </p:spPr>
        <p:txBody>
          <a:bodyPr/>
          <a:lstStyle/>
          <a:p>
            <a:r>
              <a:rPr lang="zh-CN" altLang="en-US" sz="2400" dirty="0"/>
              <a:t>可以通过调用 </a:t>
            </a:r>
            <a:r>
              <a:rPr lang="en-US" altLang="zh-CN" sz="2400" dirty="0"/>
              <a:t>Connection </a:t>
            </a:r>
            <a:r>
              <a:rPr lang="zh-CN" altLang="en-US" sz="2400" dirty="0"/>
              <a:t>对象的 </a:t>
            </a:r>
            <a:r>
              <a:rPr lang="en-US" altLang="zh-CN" sz="2400" dirty="0" err="1"/>
              <a:t>preparedStatement</a:t>
            </a:r>
            <a:r>
              <a:rPr lang="en-US" altLang="zh-CN" sz="2400" dirty="0"/>
              <a:t>() </a:t>
            </a:r>
            <a:r>
              <a:rPr lang="zh-CN" altLang="en-US" sz="2400" dirty="0"/>
              <a:t>方法获取 </a:t>
            </a:r>
            <a:r>
              <a:rPr lang="en-US" altLang="zh-CN" sz="2400" dirty="0" err="1"/>
              <a:t>PreparedStatement</a:t>
            </a:r>
            <a:r>
              <a:rPr lang="en-US" altLang="zh-CN" sz="2400" dirty="0"/>
              <a:t> </a:t>
            </a:r>
            <a:r>
              <a:rPr lang="zh-CN" altLang="en-US" sz="2400" dirty="0"/>
              <a:t>对象</a:t>
            </a:r>
          </a:p>
          <a:p>
            <a:r>
              <a:rPr lang="en-US" altLang="zh-CN" sz="2400" dirty="0" err="1"/>
              <a:t>PreparedStatement</a:t>
            </a:r>
            <a:r>
              <a:rPr lang="en-US" altLang="zh-CN" sz="2400" dirty="0"/>
              <a:t> </a:t>
            </a:r>
            <a:r>
              <a:rPr lang="zh-CN" altLang="en-US" sz="2400" dirty="0"/>
              <a:t>接口是 </a:t>
            </a:r>
            <a:r>
              <a:rPr lang="en-US" altLang="zh-CN" sz="2400" dirty="0"/>
              <a:t>Statement </a:t>
            </a:r>
            <a:r>
              <a:rPr lang="zh-CN" altLang="en-US" sz="2400" dirty="0"/>
              <a:t>的子接口，它表示一条预编译过的 </a:t>
            </a:r>
            <a:r>
              <a:rPr lang="en-US" altLang="zh-CN" sz="2400" dirty="0"/>
              <a:t>SQL </a:t>
            </a:r>
            <a:r>
              <a:rPr lang="zh-CN" altLang="en-US" sz="2400" dirty="0"/>
              <a:t>语句</a:t>
            </a:r>
          </a:p>
          <a:p>
            <a:r>
              <a:rPr lang="en-US" altLang="zh-CN" sz="2400" dirty="0" err="1"/>
              <a:t>PreparedStatement</a:t>
            </a:r>
            <a:r>
              <a:rPr lang="en-US" altLang="zh-CN" sz="2400" dirty="0"/>
              <a:t> </a:t>
            </a:r>
            <a:r>
              <a:rPr lang="zh-CN" altLang="en-US" sz="2400" dirty="0"/>
              <a:t>对象所代表的 </a:t>
            </a:r>
            <a:r>
              <a:rPr lang="en-US" altLang="zh-CN" sz="2400" dirty="0"/>
              <a:t>SQL </a:t>
            </a:r>
            <a:r>
              <a:rPr lang="zh-CN" altLang="en-US" sz="2400" dirty="0"/>
              <a:t>语句中的参数用问号</a:t>
            </a:r>
            <a:r>
              <a:rPr lang="en-US" altLang="zh-CN" sz="2400" dirty="0"/>
              <a:t>(?)</a:t>
            </a:r>
            <a:r>
              <a:rPr lang="zh-CN" altLang="en-US" sz="2400" dirty="0"/>
              <a:t>来表示，调用 </a:t>
            </a:r>
            <a:r>
              <a:rPr lang="en-US" altLang="zh-CN" sz="2400" dirty="0" err="1"/>
              <a:t>PreparedStatement</a:t>
            </a:r>
            <a:r>
              <a:rPr lang="en-US" altLang="zh-CN" sz="2400" dirty="0"/>
              <a:t> </a:t>
            </a:r>
            <a:r>
              <a:rPr lang="zh-CN" altLang="en-US" sz="2400" dirty="0"/>
              <a:t>对象的 </a:t>
            </a:r>
            <a:r>
              <a:rPr lang="en-US" altLang="zh-CN" sz="2400" dirty="0" err="1"/>
              <a:t>setXXX</a:t>
            </a:r>
            <a:r>
              <a:rPr lang="en-US" altLang="zh-CN" sz="2400" dirty="0"/>
              <a:t>() </a:t>
            </a:r>
            <a:r>
              <a:rPr lang="zh-CN" altLang="en-US" sz="2400" dirty="0"/>
              <a:t>方法来设置这些参数</a:t>
            </a:r>
            <a:r>
              <a:rPr lang="en-US" altLang="zh-CN" sz="2400" dirty="0"/>
              <a:t>. </a:t>
            </a:r>
            <a:r>
              <a:rPr lang="en-US" altLang="zh-CN" sz="2400" dirty="0" err="1"/>
              <a:t>setXXX</a:t>
            </a:r>
            <a:r>
              <a:rPr lang="en-US" altLang="zh-CN" sz="2400" dirty="0"/>
              <a:t>() </a:t>
            </a:r>
            <a:r>
              <a:rPr lang="zh-CN" altLang="en-US" sz="2400" dirty="0"/>
              <a:t>方法有两个参数，第一个参数是要设置的 </a:t>
            </a:r>
            <a:r>
              <a:rPr lang="en-US" altLang="zh-CN" sz="2400" dirty="0"/>
              <a:t>SQL </a:t>
            </a:r>
            <a:r>
              <a:rPr lang="zh-CN" altLang="en-US" sz="2400" dirty="0"/>
              <a:t>语句中的参数的索引</a:t>
            </a:r>
            <a:r>
              <a:rPr lang="en-US" altLang="zh-CN" sz="2400" dirty="0"/>
              <a:t>(</a:t>
            </a:r>
            <a:r>
              <a:rPr lang="zh-CN" altLang="en-US" sz="2400" dirty="0"/>
              <a:t>从 </a:t>
            </a:r>
            <a:r>
              <a:rPr lang="en-US" altLang="zh-CN" sz="2400" dirty="0"/>
              <a:t>1 </a:t>
            </a:r>
            <a:r>
              <a:rPr lang="zh-CN" altLang="en-US" sz="2400" dirty="0"/>
              <a:t>开始</a:t>
            </a:r>
            <a:r>
              <a:rPr lang="en-US" altLang="zh-CN" sz="2400" dirty="0"/>
              <a:t>)</a:t>
            </a:r>
            <a:r>
              <a:rPr lang="zh-CN" altLang="en-US" sz="2400" dirty="0"/>
              <a:t>，第二个是设置的 </a:t>
            </a:r>
            <a:r>
              <a:rPr lang="en-US" altLang="zh-CN" sz="2400" dirty="0"/>
              <a:t>SQL </a:t>
            </a:r>
            <a:r>
              <a:rPr lang="zh-CN" altLang="en-US" sz="2400" dirty="0"/>
              <a:t>语句中的参数的值</a:t>
            </a:r>
          </a:p>
        </p:txBody>
      </p:sp>
    </p:spTree>
    <p:extLst>
      <p:ext uri="{BB962C8B-B14F-4D97-AF65-F5344CB8AC3E}">
        <p14:creationId xmlns:p14="http://schemas.microsoft.com/office/powerpoint/2010/main" val="32708842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442144" y="381000"/>
            <a:ext cx="6492056" cy="857256"/>
          </a:xfrm>
          <a:ln>
            <a:solidFill>
              <a:schemeClr val="accent1"/>
            </a:solidFill>
          </a:ln>
        </p:spPr>
        <p:txBody>
          <a:bodyPr/>
          <a:lstStyle/>
          <a:p>
            <a:r>
              <a:rPr lang="en-US" altLang="zh-CN" dirty="0" err="1"/>
              <a:t>PreparedStatement</a:t>
            </a:r>
            <a:r>
              <a:rPr lang="zh-CN" altLang="en-US" dirty="0"/>
              <a:t>的练习</a:t>
            </a:r>
            <a:endParaRPr lang="en-US" altLang="zh-CN" dirty="0"/>
          </a:p>
        </p:txBody>
      </p:sp>
      <p:sp>
        <p:nvSpPr>
          <p:cNvPr id="557059" name="Rectangle 3"/>
          <p:cNvSpPr>
            <a:spLocks noGrp="1" noChangeArrowheads="1"/>
          </p:cNvSpPr>
          <p:nvPr>
            <p:ph type="body" idx="1"/>
          </p:nvPr>
        </p:nvSpPr>
        <p:spPr>
          <a:xfrm>
            <a:off x="467544" y="1778347"/>
            <a:ext cx="8208912" cy="4098925"/>
          </a:xfrm>
          <a:ln>
            <a:solidFill>
              <a:schemeClr val="accent1"/>
            </a:solidFill>
          </a:ln>
        </p:spPr>
        <p:txBody>
          <a:bodyPr/>
          <a:lstStyle/>
          <a:p>
            <a:pPr marL="0" indent="0">
              <a:buNone/>
            </a:pPr>
            <a:endParaRPr lang="en-US" altLang="zh-CN" sz="2400" dirty="0"/>
          </a:p>
          <a:p>
            <a:pPr marL="0" indent="0">
              <a:buNone/>
            </a:pPr>
            <a:endParaRPr lang="en-US" altLang="zh-CN" sz="2400" dirty="0"/>
          </a:p>
          <a:p>
            <a:pPr marL="0" indent="0">
              <a:buNone/>
            </a:pPr>
            <a:r>
              <a:rPr lang="zh-CN" altLang="en-US" sz="2400" dirty="0"/>
              <a:t>用 </a:t>
            </a:r>
            <a:r>
              <a:rPr lang="en-US" altLang="zh-CN" sz="2400" dirty="0" err="1"/>
              <a:t>PreparedStatement</a:t>
            </a:r>
            <a:r>
              <a:rPr lang="en-US" altLang="zh-CN" sz="2400" dirty="0"/>
              <a:t> </a:t>
            </a:r>
            <a:r>
              <a:rPr lang="zh-CN" altLang="en-US" sz="2400" dirty="0"/>
              <a:t>来 修改 </a:t>
            </a:r>
            <a:r>
              <a:rPr lang="en-US" altLang="zh-CN" sz="2400" dirty="0"/>
              <a:t>testJDBC.java</a:t>
            </a:r>
          </a:p>
          <a:p>
            <a:pPr marL="0" indent="0">
              <a:buNone/>
            </a:pPr>
            <a:endParaRPr lang="zh-CN" altLang="en-US" sz="2400" dirty="0"/>
          </a:p>
        </p:txBody>
      </p:sp>
    </p:spTree>
    <p:extLst>
      <p:ext uri="{BB962C8B-B14F-4D97-AF65-F5344CB8AC3E}">
        <p14:creationId xmlns:p14="http://schemas.microsoft.com/office/powerpoint/2010/main" val="8403693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827856" y="548977"/>
            <a:ext cx="6487344" cy="746423"/>
          </a:xfrm>
        </p:spPr>
        <p:txBody>
          <a:bodyPr/>
          <a:lstStyle/>
          <a:p>
            <a:r>
              <a:rPr lang="en-US" altLang="zh-CN" sz="3600" dirty="0" err="1"/>
              <a:t>PreparedStatement</a:t>
            </a:r>
            <a:r>
              <a:rPr lang="en-US" altLang="zh-CN" sz="3600" dirty="0"/>
              <a:t> </a:t>
            </a:r>
            <a:r>
              <a:rPr lang="en-US" altLang="zh-CN" sz="3600" dirty="0" err="1">
                <a:solidFill>
                  <a:srgbClr val="FF0000"/>
                </a:solidFill>
              </a:rPr>
              <a:t>vs</a:t>
            </a:r>
            <a:r>
              <a:rPr lang="en-US" altLang="zh-CN" sz="3600" dirty="0"/>
              <a:t> Statement</a:t>
            </a:r>
          </a:p>
        </p:txBody>
      </p:sp>
      <p:sp>
        <p:nvSpPr>
          <p:cNvPr id="562179" name="Rectangle 3"/>
          <p:cNvSpPr>
            <a:spLocks noGrp="1" noChangeArrowheads="1"/>
          </p:cNvSpPr>
          <p:nvPr>
            <p:ph type="body" idx="1"/>
          </p:nvPr>
        </p:nvSpPr>
        <p:spPr>
          <a:xfrm>
            <a:off x="285720" y="1810915"/>
            <a:ext cx="8497887" cy="4570413"/>
          </a:xfrm>
        </p:spPr>
        <p:txBody>
          <a:bodyPr/>
          <a:lstStyle/>
          <a:p>
            <a:r>
              <a:rPr lang="zh-CN" altLang="en-US" sz="2400" dirty="0"/>
              <a:t>代码的可读性和可维护性</a:t>
            </a:r>
            <a:r>
              <a:rPr lang="en-US" altLang="zh-CN" sz="2400" dirty="0"/>
              <a:t>. </a:t>
            </a:r>
          </a:p>
          <a:p>
            <a:r>
              <a:rPr lang="en-US" altLang="zh-CN" sz="2400" dirty="0" err="1"/>
              <a:t>PreparedStatement</a:t>
            </a:r>
            <a:r>
              <a:rPr lang="en-US" altLang="zh-CN" sz="2400" dirty="0"/>
              <a:t> </a:t>
            </a:r>
            <a:r>
              <a:rPr lang="zh-CN" altLang="en-US" sz="2400" dirty="0"/>
              <a:t>能最大可能提高性能：</a:t>
            </a:r>
          </a:p>
          <a:p>
            <a:pPr lvl="1"/>
            <a:r>
              <a:rPr lang="en-US" altLang="zh-CN" sz="2000" dirty="0" err="1"/>
              <a:t>DBServer</a:t>
            </a:r>
            <a:r>
              <a:rPr lang="zh-CN" altLang="en-US" sz="2000" dirty="0"/>
              <a:t>会对预编译语句提供性能优化。因为预编译语句有可能被重复调用，所以语句在被</a:t>
            </a:r>
            <a:r>
              <a:rPr lang="en-US" altLang="zh-CN" sz="2000" dirty="0" err="1"/>
              <a:t>DBServer</a:t>
            </a:r>
            <a:r>
              <a:rPr lang="zh-CN" altLang="en-US" sz="2000" dirty="0"/>
              <a:t>的编译器编译后的执行代码被缓存下来，那么下次调用时只要是相同的预编译语句就不需要编译，只要将参数直接传入编译过的语句执行代码中就会得到执行。</a:t>
            </a:r>
          </a:p>
          <a:p>
            <a:pPr lvl="1"/>
            <a:r>
              <a:rPr lang="zh-CN" altLang="en-US" sz="2000" dirty="0"/>
              <a:t>在</a:t>
            </a:r>
            <a:r>
              <a:rPr lang="en-US" altLang="zh-CN" sz="2000" dirty="0"/>
              <a:t>statement</a:t>
            </a:r>
            <a:r>
              <a:rPr lang="zh-CN" altLang="en-US" sz="2000" dirty="0"/>
              <a:t>语句中</a:t>
            </a:r>
            <a:r>
              <a:rPr lang="en-US" altLang="zh-CN" sz="2000" dirty="0"/>
              <a:t>,</a:t>
            </a:r>
            <a:r>
              <a:rPr lang="zh-CN" altLang="en-US" sz="2000" dirty="0"/>
              <a:t>即使是相同操作但因为数据内容不一样</a:t>
            </a:r>
            <a:r>
              <a:rPr lang="en-US" altLang="zh-CN" sz="2000" dirty="0"/>
              <a:t>,</a:t>
            </a:r>
            <a:r>
              <a:rPr lang="zh-CN" altLang="en-US" sz="2000" dirty="0"/>
              <a:t>所以整个语句本身不能匹配</a:t>
            </a:r>
            <a:r>
              <a:rPr lang="en-US" altLang="zh-CN" sz="2000" dirty="0"/>
              <a:t>,</a:t>
            </a:r>
            <a:r>
              <a:rPr lang="zh-CN" altLang="en-US" sz="2000" dirty="0"/>
              <a:t>没有缓存语句的意义</a:t>
            </a:r>
            <a:r>
              <a:rPr lang="en-US" altLang="zh-CN" sz="2000" dirty="0"/>
              <a:t>.</a:t>
            </a:r>
            <a:r>
              <a:rPr lang="zh-CN" altLang="en-US" sz="2000" dirty="0"/>
              <a:t>事实是没有数据库会对普通语句编译后的执行代码缓存</a:t>
            </a:r>
            <a:r>
              <a:rPr lang="en-US" altLang="zh-CN" sz="2000" dirty="0"/>
              <a:t>.</a:t>
            </a:r>
            <a:r>
              <a:rPr lang="zh-CN" altLang="en-US" sz="2000" dirty="0"/>
              <a:t>这样每执行一次都要对传入的语句编译一次</a:t>
            </a:r>
            <a:r>
              <a:rPr lang="en-US" altLang="zh-CN" sz="2000" dirty="0"/>
              <a:t>.  </a:t>
            </a:r>
          </a:p>
          <a:p>
            <a:pPr lvl="1"/>
            <a:r>
              <a:rPr lang="en-US" altLang="zh-CN" sz="2000" dirty="0"/>
              <a:t>(</a:t>
            </a:r>
            <a:r>
              <a:rPr lang="zh-CN" altLang="en-US" sz="2000" dirty="0"/>
              <a:t>语法检查，语义检查，翻译成二进制命令，缓存</a:t>
            </a:r>
            <a:r>
              <a:rPr lang="en-US" altLang="zh-CN" sz="2000" dirty="0"/>
              <a:t>)</a:t>
            </a:r>
          </a:p>
          <a:p>
            <a:r>
              <a:rPr lang="en-US" altLang="zh-CN" sz="2400" dirty="0" err="1"/>
              <a:t>PreparedStatement</a:t>
            </a:r>
            <a:r>
              <a:rPr lang="en-US" altLang="zh-CN" sz="2400" dirty="0"/>
              <a:t> </a:t>
            </a:r>
            <a:r>
              <a:rPr lang="zh-CN" altLang="en-US" sz="2400" dirty="0"/>
              <a:t>可以防止 </a:t>
            </a:r>
            <a:r>
              <a:rPr lang="en-US" altLang="zh-CN" sz="2400" dirty="0"/>
              <a:t>SQL </a:t>
            </a:r>
            <a:r>
              <a:rPr lang="zh-CN" altLang="en-US" sz="2400" dirty="0"/>
              <a:t>注入 </a:t>
            </a:r>
          </a:p>
        </p:txBody>
      </p:sp>
    </p:spTree>
    <p:extLst>
      <p:ext uri="{BB962C8B-B14F-4D97-AF65-F5344CB8AC3E}">
        <p14:creationId xmlns:p14="http://schemas.microsoft.com/office/powerpoint/2010/main" val="34806715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442144" y="381000"/>
            <a:ext cx="6492056" cy="857256"/>
          </a:xfrm>
          <a:ln>
            <a:solidFill>
              <a:schemeClr val="accent1"/>
            </a:solidFill>
          </a:ln>
        </p:spPr>
        <p:txBody>
          <a:bodyPr/>
          <a:lstStyle/>
          <a:p>
            <a:r>
              <a:rPr lang="zh-CN" altLang="en-US" dirty="0"/>
              <a:t>什么是</a:t>
            </a:r>
            <a:r>
              <a:rPr lang="en-US" altLang="zh-CN" dirty="0"/>
              <a:t>SQL </a:t>
            </a:r>
            <a:r>
              <a:rPr lang="zh-CN" altLang="en-US" dirty="0"/>
              <a:t>注入</a:t>
            </a:r>
            <a:endParaRPr lang="en-US" altLang="zh-CN" dirty="0"/>
          </a:p>
        </p:txBody>
      </p:sp>
      <p:sp>
        <p:nvSpPr>
          <p:cNvPr id="557059" name="Rectangle 3"/>
          <p:cNvSpPr>
            <a:spLocks noGrp="1" noChangeArrowheads="1"/>
          </p:cNvSpPr>
          <p:nvPr>
            <p:ph type="body" idx="1"/>
          </p:nvPr>
        </p:nvSpPr>
        <p:spPr>
          <a:xfrm>
            <a:off x="467544" y="1778347"/>
            <a:ext cx="8208912" cy="4546253"/>
          </a:xfrm>
          <a:ln>
            <a:solidFill>
              <a:schemeClr val="accent1"/>
            </a:solidFill>
          </a:ln>
        </p:spPr>
        <p:txBody>
          <a:bodyPr/>
          <a:lstStyle/>
          <a:p>
            <a:pPr marL="0" indent="0">
              <a:buNone/>
            </a:pPr>
            <a:r>
              <a:rPr lang="en-US" altLang="zh-CN" sz="2400" dirty="0"/>
              <a:t>SQL </a:t>
            </a:r>
            <a:r>
              <a:rPr lang="zh-CN" altLang="en-US" sz="2400" dirty="0"/>
              <a:t>注入是用户利用某些系统没有对输入数据进行充分的检查，从而进行恶意破坏的行为。</a:t>
            </a:r>
          </a:p>
          <a:p>
            <a:pPr marL="0" indent="0">
              <a:buNone/>
            </a:pPr>
            <a:r>
              <a:rPr lang="en-US" altLang="zh-CN" sz="2400" dirty="0"/>
              <a:t>1</a:t>
            </a:r>
            <a:r>
              <a:rPr lang="zh-CN" altLang="en-US" sz="2400" dirty="0"/>
              <a:t>、</a:t>
            </a:r>
            <a:r>
              <a:rPr lang="en-US" altLang="zh-CN" sz="2400" dirty="0"/>
              <a:t>statement</a:t>
            </a:r>
            <a:r>
              <a:rPr lang="zh-CN" altLang="en-US" sz="2400" dirty="0"/>
              <a:t>存在</a:t>
            </a:r>
            <a:r>
              <a:rPr lang="en-US" altLang="zh-CN" sz="2400" dirty="0" err="1"/>
              <a:t>sql</a:t>
            </a:r>
            <a:r>
              <a:rPr lang="zh-CN" altLang="en-US" sz="2400" dirty="0"/>
              <a:t>注入攻击问题</a:t>
            </a:r>
          </a:p>
          <a:p>
            <a:pPr marL="0" indent="0">
              <a:buNone/>
            </a:pPr>
            <a:r>
              <a:rPr lang="zh-CN" altLang="en-US" sz="2400" dirty="0"/>
              <a:t>	例如登陆用户名采用 </a:t>
            </a:r>
            <a:r>
              <a:rPr lang="en-US" altLang="zh-CN" sz="2400" dirty="0"/>
              <a:t>xxx’ or ‘1’=‘1</a:t>
            </a:r>
          </a:p>
          <a:p>
            <a:pPr marL="0" indent="0">
              <a:buNone/>
            </a:pPr>
            <a:endParaRPr lang="en-US" altLang="zh-CN" sz="2400" dirty="0"/>
          </a:p>
          <a:p>
            <a:pPr marL="0" indent="0">
              <a:buNone/>
            </a:pPr>
            <a:r>
              <a:rPr lang="en-US" altLang="zh-CN" sz="2400" dirty="0"/>
              <a:t>http://www.baidu.com/index.asp?userid=xxx</a:t>
            </a:r>
          </a:p>
          <a:p>
            <a:pPr marL="0" indent="0">
              <a:buNone/>
            </a:pPr>
            <a:r>
              <a:rPr lang="en-US" altLang="zh-CN" sz="2400" dirty="0"/>
              <a:t>	</a:t>
            </a:r>
          </a:p>
          <a:p>
            <a:pPr marL="0" indent="0">
              <a:buNone/>
            </a:pPr>
            <a:r>
              <a:rPr lang="en-US" altLang="zh-CN" sz="2400" dirty="0"/>
              <a:t>2</a:t>
            </a:r>
            <a:r>
              <a:rPr lang="zh-CN" altLang="en-US" sz="2400" dirty="0"/>
              <a:t>、对于防范 </a:t>
            </a:r>
            <a:r>
              <a:rPr lang="en-US" altLang="zh-CN" sz="2400" dirty="0"/>
              <a:t>SQL </a:t>
            </a:r>
            <a:r>
              <a:rPr lang="zh-CN" altLang="en-US" sz="2400" dirty="0"/>
              <a:t>注入，可以采用</a:t>
            </a:r>
            <a:r>
              <a:rPr lang="en-US" altLang="zh-CN" sz="2400" dirty="0" err="1"/>
              <a:t>PreparedStatement</a:t>
            </a:r>
            <a:r>
              <a:rPr lang="zh-CN" altLang="en-US" sz="2400" dirty="0"/>
              <a:t>取代</a:t>
            </a:r>
            <a:r>
              <a:rPr lang="en-US" altLang="zh-CN" sz="2400" dirty="0"/>
              <a:t>Statement</a:t>
            </a:r>
            <a:r>
              <a:rPr lang="zh-CN" altLang="en-US" sz="2400" dirty="0"/>
              <a:t>。</a:t>
            </a:r>
          </a:p>
          <a:p>
            <a:pPr marL="0" indent="0">
              <a:buNone/>
            </a:pPr>
            <a:endParaRPr lang="en-US" altLang="zh-CN" sz="2400" dirty="0"/>
          </a:p>
          <a:p>
            <a:pPr marL="0" indent="0">
              <a:buNone/>
            </a:pPr>
            <a:endParaRPr lang="zh-CN" altLang="en-US" sz="2400" dirty="0"/>
          </a:p>
        </p:txBody>
      </p:sp>
    </p:spTree>
    <p:extLst>
      <p:ext uri="{BB962C8B-B14F-4D97-AF65-F5344CB8AC3E}">
        <p14:creationId xmlns:p14="http://schemas.microsoft.com/office/powerpoint/2010/main" val="28990146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C177A239-E6F2-4760-88A4-122BC4F03B0A}"/>
              </a:ext>
            </a:extLst>
          </p:cNvPr>
          <p:cNvSpPr>
            <a:spLocks noGrp="1" noChangeArrowheads="1"/>
          </p:cNvSpPr>
          <p:nvPr>
            <p:ph type="title"/>
          </p:nvPr>
        </p:nvSpPr>
        <p:spPr>
          <a:xfrm>
            <a:off x="628650" y="365125"/>
            <a:ext cx="7886700" cy="1082675"/>
          </a:xfrm>
        </p:spPr>
        <p:txBody>
          <a:bodyPr/>
          <a:lstStyle/>
          <a:p>
            <a:pPr eaLnBrk="1" hangingPunct="1"/>
            <a:r>
              <a:rPr lang="zh-CN" altLang="en-US" sz="3200" b="1" i="1" dirty="0">
                <a:ea typeface="新宋体" panose="02010609030101010101" pitchFamily="49" charset="-122"/>
              </a:rPr>
              <a:t>使用</a:t>
            </a:r>
            <a:r>
              <a:rPr lang="en-US" altLang="zh-CN" sz="3200" b="1" i="1" dirty="0">
                <a:ea typeface="新宋体" panose="02010609030101010101" pitchFamily="49" charset="-122"/>
              </a:rPr>
              <a:t>JDBC</a:t>
            </a:r>
            <a:r>
              <a:rPr lang="zh-CN" altLang="en-US" sz="3200" b="1" i="1" dirty="0">
                <a:ea typeface="新宋体" panose="02010609030101010101" pitchFamily="49" charset="-122"/>
              </a:rPr>
              <a:t>进行批处理</a:t>
            </a:r>
          </a:p>
        </p:txBody>
      </p:sp>
      <p:sp>
        <p:nvSpPr>
          <p:cNvPr id="30724" name="Rectangle 3">
            <a:extLst>
              <a:ext uri="{FF2B5EF4-FFF2-40B4-BE49-F238E27FC236}">
                <a16:creationId xmlns:a16="http://schemas.microsoft.com/office/drawing/2014/main" id="{7D8D02FD-B9BC-4BEA-ACE8-E20600E4AA18}"/>
              </a:ext>
            </a:extLst>
          </p:cNvPr>
          <p:cNvSpPr>
            <a:spLocks noGrp="1" noChangeArrowheads="1"/>
          </p:cNvSpPr>
          <p:nvPr>
            <p:ph type="body" idx="1"/>
          </p:nvPr>
        </p:nvSpPr>
        <p:spPr>
          <a:xfrm>
            <a:off x="755650" y="1989138"/>
            <a:ext cx="7696200" cy="4032250"/>
          </a:xfrm>
        </p:spPr>
        <p:txBody>
          <a:bodyPr/>
          <a:lstStyle/>
          <a:p>
            <a:pPr eaLnBrk="1" hangingPunct="1"/>
            <a:r>
              <a:rPr lang="zh-CN" altLang="en-US" sz="2400" dirty="0"/>
              <a:t>业务场景：当需要向数据库发送一批</a:t>
            </a:r>
            <a:r>
              <a:rPr lang="en-US" altLang="zh-CN" sz="2400" dirty="0"/>
              <a:t>SQL</a:t>
            </a:r>
            <a:r>
              <a:rPr lang="zh-CN" altLang="en-US" sz="2400" dirty="0"/>
              <a:t>语句执行时，应避免向数据库一条条的发送执行，而应采用</a:t>
            </a:r>
            <a:r>
              <a:rPr lang="en-US" altLang="zh-CN" sz="2400" dirty="0"/>
              <a:t>JDBC</a:t>
            </a:r>
            <a:r>
              <a:rPr lang="zh-CN" altLang="en-US" sz="2400" dirty="0"/>
              <a:t>的批处理机制，以提升执行效率。</a:t>
            </a:r>
          </a:p>
          <a:p>
            <a:pPr eaLnBrk="1" hangingPunct="1"/>
            <a:r>
              <a:rPr lang="zh-CN" altLang="en-US" sz="2400" dirty="0"/>
              <a:t>实现批处理有两种方式，第一种方式：</a:t>
            </a:r>
          </a:p>
          <a:p>
            <a:pPr lvl="1" eaLnBrk="1" hangingPunct="1"/>
            <a:r>
              <a:rPr lang="en-US" altLang="zh-CN" sz="2400" dirty="0" err="1"/>
              <a:t>Statement.addBatch</a:t>
            </a:r>
            <a:r>
              <a:rPr lang="en-US" altLang="zh-CN" sz="2400" dirty="0"/>
              <a:t>(</a:t>
            </a:r>
            <a:r>
              <a:rPr lang="en-US" altLang="zh-CN" sz="2400" dirty="0" err="1"/>
              <a:t>sql</a:t>
            </a:r>
            <a:r>
              <a:rPr lang="en-US" altLang="zh-CN" sz="2400" dirty="0"/>
              <a:t>) </a:t>
            </a:r>
          </a:p>
          <a:p>
            <a:pPr lvl="1" eaLnBrk="1" hangingPunct="1"/>
            <a:r>
              <a:rPr lang="zh-CN" altLang="en-US" sz="2300" dirty="0"/>
              <a:t>执行批处理</a:t>
            </a:r>
            <a:r>
              <a:rPr lang="en-US" altLang="zh-CN" sz="2300" dirty="0"/>
              <a:t>SQL</a:t>
            </a:r>
            <a:r>
              <a:rPr lang="zh-CN" altLang="en-US" sz="2300" dirty="0"/>
              <a:t>语句</a:t>
            </a:r>
          </a:p>
          <a:p>
            <a:pPr lvl="1" eaLnBrk="1" hangingPunct="1"/>
            <a:r>
              <a:rPr lang="en-US" altLang="zh-CN" sz="2400" dirty="0" err="1"/>
              <a:t>executeBatch</a:t>
            </a:r>
            <a:r>
              <a:rPr lang="en-US" altLang="zh-CN" sz="2400" dirty="0"/>
              <a:t>()</a:t>
            </a:r>
            <a:r>
              <a:rPr lang="zh-CN" altLang="en-US" sz="2400" dirty="0"/>
              <a:t>方法：执行批处理命令</a:t>
            </a:r>
          </a:p>
          <a:p>
            <a:pPr lvl="1" eaLnBrk="1" hangingPunct="1"/>
            <a:r>
              <a:rPr lang="en-US" altLang="zh-CN" sz="2400" dirty="0" err="1"/>
              <a:t>clearBatch</a:t>
            </a:r>
            <a:r>
              <a:rPr lang="en-US" altLang="zh-CN" sz="2400" dirty="0"/>
              <a:t>()</a:t>
            </a:r>
            <a:r>
              <a:rPr lang="zh-CN" altLang="en-US" sz="2400" dirty="0"/>
              <a:t>方法：清除批处理命令</a:t>
            </a:r>
            <a:endParaRPr lang="en-US" altLang="zh-CN" sz="2400" dirty="0"/>
          </a:p>
          <a:p>
            <a:pPr lvl="1" eaLnBrk="1" hangingPunct="1"/>
            <a:endParaRPr lang="en-US" altLang="zh-CN" dirty="0"/>
          </a:p>
          <a:p>
            <a:pPr lvl="1" eaLnBrk="1" hangingPunct="1"/>
            <a:r>
              <a:rPr lang="en-US" altLang="zh-CN" sz="2400" dirty="0"/>
              <a:t>TestBatch.java</a:t>
            </a:r>
            <a:endParaRPr lang="zh-CN" altLang="en-US" sz="2400" dirty="0"/>
          </a:p>
        </p:txBody>
      </p:sp>
    </p:spTree>
    <p:extLst>
      <p:ext uri="{BB962C8B-B14F-4D97-AF65-F5344CB8AC3E}">
        <p14:creationId xmlns:p14="http://schemas.microsoft.com/office/powerpoint/2010/main" val="21055320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603B4657-6FBB-4089-A8C5-8CA14B919230}"/>
              </a:ext>
            </a:extLst>
          </p:cNvPr>
          <p:cNvSpPr>
            <a:spLocks noGrp="1" noChangeArrowheads="1"/>
          </p:cNvSpPr>
          <p:nvPr>
            <p:ph type="title"/>
          </p:nvPr>
        </p:nvSpPr>
        <p:spPr>
          <a:xfrm>
            <a:off x="628650" y="365125"/>
            <a:ext cx="7886700" cy="777875"/>
          </a:xfrm>
        </p:spPr>
        <p:txBody>
          <a:bodyPr/>
          <a:lstStyle/>
          <a:p>
            <a:pPr eaLnBrk="1" hangingPunct="1"/>
            <a:r>
              <a:rPr lang="zh-CN" altLang="en-US" sz="3200" b="1" i="1" dirty="0">
                <a:ea typeface="新宋体" panose="02010609030101010101" pitchFamily="49" charset="-122"/>
              </a:rPr>
              <a:t>使用</a:t>
            </a:r>
            <a:r>
              <a:rPr lang="en-US" altLang="zh-CN" sz="3200" b="1" i="1" dirty="0">
                <a:ea typeface="新宋体" panose="02010609030101010101" pitchFamily="49" charset="-122"/>
              </a:rPr>
              <a:t>JDBC</a:t>
            </a:r>
            <a:r>
              <a:rPr lang="zh-CN" altLang="en-US" sz="3200" b="1" i="1" dirty="0">
                <a:ea typeface="新宋体" panose="02010609030101010101" pitchFamily="49" charset="-122"/>
              </a:rPr>
              <a:t>进行批处理</a:t>
            </a:r>
          </a:p>
        </p:txBody>
      </p:sp>
      <p:sp>
        <p:nvSpPr>
          <p:cNvPr id="31748" name="Rectangle 3">
            <a:extLst>
              <a:ext uri="{FF2B5EF4-FFF2-40B4-BE49-F238E27FC236}">
                <a16:creationId xmlns:a16="http://schemas.microsoft.com/office/drawing/2014/main" id="{4055839A-2029-4088-8B65-54EE79DE70A4}"/>
              </a:ext>
            </a:extLst>
          </p:cNvPr>
          <p:cNvSpPr>
            <a:spLocks noChangeArrowheads="1"/>
          </p:cNvSpPr>
          <p:nvPr/>
        </p:nvSpPr>
        <p:spPr bwMode="auto">
          <a:xfrm>
            <a:off x="539750" y="1752600"/>
            <a:ext cx="8135938" cy="4340225"/>
          </a:xfrm>
          <a:prstGeom prst="rect">
            <a:avLst/>
          </a:prstGeom>
          <a:solidFill>
            <a:schemeClr val="accent1"/>
          </a:solidFill>
          <a:ln w="9525" algn="ctr">
            <a:solidFill>
              <a:schemeClr val="tx1"/>
            </a:solidFill>
            <a:miter lim="800000"/>
            <a:headEnd/>
            <a:tailEnd/>
          </a:ln>
        </p:spPr>
        <p:txBody>
          <a:bodyPr wrap="none" anchor="ct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dirty="0"/>
              <a:t>Connection conn = </a:t>
            </a:r>
            <a:r>
              <a:rPr lang="en-US" altLang="zh-CN" sz="1600" b="1" dirty="0"/>
              <a:t>null</a:t>
            </a:r>
            <a:r>
              <a:rPr lang="en-US" altLang="zh-CN" sz="1600" dirty="0"/>
              <a:t>;</a:t>
            </a:r>
          </a:p>
          <a:p>
            <a:pPr eaLnBrk="1" hangingPunct="1">
              <a:buFont typeface="Wingdings" panose="05000000000000000000" pitchFamily="2" charset="2"/>
              <a:buNone/>
            </a:pPr>
            <a:r>
              <a:rPr lang="en-US" altLang="zh-CN" sz="1600" dirty="0"/>
              <a:t>Statement </a:t>
            </a:r>
            <a:r>
              <a:rPr lang="en-US" altLang="zh-CN" sz="1600" dirty="0" err="1"/>
              <a:t>st</a:t>
            </a:r>
            <a:r>
              <a:rPr lang="en-US" altLang="zh-CN" sz="1600" dirty="0"/>
              <a:t> = </a:t>
            </a:r>
            <a:r>
              <a:rPr lang="en-US" altLang="zh-CN" sz="1600" b="1" dirty="0"/>
              <a:t>null</a:t>
            </a:r>
            <a:r>
              <a:rPr lang="en-US" altLang="zh-CN" sz="1600" dirty="0"/>
              <a:t>;</a:t>
            </a:r>
          </a:p>
          <a:p>
            <a:pPr eaLnBrk="1" hangingPunct="1">
              <a:buFont typeface="Wingdings" panose="05000000000000000000" pitchFamily="2" charset="2"/>
              <a:buNone/>
            </a:pPr>
            <a:r>
              <a:rPr lang="en-US" altLang="zh-CN" sz="1600" dirty="0" err="1"/>
              <a:t>ResultSet</a:t>
            </a:r>
            <a:r>
              <a:rPr lang="en-US" altLang="zh-CN" sz="1600" dirty="0"/>
              <a:t> </a:t>
            </a:r>
            <a:r>
              <a:rPr lang="en-US" altLang="zh-CN" sz="1600" dirty="0" err="1"/>
              <a:t>rs</a:t>
            </a:r>
            <a:r>
              <a:rPr lang="en-US" altLang="zh-CN" sz="1600" dirty="0"/>
              <a:t> = </a:t>
            </a:r>
            <a:r>
              <a:rPr lang="en-US" altLang="zh-CN" sz="1600" b="1" dirty="0"/>
              <a:t>null</a:t>
            </a:r>
            <a:r>
              <a:rPr lang="en-US" altLang="zh-CN" sz="1600" dirty="0"/>
              <a:t>;</a:t>
            </a:r>
          </a:p>
          <a:p>
            <a:pPr eaLnBrk="1" hangingPunct="1">
              <a:buFont typeface="Wingdings" panose="05000000000000000000" pitchFamily="2" charset="2"/>
              <a:buNone/>
            </a:pPr>
            <a:r>
              <a:rPr lang="en-US" altLang="zh-CN" sz="1600" b="1" dirty="0"/>
              <a:t>try</a:t>
            </a:r>
            <a:r>
              <a:rPr lang="en-US" altLang="zh-CN" sz="1600" dirty="0"/>
              <a:t> {</a:t>
            </a:r>
          </a:p>
          <a:p>
            <a:pPr lvl="1" eaLnBrk="1" hangingPunct="1">
              <a:buFont typeface="Wingdings" panose="05000000000000000000" pitchFamily="2" charset="2"/>
              <a:buNone/>
            </a:pPr>
            <a:r>
              <a:rPr lang="en-US" altLang="zh-CN" sz="1600" dirty="0"/>
              <a:t>// connect to</a:t>
            </a:r>
            <a:r>
              <a:rPr lang="zh-CN" altLang="en-US" sz="1600" dirty="0"/>
              <a:t> </a:t>
            </a:r>
            <a:r>
              <a:rPr lang="en-US" altLang="zh-CN" sz="1600" dirty="0"/>
              <a:t>database</a:t>
            </a:r>
            <a:r>
              <a:rPr lang="zh-CN" altLang="en-US" sz="1600" dirty="0"/>
              <a:t> </a:t>
            </a:r>
            <a:endParaRPr lang="en-US" altLang="zh-CN" sz="1600" dirty="0"/>
          </a:p>
          <a:p>
            <a:pPr lvl="1" eaLnBrk="1" hangingPunct="1">
              <a:buFont typeface="Wingdings" panose="05000000000000000000" pitchFamily="2" charset="2"/>
              <a:buNone/>
            </a:pPr>
            <a:r>
              <a:rPr lang="en-US" altLang="zh-CN" sz="1600" dirty="0"/>
              <a:t>String sql1 = "insert into person(</a:t>
            </a:r>
            <a:r>
              <a:rPr lang="en-US" altLang="zh-CN" sz="1600" dirty="0" err="1"/>
              <a:t>name,password,email,birthday</a:t>
            </a:r>
            <a:r>
              <a:rPr lang="en-US" altLang="zh-CN" sz="1600" dirty="0"/>
              <a:t>) </a:t>
            </a:r>
          </a:p>
          <a:p>
            <a:pPr lvl="1" eaLnBrk="1" hangingPunct="1">
              <a:buFont typeface="Wingdings" panose="05000000000000000000" pitchFamily="2" charset="2"/>
              <a:buNone/>
            </a:pPr>
            <a:r>
              <a:rPr lang="en-US" altLang="zh-CN" sz="1600" dirty="0"/>
              <a:t>	values('kkk','123','abc@sina.com','1978-08-08')";</a:t>
            </a:r>
          </a:p>
          <a:p>
            <a:pPr lvl="1" eaLnBrk="1" hangingPunct="1">
              <a:buFont typeface="Wingdings" panose="05000000000000000000" pitchFamily="2" charset="2"/>
              <a:buNone/>
            </a:pPr>
            <a:r>
              <a:rPr lang="en-US" altLang="zh-CN" sz="1600" dirty="0"/>
              <a:t>String sql2 = "update user set password='123456' where id=3";</a:t>
            </a:r>
          </a:p>
          <a:p>
            <a:pPr lvl="1" eaLnBrk="1" hangingPunct="1">
              <a:buFont typeface="Wingdings" panose="05000000000000000000" pitchFamily="2" charset="2"/>
              <a:buNone/>
            </a:pPr>
            <a:r>
              <a:rPr lang="en-US" altLang="zh-CN" sz="1600" dirty="0" err="1"/>
              <a:t>st</a:t>
            </a:r>
            <a:r>
              <a:rPr lang="en-US" altLang="zh-CN" sz="1600" dirty="0"/>
              <a:t> = </a:t>
            </a:r>
            <a:r>
              <a:rPr lang="en-US" altLang="zh-CN" sz="1600" dirty="0" err="1"/>
              <a:t>conn.createStatement</a:t>
            </a:r>
            <a:r>
              <a:rPr lang="en-US" altLang="zh-CN" sz="1600" dirty="0"/>
              <a:t>();</a:t>
            </a:r>
          </a:p>
          <a:p>
            <a:pPr lvl="1" eaLnBrk="1" hangingPunct="1">
              <a:buFont typeface="Wingdings" panose="05000000000000000000" pitchFamily="2" charset="2"/>
              <a:buNone/>
            </a:pPr>
            <a:r>
              <a:rPr lang="en-US" altLang="zh-CN" sz="1600" dirty="0" err="1"/>
              <a:t>st.addBatch</a:t>
            </a:r>
            <a:r>
              <a:rPr lang="en-US" altLang="zh-CN" sz="1600" dirty="0"/>
              <a:t>(sql1);  //</a:t>
            </a:r>
            <a:r>
              <a:rPr lang="zh-CN" altLang="en-US" sz="1600" dirty="0"/>
              <a:t>把</a:t>
            </a:r>
            <a:r>
              <a:rPr lang="en-US" altLang="zh-CN" sz="1600" dirty="0"/>
              <a:t>SQL</a:t>
            </a:r>
            <a:r>
              <a:rPr lang="zh-CN" altLang="en-US" sz="1600" dirty="0"/>
              <a:t>语句加入到批命令中</a:t>
            </a:r>
          </a:p>
          <a:p>
            <a:pPr lvl="1" eaLnBrk="1" hangingPunct="1">
              <a:buFont typeface="Wingdings" panose="05000000000000000000" pitchFamily="2" charset="2"/>
              <a:buNone/>
            </a:pPr>
            <a:r>
              <a:rPr lang="en-US" altLang="zh-CN" sz="1600" dirty="0" err="1"/>
              <a:t>st.addBatch</a:t>
            </a:r>
            <a:r>
              <a:rPr lang="en-US" altLang="zh-CN" sz="1600" dirty="0"/>
              <a:t>(sql2);  //</a:t>
            </a:r>
            <a:r>
              <a:rPr lang="zh-CN" altLang="en-US" sz="1600" dirty="0"/>
              <a:t>把</a:t>
            </a:r>
            <a:r>
              <a:rPr lang="en-US" altLang="zh-CN" sz="1600" dirty="0"/>
              <a:t>SQL</a:t>
            </a:r>
            <a:r>
              <a:rPr lang="zh-CN" altLang="en-US" sz="1600" dirty="0"/>
              <a:t>语句加入到批命令中</a:t>
            </a:r>
          </a:p>
          <a:p>
            <a:pPr lvl="1" eaLnBrk="1" hangingPunct="1">
              <a:buFont typeface="Wingdings" panose="05000000000000000000" pitchFamily="2" charset="2"/>
              <a:buNone/>
            </a:pPr>
            <a:r>
              <a:rPr lang="en-US" altLang="zh-CN" sz="1600" dirty="0" err="1"/>
              <a:t>st.executeBatch</a:t>
            </a:r>
            <a:r>
              <a:rPr lang="en-US" altLang="zh-CN" sz="1600" dirty="0"/>
              <a:t>();</a:t>
            </a:r>
          </a:p>
          <a:p>
            <a:pPr eaLnBrk="1" hangingPunct="1">
              <a:buFont typeface="Wingdings" panose="05000000000000000000" pitchFamily="2" charset="2"/>
              <a:buNone/>
            </a:pPr>
            <a:r>
              <a:rPr lang="en-US" altLang="zh-CN" sz="1600" dirty="0"/>
              <a:t>} </a:t>
            </a:r>
            <a:r>
              <a:rPr lang="en-US" altLang="zh-CN" sz="1600" b="1" dirty="0"/>
              <a:t>finally</a:t>
            </a:r>
            <a:r>
              <a:rPr lang="en-US" altLang="zh-CN" sz="1600" dirty="0"/>
              <a:t>{</a:t>
            </a:r>
          </a:p>
          <a:p>
            <a:pPr eaLnBrk="1" hangingPunct="1">
              <a:buFont typeface="Wingdings" panose="05000000000000000000" pitchFamily="2" charset="2"/>
              <a:buNone/>
            </a:pPr>
            <a:r>
              <a:rPr lang="en-US" altLang="zh-CN" sz="1600" dirty="0"/>
              <a:t>	// close  </a:t>
            </a:r>
            <a:r>
              <a:rPr lang="en-US" altLang="zh-CN" sz="1600" dirty="0" err="1"/>
              <a:t>rs</a:t>
            </a:r>
            <a:r>
              <a:rPr lang="en-US" altLang="zh-CN" sz="1600" dirty="0"/>
              <a:t>,</a:t>
            </a:r>
            <a:r>
              <a:rPr lang="zh-CN" altLang="en-US" sz="1600" dirty="0"/>
              <a:t> </a:t>
            </a:r>
            <a:r>
              <a:rPr lang="en-US" altLang="zh-CN" sz="1600" dirty="0" err="1"/>
              <a:t>st</a:t>
            </a:r>
            <a:r>
              <a:rPr lang="en-US" altLang="zh-CN" sz="1600" dirty="0"/>
              <a:t>,</a:t>
            </a:r>
            <a:r>
              <a:rPr lang="zh-CN" altLang="en-US" sz="1600" dirty="0"/>
              <a:t> </a:t>
            </a:r>
            <a:r>
              <a:rPr lang="en-US" altLang="zh-CN" sz="1600" dirty="0"/>
              <a:t>conn</a:t>
            </a:r>
            <a:r>
              <a:rPr lang="zh-CN" altLang="en-US" sz="1600" dirty="0"/>
              <a:t> </a:t>
            </a:r>
            <a:endParaRPr lang="en-US" altLang="zh-CN" sz="1600" dirty="0"/>
          </a:p>
          <a:p>
            <a:pPr eaLnBrk="1" hangingPunct="1">
              <a:buFont typeface="Wingdings" panose="05000000000000000000" pitchFamily="2" charset="2"/>
              <a:buNone/>
            </a:pPr>
            <a:r>
              <a:rPr lang="en-US" altLang="zh-CN" sz="1600" dirty="0"/>
              <a:t>}</a:t>
            </a:r>
          </a:p>
        </p:txBody>
      </p:sp>
    </p:spTree>
    <p:extLst>
      <p:ext uri="{BB962C8B-B14F-4D97-AF65-F5344CB8AC3E}">
        <p14:creationId xmlns:p14="http://schemas.microsoft.com/office/powerpoint/2010/main" val="1002763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53F3F418-69C6-4BB2-B641-A874E015C3F8}"/>
              </a:ext>
            </a:extLst>
          </p:cNvPr>
          <p:cNvSpPr>
            <a:spLocks noGrp="1" noChangeArrowheads="1"/>
          </p:cNvSpPr>
          <p:nvPr>
            <p:ph type="title"/>
          </p:nvPr>
        </p:nvSpPr>
        <p:spPr/>
        <p:txBody>
          <a:bodyPr/>
          <a:lstStyle/>
          <a:p>
            <a:pPr eaLnBrk="1" hangingPunct="1"/>
            <a:r>
              <a:rPr lang="zh-CN" altLang="en-US" sz="3200" b="1" i="1" dirty="0">
                <a:ea typeface="新宋体" panose="02010609030101010101" pitchFamily="49" charset="-122"/>
              </a:rPr>
              <a:t>使用</a:t>
            </a:r>
            <a:r>
              <a:rPr lang="en-US" altLang="zh-CN" sz="3200" b="1" i="1" dirty="0">
                <a:ea typeface="新宋体" panose="02010609030101010101" pitchFamily="49" charset="-122"/>
              </a:rPr>
              <a:t>JDBC</a:t>
            </a:r>
            <a:r>
              <a:rPr lang="zh-CN" altLang="en-US" sz="3200" b="1" i="1" dirty="0">
                <a:ea typeface="新宋体" panose="02010609030101010101" pitchFamily="49" charset="-122"/>
              </a:rPr>
              <a:t>进行批处理</a:t>
            </a:r>
          </a:p>
        </p:txBody>
      </p:sp>
      <p:sp>
        <p:nvSpPr>
          <p:cNvPr id="32772" name="Rectangle 3">
            <a:extLst>
              <a:ext uri="{FF2B5EF4-FFF2-40B4-BE49-F238E27FC236}">
                <a16:creationId xmlns:a16="http://schemas.microsoft.com/office/drawing/2014/main" id="{011D0D8F-5311-40D0-A1FD-09203B96F615}"/>
              </a:ext>
            </a:extLst>
          </p:cNvPr>
          <p:cNvSpPr>
            <a:spLocks noGrp="1" noChangeArrowheads="1"/>
          </p:cNvSpPr>
          <p:nvPr>
            <p:ph type="body" idx="1"/>
          </p:nvPr>
        </p:nvSpPr>
        <p:spPr>
          <a:xfrm>
            <a:off x="755650" y="1989138"/>
            <a:ext cx="7696200" cy="4032250"/>
          </a:xfrm>
        </p:spPr>
        <p:txBody>
          <a:bodyPr/>
          <a:lstStyle/>
          <a:p>
            <a:pPr eaLnBrk="1" hangingPunct="1"/>
            <a:r>
              <a:rPr lang="zh-CN" altLang="en-US" sz="2400"/>
              <a:t>采用</a:t>
            </a:r>
            <a:r>
              <a:rPr lang="en-US" altLang="zh-CN" sz="2400"/>
              <a:t>Statement.addBatch(sql)</a:t>
            </a:r>
            <a:r>
              <a:rPr lang="zh-CN" altLang="en-US" sz="2400"/>
              <a:t>方式实现批处理：</a:t>
            </a:r>
          </a:p>
          <a:p>
            <a:pPr lvl="1" eaLnBrk="1" hangingPunct="1"/>
            <a:r>
              <a:rPr lang="zh-CN" altLang="en-US" sz="2000"/>
              <a:t>优点：可以向数据库发送多条不同的ＳＱＬ语句。</a:t>
            </a:r>
          </a:p>
          <a:p>
            <a:pPr lvl="1" eaLnBrk="1" hangingPunct="1"/>
            <a:r>
              <a:rPr lang="zh-CN" altLang="en-US" sz="2000"/>
              <a:t>缺点：</a:t>
            </a:r>
          </a:p>
          <a:p>
            <a:pPr lvl="2" eaLnBrk="1" hangingPunct="1"/>
            <a:r>
              <a:rPr lang="en-US" altLang="zh-CN" sz="1800"/>
              <a:t>SQL</a:t>
            </a:r>
            <a:r>
              <a:rPr lang="zh-CN" altLang="en-US" sz="1800"/>
              <a:t>语句没有预编译。</a:t>
            </a:r>
          </a:p>
          <a:p>
            <a:pPr lvl="2" eaLnBrk="1" hangingPunct="1"/>
            <a:r>
              <a:rPr lang="zh-CN" altLang="en-US" sz="1800"/>
              <a:t>当向数据库发送多条语句相同，但仅参数不同的</a:t>
            </a:r>
            <a:r>
              <a:rPr lang="en-US" altLang="zh-CN" sz="1800"/>
              <a:t>SQL</a:t>
            </a:r>
            <a:r>
              <a:rPr lang="zh-CN" altLang="en-US" sz="1800"/>
              <a:t>语句时，需重复写上很多条</a:t>
            </a:r>
            <a:r>
              <a:rPr lang="en-US" altLang="zh-CN" sz="1800"/>
              <a:t>SQL</a:t>
            </a:r>
            <a:r>
              <a:rPr lang="zh-CN" altLang="en-US" sz="1800"/>
              <a:t>语句。例如：</a:t>
            </a:r>
          </a:p>
          <a:p>
            <a:pPr lvl="1" eaLnBrk="1" hangingPunct="1">
              <a:buFontTx/>
              <a:buNone/>
            </a:pPr>
            <a:r>
              <a:rPr lang="zh-CN" altLang="en-US" sz="2000"/>
              <a:t>		</a:t>
            </a:r>
            <a:r>
              <a:rPr lang="en-US" altLang="zh-CN" sz="2000"/>
              <a:t>Insert into user(name,password) values(‘aa’,’111’);</a:t>
            </a:r>
          </a:p>
          <a:p>
            <a:pPr lvl="1" eaLnBrk="1" hangingPunct="1">
              <a:buFontTx/>
              <a:buNone/>
            </a:pPr>
            <a:r>
              <a:rPr lang="en-US" altLang="zh-CN" sz="2000"/>
              <a:t>		Insert into user(name,password) values(‘bb’,’222’);</a:t>
            </a:r>
          </a:p>
          <a:p>
            <a:pPr lvl="1" eaLnBrk="1" hangingPunct="1">
              <a:buFontTx/>
              <a:buNone/>
            </a:pPr>
            <a:r>
              <a:rPr lang="en-US" altLang="zh-CN" sz="2000"/>
              <a:t>		Insert into user(name,password) values(‘cc’,’333’);</a:t>
            </a:r>
          </a:p>
          <a:p>
            <a:pPr lvl="1" eaLnBrk="1" hangingPunct="1">
              <a:buFontTx/>
              <a:buNone/>
            </a:pPr>
            <a:r>
              <a:rPr lang="en-US" altLang="zh-CN" sz="2000"/>
              <a:t>		Insert into user(name,password) values(‘dd’,’444’);</a:t>
            </a:r>
          </a:p>
          <a:p>
            <a:pPr lvl="1" eaLnBrk="1" hangingPunct="1"/>
            <a:endParaRPr lang="en-US" altLang="zh-CN" sz="2000"/>
          </a:p>
        </p:txBody>
      </p:sp>
    </p:spTree>
    <p:extLst>
      <p:ext uri="{BB962C8B-B14F-4D97-AF65-F5344CB8AC3E}">
        <p14:creationId xmlns:p14="http://schemas.microsoft.com/office/powerpoint/2010/main" val="3358659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457200" y="381000"/>
            <a:ext cx="8229600" cy="857256"/>
          </a:xfrm>
        </p:spPr>
        <p:txBody>
          <a:bodyPr/>
          <a:lstStyle/>
          <a:p>
            <a:r>
              <a:rPr lang="en-US" altLang="zh-CN" dirty="0"/>
              <a:t>Java </a:t>
            </a:r>
            <a:r>
              <a:rPr lang="zh-CN" altLang="en-US" dirty="0"/>
              <a:t>中的数据存储技术</a:t>
            </a:r>
          </a:p>
        </p:txBody>
      </p:sp>
      <p:sp>
        <p:nvSpPr>
          <p:cNvPr id="548867" name="Rectangle 3"/>
          <p:cNvSpPr>
            <a:spLocks noGrp="1" noChangeArrowheads="1"/>
          </p:cNvSpPr>
          <p:nvPr>
            <p:ph type="body" idx="1"/>
          </p:nvPr>
        </p:nvSpPr>
        <p:spPr>
          <a:xfrm>
            <a:off x="827584" y="1700808"/>
            <a:ext cx="7696200" cy="4090392"/>
          </a:xfrm>
          <a:ln w="6350">
            <a:solidFill>
              <a:schemeClr val="tx1"/>
            </a:solidFill>
          </a:ln>
        </p:spPr>
        <p:txBody>
          <a:bodyPr/>
          <a:lstStyle/>
          <a:p>
            <a:endParaRPr lang="en-US" altLang="zh-CN" sz="2800" dirty="0"/>
          </a:p>
          <a:p>
            <a:r>
              <a:rPr lang="zh-CN" altLang="en-US" sz="2800" dirty="0"/>
              <a:t>在</a:t>
            </a:r>
            <a:r>
              <a:rPr lang="en-US" altLang="zh-CN" sz="2800" dirty="0"/>
              <a:t>Java</a:t>
            </a:r>
            <a:r>
              <a:rPr lang="zh-CN" altLang="en-US" sz="2800" dirty="0"/>
              <a:t>中，数据库存取技术可分为如下几类：</a:t>
            </a:r>
          </a:p>
          <a:p>
            <a:pPr lvl="1"/>
            <a:r>
              <a:rPr lang="en-US" altLang="zh-CN" sz="2400" b="1" dirty="0">
                <a:solidFill>
                  <a:srgbClr val="FF0000"/>
                </a:solidFill>
              </a:rPr>
              <a:t>JDBC</a:t>
            </a:r>
            <a:r>
              <a:rPr lang="zh-CN" altLang="en-US" sz="2400" b="1" dirty="0">
                <a:solidFill>
                  <a:srgbClr val="FF0000"/>
                </a:solidFill>
              </a:rPr>
              <a:t>直接访问数据库</a:t>
            </a:r>
          </a:p>
          <a:p>
            <a:pPr lvl="1"/>
            <a:r>
              <a:rPr lang="en-US" altLang="zh-CN" sz="2400" dirty="0"/>
              <a:t>JDO</a:t>
            </a:r>
            <a:r>
              <a:rPr lang="zh-CN" altLang="en-US" sz="2400" dirty="0"/>
              <a:t>技术</a:t>
            </a:r>
            <a:endParaRPr lang="en-US" altLang="zh-CN" sz="2400" dirty="0"/>
          </a:p>
          <a:p>
            <a:pPr lvl="2"/>
            <a:r>
              <a:rPr lang="en-US" altLang="zh-CN" dirty="0"/>
              <a:t>Java</a:t>
            </a:r>
            <a:r>
              <a:rPr lang="zh-CN" altLang="en-US" dirty="0"/>
              <a:t>数据对象</a:t>
            </a:r>
            <a:r>
              <a:rPr lang="en-US" altLang="zh-CN" dirty="0"/>
              <a:t>(Java Data Objects</a:t>
            </a:r>
            <a:r>
              <a:rPr lang="zh-CN" altLang="en-US" dirty="0"/>
              <a:t>，</a:t>
            </a:r>
            <a:r>
              <a:rPr lang="en-US" altLang="zh-CN" dirty="0"/>
              <a:t>JDO)</a:t>
            </a:r>
            <a:r>
              <a:rPr lang="zh-CN" altLang="en-US" dirty="0"/>
              <a:t>是一个应用程序接口</a:t>
            </a:r>
            <a:r>
              <a:rPr lang="en-US" altLang="zh-CN" dirty="0"/>
              <a:t>(API)</a:t>
            </a:r>
            <a:r>
              <a:rPr lang="zh-CN" altLang="en-US" dirty="0"/>
              <a:t>，它是</a:t>
            </a:r>
            <a:r>
              <a:rPr lang="en-US" altLang="zh-CN" dirty="0"/>
              <a:t>Java</a:t>
            </a:r>
            <a:r>
              <a:rPr lang="zh-CN" altLang="en-US" dirty="0"/>
              <a:t>程序员能够间接地访问数据库，也就是说，不需使用直接的结构化查询语言</a:t>
            </a:r>
            <a:r>
              <a:rPr lang="en-US" altLang="zh-CN" dirty="0"/>
              <a:t>(SQL)</a:t>
            </a:r>
            <a:r>
              <a:rPr lang="zh-CN" altLang="en-US" dirty="0"/>
              <a:t>语句。</a:t>
            </a:r>
          </a:p>
          <a:p>
            <a:pPr lvl="1"/>
            <a:r>
              <a:rPr lang="zh-CN" altLang="en-US" sz="2400" dirty="0"/>
              <a:t>第三方</a:t>
            </a:r>
            <a:r>
              <a:rPr lang="en-US" altLang="zh-CN" sz="2400" dirty="0"/>
              <a:t>O/R</a:t>
            </a:r>
            <a:r>
              <a:rPr lang="zh-CN" altLang="en-US" sz="2400" dirty="0"/>
              <a:t>工具，如</a:t>
            </a:r>
            <a:r>
              <a:rPr lang="en-US" altLang="zh-CN" sz="2400" dirty="0"/>
              <a:t>Hibernate, </a:t>
            </a:r>
            <a:r>
              <a:rPr lang="en-US" altLang="zh-CN" sz="2400" dirty="0" err="1"/>
              <a:t>mybatis</a:t>
            </a:r>
            <a:r>
              <a:rPr lang="en-US" altLang="zh-CN" sz="2400" dirty="0"/>
              <a:t> </a:t>
            </a:r>
            <a:r>
              <a:rPr lang="zh-CN" altLang="en-US" sz="2400" dirty="0"/>
              <a:t>等</a:t>
            </a:r>
          </a:p>
          <a:p>
            <a:r>
              <a:rPr lang="en-US" altLang="zh-CN" sz="2800" dirty="0"/>
              <a:t>JDBC</a:t>
            </a:r>
            <a:r>
              <a:rPr lang="zh-CN" altLang="en-US" sz="2800" dirty="0"/>
              <a:t>是</a:t>
            </a:r>
            <a:r>
              <a:rPr lang="en-US" altLang="zh-CN" sz="2800" dirty="0"/>
              <a:t>java</a:t>
            </a:r>
            <a:r>
              <a:rPr lang="zh-CN" altLang="en-US" sz="2800" dirty="0"/>
              <a:t>访问数据库的基石，</a:t>
            </a:r>
            <a:r>
              <a:rPr lang="en-US" altLang="zh-CN" sz="2800" dirty="0"/>
              <a:t>JDO, Hibernate</a:t>
            </a:r>
            <a:r>
              <a:rPr lang="zh-CN" altLang="en-US" sz="2800" dirty="0"/>
              <a:t>等只是更好的封装了</a:t>
            </a:r>
            <a:r>
              <a:rPr lang="en-US" altLang="zh-CN" sz="2800" dirty="0"/>
              <a:t>JDBC</a:t>
            </a:r>
            <a:r>
              <a:rPr lang="zh-CN" altLang="en-US" sz="2800" dirty="0"/>
              <a:t>。</a:t>
            </a:r>
          </a:p>
        </p:txBody>
      </p:sp>
    </p:spTree>
    <p:extLst>
      <p:ext uri="{BB962C8B-B14F-4D97-AF65-F5344CB8AC3E}">
        <p14:creationId xmlns:p14="http://schemas.microsoft.com/office/powerpoint/2010/main" val="18591787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8A210A94-17D0-47C3-9266-987A387BADC9}"/>
              </a:ext>
            </a:extLst>
          </p:cNvPr>
          <p:cNvSpPr>
            <a:spLocks noGrp="1" noChangeArrowheads="1"/>
          </p:cNvSpPr>
          <p:nvPr>
            <p:ph type="title"/>
          </p:nvPr>
        </p:nvSpPr>
        <p:spPr/>
        <p:txBody>
          <a:bodyPr/>
          <a:lstStyle/>
          <a:p>
            <a:pPr eaLnBrk="1" hangingPunct="1"/>
            <a:r>
              <a:rPr lang="zh-CN" altLang="en-US" sz="3200" b="1" i="1" dirty="0">
                <a:ea typeface="新宋体" panose="02010609030101010101" pitchFamily="49" charset="-122"/>
              </a:rPr>
              <a:t>使用</a:t>
            </a:r>
            <a:r>
              <a:rPr lang="en-US" altLang="zh-CN" sz="3200" b="1" i="1" dirty="0">
                <a:ea typeface="新宋体" panose="02010609030101010101" pitchFamily="49" charset="-122"/>
              </a:rPr>
              <a:t>JDBC</a:t>
            </a:r>
            <a:r>
              <a:rPr lang="zh-CN" altLang="en-US" sz="3200" b="1" i="1" dirty="0">
                <a:ea typeface="新宋体" panose="02010609030101010101" pitchFamily="49" charset="-122"/>
              </a:rPr>
              <a:t>进行批处理</a:t>
            </a:r>
          </a:p>
        </p:txBody>
      </p:sp>
      <p:sp>
        <p:nvSpPr>
          <p:cNvPr id="33796" name="Rectangle 3">
            <a:extLst>
              <a:ext uri="{FF2B5EF4-FFF2-40B4-BE49-F238E27FC236}">
                <a16:creationId xmlns:a16="http://schemas.microsoft.com/office/drawing/2014/main" id="{2B2089BA-1CE0-4452-B7BE-F996B5050ED9}"/>
              </a:ext>
            </a:extLst>
          </p:cNvPr>
          <p:cNvSpPr>
            <a:spLocks noGrp="1" noChangeArrowheads="1"/>
          </p:cNvSpPr>
          <p:nvPr>
            <p:ph type="body" idx="1"/>
          </p:nvPr>
        </p:nvSpPr>
        <p:spPr>
          <a:xfrm>
            <a:off x="755650" y="1989138"/>
            <a:ext cx="7696200" cy="4032250"/>
          </a:xfrm>
        </p:spPr>
        <p:txBody>
          <a:bodyPr/>
          <a:lstStyle/>
          <a:p>
            <a:pPr eaLnBrk="1" hangingPunct="1"/>
            <a:r>
              <a:rPr lang="zh-CN" altLang="en-US" sz="2400"/>
              <a:t>实现批处理的第二种方式：</a:t>
            </a:r>
            <a:endParaRPr lang="zh-CN" altLang="en-US" sz="2900"/>
          </a:p>
          <a:p>
            <a:pPr lvl="1" eaLnBrk="1" hangingPunct="1"/>
            <a:r>
              <a:rPr lang="en-US" altLang="zh-CN" sz="2700"/>
              <a:t>PreparedStatement.addBatch()</a:t>
            </a:r>
            <a:endParaRPr lang="en-US" altLang="zh-CN" sz="2400"/>
          </a:p>
          <a:p>
            <a:pPr lvl="2" eaLnBrk="1" hangingPunct="1"/>
            <a:endParaRPr lang="en-US" altLang="zh-CN" sz="2400"/>
          </a:p>
        </p:txBody>
      </p:sp>
    </p:spTree>
    <p:extLst>
      <p:ext uri="{BB962C8B-B14F-4D97-AF65-F5344CB8AC3E}">
        <p14:creationId xmlns:p14="http://schemas.microsoft.com/office/powerpoint/2010/main" val="39045440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590E9D67-E32C-47E2-9EA5-B802D1669BFC}"/>
              </a:ext>
            </a:extLst>
          </p:cNvPr>
          <p:cNvSpPr>
            <a:spLocks noGrp="1" noChangeArrowheads="1"/>
          </p:cNvSpPr>
          <p:nvPr>
            <p:ph type="title"/>
          </p:nvPr>
        </p:nvSpPr>
        <p:spPr/>
        <p:txBody>
          <a:bodyPr/>
          <a:lstStyle/>
          <a:p>
            <a:pPr eaLnBrk="1" hangingPunct="1"/>
            <a:r>
              <a:rPr lang="zh-CN" altLang="en-US" sz="3200" b="1" i="1" dirty="0">
                <a:ea typeface="新宋体" panose="02010609030101010101" pitchFamily="49" charset="-122"/>
              </a:rPr>
              <a:t>使用</a:t>
            </a:r>
            <a:r>
              <a:rPr lang="en-US" altLang="zh-CN" sz="3200" b="1" i="1" dirty="0">
                <a:ea typeface="新宋体" panose="02010609030101010101" pitchFamily="49" charset="-122"/>
              </a:rPr>
              <a:t>JDBC</a:t>
            </a:r>
            <a:r>
              <a:rPr lang="zh-CN" altLang="en-US" sz="3200" b="1" i="1" dirty="0">
                <a:ea typeface="新宋体" panose="02010609030101010101" pitchFamily="49" charset="-122"/>
              </a:rPr>
              <a:t>进行批处理</a:t>
            </a:r>
          </a:p>
        </p:txBody>
      </p:sp>
      <p:sp>
        <p:nvSpPr>
          <p:cNvPr id="34820" name="Rectangle 3">
            <a:extLst>
              <a:ext uri="{FF2B5EF4-FFF2-40B4-BE49-F238E27FC236}">
                <a16:creationId xmlns:a16="http://schemas.microsoft.com/office/drawing/2014/main" id="{D58EED4A-3CB7-4A21-A22A-FBC92E227F22}"/>
              </a:ext>
            </a:extLst>
          </p:cNvPr>
          <p:cNvSpPr>
            <a:spLocks noChangeArrowheads="1"/>
          </p:cNvSpPr>
          <p:nvPr/>
        </p:nvSpPr>
        <p:spPr bwMode="auto">
          <a:xfrm>
            <a:off x="539750" y="1989138"/>
            <a:ext cx="8135938" cy="4319587"/>
          </a:xfrm>
          <a:prstGeom prst="rect">
            <a:avLst/>
          </a:prstGeom>
          <a:solidFill>
            <a:schemeClr val="accent1"/>
          </a:solidFill>
          <a:ln w="9525" algn="ctr">
            <a:solidFill>
              <a:schemeClr val="tx1"/>
            </a:solidFill>
            <a:miter lim="800000"/>
            <a:headEnd/>
            <a:tailEnd/>
          </a:ln>
        </p:spPr>
        <p:txBody>
          <a:bodyPr wrap="none" anchor="ct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eaLnBrk="0" hangingPunct="0">
              <a:defRPr sz="2000">
                <a:solidFill>
                  <a:schemeClr val="tx1"/>
                </a:solidFill>
                <a:latin typeface="Arial" panose="020B0604020202020204" pitchFamily="34" charset="0"/>
                <a:ea typeface="宋体" panose="02010600030101010101" pitchFamily="2" charset="-122"/>
              </a:defRPr>
            </a:lvl2pPr>
            <a:lvl3pPr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en-US" altLang="zh-CN" sz="1600" dirty="0"/>
          </a:p>
          <a:p>
            <a:pPr eaLnBrk="1" hangingPunct="1">
              <a:buFont typeface="Wingdings" panose="05000000000000000000" pitchFamily="2" charset="2"/>
              <a:buNone/>
            </a:pPr>
            <a:r>
              <a:rPr lang="en-US" altLang="zh-CN" sz="1600" dirty="0"/>
              <a:t>String </a:t>
            </a:r>
            <a:r>
              <a:rPr lang="en-US" altLang="zh-CN" sz="1600" dirty="0" err="1"/>
              <a:t>sql</a:t>
            </a:r>
            <a:r>
              <a:rPr lang="en-US" altLang="zh-CN" sz="1600" dirty="0"/>
              <a:t> = "insert into person(</a:t>
            </a:r>
            <a:r>
              <a:rPr lang="en-US" altLang="zh-CN" sz="1600" dirty="0" err="1"/>
              <a:t>name,password,email,birthday</a:t>
            </a:r>
            <a:r>
              <a:rPr lang="en-US" altLang="zh-CN" sz="1600" dirty="0"/>
              <a:t>) values(?,?,?,?)";</a:t>
            </a:r>
          </a:p>
          <a:p>
            <a:pPr eaLnBrk="1" hangingPunct="1">
              <a:buFont typeface="Wingdings" panose="05000000000000000000" pitchFamily="2" charset="2"/>
              <a:buNone/>
            </a:pPr>
            <a:r>
              <a:rPr lang="en-US" altLang="zh-CN" sz="1600" dirty="0" err="1"/>
              <a:t>st</a:t>
            </a:r>
            <a:r>
              <a:rPr lang="en-US" altLang="zh-CN" sz="1600" dirty="0"/>
              <a:t> = </a:t>
            </a:r>
            <a:r>
              <a:rPr lang="en-US" altLang="zh-CN" sz="1600" dirty="0" err="1"/>
              <a:t>conn.prepareStatement</a:t>
            </a:r>
            <a:r>
              <a:rPr lang="en-US" altLang="zh-CN" sz="1600" dirty="0"/>
              <a:t>(</a:t>
            </a:r>
            <a:r>
              <a:rPr lang="en-US" altLang="zh-CN" sz="1600" dirty="0" err="1"/>
              <a:t>sql</a:t>
            </a:r>
            <a:r>
              <a:rPr lang="en-US" altLang="zh-CN" sz="1600" dirty="0"/>
              <a:t>);</a:t>
            </a:r>
          </a:p>
          <a:p>
            <a:pPr eaLnBrk="1" hangingPunct="1">
              <a:buFont typeface="Wingdings" panose="05000000000000000000" pitchFamily="2" charset="2"/>
              <a:buNone/>
            </a:pPr>
            <a:r>
              <a:rPr lang="en-US" altLang="zh-CN" sz="1600" b="1" dirty="0"/>
              <a:t>for</a:t>
            </a:r>
            <a:r>
              <a:rPr lang="en-US" altLang="zh-CN" sz="1600" dirty="0"/>
              <a:t>(</a:t>
            </a:r>
            <a:r>
              <a:rPr lang="en-US" altLang="zh-CN" sz="1600" b="1" dirty="0" err="1"/>
              <a:t>int</a:t>
            </a:r>
            <a:r>
              <a:rPr lang="en-US" altLang="zh-CN" sz="1600" dirty="0"/>
              <a:t> </a:t>
            </a:r>
            <a:r>
              <a:rPr lang="en-US" altLang="zh-CN" sz="1600" dirty="0" err="1"/>
              <a:t>i</a:t>
            </a:r>
            <a:r>
              <a:rPr lang="en-US" altLang="zh-CN" sz="1600" dirty="0"/>
              <a:t>=0;i&lt;50000;i++){</a:t>
            </a:r>
          </a:p>
          <a:p>
            <a:pPr lvl="1" eaLnBrk="1" hangingPunct="1">
              <a:buFont typeface="Wingdings" panose="05000000000000000000" pitchFamily="2" charset="2"/>
              <a:buNone/>
            </a:pPr>
            <a:r>
              <a:rPr lang="en-US" altLang="zh-CN" sz="1600" dirty="0" err="1"/>
              <a:t>st.setString</a:t>
            </a:r>
            <a:r>
              <a:rPr lang="en-US" altLang="zh-CN" sz="1600" dirty="0"/>
              <a:t>(1, "</a:t>
            </a:r>
            <a:r>
              <a:rPr lang="en-US" altLang="zh-CN" sz="1600" dirty="0" err="1"/>
              <a:t>aaa</a:t>
            </a:r>
            <a:r>
              <a:rPr lang="en-US" altLang="zh-CN" sz="1600" dirty="0"/>
              <a:t>" + </a:t>
            </a:r>
            <a:r>
              <a:rPr lang="en-US" altLang="zh-CN" sz="1600" dirty="0" err="1"/>
              <a:t>i</a:t>
            </a:r>
            <a:r>
              <a:rPr lang="en-US" altLang="zh-CN" sz="1600" dirty="0"/>
              <a:t>);</a:t>
            </a:r>
          </a:p>
          <a:p>
            <a:pPr lvl="1" eaLnBrk="1" hangingPunct="1">
              <a:buFont typeface="Wingdings" panose="05000000000000000000" pitchFamily="2" charset="2"/>
              <a:buNone/>
            </a:pPr>
            <a:r>
              <a:rPr lang="en-US" altLang="zh-CN" sz="1600" dirty="0" err="1"/>
              <a:t>st.setString</a:t>
            </a:r>
            <a:r>
              <a:rPr lang="en-US" altLang="zh-CN" sz="1600" dirty="0"/>
              <a:t>(2, "123" + </a:t>
            </a:r>
            <a:r>
              <a:rPr lang="en-US" altLang="zh-CN" sz="1600" dirty="0" err="1"/>
              <a:t>i</a:t>
            </a:r>
            <a:r>
              <a:rPr lang="en-US" altLang="zh-CN" sz="1600" dirty="0"/>
              <a:t>);</a:t>
            </a:r>
          </a:p>
          <a:p>
            <a:pPr lvl="1" eaLnBrk="1" hangingPunct="1">
              <a:buFont typeface="Wingdings" panose="05000000000000000000" pitchFamily="2" charset="2"/>
              <a:buNone/>
            </a:pPr>
            <a:r>
              <a:rPr lang="en-US" altLang="zh-CN" sz="1600" dirty="0" err="1"/>
              <a:t>st.setString</a:t>
            </a:r>
            <a:r>
              <a:rPr lang="en-US" altLang="zh-CN" sz="1600" dirty="0"/>
              <a:t>(3, "</a:t>
            </a:r>
            <a:r>
              <a:rPr lang="en-US" altLang="zh-CN" sz="1600" dirty="0" err="1"/>
              <a:t>aaa</a:t>
            </a:r>
            <a:r>
              <a:rPr lang="en-US" altLang="zh-CN" sz="1600" dirty="0"/>
              <a:t>" + </a:t>
            </a:r>
            <a:r>
              <a:rPr lang="en-US" altLang="zh-CN" sz="1600" dirty="0" err="1"/>
              <a:t>i</a:t>
            </a:r>
            <a:r>
              <a:rPr lang="en-US" altLang="zh-CN" sz="1600" dirty="0"/>
              <a:t> + "@sina.com");</a:t>
            </a:r>
          </a:p>
          <a:p>
            <a:pPr lvl="1" eaLnBrk="1" hangingPunct="1">
              <a:buFont typeface="Wingdings" panose="05000000000000000000" pitchFamily="2" charset="2"/>
              <a:buNone/>
            </a:pPr>
            <a:r>
              <a:rPr lang="en-US" altLang="zh-CN" sz="1600" dirty="0" err="1"/>
              <a:t>st.setDate</a:t>
            </a:r>
            <a:r>
              <a:rPr lang="en-US" altLang="zh-CN" sz="1600" dirty="0"/>
              <a:t>(4,</a:t>
            </a:r>
            <a:r>
              <a:rPr lang="en-US" altLang="zh-CN" sz="1600" b="1" dirty="0"/>
              <a:t>new</a:t>
            </a:r>
            <a:r>
              <a:rPr lang="en-US" altLang="zh-CN" sz="1600" dirty="0"/>
              <a:t> Date(1980, 10, 10));</a:t>
            </a:r>
          </a:p>
          <a:p>
            <a:pPr lvl="1" eaLnBrk="1" hangingPunct="1">
              <a:buFont typeface="Wingdings" panose="05000000000000000000" pitchFamily="2" charset="2"/>
              <a:buNone/>
            </a:pPr>
            <a:endParaRPr lang="en-US" altLang="zh-CN" sz="1600" dirty="0"/>
          </a:p>
          <a:p>
            <a:pPr lvl="1" eaLnBrk="1" hangingPunct="1">
              <a:buFont typeface="Wingdings" panose="05000000000000000000" pitchFamily="2" charset="2"/>
              <a:buNone/>
            </a:pPr>
            <a:r>
              <a:rPr lang="en-US" altLang="zh-CN" sz="1600" dirty="0" err="1"/>
              <a:t>st.addBatch</a:t>
            </a:r>
            <a:r>
              <a:rPr lang="en-US" altLang="zh-CN" sz="1600" dirty="0"/>
              <a:t>(); </a:t>
            </a:r>
          </a:p>
          <a:p>
            <a:pPr lvl="1" eaLnBrk="1" hangingPunct="1">
              <a:buFont typeface="Wingdings" panose="05000000000000000000" pitchFamily="2" charset="2"/>
              <a:buNone/>
            </a:pPr>
            <a:r>
              <a:rPr lang="en-US" altLang="zh-CN" sz="1600" b="1" dirty="0"/>
              <a:t>if</a:t>
            </a:r>
            <a:r>
              <a:rPr lang="en-US" altLang="zh-CN" sz="1600" dirty="0"/>
              <a:t>(i%1000==0){</a:t>
            </a:r>
          </a:p>
          <a:p>
            <a:pPr lvl="2" eaLnBrk="1" hangingPunct="1">
              <a:buFont typeface="Wingdings" panose="05000000000000000000" pitchFamily="2" charset="2"/>
              <a:buNone/>
            </a:pPr>
            <a:r>
              <a:rPr lang="en-US" altLang="zh-CN" sz="1600" dirty="0" err="1"/>
              <a:t>st.executeBatch</a:t>
            </a:r>
            <a:r>
              <a:rPr lang="en-US" altLang="zh-CN" sz="1600" dirty="0"/>
              <a:t>();</a:t>
            </a:r>
          </a:p>
          <a:p>
            <a:pPr lvl="2" eaLnBrk="1" hangingPunct="1">
              <a:buFont typeface="Wingdings" panose="05000000000000000000" pitchFamily="2" charset="2"/>
              <a:buNone/>
            </a:pPr>
            <a:r>
              <a:rPr lang="en-US" altLang="zh-CN" sz="1600" dirty="0" err="1"/>
              <a:t>st.clearBatch</a:t>
            </a:r>
            <a:r>
              <a:rPr lang="en-US" altLang="zh-CN" sz="1600" dirty="0"/>
              <a:t>();</a:t>
            </a:r>
          </a:p>
          <a:p>
            <a:pPr lvl="1" eaLnBrk="1" hangingPunct="1">
              <a:buFont typeface="Wingdings" panose="05000000000000000000" pitchFamily="2" charset="2"/>
              <a:buNone/>
            </a:pPr>
            <a:r>
              <a:rPr lang="en-US" altLang="zh-CN" sz="1600" dirty="0"/>
              <a:t>}</a:t>
            </a:r>
          </a:p>
          <a:p>
            <a:pPr eaLnBrk="1" hangingPunct="1">
              <a:buFont typeface="Wingdings" panose="05000000000000000000" pitchFamily="2" charset="2"/>
              <a:buNone/>
            </a:pPr>
            <a:r>
              <a:rPr lang="en-US" altLang="zh-CN" sz="1600" dirty="0"/>
              <a:t>}</a:t>
            </a:r>
          </a:p>
          <a:p>
            <a:pPr eaLnBrk="1" hangingPunct="1">
              <a:buFont typeface="Wingdings" panose="05000000000000000000" pitchFamily="2" charset="2"/>
              <a:buNone/>
            </a:pPr>
            <a:r>
              <a:rPr lang="en-US" altLang="zh-CN" sz="1600" dirty="0" err="1"/>
              <a:t>st.executeBatch</a:t>
            </a:r>
            <a:r>
              <a:rPr lang="en-US" altLang="zh-CN" sz="1600" dirty="0"/>
              <a:t>();</a:t>
            </a:r>
          </a:p>
        </p:txBody>
      </p:sp>
    </p:spTree>
    <p:extLst>
      <p:ext uri="{BB962C8B-B14F-4D97-AF65-F5344CB8AC3E}">
        <p14:creationId xmlns:p14="http://schemas.microsoft.com/office/powerpoint/2010/main" val="38610369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774D6717-0E31-412A-976D-5FEA422A11B2}"/>
              </a:ext>
            </a:extLst>
          </p:cNvPr>
          <p:cNvSpPr>
            <a:spLocks noGrp="1" noChangeArrowheads="1"/>
          </p:cNvSpPr>
          <p:nvPr>
            <p:ph type="title"/>
          </p:nvPr>
        </p:nvSpPr>
        <p:spPr/>
        <p:txBody>
          <a:bodyPr/>
          <a:lstStyle/>
          <a:p>
            <a:pPr eaLnBrk="1" hangingPunct="1"/>
            <a:r>
              <a:rPr lang="zh-CN" altLang="en-US" sz="3200" b="1" i="1" dirty="0">
                <a:ea typeface="新宋体" panose="02010609030101010101" pitchFamily="49" charset="-122"/>
              </a:rPr>
              <a:t>使用</a:t>
            </a:r>
            <a:r>
              <a:rPr lang="en-US" altLang="zh-CN" sz="3200" b="1" i="1" dirty="0">
                <a:ea typeface="新宋体" panose="02010609030101010101" pitchFamily="49" charset="-122"/>
              </a:rPr>
              <a:t>JDBC</a:t>
            </a:r>
            <a:r>
              <a:rPr lang="zh-CN" altLang="en-US" sz="3200" b="1" i="1" dirty="0">
                <a:ea typeface="新宋体" panose="02010609030101010101" pitchFamily="49" charset="-122"/>
              </a:rPr>
              <a:t>进行批处理</a:t>
            </a:r>
          </a:p>
        </p:txBody>
      </p:sp>
      <p:sp>
        <p:nvSpPr>
          <p:cNvPr id="35844" name="Rectangle 3">
            <a:extLst>
              <a:ext uri="{FF2B5EF4-FFF2-40B4-BE49-F238E27FC236}">
                <a16:creationId xmlns:a16="http://schemas.microsoft.com/office/drawing/2014/main" id="{90F9BED9-0091-48EE-9B58-7B6CA50F8E68}"/>
              </a:ext>
            </a:extLst>
          </p:cNvPr>
          <p:cNvSpPr>
            <a:spLocks noGrp="1" noChangeArrowheads="1"/>
          </p:cNvSpPr>
          <p:nvPr>
            <p:ph type="body" idx="1"/>
          </p:nvPr>
        </p:nvSpPr>
        <p:spPr>
          <a:xfrm>
            <a:off x="755650" y="1690688"/>
            <a:ext cx="7696200" cy="4330700"/>
          </a:xfrm>
        </p:spPr>
        <p:txBody>
          <a:bodyPr/>
          <a:lstStyle/>
          <a:p>
            <a:pPr eaLnBrk="1" hangingPunct="1"/>
            <a:r>
              <a:rPr lang="zh-CN" altLang="en-US" sz="2400" dirty="0"/>
              <a:t>采用</a:t>
            </a:r>
            <a:r>
              <a:rPr lang="en-US" altLang="zh-CN" sz="2400" dirty="0" err="1"/>
              <a:t>PreparedStatement.addBatch</a:t>
            </a:r>
            <a:r>
              <a:rPr lang="en-US" altLang="zh-CN" sz="2400" dirty="0"/>
              <a:t>()</a:t>
            </a:r>
            <a:r>
              <a:rPr lang="zh-CN" altLang="en-US" sz="2400" dirty="0"/>
              <a:t>实现批处理</a:t>
            </a:r>
          </a:p>
          <a:p>
            <a:pPr lvl="1" eaLnBrk="1" hangingPunct="1"/>
            <a:r>
              <a:rPr lang="zh-CN" altLang="en-US" sz="2100" dirty="0"/>
              <a:t>优点：发送的是预编译后的</a:t>
            </a:r>
            <a:r>
              <a:rPr lang="en-US" altLang="zh-CN" sz="2100" dirty="0"/>
              <a:t>SQL</a:t>
            </a:r>
            <a:r>
              <a:rPr lang="zh-CN" altLang="en-US" sz="2100" dirty="0"/>
              <a:t>语句，执行效率高。</a:t>
            </a:r>
          </a:p>
          <a:p>
            <a:pPr lvl="1" eaLnBrk="1" hangingPunct="1"/>
            <a:r>
              <a:rPr lang="zh-CN" altLang="en-US" sz="2000" dirty="0"/>
              <a:t>缺点：只能应用在</a:t>
            </a:r>
            <a:r>
              <a:rPr lang="en-US" altLang="zh-CN" sz="2000" dirty="0"/>
              <a:t>SQL</a:t>
            </a:r>
            <a:r>
              <a:rPr lang="zh-CN" altLang="en-US" sz="2000" dirty="0"/>
              <a:t>语句相同，但参数不同的批处理中。因此此种形式的批处理经常用于在同一个表中批量插入数据，或批量更新表的数据。</a:t>
            </a:r>
          </a:p>
          <a:p>
            <a:pPr lvl="1" eaLnBrk="1" hangingPunct="1"/>
            <a:endParaRPr lang="zh-CN" altLang="en-US" sz="2000" dirty="0"/>
          </a:p>
          <a:p>
            <a:pPr eaLnBrk="1" hangingPunct="1">
              <a:buFont typeface="Wingdings" panose="05000000000000000000" pitchFamily="2" charset="2"/>
              <a:buNone/>
            </a:pPr>
            <a:endParaRPr lang="zh-CN" altLang="en-US" sz="2900" dirty="0"/>
          </a:p>
          <a:p>
            <a:pPr lvl="2" eaLnBrk="1" hangingPunct="1"/>
            <a:endParaRPr lang="en-US" altLang="zh-CN" sz="2600" dirty="0"/>
          </a:p>
        </p:txBody>
      </p:sp>
    </p:spTree>
    <p:extLst>
      <p:ext uri="{BB962C8B-B14F-4D97-AF65-F5344CB8AC3E}">
        <p14:creationId xmlns:p14="http://schemas.microsoft.com/office/powerpoint/2010/main" val="10391510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F40B7AC5-2D41-4560-8916-1F532B271193}"/>
              </a:ext>
            </a:extLst>
          </p:cNvPr>
          <p:cNvSpPr>
            <a:spLocks noGrp="1" noChangeArrowheads="1"/>
          </p:cNvSpPr>
          <p:nvPr>
            <p:ph type="title"/>
          </p:nvPr>
        </p:nvSpPr>
        <p:spPr/>
        <p:txBody>
          <a:bodyPr/>
          <a:lstStyle/>
          <a:p>
            <a:pPr eaLnBrk="1" hangingPunct="1"/>
            <a:r>
              <a:rPr lang="en-US" altLang="zh-CN" b="1" i="1" dirty="0" err="1"/>
              <a:t>JavaEE</a:t>
            </a:r>
            <a:r>
              <a:rPr lang="zh-CN" altLang="en-US" b="1" i="1" dirty="0"/>
              <a:t>模式</a:t>
            </a:r>
            <a:r>
              <a:rPr lang="en-US" altLang="zh-CN" b="1" i="1" dirty="0"/>
              <a:t>-DAO </a:t>
            </a:r>
            <a:r>
              <a:rPr lang="zh-CN" altLang="en-US" b="1" i="1" dirty="0"/>
              <a:t>模式</a:t>
            </a:r>
          </a:p>
        </p:txBody>
      </p:sp>
      <p:sp>
        <p:nvSpPr>
          <p:cNvPr id="22532" name="Rectangle 3">
            <a:extLst>
              <a:ext uri="{FF2B5EF4-FFF2-40B4-BE49-F238E27FC236}">
                <a16:creationId xmlns:a16="http://schemas.microsoft.com/office/drawing/2014/main" id="{C2362392-41E4-48BA-B078-3C3BF5F8FE44}"/>
              </a:ext>
            </a:extLst>
          </p:cNvPr>
          <p:cNvSpPr>
            <a:spLocks noGrp="1" noChangeArrowheads="1"/>
          </p:cNvSpPr>
          <p:nvPr>
            <p:ph type="body" idx="1"/>
          </p:nvPr>
        </p:nvSpPr>
        <p:spPr/>
        <p:txBody>
          <a:bodyPr/>
          <a:lstStyle/>
          <a:p>
            <a:pPr eaLnBrk="1" hangingPunct="1"/>
            <a:r>
              <a:rPr lang="zh-CN" altLang="en-US" sz="2800"/>
              <a:t>封装对于数据源的操作</a:t>
            </a:r>
          </a:p>
          <a:p>
            <a:pPr eaLnBrk="1" hangingPunct="1"/>
            <a:endParaRPr lang="zh-CN" altLang="en-US" sz="2800"/>
          </a:p>
          <a:p>
            <a:pPr eaLnBrk="1" hangingPunct="1"/>
            <a:r>
              <a:rPr lang="zh-CN" altLang="en-US" sz="2800"/>
              <a:t>数据源可能是文件、数据库等任意存储方式</a:t>
            </a:r>
          </a:p>
          <a:p>
            <a:pPr eaLnBrk="1" hangingPunct="1"/>
            <a:endParaRPr lang="zh-CN" altLang="en-US" sz="2800"/>
          </a:p>
          <a:p>
            <a:pPr eaLnBrk="1" hangingPunct="1"/>
            <a:r>
              <a:rPr lang="zh-CN" altLang="en-US" sz="2800"/>
              <a:t>负责管理与数据源的连接</a:t>
            </a:r>
          </a:p>
          <a:p>
            <a:pPr eaLnBrk="1" hangingPunct="1"/>
            <a:endParaRPr lang="zh-CN" altLang="en-US" sz="2800"/>
          </a:p>
          <a:p>
            <a:pPr eaLnBrk="1" hangingPunct="1"/>
            <a:r>
              <a:rPr lang="zh-CN" altLang="en-US" sz="2800"/>
              <a:t>负责数据的存取（</a:t>
            </a:r>
            <a:r>
              <a:rPr lang="en-US" altLang="zh-CN" sz="2800"/>
              <a:t>CRUD)</a:t>
            </a:r>
          </a:p>
        </p:txBody>
      </p:sp>
    </p:spTree>
    <p:extLst>
      <p:ext uri="{BB962C8B-B14F-4D97-AF65-F5344CB8AC3E}">
        <p14:creationId xmlns:p14="http://schemas.microsoft.com/office/powerpoint/2010/main" val="17277707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1BA23F29-CBCC-4094-895A-4F5EBB17ABB2}"/>
              </a:ext>
            </a:extLst>
          </p:cNvPr>
          <p:cNvSpPr>
            <a:spLocks noGrp="1" noChangeArrowheads="1"/>
          </p:cNvSpPr>
          <p:nvPr>
            <p:ph type="title"/>
          </p:nvPr>
        </p:nvSpPr>
        <p:spPr/>
        <p:txBody>
          <a:bodyPr/>
          <a:lstStyle/>
          <a:p>
            <a:pPr eaLnBrk="1" hangingPunct="1"/>
            <a:r>
              <a:rPr lang="en-US" altLang="zh-CN" b="1" i="1"/>
              <a:t>Tip</a:t>
            </a:r>
            <a:r>
              <a:rPr lang="zh-CN" altLang="en-US" b="1" i="1"/>
              <a:t>：</a:t>
            </a:r>
            <a:r>
              <a:rPr lang="en-US" altLang="zh-CN" b="1" i="1"/>
              <a:t>DAO</a:t>
            </a:r>
            <a:r>
              <a:rPr lang="zh-CN" altLang="en-US" b="1" i="1"/>
              <a:t>模式的类图</a:t>
            </a:r>
          </a:p>
        </p:txBody>
      </p:sp>
      <p:pic>
        <p:nvPicPr>
          <p:cNvPr id="23556" name="Picture 3">
            <a:extLst>
              <a:ext uri="{FF2B5EF4-FFF2-40B4-BE49-F238E27FC236}">
                <a16:creationId xmlns:a16="http://schemas.microsoft.com/office/drawing/2014/main" id="{D1385C17-EA27-4006-B6E5-28E7EF98F1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63" y="2043113"/>
            <a:ext cx="8713787" cy="361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 Box 4">
            <a:extLst>
              <a:ext uri="{FF2B5EF4-FFF2-40B4-BE49-F238E27FC236}">
                <a16:creationId xmlns:a16="http://schemas.microsoft.com/office/drawing/2014/main" id="{5CBBF7A6-561C-4B3B-A678-ED2D2213A083}"/>
              </a:ext>
            </a:extLst>
          </p:cNvPr>
          <p:cNvSpPr txBox="1">
            <a:spLocks noChangeArrowheads="1"/>
          </p:cNvSpPr>
          <p:nvPr/>
        </p:nvSpPr>
        <p:spPr bwMode="auto">
          <a:xfrm>
            <a:off x="5795963" y="4724400"/>
            <a:ext cx="15827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1"/>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a:t>Value object</a:t>
            </a:r>
          </a:p>
        </p:txBody>
      </p:sp>
    </p:spTree>
    <p:extLst>
      <p:ext uri="{BB962C8B-B14F-4D97-AF65-F5344CB8AC3E}">
        <p14:creationId xmlns:p14="http://schemas.microsoft.com/office/powerpoint/2010/main" val="26507597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8996B7E4-8162-4FD7-B26A-85807591EA57}"/>
              </a:ext>
            </a:extLst>
          </p:cNvPr>
          <p:cNvSpPr>
            <a:spLocks noGrp="1" noChangeArrowheads="1"/>
          </p:cNvSpPr>
          <p:nvPr>
            <p:ph type="title"/>
          </p:nvPr>
        </p:nvSpPr>
        <p:spPr>
          <a:xfrm>
            <a:off x="628650" y="365125"/>
            <a:ext cx="7886700" cy="1082675"/>
          </a:xfrm>
        </p:spPr>
        <p:txBody>
          <a:bodyPr/>
          <a:lstStyle/>
          <a:p>
            <a:pPr eaLnBrk="1" hangingPunct="1"/>
            <a:r>
              <a:rPr lang="en-US" altLang="zh-CN" b="1" i="1" dirty="0"/>
              <a:t>DAO </a:t>
            </a:r>
            <a:r>
              <a:rPr lang="zh-CN" altLang="en-US" b="1" i="1" dirty="0"/>
              <a:t>模式中的对象</a:t>
            </a:r>
          </a:p>
        </p:txBody>
      </p:sp>
      <p:sp>
        <p:nvSpPr>
          <p:cNvPr id="24580" name="Rectangle 3">
            <a:extLst>
              <a:ext uri="{FF2B5EF4-FFF2-40B4-BE49-F238E27FC236}">
                <a16:creationId xmlns:a16="http://schemas.microsoft.com/office/drawing/2014/main" id="{13F6CE63-67F6-4421-84CB-64BA2E902017}"/>
              </a:ext>
            </a:extLst>
          </p:cNvPr>
          <p:cNvSpPr>
            <a:spLocks noGrp="1" noChangeArrowheads="1"/>
          </p:cNvSpPr>
          <p:nvPr>
            <p:ph type="body" idx="1"/>
          </p:nvPr>
        </p:nvSpPr>
        <p:spPr/>
        <p:txBody>
          <a:bodyPr/>
          <a:lstStyle/>
          <a:p>
            <a:pPr eaLnBrk="1" hangingPunct="1"/>
            <a:r>
              <a:rPr lang="en-US" altLang="zh-CN" dirty="0"/>
              <a:t>Business Object</a:t>
            </a:r>
          </a:p>
          <a:p>
            <a:pPr lvl="1" eaLnBrk="1" hangingPunct="1"/>
            <a:r>
              <a:rPr lang="zh-CN" altLang="en-US" dirty="0"/>
              <a:t>代表数据的使用者</a:t>
            </a:r>
          </a:p>
          <a:p>
            <a:pPr eaLnBrk="1" hangingPunct="1"/>
            <a:r>
              <a:rPr lang="en-US" altLang="zh-CN" dirty="0" err="1"/>
              <a:t>DataAccessObject</a:t>
            </a:r>
            <a:endParaRPr lang="en-US" altLang="zh-CN" dirty="0"/>
          </a:p>
          <a:p>
            <a:pPr lvl="1" eaLnBrk="1" hangingPunct="1"/>
            <a:r>
              <a:rPr lang="zh-CN" altLang="en-US" dirty="0"/>
              <a:t>抽象并封装了对底层数据源的操作</a:t>
            </a:r>
          </a:p>
          <a:p>
            <a:pPr eaLnBrk="1" hangingPunct="1"/>
            <a:r>
              <a:rPr lang="en-US" altLang="zh-CN" dirty="0" err="1"/>
              <a:t>DataSource</a:t>
            </a:r>
            <a:endParaRPr lang="en-US" altLang="zh-CN" dirty="0"/>
          </a:p>
          <a:p>
            <a:pPr lvl="1" eaLnBrk="1" hangingPunct="1"/>
            <a:r>
              <a:rPr lang="zh-CN" altLang="en-US" dirty="0"/>
              <a:t>数据源</a:t>
            </a:r>
          </a:p>
          <a:p>
            <a:pPr eaLnBrk="1" hangingPunct="1"/>
            <a:r>
              <a:rPr lang="en-US" altLang="zh-CN" dirty="0" err="1"/>
              <a:t>TransferObject</a:t>
            </a:r>
            <a:endParaRPr lang="en-US" altLang="zh-CN" dirty="0"/>
          </a:p>
          <a:p>
            <a:pPr lvl="1" eaLnBrk="1" hangingPunct="1"/>
            <a:r>
              <a:rPr lang="zh-CN" altLang="en-US" dirty="0"/>
              <a:t>表示数据的</a:t>
            </a:r>
            <a:r>
              <a:rPr lang="en-US" altLang="zh-CN" dirty="0"/>
              <a:t>Java Bean</a:t>
            </a:r>
          </a:p>
        </p:txBody>
      </p:sp>
    </p:spTree>
    <p:extLst>
      <p:ext uri="{BB962C8B-B14F-4D97-AF65-F5344CB8AC3E}">
        <p14:creationId xmlns:p14="http://schemas.microsoft.com/office/powerpoint/2010/main" val="32995652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4213" y="548977"/>
            <a:ext cx="7696200" cy="1439863"/>
          </a:xfrm>
        </p:spPr>
        <p:txBody>
          <a:bodyPr>
            <a:normAutofit/>
          </a:bodyPr>
          <a:lstStyle/>
          <a:p>
            <a:r>
              <a:rPr lang="zh-CN" altLang="en-US" sz="3600" b="1" dirty="0"/>
              <a:t>取</a:t>
            </a:r>
            <a:r>
              <a:rPr lang="zh-CN" sz="3600" b="1" dirty="0"/>
              <a:t>得数据库自动生成的主键</a:t>
            </a:r>
          </a:p>
        </p:txBody>
      </p:sp>
      <p:sp>
        <p:nvSpPr>
          <p:cNvPr id="28675" name="Rectangle 3"/>
          <p:cNvSpPr>
            <a:spLocks noGrp="1" noChangeArrowheads="1"/>
          </p:cNvSpPr>
          <p:nvPr>
            <p:ph type="body" sz="half" idx="1"/>
          </p:nvPr>
        </p:nvSpPr>
        <p:spPr>
          <a:xfrm>
            <a:off x="466333" y="1600200"/>
            <a:ext cx="7704138" cy="4098925"/>
          </a:xfrm>
        </p:spPr>
        <p:txBody>
          <a:bodyPr/>
          <a:lstStyle/>
          <a:p>
            <a:r>
              <a:rPr lang="zh-CN" sz="2900" dirty="0"/>
              <a:t>示例：</a:t>
            </a:r>
          </a:p>
        </p:txBody>
      </p:sp>
      <p:sp>
        <p:nvSpPr>
          <p:cNvPr id="28676" name="Rectangle 4"/>
          <p:cNvSpPr>
            <a:spLocks noChangeArrowheads="1"/>
          </p:cNvSpPr>
          <p:nvPr/>
        </p:nvSpPr>
        <p:spPr bwMode="auto">
          <a:xfrm>
            <a:off x="468313" y="2209800"/>
            <a:ext cx="8135937" cy="4267200"/>
          </a:xfrm>
          <a:prstGeom prst="rect">
            <a:avLst/>
          </a:prstGeom>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marL="342900" indent="-342900">
              <a:lnSpc>
                <a:spcPct val="90000"/>
              </a:lnSpc>
              <a:spcBef>
                <a:spcPct val="20000"/>
              </a:spcBef>
              <a:buClr>
                <a:schemeClr val="tx1"/>
              </a:buClr>
              <a:buSzPct val="70000"/>
              <a:buFont typeface="Wingdings" pitchFamily="2" charset="2"/>
              <a:buNone/>
            </a:pPr>
            <a:r>
              <a:rPr lang="zh-CN" altLang="zh-CN" sz="1600" dirty="0"/>
              <a:t>Connection conn = JdbcUtil.</a:t>
            </a:r>
            <a:r>
              <a:rPr lang="zh-CN" altLang="zh-CN" sz="1600" i="1" dirty="0"/>
              <a:t>getConnection</a:t>
            </a:r>
            <a:r>
              <a:rPr lang="zh-CN" altLang="zh-CN" sz="1600" dirty="0"/>
              <a:t>();</a:t>
            </a:r>
          </a:p>
          <a:p>
            <a:pPr marL="342900" indent="-342900">
              <a:lnSpc>
                <a:spcPct val="90000"/>
              </a:lnSpc>
              <a:spcBef>
                <a:spcPct val="20000"/>
              </a:spcBef>
              <a:buClr>
                <a:schemeClr val="tx1"/>
              </a:buClr>
              <a:buSzPct val="70000"/>
              <a:buFont typeface="Wingdings" pitchFamily="2" charset="2"/>
              <a:buNone/>
            </a:pPr>
            <a:endParaRPr lang="zh-CN" altLang="zh-CN" sz="1600" dirty="0"/>
          </a:p>
          <a:p>
            <a:pPr marL="342900" indent="-342900">
              <a:lnSpc>
                <a:spcPct val="90000"/>
              </a:lnSpc>
              <a:spcBef>
                <a:spcPct val="20000"/>
              </a:spcBef>
              <a:buClr>
                <a:schemeClr val="tx1"/>
              </a:buClr>
              <a:buSzPct val="70000"/>
              <a:buFont typeface="Wingdings" pitchFamily="2" charset="2"/>
              <a:buNone/>
            </a:pPr>
            <a:r>
              <a:rPr lang="zh-CN" altLang="zh-CN" sz="1600" dirty="0"/>
              <a:t>String sql = "insert into user(name,password,email,birthday) </a:t>
            </a:r>
          </a:p>
          <a:p>
            <a:pPr marL="342900" indent="-342900">
              <a:lnSpc>
                <a:spcPct val="90000"/>
              </a:lnSpc>
              <a:spcBef>
                <a:spcPct val="20000"/>
              </a:spcBef>
              <a:buClr>
                <a:schemeClr val="tx1"/>
              </a:buClr>
              <a:buSzPct val="70000"/>
              <a:buFont typeface="Wingdings" pitchFamily="2" charset="2"/>
              <a:buNone/>
            </a:pPr>
            <a:r>
              <a:rPr lang="zh-CN" altLang="zh-CN" sz="1600" dirty="0"/>
              <a:t>			values('abc','123','abc@sina.com','1978-08-08')";</a:t>
            </a:r>
          </a:p>
          <a:p>
            <a:pPr marL="342900" indent="-342900">
              <a:lnSpc>
                <a:spcPct val="90000"/>
              </a:lnSpc>
              <a:spcBef>
                <a:spcPct val="20000"/>
              </a:spcBef>
              <a:buClr>
                <a:schemeClr val="tx1"/>
              </a:buClr>
              <a:buSzPct val="70000"/>
              <a:buFont typeface="Wingdings" pitchFamily="2" charset="2"/>
              <a:buNone/>
            </a:pPr>
            <a:r>
              <a:rPr lang="zh-CN" altLang="zh-CN" sz="1600" dirty="0"/>
              <a:t>PreparedStatement st = conn.</a:t>
            </a:r>
          </a:p>
          <a:p>
            <a:pPr marL="342900" indent="-342900">
              <a:lnSpc>
                <a:spcPct val="90000"/>
              </a:lnSpc>
              <a:spcBef>
                <a:spcPct val="20000"/>
              </a:spcBef>
              <a:buClr>
                <a:schemeClr val="tx1"/>
              </a:buClr>
              <a:buSzPct val="70000"/>
              <a:buFont typeface="Wingdings" pitchFamily="2" charset="2"/>
              <a:buNone/>
            </a:pPr>
            <a:r>
              <a:rPr lang="zh-CN" altLang="zh-CN" sz="1600" dirty="0"/>
              <a:t>			</a:t>
            </a:r>
            <a:r>
              <a:rPr lang="zh-CN" altLang="zh-CN" sz="1600" b="1" dirty="0">
                <a:solidFill>
                  <a:srgbClr val="FF0000"/>
                </a:solidFill>
              </a:rPr>
              <a:t>prepareStatement(sql,Statement.</a:t>
            </a:r>
            <a:r>
              <a:rPr lang="zh-CN" altLang="zh-CN" sz="1600" b="1" i="1" dirty="0">
                <a:solidFill>
                  <a:srgbClr val="FF0000"/>
                </a:solidFill>
              </a:rPr>
              <a:t>RETURN_GENERATED_KEYS</a:t>
            </a:r>
            <a:r>
              <a:rPr lang="zh-CN" altLang="zh-CN" sz="1600" b="1" dirty="0">
                <a:solidFill>
                  <a:srgbClr val="FF0000"/>
                </a:solidFill>
              </a:rPr>
              <a:t> );</a:t>
            </a:r>
          </a:p>
          <a:p>
            <a:pPr marL="342900" indent="-342900">
              <a:lnSpc>
                <a:spcPct val="90000"/>
              </a:lnSpc>
              <a:spcBef>
                <a:spcPct val="20000"/>
              </a:spcBef>
              <a:buClr>
                <a:schemeClr val="tx1"/>
              </a:buClr>
              <a:buSzPct val="70000"/>
              <a:buFont typeface="Wingdings" pitchFamily="2" charset="2"/>
              <a:buNone/>
            </a:pPr>
            <a:endParaRPr lang="zh-CN" altLang="zh-CN" sz="1600" dirty="0"/>
          </a:p>
          <a:p>
            <a:pPr marL="342900" indent="-342900">
              <a:lnSpc>
                <a:spcPct val="90000"/>
              </a:lnSpc>
              <a:spcBef>
                <a:spcPct val="20000"/>
              </a:spcBef>
              <a:buClr>
                <a:schemeClr val="tx1"/>
              </a:buClr>
              <a:buSzPct val="70000"/>
              <a:buFont typeface="Wingdings" pitchFamily="2" charset="2"/>
              <a:buNone/>
            </a:pPr>
            <a:r>
              <a:rPr lang="zh-CN" altLang="zh-CN" sz="1600" dirty="0"/>
              <a:t>st.executeUpdate();</a:t>
            </a:r>
          </a:p>
          <a:p>
            <a:pPr marL="342900" indent="-342900">
              <a:lnSpc>
                <a:spcPct val="90000"/>
              </a:lnSpc>
              <a:spcBef>
                <a:spcPct val="20000"/>
              </a:spcBef>
              <a:buClr>
                <a:schemeClr val="tx1"/>
              </a:buClr>
              <a:buSzPct val="70000"/>
              <a:buFont typeface="Wingdings" pitchFamily="2" charset="2"/>
              <a:buNone/>
            </a:pPr>
            <a:r>
              <a:rPr lang="zh-CN" altLang="zh-CN" sz="1600" dirty="0"/>
              <a:t>ResultSet rs = st.getGeneratedKeys();  //</a:t>
            </a:r>
            <a:r>
              <a:rPr lang="zh-CN" sz="1600" dirty="0"/>
              <a:t>得到插入行的主键</a:t>
            </a:r>
          </a:p>
          <a:p>
            <a:pPr marL="342900" indent="-342900">
              <a:lnSpc>
                <a:spcPct val="90000"/>
              </a:lnSpc>
              <a:spcBef>
                <a:spcPct val="20000"/>
              </a:spcBef>
              <a:buClr>
                <a:schemeClr val="tx1"/>
              </a:buClr>
              <a:buSzPct val="70000"/>
              <a:buFont typeface="Wingdings" pitchFamily="2" charset="2"/>
              <a:buNone/>
            </a:pPr>
            <a:r>
              <a:rPr lang="zh-CN" altLang="zh-CN" sz="1600" b="1" dirty="0"/>
              <a:t>if</a:t>
            </a:r>
            <a:r>
              <a:rPr lang="zh-CN" altLang="zh-CN" sz="1600" dirty="0"/>
              <a:t>(rs.next())</a:t>
            </a:r>
          </a:p>
          <a:p>
            <a:pPr marL="342900" indent="-342900">
              <a:lnSpc>
                <a:spcPct val="90000"/>
              </a:lnSpc>
              <a:spcBef>
                <a:spcPct val="20000"/>
              </a:spcBef>
              <a:buClr>
                <a:schemeClr val="tx1"/>
              </a:buClr>
              <a:buSzPct val="70000"/>
              <a:buFont typeface="Wingdings" pitchFamily="2" charset="2"/>
              <a:buNone/>
            </a:pPr>
            <a:r>
              <a:rPr lang="zh-CN" altLang="zh-CN" sz="1600" dirty="0"/>
              <a:t>	System.</a:t>
            </a:r>
            <a:r>
              <a:rPr lang="zh-CN" altLang="zh-CN" sz="1600" i="1" dirty="0"/>
              <a:t>out</a:t>
            </a:r>
            <a:r>
              <a:rPr lang="zh-CN" altLang="zh-CN" sz="1600" dirty="0"/>
              <a:t>.println(rs.getObject(1));</a:t>
            </a:r>
          </a:p>
        </p:txBody>
      </p:sp>
    </p:spTree>
    <p:extLst>
      <p:ext uri="{BB962C8B-B14F-4D97-AF65-F5344CB8AC3E}">
        <p14:creationId xmlns:p14="http://schemas.microsoft.com/office/powerpoint/2010/main" val="37068113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442144" y="381000"/>
            <a:ext cx="6492056" cy="857256"/>
          </a:xfrm>
          <a:ln>
            <a:solidFill>
              <a:schemeClr val="accent1"/>
            </a:solidFill>
          </a:ln>
        </p:spPr>
        <p:txBody>
          <a:bodyPr/>
          <a:lstStyle/>
          <a:p>
            <a:r>
              <a:rPr lang="en-US" altLang="zh-CN" dirty="0"/>
              <a:t>JDBC </a:t>
            </a:r>
            <a:r>
              <a:rPr lang="zh-CN" altLang="en-US" dirty="0"/>
              <a:t>的高级用法</a:t>
            </a:r>
            <a:endParaRPr lang="en-US" altLang="zh-CN" dirty="0"/>
          </a:p>
        </p:txBody>
      </p:sp>
      <p:sp>
        <p:nvSpPr>
          <p:cNvPr id="557059" name="Rectangle 3"/>
          <p:cNvSpPr>
            <a:spLocks noGrp="1" noChangeArrowheads="1"/>
          </p:cNvSpPr>
          <p:nvPr>
            <p:ph type="body" idx="1"/>
          </p:nvPr>
        </p:nvSpPr>
        <p:spPr>
          <a:xfrm>
            <a:off x="467544" y="1778347"/>
            <a:ext cx="8208912" cy="4851053"/>
          </a:xfrm>
          <a:ln>
            <a:solidFill>
              <a:schemeClr val="accent1"/>
            </a:solidFill>
          </a:ln>
        </p:spPr>
        <p:txBody>
          <a:bodyPr/>
          <a:lstStyle/>
          <a:p>
            <a:pPr marL="0" indent="0">
              <a:buNone/>
            </a:pPr>
            <a:endParaRPr lang="en-US" altLang="zh-CN" sz="2400" dirty="0"/>
          </a:p>
          <a:p>
            <a:pPr marL="457200" indent="-457200">
              <a:buFont typeface="+mj-lt"/>
              <a:buAutoNum type="arabicPeriod"/>
            </a:pPr>
            <a:r>
              <a:rPr lang="zh-CN" altLang="en-US" dirty="0"/>
              <a:t>对存储过程的调用 </a:t>
            </a:r>
            <a:r>
              <a:rPr lang="en-US" altLang="zh-CN" dirty="0"/>
              <a:t>TestProc.java</a:t>
            </a:r>
          </a:p>
          <a:p>
            <a:pPr marL="457200" lvl="1" indent="0">
              <a:buNone/>
            </a:pPr>
            <a:r>
              <a:rPr lang="en-US" altLang="zh-CN" dirty="0"/>
              <a:t>    </a:t>
            </a:r>
            <a:r>
              <a:rPr lang="en-US" altLang="zh-CN" dirty="0" err="1"/>
              <a:t>CallableStatement</a:t>
            </a:r>
            <a:endParaRPr lang="en-US" altLang="zh-CN" dirty="0"/>
          </a:p>
          <a:p>
            <a:pPr marL="457200" indent="-457200">
              <a:buFont typeface="+mj-lt"/>
              <a:buAutoNum type="arabicPeriod"/>
            </a:pPr>
            <a:r>
              <a:rPr lang="zh-CN" altLang="en-US" dirty="0"/>
              <a:t>运用事务处理</a:t>
            </a:r>
            <a:endParaRPr lang="en-US" altLang="zh-CN" dirty="0"/>
          </a:p>
          <a:p>
            <a:pPr marL="457200" lvl="1" indent="0">
              <a:buNone/>
            </a:pPr>
            <a:r>
              <a:rPr lang="en-US" altLang="zh-CN" dirty="0"/>
              <a:t>  TestTransaction.java</a:t>
            </a:r>
          </a:p>
          <a:p>
            <a:pPr marL="457200" indent="-457200">
              <a:buFont typeface="+mj-lt"/>
              <a:buAutoNum type="arabicPeriod"/>
            </a:pPr>
            <a:r>
              <a:rPr lang="zh-CN" altLang="en-US" dirty="0"/>
              <a:t>只读滚动结果集   </a:t>
            </a:r>
            <a:r>
              <a:rPr lang="en-US" altLang="zh-CN" dirty="0" err="1"/>
              <a:t>ResultSet</a:t>
            </a:r>
            <a:r>
              <a:rPr lang="en-US" altLang="zh-CN" dirty="0"/>
              <a:t> </a:t>
            </a:r>
          </a:p>
          <a:p>
            <a:pPr marL="457200" lvl="1" indent="0">
              <a:buNone/>
            </a:pPr>
            <a:r>
              <a:rPr lang="en-US" altLang="zh-CN" dirty="0"/>
              <a:t>TestScroll.java</a:t>
            </a:r>
          </a:p>
          <a:p>
            <a:pPr marL="457200" indent="-457200">
              <a:buFont typeface="+mj-lt"/>
              <a:buAutoNum type="arabicPeriod"/>
            </a:pPr>
            <a:r>
              <a:rPr lang="zh-CN" altLang="en-US" dirty="0"/>
              <a:t>可修改滚动结果集</a:t>
            </a:r>
            <a:r>
              <a:rPr lang="en-US" altLang="zh-CN" dirty="0"/>
              <a:t>Updatable </a:t>
            </a:r>
            <a:r>
              <a:rPr lang="en-US" altLang="zh-CN" dirty="0" err="1"/>
              <a:t>ResultSet</a:t>
            </a:r>
            <a:endParaRPr lang="en-US" altLang="zh-CN" dirty="0"/>
          </a:p>
          <a:p>
            <a:pPr marL="457200" lvl="1" indent="0">
              <a:buNone/>
            </a:pPr>
            <a:r>
              <a:rPr lang="en-US" altLang="zh-CN" dirty="0"/>
              <a:t>TestUpdateRs.java</a:t>
            </a:r>
          </a:p>
          <a:p>
            <a:pPr marL="0" indent="0">
              <a:buNone/>
            </a:pPr>
            <a:endParaRPr lang="en-US" altLang="zh-CN" sz="2400" dirty="0"/>
          </a:p>
          <a:p>
            <a:pPr marL="0" indent="0">
              <a:buNone/>
            </a:pPr>
            <a:endParaRPr lang="zh-CN" altLang="en-US" sz="2400" dirty="0"/>
          </a:p>
        </p:txBody>
      </p:sp>
    </p:spTree>
    <p:extLst>
      <p:ext uri="{BB962C8B-B14F-4D97-AF65-F5344CB8AC3E}">
        <p14:creationId xmlns:p14="http://schemas.microsoft.com/office/powerpoint/2010/main" val="5484616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1052264" y="692696"/>
            <a:ext cx="7696200" cy="1000132"/>
          </a:xfrm>
        </p:spPr>
        <p:txBody>
          <a:bodyPr>
            <a:normAutofit/>
          </a:bodyPr>
          <a:lstStyle/>
          <a:p>
            <a:r>
              <a:rPr lang="zh-CN" altLang="en-US" sz="4000" dirty="0">
                <a:latin typeface="Arial Unicode MS" pitchFamily="34" charset="-122"/>
                <a:ea typeface="Arial Unicode MS" pitchFamily="34" charset="-122"/>
                <a:cs typeface="Arial Unicode MS" pitchFamily="34" charset="-122"/>
              </a:rPr>
              <a:t>数据库事务</a:t>
            </a:r>
          </a:p>
        </p:txBody>
      </p:sp>
      <p:sp>
        <p:nvSpPr>
          <p:cNvPr id="606211" name="Rectangle 3"/>
          <p:cNvSpPr>
            <a:spLocks noGrp="1" noChangeArrowheads="1"/>
          </p:cNvSpPr>
          <p:nvPr>
            <p:ph type="body" idx="1"/>
          </p:nvPr>
        </p:nvSpPr>
        <p:spPr>
          <a:xfrm>
            <a:off x="395536" y="1916832"/>
            <a:ext cx="8352928" cy="4572032"/>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在数据库中</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所谓事务是指</a:t>
            </a:r>
            <a:r>
              <a:rPr lang="zh-CN" altLang="en-US" sz="2400" b="1" dirty="0">
                <a:solidFill>
                  <a:srgbClr val="0000FF"/>
                </a:solidFill>
                <a:latin typeface="Arial Unicode MS" pitchFamily="34" charset="-122"/>
                <a:ea typeface="Arial Unicode MS" pitchFamily="34" charset="-122"/>
                <a:cs typeface="Arial Unicode MS" pitchFamily="34" charset="-122"/>
              </a:rPr>
              <a:t>一组逻辑操作单元</a:t>
            </a:r>
            <a:r>
              <a:rPr lang="en-US" altLang="zh-CN" sz="2400" dirty="0">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使数据从一种状态变换到另一种状态</a:t>
            </a:r>
            <a:r>
              <a:rPr lang="zh-CN" altLang="en-US"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为确保数据库中数据的</a:t>
            </a:r>
            <a:r>
              <a:rPr lang="zh-CN" altLang="en-US" sz="2400" b="1" dirty="0">
                <a:solidFill>
                  <a:srgbClr val="0000FF"/>
                </a:solidFill>
                <a:latin typeface="Arial Unicode MS" pitchFamily="34" charset="-122"/>
                <a:ea typeface="Arial Unicode MS" pitchFamily="34" charset="-122"/>
                <a:cs typeface="Arial Unicode MS" pitchFamily="34" charset="-122"/>
              </a:rPr>
              <a:t>一致性</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数据的操纵应当是离散的成组的逻辑单元</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当它全部完成时</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数据的一致性可以保持</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而当这个单元中的一部分操作失败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整个事务应全部视为错误</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所有从起始点以后的操作应全部回退到开始状态。 </a:t>
            </a:r>
          </a:p>
          <a:p>
            <a:r>
              <a:rPr lang="zh-CN" altLang="en-US" sz="2400" dirty="0">
                <a:latin typeface="Arial Unicode MS" pitchFamily="34" charset="-122"/>
                <a:ea typeface="Arial Unicode MS" pitchFamily="34" charset="-122"/>
                <a:cs typeface="Arial Unicode MS" pitchFamily="34" charset="-122"/>
              </a:rPr>
              <a:t>事务的操作</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先定义开始一个事务</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然后对数据作修改操作</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这时如果</a:t>
            </a:r>
            <a:r>
              <a:rPr lang="zh-CN" altLang="en-US" sz="2400" b="1" dirty="0">
                <a:solidFill>
                  <a:srgbClr val="0000FF"/>
                </a:solidFill>
                <a:latin typeface="Arial Unicode MS" pitchFamily="34" charset="-122"/>
                <a:ea typeface="Arial Unicode MS" pitchFamily="34" charset="-122"/>
                <a:cs typeface="Arial Unicode MS" pitchFamily="34" charset="-122"/>
              </a:rPr>
              <a:t>提交</a:t>
            </a:r>
            <a:r>
              <a:rPr lang="en-US" altLang="zh-CN" sz="2400" dirty="0">
                <a:latin typeface="Arial Unicode MS" pitchFamily="34" charset="-122"/>
                <a:ea typeface="Arial Unicode MS" pitchFamily="34" charset="-122"/>
                <a:cs typeface="Arial Unicode MS" pitchFamily="34" charset="-122"/>
              </a:rPr>
              <a:t>(COMMIT),</a:t>
            </a:r>
            <a:r>
              <a:rPr lang="zh-CN" altLang="en-US" sz="2400" dirty="0">
                <a:latin typeface="Arial Unicode MS" pitchFamily="34" charset="-122"/>
                <a:ea typeface="Arial Unicode MS" pitchFamily="34" charset="-122"/>
                <a:cs typeface="Arial Unicode MS" pitchFamily="34" charset="-122"/>
              </a:rPr>
              <a:t>这些修改就永久地保存下来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如果</a:t>
            </a:r>
            <a:r>
              <a:rPr lang="zh-CN" altLang="en-US" sz="2400" b="1" dirty="0">
                <a:solidFill>
                  <a:srgbClr val="0000FF"/>
                </a:solidFill>
                <a:latin typeface="Arial Unicode MS" pitchFamily="34" charset="-122"/>
                <a:ea typeface="Arial Unicode MS" pitchFamily="34" charset="-122"/>
                <a:cs typeface="Arial Unicode MS" pitchFamily="34" charset="-122"/>
              </a:rPr>
              <a:t>回退</a:t>
            </a:r>
            <a:r>
              <a:rPr lang="en-US" altLang="zh-CN" sz="2400" dirty="0">
                <a:latin typeface="Arial Unicode MS" pitchFamily="34" charset="-122"/>
                <a:ea typeface="Arial Unicode MS" pitchFamily="34" charset="-122"/>
                <a:cs typeface="Arial Unicode MS" pitchFamily="34" charset="-122"/>
              </a:rPr>
              <a:t>(ROLLBACK),</a:t>
            </a:r>
            <a:r>
              <a:rPr lang="zh-CN" altLang="en-US" sz="2400" dirty="0">
                <a:latin typeface="Arial Unicode MS" pitchFamily="34" charset="-122"/>
                <a:ea typeface="Arial Unicode MS" pitchFamily="34" charset="-122"/>
                <a:cs typeface="Arial Unicode MS" pitchFamily="34" charset="-122"/>
              </a:rPr>
              <a:t>数据库管理系统将放弃所作的所有修改而回到开始事务时的状态。</a:t>
            </a:r>
          </a:p>
        </p:txBody>
      </p:sp>
    </p:spTree>
    <p:extLst>
      <p:ext uri="{BB962C8B-B14F-4D97-AF65-F5344CB8AC3E}">
        <p14:creationId xmlns:p14="http://schemas.microsoft.com/office/powerpoint/2010/main" val="39022558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a:xfrm>
            <a:off x="685800" y="533400"/>
            <a:ext cx="8229600"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数据库事务</a:t>
            </a:r>
          </a:p>
        </p:txBody>
      </p:sp>
      <p:sp>
        <p:nvSpPr>
          <p:cNvPr id="607235" name="Rectangle 3"/>
          <p:cNvSpPr>
            <a:spLocks noGrp="1" noChangeArrowheads="1"/>
          </p:cNvSpPr>
          <p:nvPr>
            <p:ph type="body" idx="1"/>
          </p:nvPr>
        </p:nvSpPr>
        <p:spPr>
          <a:xfrm>
            <a:off x="467544" y="1549952"/>
            <a:ext cx="8208912" cy="4866334"/>
          </a:xfrm>
          <a:noFill/>
        </p:spPr>
        <p:txBody>
          <a:bodyPr/>
          <a:lstStyle/>
          <a:p>
            <a:r>
              <a:rPr lang="zh-CN" altLang="en-US" sz="2000" dirty="0">
                <a:latin typeface="Arial Unicode MS" pitchFamily="34" charset="-122"/>
                <a:ea typeface="Arial Unicode MS" pitchFamily="34" charset="-122"/>
                <a:cs typeface="Arial Unicode MS" pitchFamily="34" charset="-122"/>
              </a:rPr>
              <a:t>事务的</a:t>
            </a:r>
            <a:r>
              <a:rPr lang="en-US" altLang="zh-CN" sz="2000" dirty="0">
                <a:latin typeface="Arial Unicode MS" pitchFamily="34" charset="-122"/>
                <a:ea typeface="Arial Unicode MS" pitchFamily="34" charset="-122"/>
                <a:cs typeface="Arial Unicode MS" pitchFamily="34" charset="-122"/>
              </a:rPr>
              <a:t>ACID(acid)</a:t>
            </a:r>
            <a:r>
              <a:rPr lang="zh-CN" altLang="en-US" sz="2000" dirty="0">
                <a:latin typeface="Arial Unicode MS" pitchFamily="34" charset="-122"/>
                <a:ea typeface="Arial Unicode MS" pitchFamily="34" charset="-122"/>
                <a:cs typeface="Arial Unicode MS" pitchFamily="34" charset="-122"/>
              </a:rPr>
              <a:t>属性</a:t>
            </a:r>
          </a:p>
          <a:p>
            <a:pPr lvl="1"/>
            <a:r>
              <a:rPr lang="en-US" altLang="zh-CN" sz="2000" dirty="0">
                <a:latin typeface="Arial Unicode MS" pitchFamily="34" charset="-122"/>
                <a:ea typeface="Arial Unicode MS" pitchFamily="34" charset="-122"/>
                <a:cs typeface="Arial Unicode MS" pitchFamily="34" charset="-122"/>
              </a:rPr>
              <a:t>1. </a:t>
            </a:r>
            <a:r>
              <a:rPr lang="zh-CN" altLang="en-US" sz="2000" dirty="0">
                <a:solidFill>
                  <a:srgbClr val="FF0000"/>
                </a:solidFill>
                <a:latin typeface="Arial Unicode MS" pitchFamily="34" charset="-122"/>
                <a:ea typeface="Arial Unicode MS" pitchFamily="34" charset="-122"/>
                <a:cs typeface="Arial Unicode MS" pitchFamily="34" charset="-122"/>
              </a:rPr>
              <a:t>原子性</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Atomicity</a:t>
            </a:r>
            <a:r>
              <a:rPr lang="zh-CN" altLang="en-US" sz="2000" dirty="0">
                <a:latin typeface="Arial Unicode MS" pitchFamily="34" charset="-122"/>
                <a:ea typeface="Arial Unicode MS" pitchFamily="34" charset="-122"/>
                <a:cs typeface="Arial Unicode MS" pitchFamily="34" charset="-122"/>
              </a:rPr>
              <a:t>）</a:t>
            </a:r>
            <a:br>
              <a:rPr lang="zh-CN" altLang="en-US" sz="2000" dirty="0">
                <a:latin typeface="Arial Unicode MS" pitchFamily="34" charset="-122"/>
                <a:ea typeface="Arial Unicode MS" pitchFamily="34" charset="-122"/>
                <a:cs typeface="Arial Unicode MS" pitchFamily="34" charset="-122"/>
              </a:rPr>
            </a:br>
            <a:r>
              <a:rPr lang="zh-CN" altLang="en-US" sz="2000" dirty="0">
                <a:latin typeface="Arial Unicode MS" pitchFamily="34" charset="-122"/>
                <a:ea typeface="Arial Unicode MS" pitchFamily="34" charset="-122"/>
                <a:cs typeface="Arial Unicode MS" pitchFamily="34" charset="-122"/>
              </a:rPr>
              <a:t>原子性是指事务是一个不可分割的工作单位，事务中的操作要么都发生，要么都不发生。 </a:t>
            </a:r>
          </a:p>
          <a:p>
            <a:pPr lvl="1"/>
            <a:r>
              <a:rPr lang="en-US" altLang="zh-CN" sz="2000" dirty="0">
                <a:latin typeface="Arial Unicode MS" pitchFamily="34" charset="-122"/>
                <a:ea typeface="Arial Unicode MS" pitchFamily="34" charset="-122"/>
                <a:cs typeface="Arial Unicode MS" pitchFamily="34" charset="-122"/>
              </a:rPr>
              <a:t>2. </a:t>
            </a:r>
            <a:r>
              <a:rPr lang="zh-CN" altLang="en-US" sz="2000" dirty="0">
                <a:solidFill>
                  <a:srgbClr val="FF0000"/>
                </a:solidFill>
                <a:latin typeface="Arial Unicode MS" pitchFamily="34" charset="-122"/>
                <a:ea typeface="Arial Unicode MS" pitchFamily="34" charset="-122"/>
                <a:cs typeface="Arial Unicode MS" pitchFamily="34" charset="-122"/>
              </a:rPr>
              <a:t>一致性</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Consistency</a:t>
            </a:r>
            <a:r>
              <a:rPr lang="zh-CN" altLang="en-US" sz="2000" dirty="0">
                <a:latin typeface="Arial Unicode MS" pitchFamily="34" charset="-122"/>
                <a:ea typeface="Arial Unicode MS" pitchFamily="34" charset="-122"/>
                <a:cs typeface="Arial Unicode MS" pitchFamily="34" charset="-122"/>
              </a:rPr>
              <a:t>）</a:t>
            </a:r>
            <a:br>
              <a:rPr lang="zh-CN" altLang="en-US" sz="2000" dirty="0">
                <a:latin typeface="Arial Unicode MS" pitchFamily="34" charset="-122"/>
                <a:ea typeface="Arial Unicode MS" pitchFamily="34" charset="-122"/>
                <a:cs typeface="Arial Unicode MS" pitchFamily="34" charset="-122"/>
              </a:rPr>
            </a:br>
            <a:r>
              <a:rPr lang="zh-CN" altLang="en-US" sz="2000" dirty="0">
                <a:latin typeface="Arial Unicode MS" pitchFamily="34" charset="-122"/>
                <a:ea typeface="Arial Unicode MS" pitchFamily="34" charset="-122"/>
                <a:cs typeface="Arial Unicode MS" pitchFamily="34" charset="-122"/>
              </a:rPr>
              <a:t>事务必须使数据库从一个一致性状态变换到另外一个一致性状态。</a:t>
            </a:r>
          </a:p>
          <a:p>
            <a:pPr lvl="1"/>
            <a:r>
              <a:rPr lang="en-US" altLang="zh-CN" sz="2000" dirty="0">
                <a:latin typeface="Arial Unicode MS" pitchFamily="34" charset="-122"/>
                <a:ea typeface="Arial Unicode MS" pitchFamily="34" charset="-122"/>
                <a:cs typeface="Arial Unicode MS" pitchFamily="34" charset="-122"/>
              </a:rPr>
              <a:t>3. </a:t>
            </a:r>
            <a:r>
              <a:rPr lang="zh-CN" altLang="en-US" sz="2000" dirty="0">
                <a:solidFill>
                  <a:srgbClr val="FF0000"/>
                </a:solidFill>
                <a:latin typeface="Arial Unicode MS" pitchFamily="34" charset="-122"/>
                <a:ea typeface="Arial Unicode MS" pitchFamily="34" charset="-122"/>
                <a:cs typeface="Arial Unicode MS" pitchFamily="34" charset="-122"/>
              </a:rPr>
              <a:t>隔离性</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Isolation</a:t>
            </a:r>
            <a:r>
              <a:rPr lang="zh-CN" altLang="en-US" sz="2000" dirty="0">
                <a:latin typeface="Arial Unicode MS" pitchFamily="34" charset="-122"/>
                <a:ea typeface="Arial Unicode MS" pitchFamily="34" charset="-122"/>
                <a:cs typeface="Arial Unicode MS" pitchFamily="34" charset="-122"/>
              </a:rPr>
              <a:t>）</a:t>
            </a:r>
            <a:br>
              <a:rPr lang="zh-CN" altLang="en-US" sz="2000" dirty="0">
                <a:latin typeface="Arial Unicode MS" pitchFamily="34" charset="-122"/>
                <a:ea typeface="Arial Unicode MS" pitchFamily="34" charset="-122"/>
                <a:cs typeface="Arial Unicode MS" pitchFamily="34" charset="-122"/>
              </a:rPr>
            </a:br>
            <a:r>
              <a:rPr lang="zh-CN" altLang="en-US" sz="2000" dirty="0">
                <a:latin typeface="Arial Unicode MS" pitchFamily="34" charset="-122"/>
                <a:ea typeface="Arial Unicode MS" pitchFamily="34" charset="-122"/>
                <a:cs typeface="Arial Unicode MS" pitchFamily="34" charset="-122"/>
              </a:rPr>
              <a:t>事务的隔离性是指一个事务的执行不能被其他事务干扰，即一个事务内部的操作及使用的数据对并发的其他事务是隔离的，并发执行的各个事务之间不能互相干扰。</a:t>
            </a:r>
          </a:p>
          <a:p>
            <a:pPr lvl="1"/>
            <a:r>
              <a:rPr lang="en-US" altLang="zh-CN" sz="2000" dirty="0">
                <a:latin typeface="Arial Unicode MS" pitchFamily="34" charset="-122"/>
                <a:ea typeface="Arial Unicode MS" pitchFamily="34" charset="-122"/>
                <a:cs typeface="Arial Unicode MS" pitchFamily="34" charset="-122"/>
              </a:rPr>
              <a:t>4. </a:t>
            </a:r>
            <a:r>
              <a:rPr lang="zh-CN" altLang="en-US" sz="2000" dirty="0">
                <a:solidFill>
                  <a:srgbClr val="FF0000"/>
                </a:solidFill>
                <a:latin typeface="Arial Unicode MS" pitchFamily="34" charset="-122"/>
                <a:ea typeface="Arial Unicode MS" pitchFamily="34" charset="-122"/>
                <a:cs typeface="Arial Unicode MS" pitchFamily="34" charset="-122"/>
              </a:rPr>
              <a:t>持久性</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Durability</a:t>
            </a:r>
            <a:r>
              <a:rPr lang="zh-CN" altLang="en-US" sz="2000" dirty="0">
                <a:latin typeface="Arial Unicode MS" pitchFamily="34" charset="-122"/>
                <a:ea typeface="Arial Unicode MS" pitchFamily="34" charset="-122"/>
                <a:cs typeface="Arial Unicode MS" pitchFamily="34" charset="-122"/>
              </a:rPr>
              <a:t>）</a:t>
            </a:r>
            <a:br>
              <a:rPr lang="zh-CN" altLang="en-US" sz="2000" dirty="0">
                <a:latin typeface="Arial Unicode MS" pitchFamily="34" charset="-122"/>
                <a:ea typeface="Arial Unicode MS" pitchFamily="34" charset="-122"/>
                <a:cs typeface="Arial Unicode MS" pitchFamily="34" charset="-122"/>
              </a:rPr>
            </a:br>
            <a:r>
              <a:rPr lang="zh-CN" altLang="en-US" sz="2000" dirty="0">
                <a:latin typeface="Arial Unicode MS" pitchFamily="34" charset="-122"/>
                <a:ea typeface="Arial Unicode MS" pitchFamily="34" charset="-122"/>
                <a:cs typeface="Arial Unicode MS" pitchFamily="34" charset="-122"/>
              </a:rPr>
              <a:t>持久性是指一个事务一旦被提交，它对数据库中数据的改变就是永久性的，接下来的其他操作和数据库故障不应该对其有任何影响</a:t>
            </a:r>
          </a:p>
        </p:txBody>
      </p:sp>
    </p:spTree>
    <p:extLst>
      <p:ext uri="{BB962C8B-B14F-4D97-AF65-F5344CB8AC3E}">
        <p14:creationId xmlns:p14="http://schemas.microsoft.com/office/powerpoint/2010/main" val="2884368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611560" y="692696"/>
            <a:ext cx="8229600" cy="857256"/>
          </a:xfrm>
        </p:spPr>
        <p:txBody>
          <a:bodyPr/>
          <a:lstStyle/>
          <a:p>
            <a:r>
              <a:rPr kumimoji="1" lang="en-US" altLang="zh-CN" b="1" dirty="0">
                <a:solidFill>
                  <a:schemeClr val="tx1"/>
                </a:solidFill>
              </a:rPr>
              <a:t>JDBC</a:t>
            </a:r>
            <a:r>
              <a:rPr kumimoji="1" lang="zh-CN" altLang="en-US" b="1" dirty="0">
                <a:solidFill>
                  <a:schemeClr val="tx1"/>
                </a:solidFill>
              </a:rPr>
              <a:t>基础</a:t>
            </a:r>
          </a:p>
        </p:txBody>
      </p:sp>
      <p:sp>
        <p:nvSpPr>
          <p:cNvPr id="534531" name="Rectangle 3"/>
          <p:cNvSpPr>
            <a:spLocks noGrp="1" noChangeArrowheads="1"/>
          </p:cNvSpPr>
          <p:nvPr>
            <p:ph type="body" idx="1"/>
          </p:nvPr>
        </p:nvSpPr>
        <p:spPr>
          <a:xfrm>
            <a:off x="571472" y="1709759"/>
            <a:ext cx="8001056" cy="4527553"/>
          </a:xfrm>
        </p:spPr>
        <p:txBody>
          <a:bodyPr>
            <a:normAutofit lnSpcReduction="10000"/>
          </a:bodyPr>
          <a:lstStyle/>
          <a:p>
            <a:pPr>
              <a:lnSpc>
                <a:spcPct val="110000"/>
              </a:lnSpc>
            </a:pPr>
            <a:r>
              <a:rPr kumimoji="1" lang="en-US" altLang="zh-CN" sz="2400" dirty="0"/>
              <a:t>JDBC(</a:t>
            </a:r>
            <a:r>
              <a:rPr lang="en-US" sz="2400" dirty="0"/>
              <a:t>Java Database Connectivity</a:t>
            </a:r>
            <a:r>
              <a:rPr kumimoji="1" lang="en-US" altLang="zh-CN" sz="2400" dirty="0"/>
              <a:t>)</a:t>
            </a:r>
            <a:r>
              <a:rPr kumimoji="1" lang="zh-CN" altLang="en-US" sz="2400" dirty="0"/>
              <a:t>是一个</a:t>
            </a:r>
            <a:r>
              <a:rPr kumimoji="1" lang="zh-CN" altLang="en-US" sz="2400" b="1" dirty="0">
                <a:solidFill>
                  <a:srgbClr val="0000FF"/>
                </a:solidFill>
              </a:rPr>
              <a:t>独立于特定数据库管理系统</a:t>
            </a:r>
            <a:r>
              <a:rPr kumimoji="1" lang="zh-CN" altLang="en-US" sz="2400" dirty="0"/>
              <a:t>、</a:t>
            </a:r>
            <a:r>
              <a:rPr kumimoji="1" lang="zh-CN" altLang="en-US" sz="2400" b="1" dirty="0">
                <a:solidFill>
                  <a:srgbClr val="0000FF"/>
                </a:solidFill>
              </a:rPr>
              <a:t>通用的</a:t>
            </a:r>
            <a:r>
              <a:rPr kumimoji="1" lang="en-US" altLang="zh-CN" sz="2400" b="1" dirty="0">
                <a:solidFill>
                  <a:srgbClr val="0000FF"/>
                </a:solidFill>
              </a:rPr>
              <a:t>SQL</a:t>
            </a:r>
            <a:r>
              <a:rPr kumimoji="1" lang="zh-CN" altLang="en-US" sz="2400" b="1" dirty="0">
                <a:solidFill>
                  <a:srgbClr val="0000FF"/>
                </a:solidFill>
              </a:rPr>
              <a:t>数据库存取和操作的公共接口</a:t>
            </a:r>
            <a:r>
              <a:rPr kumimoji="1" lang="zh-CN" altLang="en-US" sz="2400" dirty="0"/>
              <a:t>（一组</a:t>
            </a:r>
            <a:r>
              <a:rPr kumimoji="1" lang="en-US" altLang="zh-CN" sz="2400" dirty="0"/>
              <a:t>API</a:t>
            </a:r>
            <a:r>
              <a:rPr kumimoji="1" lang="zh-CN" altLang="en-US" sz="2400" dirty="0"/>
              <a:t>），定义了用来访问数据库的标准</a:t>
            </a:r>
            <a:r>
              <a:rPr kumimoji="1" lang="en-US" altLang="zh-CN" sz="2400" dirty="0"/>
              <a:t>Java</a:t>
            </a:r>
            <a:r>
              <a:rPr kumimoji="1" lang="zh-CN" altLang="en-US" sz="2400" dirty="0"/>
              <a:t>类库，使用这个类库可以以一种标准的方法、方便地访问数据库资源</a:t>
            </a:r>
          </a:p>
          <a:p>
            <a:pPr>
              <a:lnSpc>
                <a:spcPct val="110000"/>
              </a:lnSpc>
            </a:pPr>
            <a:r>
              <a:rPr kumimoji="1" lang="en-US" altLang="zh-CN" sz="2400" dirty="0"/>
              <a:t>JDBC</a:t>
            </a:r>
            <a:r>
              <a:rPr kumimoji="1" lang="zh-CN" altLang="en-US" sz="2400" dirty="0"/>
              <a:t>为访问不同的数据库提供了一种</a:t>
            </a:r>
            <a:r>
              <a:rPr kumimoji="1" lang="zh-CN" altLang="en-US" sz="2400" b="1" dirty="0">
                <a:solidFill>
                  <a:srgbClr val="0000FF"/>
                </a:solidFill>
              </a:rPr>
              <a:t>统一的途径</a:t>
            </a:r>
            <a:r>
              <a:rPr kumimoji="1" lang="zh-CN" altLang="en-US" sz="2400" dirty="0"/>
              <a:t>，为开发者屏蔽了一些细节问题。</a:t>
            </a:r>
          </a:p>
          <a:p>
            <a:pPr>
              <a:lnSpc>
                <a:spcPct val="110000"/>
              </a:lnSpc>
            </a:pPr>
            <a:r>
              <a:rPr kumimoji="1" lang="en-US" altLang="zh-CN" sz="2400" dirty="0"/>
              <a:t>JDBC</a:t>
            </a:r>
            <a:r>
              <a:rPr kumimoji="1" lang="zh-CN" altLang="en-US" sz="2400" dirty="0"/>
              <a:t>的目标是使</a:t>
            </a:r>
            <a:r>
              <a:rPr kumimoji="1" lang="en-US" altLang="zh-CN" sz="2400" dirty="0"/>
              <a:t>Java</a:t>
            </a:r>
            <a:r>
              <a:rPr kumimoji="1" lang="zh-CN" altLang="en-US" sz="2400" dirty="0"/>
              <a:t>程序员使用</a:t>
            </a:r>
            <a:r>
              <a:rPr kumimoji="1" lang="en-US" altLang="zh-CN" sz="2400" dirty="0"/>
              <a:t>JDBC</a:t>
            </a:r>
            <a:r>
              <a:rPr kumimoji="1" lang="zh-CN" altLang="en-US" sz="2400" dirty="0"/>
              <a:t>可以连接任何</a:t>
            </a:r>
            <a:r>
              <a:rPr kumimoji="1" lang="zh-CN" altLang="en-US" sz="2400" b="1" dirty="0">
                <a:solidFill>
                  <a:srgbClr val="FF0000"/>
                </a:solidFill>
              </a:rPr>
              <a:t>提供了</a:t>
            </a:r>
            <a:r>
              <a:rPr kumimoji="1" lang="en-US" altLang="zh-CN" sz="2400" b="1" dirty="0">
                <a:solidFill>
                  <a:srgbClr val="FF0000"/>
                </a:solidFill>
              </a:rPr>
              <a:t>JDBC</a:t>
            </a:r>
            <a:r>
              <a:rPr kumimoji="1" lang="zh-CN" altLang="en-US" sz="2400" b="1" dirty="0">
                <a:solidFill>
                  <a:srgbClr val="FF0000"/>
                </a:solidFill>
              </a:rPr>
              <a:t>驱动程序</a:t>
            </a:r>
            <a:r>
              <a:rPr kumimoji="1" lang="zh-CN" altLang="en-US" sz="2400" dirty="0"/>
              <a:t>的数据库系统，这样就使得程序员无需对特定的数据库系统的特点有过多的了解，从而大大简化和加快了开发过程。</a:t>
            </a:r>
          </a:p>
        </p:txBody>
      </p:sp>
    </p:spTree>
    <p:extLst>
      <p:ext uri="{BB962C8B-B14F-4D97-AF65-F5344CB8AC3E}">
        <p14:creationId xmlns:p14="http://schemas.microsoft.com/office/powerpoint/2010/main" val="17369376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a:xfrm>
            <a:off x="762000" y="304800"/>
            <a:ext cx="7696200" cy="804863"/>
          </a:xfrm>
        </p:spPr>
        <p:txBody>
          <a:bodyPr/>
          <a:lstStyle/>
          <a:p>
            <a:r>
              <a:rPr lang="en-US" altLang="zh-CN" dirty="0"/>
              <a:t>JDBC </a:t>
            </a:r>
            <a:r>
              <a:rPr lang="zh-CN" altLang="en-US" dirty="0"/>
              <a:t>事物处理</a:t>
            </a:r>
          </a:p>
        </p:txBody>
      </p:sp>
      <p:sp>
        <p:nvSpPr>
          <p:cNvPr id="582659" name="Rectangle 3"/>
          <p:cNvSpPr>
            <a:spLocks noGrp="1" noChangeArrowheads="1"/>
          </p:cNvSpPr>
          <p:nvPr>
            <p:ph type="body" idx="1"/>
          </p:nvPr>
        </p:nvSpPr>
        <p:spPr>
          <a:xfrm>
            <a:off x="642910" y="1447801"/>
            <a:ext cx="8072494" cy="4861520"/>
          </a:xfrm>
        </p:spPr>
        <p:txBody>
          <a:bodyPr/>
          <a:lstStyle/>
          <a:p>
            <a:r>
              <a:rPr lang="zh-CN" altLang="en-US" sz="2000" b="1" dirty="0"/>
              <a:t>事务：指构成单个逻辑工作单元的操作集合</a:t>
            </a:r>
          </a:p>
          <a:p>
            <a:r>
              <a:rPr lang="zh-CN" altLang="en-US" sz="2000" b="1" dirty="0"/>
              <a:t>事务处理：保证所有事务都作为一个工作单元来执行，即使出现了故障，都不能改变这种执行方式。当在一个事务中执行多个操作时，要么所有的事务都被提交</a:t>
            </a:r>
            <a:r>
              <a:rPr lang="en-US" altLang="zh-CN" sz="2000" b="1" dirty="0"/>
              <a:t>(commit)</a:t>
            </a:r>
            <a:r>
              <a:rPr lang="zh-CN" altLang="en-US" sz="2000" b="1" dirty="0"/>
              <a:t>，要么整个事务回滚</a:t>
            </a:r>
            <a:r>
              <a:rPr lang="en-US" altLang="zh-CN" sz="2000" b="1" dirty="0"/>
              <a:t>(rollback)</a:t>
            </a:r>
            <a:r>
              <a:rPr lang="zh-CN" altLang="en-US" sz="2000" b="1" dirty="0"/>
              <a:t>到最初状态</a:t>
            </a:r>
          </a:p>
          <a:p>
            <a:r>
              <a:rPr lang="zh-CN" altLang="en-US" sz="2000" b="1" dirty="0"/>
              <a:t>当一个连接对象被创建时，默认情况下是自动提交事务：每次执行一个 </a:t>
            </a:r>
            <a:r>
              <a:rPr lang="en-US" altLang="zh-CN" sz="2000" b="1" dirty="0"/>
              <a:t>SQL </a:t>
            </a:r>
            <a:r>
              <a:rPr lang="zh-CN" altLang="en-US" sz="2000" b="1" dirty="0"/>
              <a:t>语句时，如果执行成功，就会向数据库自动提交，而不能回滚</a:t>
            </a:r>
          </a:p>
          <a:p>
            <a:r>
              <a:rPr lang="zh-CN" altLang="en-US" sz="2000" b="1" dirty="0"/>
              <a:t>为了让多个 </a:t>
            </a:r>
            <a:r>
              <a:rPr lang="en-US" altLang="zh-CN" sz="2000" b="1" dirty="0"/>
              <a:t>SQL </a:t>
            </a:r>
            <a:r>
              <a:rPr lang="zh-CN" altLang="en-US" sz="2000" b="1" dirty="0"/>
              <a:t>语句作为一个事务执行：</a:t>
            </a:r>
          </a:p>
          <a:p>
            <a:pPr lvl="1"/>
            <a:r>
              <a:rPr lang="zh-CN" altLang="en-US" sz="2000" b="1" dirty="0"/>
              <a:t>调用 </a:t>
            </a:r>
            <a:r>
              <a:rPr lang="en-US" altLang="zh-CN" sz="2000" b="1" dirty="0"/>
              <a:t>Connection </a:t>
            </a:r>
            <a:r>
              <a:rPr lang="zh-CN" altLang="en-US" sz="2000" b="1" dirty="0"/>
              <a:t>对象的 </a:t>
            </a:r>
            <a:r>
              <a:rPr lang="en-US" altLang="zh-CN" sz="2000" b="1" dirty="0" err="1"/>
              <a:t>setAutoCommit</a:t>
            </a:r>
            <a:r>
              <a:rPr lang="en-US" altLang="zh-CN" sz="2000" b="1" dirty="0"/>
              <a:t>(false); </a:t>
            </a:r>
            <a:r>
              <a:rPr lang="zh-CN" altLang="en-US" sz="2000" b="1" dirty="0"/>
              <a:t>以取消自动提交事务</a:t>
            </a:r>
          </a:p>
          <a:p>
            <a:pPr lvl="1"/>
            <a:r>
              <a:rPr lang="zh-CN" altLang="en-US" sz="2000" b="1" dirty="0"/>
              <a:t>在所有的 </a:t>
            </a:r>
            <a:r>
              <a:rPr lang="en-US" altLang="zh-CN" sz="2000" b="1" dirty="0"/>
              <a:t>SQL </a:t>
            </a:r>
            <a:r>
              <a:rPr lang="zh-CN" altLang="en-US" sz="2000" b="1" dirty="0"/>
              <a:t>语句都成功执行后，调用 </a:t>
            </a:r>
            <a:r>
              <a:rPr lang="en-US" altLang="zh-CN" sz="2000" b="1" dirty="0"/>
              <a:t>commit(); </a:t>
            </a:r>
            <a:r>
              <a:rPr lang="zh-CN" altLang="en-US" sz="2000" b="1" dirty="0"/>
              <a:t>方法提交事务</a:t>
            </a:r>
          </a:p>
          <a:p>
            <a:pPr lvl="1"/>
            <a:r>
              <a:rPr lang="zh-CN" altLang="en-US" sz="2000" b="1" dirty="0"/>
              <a:t>在出现异常时，调用 </a:t>
            </a:r>
            <a:r>
              <a:rPr lang="en-US" altLang="zh-CN" sz="2000" b="1" dirty="0"/>
              <a:t>rollback(); </a:t>
            </a:r>
            <a:r>
              <a:rPr lang="zh-CN" altLang="en-US" sz="2000" b="1" dirty="0"/>
              <a:t>方法回滚事务</a:t>
            </a:r>
          </a:p>
          <a:p>
            <a:pPr lvl="1"/>
            <a:r>
              <a:rPr lang="zh-CN" altLang="en-US" sz="2000" b="1" dirty="0"/>
              <a:t>若此时 </a:t>
            </a:r>
            <a:r>
              <a:rPr lang="en-US" altLang="zh-CN" sz="2000" b="1" dirty="0"/>
              <a:t>Connection </a:t>
            </a:r>
            <a:r>
              <a:rPr lang="zh-CN" altLang="en-US" sz="2000" b="1" dirty="0"/>
              <a:t>没有被关闭</a:t>
            </a:r>
            <a:r>
              <a:rPr lang="en-US" altLang="zh-CN" sz="2000" b="1" dirty="0"/>
              <a:t>, </a:t>
            </a:r>
            <a:r>
              <a:rPr lang="zh-CN" altLang="en-US" sz="2000" b="1" dirty="0"/>
              <a:t>则需要恢复其自动提交状态</a:t>
            </a:r>
          </a:p>
        </p:txBody>
      </p:sp>
    </p:spTree>
    <p:extLst>
      <p:ext uri="{BB962C8B-B14F-4D97-AF65-F5344CB8AC3E}">
        <p14:creationId xmlns:p14="http://schemas.microsoft.com/office/powerpoint/2010/main" val="27095495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442144" y="381000"/>
            <a:ext cx="6492056" cy="857256"/>
          </a:xfrm>
          <a:ln>
            <a:solidFill>
              <a:schemeClr val="accent1"/>
            </a:solidFill>
          </a:ln>
        </p:spPr>
        <p:txBody>
          <a:bodyPr/>
          <a:lstStyle/>
          <a:p>
            <a:r>
              <a:rPr lang="zh-CN" altLang="en-US" dirty="0"/>
              <a:t>事务相关方法</a:t>
            </a:r>
            <a:endParaRPr lang="en-US" altLang="zh-CN" dirty="0"/>
          </a:p>
        </p:txBody>
      </p:sp>
      <p:sp>
        <p:nvSpPr>
          <p:cNvPr id="557059" name="Rectangle 3"/>
          <p:cNvSpPr>
            <a:spLocks noGrp="1" noChangeArrowheads="1"/>
          </p:cNvSpPr>
          <p:nvPr>
            <p:ph type="body" idx="1"/>
          </p:nvPr>
        </p:nvSpPr>
        <p:spPr>
          <a:xfrm>
            <a:off x="467544" y="1778347"/>
            <a:ext cx="8208912" cy="4098925"/>
          </a:xfrm>
          <a:ln>
            <a:solidFill>
              <a:schemeClr val="accent1"/>
            </a:solidFill>
          </a:ln>
        </p:spPr>
        <p:txBody>
          <a:bodyPr/>
          <a:lstStyle/>
          <a:p>
            <a:pPr marL="0" indent="0">
              <a:buNone/>
            </a:pPr>
            <a:r>
              <a:rPr lang="en-US" altLang="zh-CN" sz="3200" dirty="0"/>
              <a:t>Connection </a:t>
            </a:r>
            <a:r>
              <a:rPr lang="zh-CN" altLang="en-US" sz="3200" dirty="0"/>
              <a:t>的方法：</a:t>
            </a:r>
            <a:endParaRPr lang="en-US" altLang="zh-CN" sz="3200" dirty="0"/>
          </a:p>
          <a:p>
            <a:pPr marL="457200" lvl="1" indent="0">
              <a:buNone/>
            </a:pPr>
            <a:endParaRPr lang="en-US" altLang="zh-CN" sz="2800" dirty="0"/>
          </a:p>
          <a:p>
            <a:pPr marL="457200" lvl="1" indent="0">
              <a:buNone/>
            </a:pPr>
            <a:r>
              <a:rPr lang="en-US" altLang="zh-CN" sz="2800" dirty="0"/>
              <a:t>commit()</a:t>
            </a:r>
          </a:p>
          <a:p>
            <a:pPr marL="457200" lvl="1" indent="0">
              <a:buNone/>
            </a:pPr>
            <a:r>
              <a:rPr lang="en-US" altLang="zh-CN" sz="2800" dirty="0"/>
              <a:t>rollback()</a:t>
            </a:r>
          </a:p>
          <a:p>
            <a:pPr marL="457200" lvl="1" indent="0">
              <a:buNone/>
            </a:pPr>
            <a:r>
              <a:rPr lang="en-US" altLang="zh-CN" sz="2800" dirty="0"/>
              <a:t>rollback(</a:t>
            </a:r>
            <a:r>
              <a:rPr lang="en-US" altLang="zh-CN" sz="2800" dirty="0" err="1"/>
              <a:t>Savepoint</a:t>
            </a:r>
            <a:r>
              <a:rPr lang="en-US" altLang="zh-CN" sz="2800" dirty="0"/>
              <a:t> </a:t>
            </a:r>
            <a:r>
              <a:rPr lang="en-US" altLang="zh-CN" sz="2800" dirty="0" err="1"/>
              <a:t>savepoint</a:t>
            </a:r>
            <a:r>
              <a:rPr lang="en-US" altLang="zh-CN" sz="2800" dirty="0"/>
              <a:t>)</a:t>
            </a:r>
          </a:p>
          <a:p>
            <a:pPr marL="457200" lvl="1" indent="0">
              <a:buNone/>
            </a:pPr>
            <a:r>
              <a:rPr lang="en-US" altLang="zh-CN" sz="2800" dirty="0" err="1"/>
              <a:t>setAutoCommit</a:t>
            </a:r>
            <a:r>
              <a:rPr lang="en-US" altLang="zh-CN" sz="2800" dirty="0"/>
              <a:t>(</a:t>
            </a:r>
            <a:r>
              <a:rPr lang="en-US" altLang="zh-CN" sz="2800" dirty="0" err="1"/>
              <a:t>boolean</a:t>
            </a:r>
            <a:r>
              <a:rPr lang="en-US" altLang="zh-CN" sz="2800" dirty="0"/>
              <a:t>)</a:t>
            </a:r>
          </a:p>
          <a:p>
            <a:pPr marL="457200" lvl="1" indent="0">
              <a:buNone/>
            </a:pPr>
            <a:r>
              <a:rPr lang="en-US" altLang="zh-CN" sz="2800" dirty="0" err="1"/>
              <a:t>setSavepoint</a:t>
            </a:r>
            <a:r>
              <a:rPr lang="en-US" altLang="zh-CN" sz="2800" dirty="0"/>
              <a:t>()</a:t>
            </a:r>
          </a:p>
          <a:p>
            <a:pPr marL="0" indent="0">
              <a:buNone/>
            </a:pPr>
            <a:endParaRPr lang="en-US" altLang="zh-CN" sz="2400" dirty="0"/>
          </a:p>
          <a:p>
            <a:pPr marL="0" indent="0">
              <a:buNone/>
            </a:pPr>
            <a:endParaRPr lang="zh-CN" altLang="en-US" sz="2400" dirty="0"/>
          </a:p>
        </p:txBody>
      </p:sp>
    </p:spTree>
    <p:extLst>
      <p:ext uri="{BB962C8B-B14F-4D97-AF65-F5344CB8AC3E}">
        <p14:creationId xmlns:p14="http://schemas.microsoft.com/office/powerpoint/2010/main" val="17402551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51DBC949-C53D-4324-B9DE-7EA7A101D225}"/>
              </a:ext>
            </a:extLst>
          </p:cNvPr>
          <p:cNvSpPr>
            <a:spLocks noGrp="1" noChangeArrowheads="1"/>
          </p:cNvSpPr>
          <p:nvPr>
            <p:ph type="title"/>
          </p:nvPr>
        </p:nvSpPr>
        <p:spPr>
          <a:xfrm>
            <a:off x="628650" y="365125"/>
            <a:ext cx="7886700" cy="777875"/>
          </a:xfrm>
        </p:spPr>
        <p:txBody>
          <a:bodyPr/>
          <a:lstStyle/>
          <a:p>
            <a:pPr eaLnBrk="1" hangingPunct="1"/>
            <a:r>
              <a:rPr lang="en-US" altLang="zh-CN" sz="3200" b="1" i="1" dirty="0">
                <a:ea typeface="新宋体" panose="02010609030101010101" pitchFamily="49" charset="-122"/>
              </a:rPr>
              <a:t>Connection </a:t>
            </a:r>
            <a:r>
              <a:rPr lang="zh-CN" altLang="en-US" sz="3200" b="1" i="1" dirty="0">
                <a:ea typeface="新宋体" panose="02010609030101010101" pitchFamily="49" charset="-122"/>
              </a:rPr>
              <a:t>方法详解</a:t>
            </a:r>
            <a:endParaRPr lang="en-US" altLang="zh-CN" sz="3200" b="1" i="1" dirty="0">
              <a:ea typeface="新宋体" panose="02010609030101010101" pitchFamily="49" charset="-122"/>
            </a:endParaRPr>
          </a:p>
        </p:txBody>
      </p:sp>
      <p:sp>
        <p:nvSpPr>
          <p:cNvPr id="10244" name="Rectangle 3">
            <a:extLst>
              <a:ext uri="{FF2B5EF4-FFF2-40B4-BE49-F238E27FC236}">
                <a16:creationId xmlns:a16="http://schemas.microsoft.com/office/drawing/2014/main" id="{774F1E60-BE90-44C8-9A9A-75E1F1DC930C}"/>
              </a:ext>
            </a:extLst>
          </p:cNvPr>
          <p:cNvSpPr>
            <a:spLocks noGrp="1" noChangeArrowheads="1"/>
          </p:cNvSpPr>
          <p:nvPr>
            <p:ph type="body" idx="1"/>
          </p:nvPr>
        </p:nvSpPr>
        <p:spPr>
          <a:xfrm>
            <a:off x="684212" y="1524000"/>
            <a:ext cx="7775575" cy="4315777"/>
          </a:xfrm>
        </p:spPr>
        <p:txBody>
          <a:bodyPr/>
          <a:lstStyle/>
          <a:p>
            <a:pPr eaLnBrk="1" hangingPunct="1">
              <a:lnSpc>
                <a:spcPct val="90000"/>
              </a:lnSpc>
            </a:pPr>
            <a:r>
              <a:rPr lang="en-US" altLang="zh-CN" sz="2400" dirty="0" err="1"/>
              <a:t>Jdbc</a:t>
            </a:r>
            <a:r>
              <a:rPr lang="zh-CN" altLang="en-US" sz="2400" dirty="0"/>
              <a:t>程序中的</a:t>
            </a:r>
            <a:r>
              <a:rPr lang="en-US" altLang="zh-CN" sz="2400" dirty="0"/>
              <a:t>Connection</a:t>
            </a:r>
            <a:r>
              <a:rPr lang="zh-CN" altLang="en-US" sz="2400" dirty="0"/>
              <a:t>，它用于代表数据库的链接，</a:t>
            </a:r>
            <a:r>
              <a:rPr lang="en-US" altLang="zh-CN" sz="2400" dirty="0"/>
              <a:t>Connection</a:t>
            </a:r>
            <a:r>
              <a:rPr lang="zh-CN" altLang="en-US" sz="2400" dirty="0"/>
              <a:t>是数据库编程中最重要的一个对象，客户端与数据库所有交互都是通过</a:t>
            </a:r>
            <a:r>
              <a:rPr lang="en-US" altLang="zh-CN" sz="2400" dirty="0"/>
              <a:t>connection</a:t>
            </a:r>
            <a:r>
              <a:rPr lang="zh-CN" altLang="en-US" sz="2400" dirty="0"/>
              <a:t>对象完成的，这个对象的常用方法：</a:t>
            </a:r>
          </a:p>
          <a:p>
            <a:pPr lvl="1" eaLnBrk="1" hangingPunct="1">
              <a:lnSpc>
                <a:spcPct val="90000"/>
              </a:lnSpc>
            </a:pPr>
            <a:r>
              <a:rPr lang="en-US" altLang="zh-CN" sz="1800" dirty="0" err="1"/>
              <a:t>createStatement</a:t>
            </a:r>
            <a:r>
              <a:rPr lang="en-US" altLang="zh-CN" sz="1800" dirty="0"/>
              <a:t>()</a:t>
            </a:r>
            <a:r>
              <a:rPr lang="zh-CN" altLang="en-US" sz="1800" dirty="0"/>
              <a:t>：创建向数据库发送</a:t>
            </a:r>
            <a:r>
              <a:rPr lang="en-US" altLang="zh-CN" sz="1800" dirty="0" err="1"/>
              <a:t>sql</a:t>
            </a:r>
            <a:r>
              <a:rPr lang="zh-CN" altLang="en-US" sz="1800" dirty="0"/>
              <a:t>的</a:t>
            </a:r>
            <a:r>
              <a:rPr lang="en-US" altLang="zh-CN" sz="1800" dirty="0"/>
              <a:t>statement</a:t>
            </a:r>
            <a:r>
              <a:rPr lang="zh-CN" altLang="en-US" sz="1800" dirty="0"/>
              <a:t>对象</a:t>
            </a:r>
          </a:p>
          <a:p>
            <a:pPr lvl="1" eaLnBrk="1" hangingPunct="1">
              <a:lnSpc>
                <a:spcPct val="90000"/>
              </a:lnSpc>
            </a:pPr>
            <a:r>
              <a:rPr lang="en-US" altLang="zh-CN" sz="1800" dirty="0" err="1"/>
              <a:t>prepareStatement</a:t>
            </a:r>
            <a:r>
              <a:rPr lang="en-US" altLang="zh-CN" sz="1800" dirty="0"/>
              <a:t>(</a:t>
            </a:r>
            <a:r>
              <a:rPr lang="en-US" altLang="zh-CN" sz="1800" dirty="0" err="1"/>
              <a:t>sql</a:t>
            </a:r>
            <a:r>
              <a:rPr lang="en-US" altLang="zh-CN" sz="1800" dirty="0"/>
              <a:t>) </a:t>
            </a:r>
            <a:r>
              <a:rPr lang="zh-CN" altLang="en-US" sz="1800" dirty="0"/>
              <a:t>：创建向数据库发送预编译</a:t>
            </a:r>
            <a:r>
              <a:rPr lang="en-US" altLang="zh-CN" sz="1800" dirty="0" err="1"/>
              <a:t>sql</a:t>
            </a:r>
            <a:r>
              <a:rPr lang="zh-CN" altLang="en-US" sz="1800" dirty="0"/>
              <a:t>的</a:t>
            </a:r>
            <a:r>
              <a:rPr lang="en-US" altLang="zh-CN" sz="1800" dirty="0" err="1"/>
              <a:t>PrepareSatement</a:t>
            </a:r>
            <a:r>
              <a:rPr lang="zh-CN" altLang="en-US" sz="1800" dirty="0"/>
              <a:t>对象</a:t>
            </a:r>
          </a:p>
          <a:p>
            <a:pPr lvl="1" eaLnBrk="1" hangingPunct="1">
              <a:lnSpc>
                <a:spcPct val="90000"/>
              </a:lnSpc>
            </a:pPr>
            <a:r>
              <a:rPr lang="en-US" altLang="zh-CN" sz="1800" dirty="0" err="1"/>
              <a:t>prepareCall</a:t>
            </a:r>
            <a:r>
              <a:rPr lang="en-US" altLang="zh-CN" sz="1800" dirty="0"/>
              <a:t>(</a:t>
            </a:r>
            <a:r>
              <a:rPr lang="en-US" altLang="zh-CN" sz="1800" dirty="0" err="1"/>
              <a:t>sql</a:t>
            </a:r>
            <a:r>
              <a:rPr lang="en-US" altLang="zh-CN" sz="1800" dirty="0"/>
              <a:t>)</a:t>
            </a:r>
            <a:r>
              <a:rPr lang="zh-CN" altLang="en-US" sz="1800" dirty="0"/>
              <a:t>：创建执行存储过程的</a:t>
            </a:r>
            <a:r>
              <a:rPr lang="en-US" altLang="zh-CN" sz="1800" dirty="0" err="1"/>
              <a:t>callableStatement</a:t>
            </a:r>
            <a:r>
              <a:rPr lang="zh-CN" altLang="en-US" sz="1800" dirty="0"/>
              <a:t>对象。</a:t>
            </a:r>
          </a:p>
          <a:p>
            <a:pPr lvl="1" eaLnBrk="1" hangingPunct="1">
              <a:lnSpc>
                <a:spcPct val="90000"/>
              </a:lnSpc>
            </a:pPr>
            <a:r>
              <a:rPr lang="en-US" altLang="zh-CN" sz="1800" dirty="0"/>
              <a:t>--- </a:t>
            </a:r>
            <a:r>
              <a:rPr lang="zh-CN" altLang="en-US" sz="1800" dirty="0"/>
              <a:t>存储过程 </a:t>
            </a:r>
          </a:p>
          <a:p>
            <a:pPr lvl="1" eaLnBrk="1" hangingPunct="1">
              <a:lnSpc>
                <a:spcPct val="90000"/>
              </a:lnSpc>
            </a:pPr>
            <a:r>
              <a:rPr lang="en-US" altLang="zh-CN" sz="1800" dirty="0" err="1"/>
              <a:t>setAutoCommit</a:t>
            </a:r>
            <a:r>
              <a:rPr lang="en-US" altLang="zh-CN" sz="1800" dirty="0"/>
              <a:t>(</a:t>
            </a:r>
            <a:r>
              <a:rPr lang="en-US" altLang="zh-CN" sz="1800" dirty="0" err="1"/>
              <a:t>boolean</a:t>
            </a:r>
            <a:r>
              <a:rPr lang="en-US" altLang="zh-CN" sz="1800" dirty="0"/>
              <a:t> </a:t>
            </a:r>
            <a:r>
              <a:rPr lang="en-US" altLang="zh-CN" sz="1800" dirty="0" err="1"/>
              <a:t>autoCommit</a:t>
            </a:r>
            <a:r>
              <a:rPr lang="en-US" altLang="zh-CN" sz="1800" dirty="0"/>
              <a:t>)</a:t>
            </a:r>
            <a:r>
              <a:rPr lang="zh-CN" altLang="en-US" sz="1800" dirty="0"/>
              <a:t>：设置事务是否自动提交。 </a:t>
            </a:r>
          </a:p>
          <a:p>
            <a:pPr lvl="1" eaLnBrk="1" hangingPunct="1">
              <a:lnSpc>
                <a:spcPct val="90000"/>
              </a:lnSpc>
            </a:pPr>
            <a:r>
              <a:rPr lang="en-US" altLang="zh-CN" sz="1800" dirty="0"/>
              <a:t>commit() </a:t>
            </a:r>
            <a:r>
              <a:rPr lang="zh-CN" altLang="en-US" sz="1800" dirty="0"/>
              <a:t>：在链接上提交事务。 </a:t>
            </a:r>
            <a:r>
              <a:rPr lang="en-US" altLang="zh-CN" sz="1800" dirty="0"/>
              <a:t>---</a:t>
            </a:r>
            <a:r>
              <a:rPr lang="zh-CN" altLang="en-US" sz="1800" dirty="0"/>
              <a:t>与事务相关！！</a:t>
            </a:r>
          </a:p>
          <a:p>
            <a:pPr lvl="1" eaLnBrk="1" hangingPunct="1">
              <a:lnSpc>
                <a:spcPct val="90000"/>
              </a:lnSpc>
            </a:pPr>
            <a:r>
              <a:rPr lang="en-US" altLang="zh-CN" sz="1800" dirty="0"/>
              <a:t>rollback() </a:t>
            </a:r>
            <a:r>
              <a:rPr lang="zh-CN" altLang="en-US" sz="1800" dirty="0"/>
              <a:t>：在此链接上回滚事务。</a:t>
            </a:r>
          </a:p>
        </p:txBody>
      </p:sp>
    </p:spTree>
    <p:extLst>
      <p:ext uri="{BB962C8B-B14F-4D97-AF65-F5344CB8AC3E}">
        <p14:creationId xmlns:p14="http://schemas.microsoft.com/office/powerpoint/2010/main" val="41313002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442144" y="381000"/>
            <a:ext cx="6492056" cy="857256"/>
          </a:xfrm>
          <a:ln>
            <a:solidFill>
              <a:schemeClr val="accent1"/>
            </a:solidFill>
          </a:ln>
        </p:spPr>
        <p:txBody>
          <a:bodyPr/>
          <a:lstStyle/>
          <a:p>
            <a:r>
              <a:rPr lang="zh-CN" altLang="en-US" dirty="0"/>
              <a:t>只读 滚动结果集</a:t>
            </a:r>
            <a:endParaRPr lang="en-US" altLang="zh-CN" dirty="0"/>
          </a:p>
        </p:txBody>
      </p:sp>
      <p:sp>
        <p:nvSpPr>
          <p:cNvPr id="557059" name="Rectangle 3"/>
          <p:cNvSpPr>
            <a:spLocks noGrp="1" noChangeArrowheads="1"/>
          </p:cNvSpPr>
          <p:nvPr>
            <p:ph type="body" idx="1"/>
          </p:nvPr>
        </p:nvSpPr>
        <p:spPr>
          <a:xfrm>
            <a:off x="467544" y="1778347"/>
            <a:ext cx="8208912" cy="4098925"/>
          </a:xfrm>
          <a:ln>
            <a:solidFill>
              <a:schemeClr val="accent1"/>
            </a:solidFill>
          </a:ln>
        </p:spPr>
        <p:txBody>
          <a:bodyPr/>
          <a:lstStyle/>
          <a:p>
            <a:pPr marL="0" indent="0">
              <a:buNone/>
            </a:pPr>
            <a:endParaRPr lang="en-US" altLang="zh-CN" sz="2400" dirty="0"/>
          </a:p>
          <a:p>
            <a:pPr marL="0" indent="0">
              <a:buNone/>
            </a:pPr>
            <a:endParaRPr lang="en-US" altLang="zh-CN" sz="2400" dirty="0"/>
          </a:p>
          <a:p>
            <a:pPr marL="0" indent="0">
              <a:buNone/>
            </a:pPr>
            <a:r>
              <a:rPr lang="en-US" altLang="zh-CN" sz="2400" dirty="0"/>
              <a:t>Statement </a:t>
            </a:r>
            <a:r>
              <a:rPr lang="en-US" altLang="zh-CN" sz="2400" dirty="0" err="1"/>
              <a:t>stmt</a:t>
            </a:r>
            <a:r>
              <a:rPr lang="en-US" altLang="zh-CN" sz="2400" dirty="0"/>
              <a:t> = </a:t>
            </a:r>
            <a:r>
              <a:rPr lang="en-US" altLang="zh-CN" sz="2400" dirty="0" err="1"/>
              <a:t>conn.createStatement</a:t>
            </a:r>
            <a:r>
              <a:rPr lang="en-US" altLang="zh-CN" sz="2400" dirty="0"/>
              <a:t>(					</a:t>
            </a:r>
            <a:r>
              <a:rPr lang="en-US" altLang="zh-CN" sz="2400" dirty="0" err="1"/>
              <a:t>ResultSet.TYPE_SCROLL_INSENSITIVE</a:t>
            </a:r>
            <a:r>
              <a:rPr lang="en-US" altLang="zh-CN" sz="2400" dirty="0"/>
              <a:t>,				</a:t>
            </a:r>
            <a:r>
              <a:rPr lang="en-US" altLang="zh-CN" sz="2400" dirty="0" err="1"/>
              <a:t>ResultSet.CONCUR_READ_ONLY</a:t>
            </a:r>
            <a:r>
              <a:rPr lang="en-US" altLang="zh-CN" sz="2400" dirty="0"/>
              <a:t>);</a:t>
            </a:r>
            <a:endParaRPr lang="zh-CN" altLang="en-US" sz="2400" dirty="0"/>
          </a:p>
        </p:txBody>
      </p:sp>
    </p:spTree>
    <p:extLst>
      <p:ext uri="{BB962C8B-B14F-4D97-AF65-F5344CB8AC3E}">
        <p14:creationId xmlns:p14="http://schemas.microsoft.com/office/powerpoint/2010/main" val="13284476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
            <a:extLst>
              <a:ext uri="{FF2B5EF4-FFF2-40B4-BE49-F238E27FC236}">
                <a16:creationId xmlns:a16="http://schemas.microsoft.com/office/drawing/2014/main" id="{3AFF3999-E0B3-4E57-8436-BCC754C84F50}"/>
              </a:ext>
            </a:extLst>
          </p:cNvPr>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p>
        </p:txBody>
      </p:sp>
      <p:sp>
        <p:nvSpPr>
          <p:cNvPr id="23555" name="Rectangle 2">
            <a:extLst>
              <a:ext uri="{FF2B5EF4-FFF2-40B4-BE49-F238E27FC236}">
                <a16:creationId xmlns:a16="http://schemas.microsoft.com/office/drawing/2014/main" id="{19B4D4A6-DAFD-4F80-A962-A3FE516528C0}"/>
              </a:ext>
            </a:extLst>
          </p:cNvPr>
          <p:cNvSpPr>
            <a:spLocks noChangeArrowheads="1"/>
          </p:cNvSpPr>
          <p:nvPr/>
        </p:nvSpPr>
        <p:spPr bwMode="auto">
          <a:xfrm>
            <a:off x="457201" y="513239"/>
            <a:ext cx="5943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zh-CN" sz="4000" b="1" dirty="0" err="1">
                <a:solidFill>
                  <a:srgbClr val="336666"/>
                </a:solidFill>
                <a:latin typeface="Calibri Light" panose="020F0302020204030204" pitchFamily="34" charset="0"/>
                <a:ea typeface="华文新魏" panose="02010800040101010101" pitchFamily="2" charset="-122"/>
              </a:rPr>
              <a:t>ResultSet</a:t>
            </a:r>
            <a:r>
              <a:rPr lang="en-US" altLang="zh-CN" sz="4000" b="1" dirty="0">
                <a:solidFill>
                  <a:srgbClr val="336666"/>
                </a:solidFill>
                <a:latin typeface="Calibri Light" panose="020F0302020204030204" pitchFamily="34" charset="0"/>
                <a:ea typeface="华文新魏" panose="02010800040101010101" pitchFamily="2" charset="-122"/>
              </a:rPr>
              <a:t> </a:t>
            </a:r>
            <a:r>
              <a:rPr lang="zh-CN" altLang="en-US" sz="4000" b="1" dirty="0">
                <a:solidFill>
                  <a:srgbClr val="336666"/>
                </a:solidFill>
                <a:latin typeface="Calibri Light" panose="020F0302020204030204" pitchFamily="34" charset="0"/>
                <a:ea typeface="华文新魏" panose="02010800040101010101" pitchFamily="2" charset="-122"/>
              </a:rPr>
              <a:t>方法详解</a:t>
            </a:r>
            <a:endParaRPr lang="en-US" altLang="zh-CN" sz="4000" b="1" dirty="0">
              <a:solidFill>
                <a:srgbClr val="336666"/>
              </a:solidFill>
              <a:latin typeface="Calibri Light" panose="020F0302020204030204" pitchFamily="34" charset="0"/>
              <a:ea typeface="华文新魏" panose="02010800040101010101" pitchFamily="2" charset="-122"/>
            </a:endParaRPr>
          </a:p>
        </p:txBody>
      </p:sp>
      <p:sp>
        <p:nvSpPr>
          <p:cNvPr id="23556" name="Line 5">
            <a:extLst>
              <a:ext uri="{FF2B5EF4-FFF2-40B4-BE49-F238E27FC236}">
                <a16:creationId xmlns:a16="http://schemas.microsoft.com/office/drawing/2014/main" id="{C335CA25-5171-4D4C-B5F7-BD773233D66D}"/>
              </a:ext>
            </a:extLst>
          </p:cNvPr>
          <p:cNvSpPr>
            <a:spLocks noChangeShapeType="1"/>
          </p:cNvSpPr>
          <p:nvPr/>
        </p:nvSpPr>
        <p:spPr bwMode="auto">
          <a:xfrm>
            <a:off x="457200" y="1295400"/>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7" name="Text Box 6">
            <a:extLst>
              <a:ext uri="{FF2B5EF4-FFF2-40B4-BE49-F238E27FC236}">
                <a16:creationId xmlns:a16="http://schemas.microsoft.com/office/drawing/2014/main" id="{9CEC918F-6B44-4A61-857E-80B295CFFCED}"/>
              </a:ext>
            </a:extLst>
          </p:cNvPr>
          <p:cNvSpPr txBox="1">
            <a:spLocks noChangeArrowheads="1"/>
          </p:cNvSpPr>
          <p:nvPr/>
        </p:nvSpPr>
        <p:spPr bwMode="auto">
          <a:xfrm>
            <a:off x="560388" y="1770063"/>
            <a:ext cx="7707312" cy="2954337"/>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SzPct val="70000"/>
              <a:buFont typeface="Wingdings" panose="05000000000000000000" pitchFamily="2" charset="2"/>
              <a:buChar char="l"/>
            </a:pPr>
            <a:r>
              <a:rPr lang="en-US" altLang="zh-CN" sz="2800" dirty="0">
                <a:solidFill>
                  <a:srgbClr val="000000"/>
                </a:solidFill>
                <a:ea typeface="华文细黑" panose="02010600040101010101" pitchFamily="2" charset="-122"/>
              </a:rPr>
              <a:t> </a:t>
            </a:r>
            <a:r>
              <a:rPr lang="en-US" altLang="zh-CN" sz="2800" dirty="0" err="1">
                <a:solidFill>
                  <a:srgbClr val="000000"/>
                </a:solidFill>
                <a:ea typeface="华文细黑" panose="02010600040101010101" pitchFamily="2" charset="-122"/>
              </a:rPr>
              <a:t>ResultSet</a:t>
            </a:r>
            <a:r>
              <a:rPr lang="zh-CN" altLang="en-US" sz="2800" dirty="0">
                <a:solidFill>
                  <a:srgbClr val="000000"/>
                </a:solidFill>
                <a:ea typeface="华文细黑" panose="02010600040101010101" pitchFamily="2" charset="-122"/>
              </a:rPr>
              <a:t>还提供了对结果集进行滚动的方法：</a:t>
            </a:r>
          </a:p>
          <a:p>
            <a:pPr lvl="1" eaLnBrk="1" hangingPunct="1">
              <a:spcBef>
                <a:spcPct val="20000"/>
              </a:spcBef>
              <a:buClr>
                <a:schemeClr val="accent1"/>
              </a:buClr>
              <a:buSzPct val="150000"/>
              <a:buFontTx/>
              <a:buChar char="•"/>
            </a:pPr>
            <a:r>
              <a:rPr lang="en-US" altLang="zh-CN" sz="2900" dirty="0">
                <a:solidFill>
                  <a:srgbClr val="000000"/>
                </a:solidFill>
                <a:ea typeface="华文细黑" panose="02010600040101010101" pitchFamily="2" charset="-122"/>
              </a:rPr>
              <a:t>next()</a:t>
            </a:r>
            <a:r>
              <a:rPr lang="zh-CN" altLang="en-US" sz="2900" dirty="0">
                <a:solidFill>
                  <a:srgbClr val="000000"/>
                </a:solidFill>
                <a:ea typeface="华文细黑" panose="02010600040101010101" pitchFamily="2" charset="-122"/>
              </a:rPr>
              <a:t>：移动到下一行</a:t>
            </a:r>
          </a:p>
          <a:p>
            <a:pPr lvl="1" eaLnBrk="1" hangingPunct="1">
              <a:spcBef>
                <a:spcPct val="20000"/>
              </a:spcBef>
              <a:buClr>
                <a:schemeClr val="accent1"/>
              </a:buClr>
              <a:buSzPct val="150000"/>
              <a:buFontTx/>
              <a:buChar char="•"/>
            </a:pPr>
            <a:r>
              <a:rPr lang="en-US" altLang="zh-CN" sz="2600" dirty="0">
                <a:solidFill>
                  <a:srgbClr val="000000"/>
                </a:solidFill>
                <a:ea typeface="华文细黑" panose="02010600040101010101" pitchFamily="2" charset="-122"/>
              </a:rPr>
              <a:t>Previous()</a:t>
            </a:r>
            <a:r>
              <a:rPr lang="zh-CN" altLang="en-US" sz="2600" dirty="0">
                <a:solidFill>
                  <a:srgbClr val="000000"/>
                </a:solidFill>
                <a:ea typeface="华文细黑" panose="02010600040101010101" pitchFamily="2" charset="-122"/>
              </a:rPr>
              <a:t>：移动到前一行</a:t>
            </a:r>
          </a:p>
          <a:p>
            <a:pPr lvl="1" eaLnBrk="1" hangingPunct="1">
              <a:spcBef>
                <a:spcPct val="20000"/>
              </a:spcBef>
              <a:buClr>
                <a:schemeClr val="accent1"/>
              </a:buClr>
              <a:buSzPct val="150000"/>
              <a:buFontTx/>
              <a:buChar char="•"/>
            </a:pPr>
            <a:r>
              <a:rPr lang="en-US" altLang="zh-CN" sz="2600" dirty="0">
                <a:solidFill>
                  <a:srgbClr val="000000"/>
                </a:solidFill>
                <a:ea typeface="华文细黑" panose="02010600040101010101" pitchFamily="2" charset="-122"/>
              </a:rPr>
              <a:t>absolute(</a:t>
            </a:r>
            <a:r>
              <a:rPr lang="en-US" altLang="zh-CN" sz="2600" dirty="0" err="1">
                <a:solidFill>
                  <a:srgbClr val="000000"/>
                </a:solidFill>
                <a:ea typeface="华文细黑" panose="02010600040101010101" pitchFamily="2" charset="-122"/>
              </a:rPr>
              <a:t>int</a:t>
            </a:r>
            <a:r>
              <a:rPr lang="en-US" altLang="zh-CN" sz="2600" dirty="0">
                <a:solidFill>
                  <a:srgbClr val="000000"/>
                </a:solidFill>
                <a:ea typeface="华文细黑" panose="02010600040101010101" pitchFamily="2" charset="-122"/>
              </a:rPr>
              <a:t> row)</a:t>
            </a:r>
            <a:r>
              <a:rPr lang="zh-CN" altLang="en-US" sz="2600" dirty="0">
                <a:solidFill>
                  <a:srgbClr val="000000"/>
                </a:solidFill>
                <a:ea typeface="华文细黑" panose="02010600040101010101" pitchFamily="2" charset="-122"/>
              </a:rPr>
              <a:t>：移动到指定行 </a:t>
            </a:r>
            <a:r>
              <a:rPr lang="en-US" altLang="zh-CN" sz="2600" dirty="0">
                <a:solidFill>
                  <a:srgbClr val="000000"/>
                </a:solidFill>
                <a:ea typeface="华文细黑" panose="02010600040101010101" pitchFamily="2" charset="-122"/>
              </a:rPr>
              <a:t>[</a:t>
            </a:r>
            <a:r>
              <a:rPr lang="en-US" altLang="zh-CN" sz="2000" b="1" dirty="0">
                <a:solidFill>
                  <a:srgbClr val="FF0000"/>
                </a:solidFill>
                <a:ea typeface="华文细黑" panose="02010600040101010101" pitchFamily="2" charset="-122"/>
              </a:rPr>
              <a:t>row</a:t>
            </a:r>
            <a:r>
              <a:rPr lang="zh-CN" altLang="en-US" sz="2000" b="1" dirty="0">
                <a:solidFill>
                  <a:srgbClr val="FF0000"/>
                </a:solidFill>
                <a:ea typeface="华文细黑" panose="02010600040101010101" pitchFamily="2" charset="-122"/>
              </a:rPr>
              <a:t>从</a:t>
            </a:r>
            <a:r>
              <a:rPr lang="en-US" altLang="zh-CN" sz="2000" b="1" dirty="0">
                <a:solidFill>
                  <a:srgbClr val="FF0000"/>
                </a:solidFill>
                <a:ea typeface="华文细黑" panose="02010600040101010101" pitchFamily="2" charset="-122"/>
              </a:rPr>
              <a:t>1</a:t>
            </a:r>
            <a:r>
              <a:rPr lang="zh-CN" altLang="en-US" sz="2000" b="1" dirty="0">
                <a:solidFill>
                  <a:srgbClr val="FF0000"/>
                </a:solidFill>
                <a:ea typeface="华文细黑" panose="02010600040101010101" pitchFamily="2" charset="-122"/>
              </a:rPr>
              <a:t>开始计算</a:t>
            </a:r>
            <a:r>
              <a:rPr lang="en-US" altLang="zh-CN" sz="2600" dirty="0">
                <a:solidFill>
                  <a:srgbClr val="000000"/>
                </a:solidFill>
                <a:ea typeface="华文细黑" panose="02010600040101010101" pitchFamily="2" charset="-122"/>
              </a:rPr>
              <a:t>]</a:t>
            </a:r>
          </a:p>
          <a:p>
            <a:pPr lvl="1" eaLnBrk="1" hangingPunct="1">
              <a:spcBef>
                <a:spcPct val="20000"/>
              </a:spcBef>
              <a:buClr>
                <a:schemeClr val="accent1"/>
              </a:buClr>
              <a:buSzPct val="150000"/>
              <a:buFontTx/>
              <a:buChar char="•"/>
            </a:pPr>
            <a:r>
              <a:rPr lang="en-US" altLang="zh-CN" sz="2600" dirty="0" err="1">
                <a:solidFill>
                  <a:srgbClr val="000000"/>
                </a:solidFill>
                <a:ea typeface="华文细黑" panose="02010600040101010101" pitchFamily="2" charset="-122"/>
              </a:rPr>
              <a:t>beforeFirst</a:t>
            </a:r>
            <a:r>
              <a:rPr lang="en-US" altLang="zh-CN" sz="2600" dirty="0">
                <a:solidFill>
                  <a:srgbClr val="000000"/>
                </a:solidFill>
                <a:ea typeface="华文细黑" panose="02010600040101010101" pitchFamily="2" charset="-122"/>
              </a:rPr>
              <a:t>()</a:t>
            </a:r>
            <a:r>
              <a:rPr lang="zh-CN" altLang="en-US" sz="2600" dirty="0">
                <a:solidFill>
                  <a:srgbClr val="000000"/>
                </a:solidFill>
                <a:ea typeface="华文细黑" panose="02010600040101010101" pitchFamily="2" charset="-122"/>
              </a:rPr>
              <a:t>：移动</a:t>
            </a:r>
            <a:r>
              <a:rPr lang="en-US" altLang="zh-CN" sz="2600" dirty="0" err="1">
                <a:solidFill>
                  <a:srgbClr val="000000"/>
                </a:solidFill>
                <a:ea typeface="华文细黑" panose="02010600040101010101" pitchFamily="2" charset="-122"/>
              </a:rPr>
              <a:t>resultSet</a:t>
            </a:r>
            <a:r>
              <a:rPr lang="zh-CN" altLang="en-US" sz="2600" dirty="0">
                <a:solidFill>
                  <a:srgbClr val="000000"/>
                </a:solidFill>
                <a:ea typeface="华文细黑" panose="02010600040101010101" pitchFamily="2" charset="-122"/>
              </a:rPr>
              <a:t>的最前面。</a:t>
            </a:r>
          </a:p>
          <a:p>
            <a:pPr lvl="1" eaLnBrk="1" hangingPunct="1">
              <a:spcBef>
                <a:spcPct val="20000"/>
              </a:spcBef>
              <a:buClr>
                <a:schemeClr val="accent1"/>
              </a:buClr>
              <a:buSzPct val="150000"/>
              <a:buFontTx/>
              <a:buChar char="•"/>
            </a:pPr>
            <a:r>
              <a:rPr lang="en-US" altLang="zh-CN" sz="2600" dirty="0" err="1">
                <a:solidFill>
                  <a:srgbClr val="000000"/>
                </a:solidFill>
                <a:ea typeface="华文细黑" panose="02010600040101010101" pitchFamily="2" charset="-122"/>
              </a:rPr>
              <a:t>afterLast</a:t>
            </a:r>
            <a:r>
              <a:rPr lang="en-US" altLang="zh-CN" sz="2600" dirty="0">
                <a:solidFill>
                  <a:srgbClr val="000000"/>
                </a:solidFill>
                <a:ea typeface="华文细黑" panose="02010600040101010101" pitchFamily="2" charset="-122"/>
              </a:rPr>
              <a:t>() </a:t>
            </a:r>
            <a:r>
              <a:rPr lang="zh-CN" altLang="en-US" sz="2600" dirty="0">
                <a:solidFill>
                  <a:srgbClr val="000000"/>
                </a:solidFill>
                <a:ea typeface="华文细黑" panose="02010600040101010101" pitchFamily="2" charset="-122"/>
              </a:rPr>
              <a:t>：移动到</a:t>
            </a:r>
            <a:r>
              <a:rPr lang="en-US" altLang="zh-CN" sz="2600" dirty="0" err="1">
                <a:solidFill>
                  <a:srgbClr val="000000"/>
                </a:solidFill>
                <a:ea typeface="华文细黑" panose="02010600040101010101" pitchFamily="2" charset="-122"/>
              </a:rPr>
              <a:t>resultSet</a:t>
            </a:r>
            <a:r>
              <a:rPr lang="zh-CN" altLang="en-US" sz="2600" dirty="0">
                <a:solidFill>
                  <a:srgbClr val="000000"/>
                </a:solidFill>
                <a:ea typeface="华文细黑" panose="02010600040101010101" pitchFamily="2" charset="-122"/>
              </a:rPr>
              <a:t>的最后面。</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EFAC0B59-6035-4CCF-9D36-6B1C89F05BC1}"/>
              </a:ext>
            </a:extLst>
          </p:cNvPr>
          <p:cNvSpPr>
            <a:spLocks noGrp="1" noChangeArrowheads="1"/>
          </p:cNvSpPr>
          <p:nvPr>
            <p:ph type="title"/>
          </p:nvPr>
        </p:nvSpPr>
        <p:spPr>
          <a:xfrm>
            <a:off x="628650" y="365125"/>
            <a:ext cx="7886700" cy="777875"/>
          </a:xfrm>
        </p:spPr>
        <p:txBody>
          <a:bodyPr/>
          <a:lstStyle/>
          <a:p>
            <a:pPr eaLnBrk="1" hangingPunct="1"/>
            <a:r>
              <a:rPr lang="zh-CN" altLang="en-US" sz="3200" b="1" i="1" dirty="0">
                <a:ea typeface="新宋体" panose="02010609030101010101" pitchFamily="49" charset="-122"/>
              </a:rPr>
              <a:t>可修改滚动结果集</a:t>
            </a:r>
          </a:p>
        </p:txBody>
      </p:sp>
      <p:sp>
        <p:nvSpPr>
          <p:cNvPr id="15364" name="Rectangle 3">
            <a:extLst>
              <a:ext uri="{FF2B5EF4-FFF2-40B4-BE49-F238E27FC236}">
                <a16:creationId xmlns:a16="http://schemas.microsoft.com/office/drawing/2014/main" id="{67D7135C-BE24-44E1-8633-130DE6C4EC0A}"/>
              </a:ext>
            </a:extLst>
          </p:cNvPr>
          <p:cNvSpPr>
            <a:spLocks noGrp="1" noChangeArrowheads="1"/>
          </p:cNvSpPr>
          <p:nvPr>
            <p:ph type="body" idx="1"/>
          </p:nvPr>
        </p:nvSpPr>
        <p:spPr>
          <a:xfrm>
            <a:off x="762000" y="1524000"/>
            <a:ext cx="7920038" cy="4343400"/>
          </a:xfrm>
        </p:spPr>
        <p:txBody>
          <a:bodyPr/>
          <a:lstStyle/>
          <a:p>
            <a:pPr eaLnBrk="1" hangingPunct="1"/>
            <a:r>
              <a:rPr lang="en-US" altLang="zh-CN" sz="2400" dirty="0" err="1"/>
              <a:t>ResultSet</a:t>
            </a:r>
            <a:r>
              <a:rPr lang="zh-CN" altLang="en-US" sz="2400" dirty="0"/>
              <a:t>还提供了对结果集进行滚动和更新的方法</a:t>
            </a:r>
          </a:p>
          <a:p>
            <a:pPr eaLnBrk="1" hangingPunct="1"/>
            <a:r>
              <a:rPr lang="en-US" altLang="zh-CN" sz="1800" dirty="0">
                <a:solidFill>
                  <a:srgbClr val="FF0000"/>
                </a:solidFill>
              </a:rPr>
              <a:t>Statement </a:t>
            </a:r>
            <a:r>
              <a:rPr lang="en-US" altLang="zh-CN" sz="1800" dirty="0" err="1">
                <a:solidFill>
                  <a:srgbClr val="FF0000"/>
                </a:solidFill>
              </a:rPr>
              <a:t>stmt</a:t>
            </a:r>
            <a:r>
              <a:rPr lang="en-US" altLang="zh-CN" sz="1800" dirty="0">
                <a:solidFill>
                  <a:srgbClr val="FF0000"/>
                </a:solidFill>
              </a:rPr>
              <a:t> = </a:t>
            </a:r>
            <a:r>
              <a:rPr lang="en-US" altLang="zh-CN" sz="1800" dirty="0" err="1">
                <a:solidFill>
                  <a:srgbClr val="FF0000"/>
                </a:solidFill>
              </a:rPr>
              <a:t>conn.createStatement</a:t>
            </a:r>
            <a:r>
              <a:rPr lang="en-US" altLang="zh-CN" sz="1800" dirty="0">
                <a:solidFill>
                  <a:srgbClr val="FF0000"/>
                </a:solidFill>
              </a:rPr>
              <a:t>(</a:t>
            </a:r>
            <a:r>
              <a:rPr lang="en-US" altLang="zh-CN" sz="1800" dirty="0" err="1">
                <a:solidFill>
                  <a:srgbClr val="FF0000"/>
                </a:solidFill>
              </a:rPr>
              <a:t>ResultSet.TYPE_SCROLL_SENSITIVE,ResultSet.CONCUR_UPDATABLE</a:t>
            </a:r>
            <a:r>
              <a:rPr lang="en-US" altLang="zh-CN" sz="1800" dirty="0">
                <a:solidFill>
                  <a:srgbClr val="FF0000"/>
                </a:solidFill>
              </a:rPr>
              <a:t>);</a:t>
            </a:r>
          </a:p>
          <a:p>
            <a:pPr lvl="1" eaLnBrk="1" hangingPunct="1"/>
            <a:r>
              <a:rPr lang="en-US" altLang="zh-CN" sz="2500" dirty="0"/>
              <a:t>next()</a:t>
            </a:r>
            <a:r>
              <a:rPr lang="zh-CN" altLang="en-US" sz="2500" dirty="0"/>
              <a:t>：移动到下一行</a:t>
            </a:r>
          </a:p>
          <a:p>
            <a:pPr lvl="1" eaLnBrk="1" hangingPunct="1"/>
            <a:r>
              <a:rPr lang="en-US" altLang="zh-CN" sz="2200" dirty="0"/>
              <a:t>previous()</a:t>
            </a:r>
            <a:r>
              <a:rPr lang="zh-CN" altLang="en-US" sz="2200" dirty="0"/>
              <a:t>：移动到前一行</a:t>
            </a:r>
          </a:p>
          <a:p>
            <a:pPr lvl="1" eaLnBrk="1" hangingPunct="1"/>
            <a:r>
              <a:rPr lang="en-US" altLang="zh-CN" sz="2200" dirty="0"/>
              <a:t>absolute(</a:t>
            </a:r>
            <a:r>
              <a:rPr lang="en-US" altLang="zh-CN" sz="2200" dirty="0" err="1"/>
              <a:t>int</a:t>
            </a:r>
            <a:r>
              <a:rPr lang="en-US" altLang="zh-CN" sz="2200" dirty="0"/>
              <a:t> row)</a:t>
            </a:r>
            <a:r>
              <a:rPr lang="zh-CN" altLang="en-US" sz="2200" dirty="0"/>
              <a:t>：移动到指定行</a:t>
            </a:r>
          </a:p>
          <a:p>
            <a:pPr lvl="1" eaLnBrk="1" hangingPunct="1"/>
            <a:r>
              <a:rPr lang="en-US" altLang="zh-CN" sz="2200" dirty="0" err="1"/>
              <a:t>beforeFirst</a:t>
            </a:r>
            <a:r>
              <a:rPr lang="en-US" altLang="zh-CN" sz="2200" dirty="0"/>
              <a:t>()</a:t>
            </a:r>
            <a:r>
              <a:rPr lang="zh-CN" altLang="en-US" sz="2200" dirty="0"/>
              <a:t>：移动</a:t>
            </a:r>
            <a:r>
              <a:rPr lang="en-US" altLang="zh-CN" sz="2200" dirty="0" err="1"/>
              <a:t>resultSet</a:t>
            </a:r>
            <a:r>
              <a:rPr lang="zh-CN" altLang="en-US" sz="2200" dirty="0"/>
              <a:t>的最前面</a:t>
            </a:r>
          </a:p>
          <a:p>
            <a:pPr lvl="1" eaLnBrk="1" hangingPunct="1"/>
            <a:r>
              <a:rPr lang="en-US" altLang="zh-CN" sz="2200" dirty="0" err="1"/>
              <a:t>afterLast</a:t>
            </a:r>
            <a:r>
              <a:rPr lang="en-US" altLang="zh-CN" sz="2200" dirty="0"/>
              <a:t>() </a:t>
            </a:r>
            <a:r>
              <a:rPr lang="zh-CN" altLang="en-US" sz="2200" dirty="0"/>
              <a:t>：移动到</a:t>
            </a:r>
            <a:r>
              <a:rPr lang="en-US" altLang="zh-CN" sz="2200" dirty="0" err="1"/>
              <a:t>resultSet</a:t>
            </a:r>
            <a:r>
              <a:rPr lang="zh-CN" altLang="en-US" sz="2200" dirty="0"/>
              <a:t>的最后面</a:t>
            </a:r>
          </a:p>
          <a:p>
            <a:pPr lvl="1" eaLnBrk="1" hangingPunct="1"/>
            <a:r>
              <a:rPr lang="en-US" altLang="zh-CN" sz="2200" dirty="0" err="1"/>
              <a:t>updateRow</a:t>
            </a:r>
            <a:r>
              <a:rPr lang="en-US" altLang="zh-CN" sz="2200" dirty="0"/>
              <a:t>() </a:t>
            </a:r>
            <a:r>
              <a:rPr lang="zh-CN" altLang="en-US" sz="2200" dirty="0"/>
              <a:t>：更新行数据</a:t>
            </a:r>
          </a:p>
        </p:txBody>
      </p:sp>
    </p:spTree>
    <p:extLst>
      <p:ext uri="{BB962C8B-B14F-4D97-AF65-F5344CB8AC3E}">
        <p14:creationId xmlns:p14="http://schemas.microsoft.com/office/powerpoint/2010/main" val="10485011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442144" y="381000"/>
            <a:ext cx="6492056" cy="857256"/>
          </a:xfrm>
          <a:ln>
            <a:solidFill>
              <a:schemeClr val="accent1"/>
            </a:solidFill>
          </a:ln>
        </p:spPr>
        <p:txBody>
          <a:bodyPr/>
          <a:lstStyle/>
          <a:p>
            <a:r>
              <a:rPr lang="en-US" altLang="zh-CN" dirty="0" err="1"/>
              <a:t>DataSource</a:t>
            </a:r>
            <a:r>
              <a:rPr lang="en-US" altLang="zh-CN" dirty="0"/>
              <a:t> &amp; </a:t>
            </a:r>
            <a:r>
              <a:rPr lang="en-US" altLang="zh-CN" dirty="0" err="1"/>
              <a:t>RowSet</a:t>
            </a:r>
            <a:endParaRPr lang="en-US" altLang="zh-CN" dirty="0"/>
          </a:p>
        </p:txBody>
      </p:sp>
      <p:sp>
        <p:nvSpPr>
          <p:cNvPr id="557059" name="Rectangle 3"/>
          <p:cNvSpPr>
            <a:spLocks noGrp="1" noChangeArrowheads="1"/>
          </p:cNvSpPr>
          <p:nvPr>
            <p:ph type="body" idx="1"/>
          </p:nvPr>
        </p:nvSpPr>
        <p:spPr>
          <a:xfrm>
            <a:off x="442144" y="1676400"/>
            <a:ext cx="8208912" cy="4098925"/>
          </a:xfrm>
          <a:ln>
            <a:solidFill>
              <a:schemeClr val="accent1"/>
            </a:solidFill>
          </a:ln>
        </p:spPr>
        <p:txBody>
          <a:bodyPr/>
          <a:lstStyle/>
          <a:p>
            <a:pPr marL="0" indent="0">
              <a:buNone/>
            </a:pPr>
            <a:endParaRPr lang="en-US" altLang="zh-CN" sz="2400" dirty="0"/>
          </a:p>
          <a:p>
            <a:pPr marL="0" indent="0">
              <a:buNone/>
            </a:pPr>
            <a:r>
              <a:rPr lang="en-US" altLang="zh-CN" sz="2400" dirty="0" err="1"/>
              <a:t>DataSource</a:t>
            </a:r>
            <a:endParaRPr lang="en-US" altLang="zh-CN" sz="2400" dirty="0"/>
          </a:p>
          <a:p>
            <a:pPr marL="457200" lvl="1" indent="0">
              <a:buNone/>
            </a:pPr>
            <a:r>
              <a:rPr lang="en-US" altLang="zh-CN" sz="2000" dirty="0"/>
              <a:t>Driver Manager</a:t>
            </a:r>
            <a:r>
              <a:rPr lang="zh-CN" altLang="en-US" sz="2000" dirty="0"/>
              <a:t>的替代</a:t>
            </a:r>
            <a:endParaRPr lang="en-US" altLang="zh-CN" sz="2000" dirty="0"/>
          </a:p>
          <a:p>
            <a:pPr marL="457200" lvl="1" indent="0">
              <a:buNone/>
            </a:pPr>
            <a:r>
              <a:rPr lang="zh-CN" altLang="en-US" sz="2000" dirty="0"/>
              <a:t>连接池的实现</a:t>
            </a:r>
            <a:endParaRPr lang="en-US" altLang="zh-CN" sz="2000" dirty="0"/>
          </a:p>
          <a:p>
            <a:pPr marL="457200" lvl="1" indent="0">
              <a:buNone/>
            </a:pPr>
            <a:r>
              <a:rPr lang="zh-CN" altLang="en-US" sz="2000" dirty="0"/>
              <a:t>分布式实现</a:t>
            </a:r>
            <a:endParaRPr lang="en-US" altLang="zh-CN" sz="2000" dirty="0"/>
          </a:p>
          <a:p>
            <a:pPr marL="0" indent="0">
              <a:buNone/>
            </a:pPr>
            <a:r>
              <a:rPr lang="en-US" altLang="zh-CN" sz="2400" dirty="0" err="1"/>
              <a:t>RowSet</a:t>
            </a:r>
            <a:r>
              <a:rPr lang="en-US" altLang="zh-CN" sz="2400" dirty="0"/>
              <a:t>   </a:t>
            </a:r>
          </a:p>
          <a:p>
            <a:pPr marL="457200" lvl="1" indent="0">
              <a:buNone/>
            </a:pPr>
            <a:r>
              <a:rPr lang="zh-CN" altLang="en-US" sz="2000" dirty="0"/>
              <a:t>新的</a:t>
            </a:r>
            <a:r>
              <a:rPr lang="en-US" altLang="zh-CN" sz="2000" dirty="0" err="1"/>
              <a:t>ResultSet</a:t>
            </a:r>
            <a:endParaRPr lang="en-US" altLang="zh-CN" sz="2000" dirty="0"/>
          </a:p>
          <a:p>
            <a:pPr marL="457200" lvl="1" indent="0">
              <a:buNone/>
            </a:pPr>
            <a:r>
              <a:rPr lang="zh-CN" altLang="en-US" sz="2000" dirty="0"/>
              <a:t>支持断开的结果集</a:t>
            </a:r>
            <a:endParaRPr lang="en-US" altLang="zh-CN" sz="2000" dirty="0"/>
          </a:p>
          <a:p>
            <a:pPr marL="457200" lvl="1" indent="0">
              <a:buNone/>
            </a:pPr>
            <a:r>
              <a:rPr lang="zh-CN" altLang="en-US" sz="2000" dirty="0"/>
              <a:t>支持</a:t>
            </a:r>
            <a:r>
              <a:rPr lang="en-US" altLang="zh-CN" sz="2000" dirty="0" err="1"/>
              <a:t>javaBean</a:t>
            </a:r>
            <a:r>
              <a:rPr lang="zh-CN" altLang="en-US" sz="2000" dirty="0"/>
              <a:t>标准</a:t>
            </a:r>
            <a:endParaRPr lang="en-US" altLang="zh-CN" sz="2000" dirty="0"/>
          </a:p>
          <a:p>
            <a:pPr marL="457200" lvl="1" indent="0">
              <a:buNone/>
            </a:pPr>
            <a:endParaRPr lang="en-US" altLang="zh-CN" sz="2000" dirty="0"/>
          </a:p>
          <a:p>
            <a:pPr marL="457200" lvl="1" indent="0">
              <a:buNone/>
            </a:pPr>
            <a:r>
              <a:rPr lang="zh-CN" altLang="en-US" sz="2000" dirty="0"/>
              <a:t>例子</a:t>
            </a:r>
            <a:r>
              <a:rPr lang="en-US" altLang="zh-CN" sz="2000" dirty="0"/>
              <a:t>:  rowset.java</a:t>
            </a:r>
            <a:endParaRPr lang="zh-CN" altLang="en-US" sz="2000" dirty="0"/>
          </a:p>
        </p:txBody>
      </p:sp>
    </p:spTree>
    <p:extLst>
      <p:ext uri="{BB962C8B-B14F-4D97-AF65-F5344CB8AC3E}">
        <p14:creationId xmlns:p14="http://schemas.microsoft.com/office/powerpoint/2010/main" val="26103291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a:xfrm>
            <a:off x="1057308" y="562137"/>
            <a:ext cx="8229600" cy="733263"/>
          </a:xfrm>
        </p:spPr>
        <p:txBody>
          <a:bodyPr/>
          <a:lstStyle/>
          <a:p>
            <a:r>
              <a:rPr lang="en-US" altLang="zh-CN" sz="3200" b="1" dirty="0">
                <a:latin typeface="Arial Unicode MS" pitchFamily="34" charset="-122"/>
                <a:ea typeface="Arial Unicode MS" pitchFamily="34" charset="-122"/>
                <a:cs typeface="Arial Unicode MS" pitchFamily="34" charset="-122"/>
              </a:rPr>
              <a:t>JDBC API </a:t>
            </a:r>
            <a:r>
              <a:rPr lang="zh-CN" altLang="en-US" sz="3200" b="1" dirty="0">
                <a:latin typeface="Arial Unicode MS" pitchFamily="34" charset="-122"/>
                <a:ea typeface="Arial Unicode MS" pitchFamily="34" charset="-122"/>
                <a:cs typeface="Arial Unicode MS" pitchFamily="34" charset="-122"/>
              </a:rPr>
              <a:t>总结</a:t>
            </a:r>
            <a:endParaRPr lang="en-US" altLang="zh-CN" sz="3200" b="1" dirty="0">
              <a:latin typeface="Arial Unicode MS" pitchFamily="34" charset="-122"/>
              <a:ea typeface="Arial Unicode MS" pitchFamily="34" charset="-122"/>
              <a:cs typeface="Arial Unicode MS" pitchFamily="34" charset="-122"/>
            </a:endParaRPr>
          </a:p>
        </p:txBody>
      </p:sp>
      <p:sp>
        <p:nvSpPr>
          <p:cNvPr id="502787" name="Rectangle 3"/>
          <p:cNvSpPr>
            <a:spLocks noGrp="1" noChangeArrowheads="1"/>
          </p:cNvSpPr>
          <p:nvPr>
            <p:ph type="body" idx="1"/>
          </p:nvPr>
        </p:nvSpPr>
        <p:spPr>
          <a:xfrm>
            <a:off x="822354" y="1601782"/>
            <a:ext cx="7893050" cy="1041400"/>
          </a:xfrm>
        </p:spPr>
        <p:txBody>
          <a:bodyPr/>
          <a:lstStyle/>
          <a:p>
            <a:pPr>
              <a:lnSpc>
                <a:spcPct val="90000"/>
              </a:lnSpc>
            </a:pPr>
            <a:r>
              <a:rPr lang="en-US" altLang="zh-CN" sz="2400" dirty="0">
                <a:latin typeface="Arial Unicode MS" pitchFamily="34" charset="-122"/>
                <a:ea typeface="Arial Unicode MS" pitchFamily="34" charset="-122"/>
                <a:cs typeface="Arial Unicode MS" pitchFamily="34" charset="-122"/>
              </a:rPr>
              <a:t>JDBC API </a:t>
            </a:r>
            <a:r>
              <a:rPr lang="zh-CN" altLang="en-US" sz="2400" dirty="0">
                <a:latin typeface="Arial Unicode MS" pitchFamily="34" charset="-122"/>
                <a:ea typeface="Arial Unicode MS" pitchFamily="34" charset="-122"/>
                <a:cs typeface="Arial Unicode MS" pitchFamily="34" charset="-122"/>
              </a:rPr>
              <a:t>是一系列的接口，它使得应用程序能够进行数据库联接，执行</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语句，并且得到返回结果。</a:t>
            </a:r>
          </a:p>
        </p:txBody>
      </p:sp>
      <p:pic>
        <p:nvPicPr>
          <p:cNvPr id="502788" name="Picture 4" descr="Java-tp-1502"/>
          <p:cNvPicPr>
            <a:picLocks noChangeAspect="1" noChangeArrowheads="1"/>
          </p:cNvPicPr>
          <p:nvPr/>
        </p:nvPicPr>
        <p:blipFill>
          <a:blip r:embed="rId2" cstate="print"/>
          <a:srcRect/>
          <a:stretch>
            <a:fillRect/>
          </a:stretch>
        </p:blipFill>
        <p:spPr bwMode="auto">
          <a:xfrm>
            <a:off x="1187450" y="2781300"/>
            <a:ext cx="7085013" cy="3335338"/>
          </a:xfrm>
          <a:prstGeom prst="rect">
            <a:avLst/>
          </a:prstGeom>
          <a:noFill/>
        </p:spPr>
      </p:pic>
    </p:spTree>
    <p:extLst>
      <p:ext uri="{BB962C8B-B14F-4D97-AF65-F5344CB8AC3E}">
        <p14:creationId xmlns:p14="http://schemas.microsoft.com/office/powerpoint/2010/main" val="19540076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950912" y="692696"/>
            <a:ext cx="8229600" cy="857256"/>
          </a:xfrm>
        </p:spPr>
        <p:txBody>
          <a:bodyPr/>
          <a:lstStyle/>
          <a:p>
            <a:r>
              <a:rPr lang="en-US" altLang="zh-CN" dirty="0"/>
              <a:t>JDBC</a:t>
            </a:r>
            <a:r>
              <a:rPr lang="zh-CN" altLang="en-US" dirty="0"/>
              <a:t>数据库连接池的必要性 </a:t>
            </a:r>
          </a:p>
        </p:txBody>
      </p:sp>
      <p:sp>
        <p:nvSpPr>
          <p:cNvPr id="622595" name="Rectangle 3"/>
          <p:cNvSpPr>
            <a:spLocks noGrp="1" noChangeArrowheads="1"/>
          </p:cNvSpPr>
          <p:nvPr>
            <p:ph type="body" idx="1"/>
          </p:nvPr>
        </p:nvSpPr>
        <p:spPr>
          <a:xfrm>
            <a:off x="323528" y="1628800"/>
            <a:ext cx="8496944" cy="4680520"/>
          </a:xfrm>
          <a:solidFill>
            <a:schemeClr val="hlink">
              <a:alpha val="0"/>
            </a:schemeClr>
          </a:solidFill>
          <a:ln/>
        </p:spPr>
        <p:txBody>
          <a:bodyPr>
            <a:normAutofit/>
          </a:bodyPr>
          <a:lstStyle/>
          <a:p>
            <a:r>
              <a:rPr lang="zh-CN" altLang="en-US" sz="2000" dirty="0"/>
              <a:t>在使用开发基于数据库的</a:t>
            </a:r>
            <a:r>
              <a:rPr lang="en-US" altLang="zh-CN" sz="2000" dirty="0"/>
              <a:t>web</a:t>
            </a:r>
            <a:r>
              <a:rPr lang="zh-CN" altLang="en-US" sz="2000" dirty="0"/>
              <a:t>程序时，</a:t>
            </a:r>
            <a:r>
              <a:rPr lang="zh-CN" altLang="en-US" sz="2000" b="1" dirty="0">
                <a:solidFill>
                  <a:srgbClr val="FF0000"/>
                </a:solidFill>
              </a:rPr>
              <a:t>传统的模式</a:t>
            </a:r>
            <a:r>
              <a:rPr lang="zh-CN" altLang="en-US" sz="2000" dirty="0"/>
              <a:t>基本是按以下步骤：　　</a:t>
            </a:r>
          </a:p>
          <a:p>
            <a:pPr lvl="1"/>
            <a:r>
              <a:rPr lang="zh-CN" altLang="en-US" sz="1800" dirty="0"/>
              <a:t>在主程序（如</a:t>
            </a:r>
            <a:r>
              <a:rPr lang="en-US" altLang="zh-CN" sz="1800" dirty="0" err="1"/>
              <a:t>servlet</a:t>
            </a:r>
            <a:r>
              <a:rPr lang="zh-CN" altLang="en-US" sz="1800" dirty="0"/>
              <a:t>、</a:t>
            </a:r>
            <a:r>
              <a:rPr lang="en-US" altLang="zh-CN" sz="1800" dirty="0"/>
              <a:t>beans</a:t>
            </a:r>
            <a:r>
              <a:rPr lang="zh-CN" altLang="en-US" sz="1800" dirty="0"/>
              <a:t>）中建立数据库连接。 </a:t>
            </a:r>
          </a:p>
          <a:p>
            <a:pPr lvl="1"/>
            <a:r>
              <a:rPr lang="zh-CN" altLang="en-US" sz="1800" dirty="0"/>
              <a:t>进行</a:t>
            </a:r>
            <a:r>
              <a:rPr lang="en-US" altLang="zh-CN" sz="1800" dirty="0" err="1"/>
              <a:t>sql</a:t>
            </a:r>
            <a:r>
              <a:rPr lang="zh-CN" altLang="en-US" sz="1800" dirty="0"/>
              <a:t>操作</a:t>
            </a:r>
          </a:p>
          <a:p>
            <a:pPr lvl="1"/>
            <a:r>
              <a:rPr lang="zh-CN" altLang="en-US" sz="1800" dirty="0"/>
              <a:t>断开数据库连接。</a:t>
            </a:r>
          </a:p>
          <a:p>
            <a:r>
              <a:rPr lang="zh-CN" altLang="en-US" sz="2000" dirty="0"/>
              <a:t>这种模式开发，存在的问题</a:t>
            </a:r>
            <a:r>
              <a:rPr lang="en-US" altLang="zh-CN" sz="2000" dirty="0"/>
              <a:t>:</a:t>
            </a:r>
          </a:p>
          <a:p>
            <a:pPr lvl="1"/>
            <a:r>
              <a:rPr lang="zh-CN" altLang="en-US" sz="1800" dirty="0">
                <a:latin typeface="宋体" pitchFamily="2" charset="-122"/>
              </a:rPr>
              <a:t>普通的</a:t>
            </a:r>
            <a:r>
              <a:rPr lang="en-US" altLang="zh-CN" sz="1800" dirty="0">
                <a:latin typeface="宋体" pitchFamily="2" charset="-122"/>
              </a:rPr>
              <a:t>JDBC</a:t>
            </a:r>
            <a:r>
              <a:rPr lang="zh-CN" altLang="en-US" sz="1800" dirty="0">
                <a:latin typeface="宋体" pitchFamily="2" charset="-122"/>
              </a:rPr>
              <a:t>数据库连接使用 </a:t>
            </a:r>
            <a:r>
              <a:rPr lang="en-US" altLang="zh-CN" sz="1800" dirty="0" err="1">
                <a:latin typeface="宋体" pitchFamily="2" charset="-122"/>
              </a:rPr>
              <a:t>DriverManager</a:t>
            </a:r>
            <a:r>
              <a:rPr lang="en-US" altLang="zh-CN" sz="1800" dirty="0">
                <a:latin typeface="宋体" pitchFamily="2" charset="-122"/>
              </a:rPr>
              <a:t> </a:t>
            </a:r>
            <a:r>
              <a:rPr lang="zh-CN" altLang="en-US" sz="1800" dirty="0">
                <a:latin typeface="宋体" pitchFamily="2" charset="-122"/>
              </a:rPr>
              <a:t>来获取，每次向数据库建立连接的时候都要将 </a:t>
            </a:r>
            <a:r>
              <a:rPr lang="en-US" altLang="zh-CN" sz="1800" dirty="0">
                <a:latin typeface="宋体" pitchFamily="2" charset="-122"/>
              </a:rPr>
              <a:t>Connection </a:t>
            </a:r>
            <a:r>
              <a:rPr lang="zh-CN" altLang="en-US" sz="1800" dirty="0">
                <a:latin typeface="宋体" pitchFamily="2" charset="-122"/>
              </a:rPr>
              <a:t>加载到内存中，再验证用户名和密码</a:t>
            </a:r>
            <a:r>
              <a:rPr lang="en-US" altLang="zh-CN" sz="1800" dirty="0">
                <a:latin typeface="宋体" pitchFamily="2" charset="-122"/>
              </a:rPr>
              <a:t>(</a:t>
            </a:r>
            <a:r>
              <a:rPr lang="zh-CN" altLang="en-US" sz="1800" dirty="0">
                <a:latin typeface="宋体" pitchFamily="2" charset="-122"/>
              </a:rPr>
              <a:t>得花费</a:t>
            </a:r>
            <a:r>
              <a:rPr lang="en-US" altLang="zh-CN" sz="1800" dirty="0">
                <a:latin typeface="宋体" pitchFamily="2" charset="-122"/>
              </a:rPr>
              <a:t>0.05s</a:t>
            </a:r>
            <a:r>
              <a:rPr lang="zh-CN" altLang="en-US" sz="1800" dirty="0">
                <a:latin typeface="宋体" pitchFamily="2" charset="-122"/>
              </a:rPr>
              <a:t>～</a:t>
            </a:r>
            <a:r>
              <a:rPr lang="en-US" altLang="zh-CN" sz="1800" dirty="0">
                <a:latin typeface="宋体" pitchFamily="2" charset="-122"/>
              </a:rPr>
              <a:t>1s</a:t>
            </a:r>
            <a:r>
              <a:rPr lang="zh-CN" altLang="en-US" sz="1800" dirty="0">
                <a:latin typeface="宋体" pitchFamily="2" charset="-122"/>
              </a:rPr>
              <a:t>的时间</a:t>
            </a:r>
            <a:r>
              <a:rPr lang="en-US" altLang="zh-CN" sz="1800" dirty="0">
                <a:latin typeface="宋体" pitchFamily="2" charset="-122"/>
              </a:rPr>
              <a:t>)</a:t>
            </a:r>
            <a:r>
              <a:rPr lang="zh-CN" altLang="en-US" sz="1800" dirty="0">
                <a:latin typeface="宋体" pitchFamily="2" charset="-122"/>
              </a:rPr>
              <a:t>。需要数据库连接的时候，就向数据库要求一个，执行完成后再断开连接。这样的方式将会消耗大量的资源和时间。</a:t>
            </a:r>
            <a:r>
              <a:rPr lang="zh-CN" altLang="en-US" sz="1800" b="1" dirty="0">
                <a:solidFill>
                  <a:srgbClr val="FF0000"/>
                </a:solidFill>
                <a:latin typeface="宋体" pitchFamily="2" charset="-122"/>
              </a:rPr>
              <a:t>数据库的连接资源并没有得到很好的重复利用</a:t>
            </a:r>
            <a:r>
              <a:rPr lang="en-US" altLang="zh-CN" sz="1800" b="1" dirty="0">
                <a:solidFill>
                  <a:srgbClr val="FF0000"/>
                </a:solidFill>
                <a:latin typeface="宋体" pitchFamily="2" charset="-122"/>
              </a:rPr>
              <a:t>.</a:t>
            </a:r>
            <a:r>
              <a:rPr lang="zh-CN" altLang="en-US" sz="1800" dirty="0">
                <a:latin typeface="宋体" pitchFamily="2" charset="-122"/>
              </a:rPr>
              <a:t>若同时有几百人甚至几千人在线，频繁的进行数据库连接操作将占用很多的系统资源，严重的甚至会造成服务器的崩溃。</a:t>
            </a:r>
          </a:p>
          <a:p>
            <a:pPr lvl="1"/>
            <a:r>
              <a:rPr lang="zh-CN" altLang="en-US" sz="1800" dirty="0">
                <a:latin typeface="宋体" pitchFamily="2" charset="-122"/>
              </a:rPr>
              <a:t>对于每一次数据库连接，使用完后都得断开。否则，如果程序出现异常而未能关闭，将会导致数据库系统中的内存泄漏，最终将导致重启数据库。</a:t>
            </a:r>
          </a:p>
          <a:p>
            <a:pPr lvl="1"/>
            <a:r>
              <a:rPr lang="zh-CN" altLang="en-US" sz="1800" dirty="0">
                <a:latin typeface="宋体" pitchFamily="2" charset="-122"/>
              </a:rPr>
              <a:t>这种开发不能控制被创建的连接对象数，系统资源会被毫无顾及的分配出去，如连接过多，也可能导致内存泄漏，服务器崩溃。</a:t>
            </a:r>
            <a:r>
              <a:rPr lang="zh-CN" altLang="en-US" sz="1400" dirty="0">
                <a:latin typeface="宋体" pitchFamily="2" charset="-122"/>
              </a:rPr>
              <a:t> </a:t>
            </a:r>
          </a:p>
        </p:txBody>
      </p:sp>
    </p:spTree>
    <p:extLst>
      <p:ext uri="{BB962C8B-B14F-4D97-AF65-F5344CB8AC3E}">
        <p14:creationId xmlns:p14="http://schemas.microsoft.com/office/powerpoint/2010/main" val="38243862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395536" y="692993"/>
            <a:ext cx="8768974" cy="1439863"/>
          </a:xfrm>
        </p:spPr>
        <p:txBody>
          <a:bodyPr/>
          <a:lstStyle/>
          <a:p>
            <a:r>
              <a:rPr lang="zh-CN" altLang="en-US" b="1" dirty="0"/>
              <a:t>数据库连接池（</a:t>
            </a:r>
            <a:r>
              <a:rPr lang="en-US" altLang="zh-CN" b="1" dirty="0"/>
              <a:t>connection pool</a:t>
            </a:r>
            <a:r>
              <a:rPr lang="zh-CN" altLang="en-US" b="1" dirty="0"/>
              <a:t>）</a:t>
            </a:r>
            <a:r>
              <a:rPr lang="zh-CN" altLang="en-US" dirty="0"/>
              <a:t> </a:t>
            </a:r>
          </a:p>
        </p:txBody>
      </p:sp>
      <p:sp>
        <p:nvSpPr>
          <p:cNvPr id="623619" name="Rectangle 3"/>
          <p:cNvSpPr>
            <a:spLocks noGrp="1" noChangeArrowheads="1"/>
          </p:cNvSpPr>
          <p:nvPr>
            <p:ph type="body" idx="1"/>
          </p:nvPr>
        </p:nvSpPr>
        <p:spPr>
          <a:xfrm>
            <a:off x="251520" y="1955022"/>
            <a:ext cx="8640960" cy="3994258"/>
          </a:xfrm>
        </p:spPr>
        <p:txBody>
          <a:bodyPr>
            <a:normAutofit/>
          </a:bodyPr>
          <a:lstStyle/>
          <a:p>
            <a:r>
              <a:rPr lang="zh-CN" altLang="en-US" sz="2000" dirty="0">
                <a:latin typeface="宋体" pitchFamily="2" charset="-122"/>
              </a:rPr>
              <a:t>为解决传统开发中的数据库连接问题，可以采用数据库连接池技术。</a:t>
            </a:r>
          </a:p>
          <a:p>
            <a:r>
              <a:rPr lang="zh-CN" altLang="en-US" sz="2000" dirty="0">
                <a:latin typeface="宋体" pitchFamily="2" charset="-122"/>
              </a:rPr>
              <a:t>数据库连接池的</a:t>
            </a:r>
            <a:r>
              <a:rPr lang="zh-CN" altLang="en-US" sz="2000" b="1" dirty="0">
                <a:solidFill>
                  <a:srgbClr val="FF0000"/>
                </a:solidFill>
                <a:latin typeface="宋体" pitchFamily="2" charset="-122"/>
              </a:rPr>
              <a:t>基本思想</a:t>
            </a:r>
            <a:r>
              <a:rPr lang="zh-CN" altLang="en-US" sz="2000" dirty="0">
                <a:latin typeface="宋体" pitchFamily="2" charset="-122"/>
              </a:rPr>
              <a:t>就是为数据库连接建立一个“缓冲池”。预先在缓冲池中放入一定数量的连接，当需要建立数据库连接时，只需从“缓冲池”中取出一个，使用完毕之后再放回去。</a:t>
            </a:r>
          </a:p>
          <a:p>
            <a:r>
              <a:rPr lang="zh-CN" altLang="en-US" sz="2000" b="1" dirty="0">
                <a:solidFill>
                  <a:srgbClr val="FF0000"/>
                </a:solidFill>
                <a:latin typeface="宋体" pitchFamily="2" charset="-122"/>
              </a:rPr>
              <a:t>数据库连接池</a:t>
            </a:r>
            <a:r>
              <a:rPr lang="zh-CN" altLang="en-US" sz="2000" dirty="0">
                <a:latin typeface="宋体" pitchFamily="2" charset="-122"/>
              </a:rPr>
              <a:t>负责分配、管理和释放数据库连接，它</a:t>
            </a:r>
            <a:r>
              <a:rPr lang="zh-CN" altLang="en-US" sz="2000" b="1" dirty="0">
                <a:solidFill>
                  <a:srgbClr val="FF0000"/>
                </a:solidFill>
                <a:latin typeface="宋体" pitchFamily="2" charset="-122"/>
              </a:rPr>
              <a:t>允许应用程序重复使用一个现有的数据库连接，而不是重新建立一个</a:t>
            </a:r>
            <a:r>
              <a:rPr lang="zh-CN" altLang="en-US" sz="2000" dirty="0">
                <a:latin typeface="宋体" pitchFamily="2" charset="-122"/>
              </a:rPr>
              <a:t>。</a:t>
            </a:r>
          </a:p>
          <a:p>
            <a:r>
              <a:rPr lang="zh-CN" altLang="en-US" sz="2000" dirty="0">
                <a:latin typeface="宋体" pitchFamily="2" charset="-122"/>
              </a:rPr>
              <a:t>数据库连接池在初始化时将创建一定数量的数据库连接放到连接池中，这些数据库连接的数量是由</a:t>
            </a:r>
            <a:r>
              <a:rPr lang="zh-CN" altLang="en-US" sz="2000" b="1" dirty="0">
                <a:latin typeface="宋体" pitchFamily="2" charset="-122"/>
              </a:rPr>
              <a:t>最小数据库连接数来设定</a:t>
            </a:r>
            <a:r>
              <a:rPr lang="zh-CN" altLang="en-US" sz="2000" dirty="0">
                <a:latin typeface="宋体" pitchFamily="2" charset="-122"/>
              </a:rPr>
              <a:t>的。无论这些数据库连接是否被使用，连接池都将一直保证至少拥有这么多的连接数量。连接池的</a:t>
            </a:r>
            <a:r>
              <a:rPr lang="zh-CN" altLang="en-US" sz="2000" b="1" dirty="0">
                <a:latin typeface="宋体" pitchFamily="2" charset="-122"/>
              </a:rPr>
              <a:t>最大数据库连接数量</a:t>
            </a:r>
            <a:r>
              <a:rPr lang="zh-CN" altLang="en-US" sz="2000" dirty="0">
                <a:latin typeface="宋体" pitchFamily="2" charset="-122"/>
              </a:rPr>
              <a:t>限定了这个连接池能占有的最大连接数，当应用程序向连接池请求的连接数超过最大连接数量时，这些请求将被加入到等待队列中。</a:t>
            </a:r>
          </a:p>
        </p:txBody>
      </p:sp>
    </p:spTree>
    <p:extLst>
      <p:ext uri="{BB962C8B-B14F-4D97-AF65-F5344CB8AC3E}">
        <p14:creationId xmlns:p14="http://schemas.microsoft.com/office/powerpoint/2010/main" val="366147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71736" y="1285860"/>
            <a:ext cx="421484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 Application</a:t>
            </a:r>
            <a:endParaRPr lang="zh-CN" altLang="en-US" dirty="0"/>
          </a:p>
        </p:txBody>
      </p:sp>
      <p:sp>
        <p:nvSpPr>
          <p:cNvPr id="5" name="圆柱形 4"/>
          <p:cNvSpPr/>
          <p:nvPr/>
        </p:nvSpPr>
        <p:spPr>
          <a:xfrm>
            <a:off x="1428728" y="4357694"/>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Mysql</a:t>
            </a:r>
            <a:endParaRPr lang="zh-CN" altLang="en-US" dirty="0"/>
          </a:p>
        </p:txBody>
      </p:sp>
      <p:sp>
        <p:nvSpPr>
          <p:cNvPr id="6" name="圆柱形 5"/>
          <p:cNvSpPr/>
          <p:nvPr/>
        </p:nvSpPr>
        <p:spPr>
          <a:xfrm>
            <a:off x="3143240" y="4357694"/>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Oracle</a:t>
            </a:r>
            <a:endParaRPr lang="zh-CN" altLang="en-US" dirty="0"/>
          </a:p>
        </p:txBody>
      </p:sp>
      <p:sp>
        <p:nvSpPr>
          <p:cNvPr id="7" name="圆柱形 6"/>
          <p:cNvSpPr/>
          <p:nvPr/>
        </p:nvSpPr>
        <p:spPr>
          <a:xfrm>
            <a:off x="4929190" y="4357694"/>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SQLServer</a:t>
            </a:r>
            <a:endParaRPr lang="zh-CN" altLang="en-US" dirty="0"/>
          </a:p>
        </p:txBody>
      </p:sp>
      <p:sp>
        <p:nvSpPr>
          <p:cNvPr id="8" name="圆柱形 7"/>
          <p:cNvSpPr/>
          <p:nvPr/>
        </p:nvSpPr>
        <p:spPr>
          <a:xfrm>
            <a:off x="6858016" y="4357694"/>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DB2</a:t>
            </a:r>
            <a:endParaRPr lang="zh-CN" altLang="en-US" dirty="0"/>
          </a:p>
        </p:txBody>
      </p:sp>
      <p:cxnSp>
        <p:nvCxnSpPr>
          <p:cNvPr id="10" name="直接箭头连接符 9"/>
          <p:cNvCxnSpPr>
            <a:stCxn id="4" idx="2"/>
            <a:endCxn id="5" idx="1"/>
          </p:cNvCxnSpPr>
          <p:nvPr/>
        </p:nvCxnSpPr>
        <p:spPr>
          <a:xfrm rot="5400000">
            <a:off x="2196687" y="1875224"/>
            <a:ext cx="2143140" cy="28218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4" idx="2"/>
            <a:endCxn id="6" idx="1"/>
          </p:cNvCxnSpPr>
          <p:nvPr/>
        </p:nvCxnSpPr>
        <p:spPr>
          <a:xfrm rot="5400000">
            <a:off x="3053943" y="2732480"/>
            <a:ext cx="2143140" cy="1107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2"/>
            <a:endCxn id="7" idx="1"/>
          </p:cNvCxnSpPr>
          <p:nvPr/>
        </p:nvCxnSpPr>
        <p:spPr>
          <a:xfrm rot="16200000" flipH="1">
            <a:off x="4036215" y="2857496"/>
            <a:ext cx="2143140"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4" idx="2"/>
            <a:endCxn id="8" idx="1"/>
          </p:cNvCxnSpPr>
          <p:nvPr/>
        </p:nvCxnSpPr>
        <p:spPr>
          <a:xfrm rot="16200000" flipH="1">
            <a:off x="5000628" y="1893083"/>
            <a:ext cx="2143140" cy="27860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3467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4348" y="1214422"/>
            <a:ext cx="7786742" cy="2286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572264" y="3071810"/>
            <a:ext cx="1857388" cy="369332"/>
          </a:xfrm>
          <a:prstGeom prst="rect">
            <a:avLst/>
          </a:prstGeom>
          <a:noFill/>
        </p:spPr>
        <p:txBody>
          <a:bodyPr wrap="square" rtlCol="0">
            <a:spAutoFit/>
          </a:bodyPr>
          <a:lstStyle/>
          <a:p>
            <a:r>
              <a:rPr lang="zh-CN" altLang="en-US" dirty="0"/>
              <a:t>数据库连接池</a:t>
            </a:r>
          </a:p>
        </p:txBody>
      </p:sp>
      <p:sp>
        <p:nvSpPr>
          <p:cNvPr id="7" name="TextBox 6"/>
          <p:cNvSpPr txBox="1"/>
          <p:nvPr/>
        </p:nvSpPr>
        <p:spPr>
          <a:xfrm>
            <a:off x="1071538" y="1571612"/>
            <a:ext cx="1214446" cy="461665"/>
          </a:xfrm>
          <a:prstGeom prst="rect">
            <a:avLst/>
          </a:prstGeom>
          <a:noFill/>
        </p:spPr>
        <p:txBody>
          <a:bodyPr wrap="square" rtlCol="0">
            <a:spAutoFit/>
          </a:bodyPr>
          <a:lstStyle/>
          <a:p>
            <a:r>
              <a:rPr lang="en-US" altLang="zh-CN" sz="2400" dirty="0"/>
              <a:t>conn1</a:t>
            </a:r>
            <a:endParaRPr lang="zh-CN" altLang="en-US" sz="2400" dirty="0"/>
          </a:p>
        </p:txBody>
      </p:sp>
      <p:sp>
        <p:nvSpPr>
          <p:cNvPr id="8" name="TextBox 7"/>
          <p:cNvSpPr txBox="1"/>
          <p:nvPr/>
        </p:nvSpPr>
        <p:spPr>
          <a:xfrm>
            <a:off x="1714480" y="2428868"/>
            <a:ext cx="1214446" cy="461665"/>
          </a:xfrm>
          <a:prstGeom prst="rect">
            <a:avLst/>
          </a:prstGeom>
          <a:noFill/>
        </p:spPr>
        <p:txBody>
          <a:bodyPr wrap="square" rtlCol="0">
            <a:spAutoFit/>
          </a:bodyPr>
          <a:lstStyle/>
          <a:p>
            <a:r>
              <a:rPr lang="en-US" altLang="zh-CN" sz="2400" dirty="0"/>
              <a:t>conn2</a:t>
            </a:r>
            <a:endParaRPr lang="zh-CN" altLang="en-US" sz="2400" dirty="0"/>
          </a:p>
        </p:txBody>
      </p:sp>
      <p:sp>
        <p:nvSpPr>
          <p:cNvPr id="9" name="TextBox 8"/>
          <p:cNvSpPr txBox="1"/>
          <p:nvPr/>
        </p:nvSpPr>
        <p:spPr>
          <a:xfrm>
            <a:off x="3214678" y="1928802"/>
            <a:ext cx="1214446" cy="461665"/>
          </a:xfrm>
          <a:prstGeom prst="rect">
            <a:avLst/>
          </a:prstGeom>
          <a:noFill/>
        </p:spPr>
        <p:txBody>
          <a:bodyPr wrap="square" rtlCol="0">
            <a:spAutoFit/>
          </a:bodyPr>
          <a:lstStyle/>
          <a:p>
            <a:r>
              <a:rPr lang="en-US" altLang="zh-CN" sz="2400" dirty="0"/>
              <a:t>conn3</a:t>
            </a:r>
            <a:endParaRPr lang="zh-CN" altLang="en-US" sz="2400" dirty="0"/>
          </a:p>
        </p:txBody>
      </p:sp>
      <p:sp>
        <p:nvSpPr>
          <p:cNvPr id="10" name="TextBox 9"/>
          <p:cNvSpPr txBox="1"/>
          <p:nvPr/>
        </p:nvSpPr>
        <p:spPr>
          <a:xfrm>
            <a:off x="4786314" y="2285992"/>
            <a:ext cx="1214446" cy="461665"/>
          </a:xfrm>
          <a:prstGeom prst="rect">
            <a:avLst/>
          </a:prstGeom>
          <a:noFill/>
        </p:spPr>
        <p:txBody>
          <a:bodyPr wrap="square" rtlCol="0">
            <a:spAutoFit/>
          </a:bodyPr>
          <a:lstStyle/>
          <a:p>
            <a:r>
              <a:rPr lang="en-US" altLang="zh-CN" sz="2400" dirty="0"/>
              <a:t>conn4</a:t>
            </a:r>
            <a:endParaRPr lang="zh-CN" altLang="en-US" sz="2400" dirty="0"/>
          </a:p>
        </p:txBody>
      </p:sp>
      <p:sp>
        <p:nvSpPr>
          <p:cNvPr id="11" name="矩形 10"/>
          <p:cNvSpPr/>
          <p:nvPr/>
        </p:nvSpPr>
        <p:spPr>
          <a:xfrm>
            <a:off x="642910" y="4572008"/>
            <a:ext cx="6786610"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 Application</a:t>
            </a:r>
            <a:endParaRPr lang="zh-CN" altLang="en-US" dirty="0"/>
          </a:p>
        </p:txBody>
      </p:sp>
      <p:cxnSp>
        <p:nvCxnSpPr>
          <p:cNvPr id="13" name="直接箭头连接符 12"/>
          <p:cNvCxnSpPr>
            <a:stCxn id="11" idx="0"/>
            <a:endCxn id="8" idx="2"/>
          </p:cNvCxnSpPr>
          <p:nvPr/>
        </p:nvCxnSpPr>
        <p:spPr>
          <a:xfrm rot="16200000" flipV="1">
            <a:off x="2338222" y="2874015"/>
            <a:ext cx="1681475" cy="1714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28794" y="1428736"/>
            <a:ext cx="642942" cy="338554"/>
          </a:xfrm>
          <a:prstGeom prst="rect">
            <a:avLst/>
          </a:prstGeom>
          <a:solidFill>
            <a:srgbClr val="FFFF00"/>
          </a:solidFill>
        </p:spPr>
        <p:txBody>
          <a:bodyPr wrap="square" rtlCol="0">
            <a:spAutoFit/>
          </a:bodyPr>
          <a:lstStyle/>
          <a:p>
            <a:r>
              <a:rPr lang="en-US" altLang="zh-CN" sz="1600" b="1" dirty="0"/>
              <a:t>free</a:t>
            </a:r>
            <a:endParaRPr lang="zh-CN" altLang="en-US" sz="1600" b="1" dirty="0"/>
          </a:p>
        </p:txBody>
      </p:sp>
      <p:sp>
        <p:nvSpPr>
          <p:cNvPr id="17" name="TextBox 16"/>
          <p:cNvSpPr txBox="1"/>
          <p:nvPr/>
        </p:nvSpPr>
        <p:spPr>
          <a:xfrm>
            <a:off x="4071934" y="1714488"/>
            <a:ext cx="642942" cy="338554"/>
          </a:xfrm>
          <a:prstGeom prst="rect">
            <a:avLst/>
          </a:prstGeom>
          <a:solidFill>
            <a:srgbClr val="FFFF00"/>
          </a:solidFill>
        </p:spPr>
        <p:txBody>
          <a:bodyPr wrap="square" rtlCol="0">
            <a:spAutoFit/>
          </a:bodyPr>
          <a:lstStyle/>
          <a:p>
            <a:r>
              <a:rPr lang="en-US" altLang="zh-CN" sz="1600" b="1" dirty="0"/>
              <a:t>free</a:t>
            </a:r>
            <a:endParaRPr lang="zh-CN" altLang="en-US" sz="1600" b="1" dirty="0"/>
          </a:p>
        </p:txBody>
      </p:sp>
      <p:sp>
        <p:nvSpPr>
          <p:cNvPr id="18" name="TextBox 17"/>
          <p:cNvSpPr txBox="1"/>
          <p:nvPr/>
        </p:nvSpPr>
        <p:spPr>
          <a:xfrm>
            <a:off x="5715008" y="2143116"/>
            <a:ext cx="642942" cy="338554"/>
          </a:xfrm>
          <a:prstGeom prst="rect">
            <a:avLst/>
          </a:prstGeom>
          <a:solidFill>
            <a:srgbClr val="FFFF00"/>
          </a:solidFill>
        </p:spPr>
        <p:txBody>
          <a:bodyPr wrap="square" rtlCol="0">
            <a:spAutoFit/>
          </a:bodyPr>
          <a:lstStyle/>
          <a:p>
            <a:r>
              <a:rPr lang="en-US" altLang="zh-CN" sz="1600" b="1" dirty="0"/>
              <a:t>free</a:t>
            </a:r>
            <a:endParaRPr lang="zh-CN" altLang="en-US" sz="1600" b="1" dirty="0"/>
          </a:p>
        </p:txBody>
      </p:sp>
      <p:sp>
        <p:nvSpPr>
          <p:cNvPr id="19" name="TextBox 18"/>
          <p:cNvSpPr txBox="1"/>
          <p:nvPr/>
        </p:nvSpPr>
        <p:spPr>
          <a:xfrm>
            <a:off x="2643174" y="2285992"/>
            <a:ext cx="642942" cy="338554"/>
          </a:xfrm>
          <a:prstGeom prst="rect">
            <a:avLst/>
          </a:prstGeom>
          <a:solidFill>
            <a:srgbClr val="FFFF00"/>
          </a:solidFill>
        </p:spPr>
        <p:txBody>
          <a:bodyPr wrap="square" rtlCol="0">
            <a:spAutoFit/>
          </a:bodyPr>
          <a:lstStyle/>
          <a:p>
            <a:r>
              <a:rPr lang="en-US" altLang="zh-CN" sz="1600" b="1" dirty="0"/>
              <a:t>free</a:t>
            </a:r>
            <a:endParaRPr lang="zh-CN" altLang="en-US" sz="1600" b="1" dirty="0"/>
          </a:p>
        </p:txBody>
      </p:sp>
      <p:cxnSp>
        <p:nvCxnSpPr>
          <p:cNvPr id="20" name="直接连接符 19"/>
          <p:cNvCxnSpPr/>
          <p:nvPr/>
        </p:nvCxnSpPr>
        <p:spPr>
          <a:xfrm rot="5400000">
            <a:off x="3036083" y="3679033"/>
            <a:ext cx="50006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928926" y="3786190"/>
            <a:ext cx="714380" cy="1428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2225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755576" y="692696"/>
            <a:ext cx="8229600" cy="857256"/>
          </a:xfrm>
        </p:spPr>
        <p:txBody>
          <a:bodyPr/>
          <a:lstStyle/>
          <a:p>
            <a:r>
              <a:rPr lang="zh-CN" altLang="en-US" b="1" dirty="0"/>
              <a:t>数据库连接池的工作原理</a:t>
            </a:r>
            <a:endParaRPr lang="zh-CN" altLang="en-US" dirty="0"/>
          </a:p>
        </p:txBody>
      </p:sp>
      <p:pic>
        <p:nvPicPr>
          <p:cNvPr id="624643" name="Picture 3"/>
          <p:cNvPicPr>
            <a:picLocks noChangeAspect="1" noChangeArrowheads="1"/>
          </p:cNvPicPr>
          <p:nvPr/>
        </p:nvPicPr>
        <p:blipFill>
          <a:blip r:embed="rId2" cstate="print"/>
          <a:srcRect/>
          <a:stretch>
            <a:fillRect/>
          </a:stretch>
        </p:blipFill>
        <p:spPr bwMode="auto">
          <a:xfrm>
            <a:off x="862013" y="2171700"/>
            <a:ext cx="7272337" cy="2890838"/>
          </a:xfrm>
          <a:prstGeom prst="rect">
            <a:avLst/>
          </a:prstGeom>
          <a:noFill/>
        </p:spPr>
      </p:pic>
    </p:spTree>
    <p:extLst>
      <p:ext uri="{BB962C8B-B14F-4D97-AF65-F5344CB8AC3E}">
        <p14:creationId xmlns:p14="http://schemas.microsoft.com/office/powerpoint/2010/main" val="29609036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a:xfrm>
            <a:off x="899592" y="692696"/>
            <a:ext cx="8229600" cy="857256"/>
          </a:xfrm>
        </p:spPr>
        <p:txBody>
          <a:bodyPr/>
          <a:lstStyle/>
          <a:p>
            <a:r>
              <a:rPr lang="zh-CN" altLang="en-US" dirty="0"/>
              <a:t>数据库连接池技术的优点</a:t>
            </a:r>
          </a:p>
        </p:txBody>
      </p:sp>
      <p:sp>
        <p:nvSpPr>
          <p:cNvPr id="632835" name="Rectangle 3"/>
          <p:cNvSpPr>
            <a:spLocks noGrp="1" noChangeArrowheads="1"/>
          </p:cNvSpPr>
          <p:nvPr>
            <p:ph type="body" idx="1"/>
          </p:nvPr>
        </p:nvSpPr>
        <p:spPr>
          <a:xfrm>
            <a:off x="589436" y="1714488"/>
            <a:ext cx="7943004" cy="4882864"/>
          </a:xfrm>
        </p:spPr>
        <p:txBody>
          <a:bodyPr>
            <a:noAutofit/>
          </a:bodyPr>
          <a:lstStyle/>
          <a:p>
            <a:pPr>
              <a:lnSpc>
                <a:spcPct val="90000"/>
              </a:lnSpc>
            </a:pPr>
            <a:r>
              <a:rPr lang="zh-CN" altLang="en-US" sz="2000" dirty="0"/>
              <a:t>资源重用：</a:t>
            </a:r>
          </a:p>
          <a:p>
            <a:pPr lvl="1">
              <a:lnSpc>
                <a:spcPct val="90000"/>
              </a:lnSpc>
            </a:pPr>
            <a:r>
              <a:rPr lang="zh-CN" altLang="en-US" sz="1800" dirty="0"/>
              <a:t>由于数据库连接得以重用，避免了频繁创建，释放连接引起的大量性能开销。在减少系统消耗的基础上，另一方面也增加了系统运行环境的平稳性。</a:t>
            </a:r>
          </a:p>
          <a:p>
            <a:pPr>
              <a:lnSpc>
                <a:spcPct val="90000"/>
              </a:lnSpc>
            </a:pPr>
            <a:r>
              <a:rPr lang="zh-CN" altLang="en-US" sz="2000" dirty="0"/>
              <a:t>更快的系统反应速度</a:t>
            </a:r>
          </a:p>
          <a:p>
            <a:pPr lvl="1">
              <a:lnSpc>
                <a:spcPct val="90000"/>
              </a:lnSpc>
            </a:pPr>
            <a:r>
              <a:rPr lang="zh-CN" altLang="en-US" sz="1800" dirty="0"/>
              <a:t>数据库连接池在初始化过程中，往往已经创建了若干数据库连接置于连接池中备用。此时连接的初始化工作均已完成。对于业务请求处理而言，直接利用现有可用连接，避免了数据库连接初始化和释放过程的时间开销，从而减少了系统的响应时间</a:t>
            </a:r>
          </a:p>
          <a:p>
            <a:pPr>
              <a:lnSpc>
                <a:spcPct val="90000"/>
              </a:lnSpc>
            </a:pPr>
            <a:r>
              <a:rPr lang="zh-CN" altLang="en-US" sz="2000" dirty="0"/>
              <a:t>新的资源分配手段</a:t>
            </a:r>
          </a:p>
          <a:p>
            <a:pPr lvl="1">
              <a:lnSpc>
                <a:spcPct val="90000"/>
              </a:lnSpc>
            </a:pPr>
            <a:r>
              <a:rPr lang="zh-CN" altLang="en-US" sz="1800" dirty="0"/>
              <a:t>对于多应用共享同一数据库的系统而言，可在应用层通过数据库连接池的配置，实现某一应用最大可用数据库连接数的限制，避免某一应用独占所有的数据库资源</a:t>
            </a:r>
          </a:p>
          <a:p>
            <a:pPr>
              <a:lnSpc>
                <a:spcPct val="90000"/>
              </a:lnSpc>
            </a:pPr>
            <a:r>
              <a:rPr lang="zh-CN" altLang="en-US" sz="2000" dirty="0"/>
              <a:t>统一的连接管理，避免数据库连接泄露</a:t>
            </a:r>
          </a:p>
          <a:p>
            <a:pPr lvl="1">
              <a:lnSpc>
                <a:spcPct val="90000"/>
              </a:lnSpc>
            </a:pPr>
            <a:r>
              <a:rPr lang="zh-CN" altLang="en-US" sz="1800" dirty="0"/>
              <a:t>在较为完善的数据库连接池实现中，可根据预先的占用超时设定，强制回收被占用连接，从而避免了常规数据库连接操作中可能出现的资源泄露</a:t>
            </a:r>
          </a:p>
        </p:txBody>
      </p:sp>
    </p:spTree>
    <p:extLst>
      <p:ext uri="{BB962C8B-B14F-4D97-AF65-F5344CB8AC3E}">
        <p14:creationId xmlns:p14="http://schemas.microsoft.com/office/powerpoint/2010/main" val="17616166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827584" y="699536"/>
            <a:ext cx="8229600" cy="857256"/>
          </a:xfrm>
        </p:spPr>
        <p:txBody>
          <a:bodyPr/>
          <a:lstStyle/>
          <a:p>
            <a:r>
              <a:rPr lang="zh-CN" altLang="en-US" dirty="0"/>
              <a:t>两种开源的数据库连接池	</a:t>
            </a:r>
          </a:p>
        </p:txBody>
      </p:sp>
      <p:sp>
        <p:nvSpPr>
          <p:cNvPr id="634883" name="Rectangle 3"/>
          <p:cNvSpPr>
            <a:spLocks noGrp="1" noChangeArrowheads="1"/>
          </p:cNvSpPr>
          <p:nvPr>
            <p:ph type="body" idx="1"/>
          </p:nvPr>
        </p:nvSpPr>
        <p:spPr>
          <a:xfrm>
            <a:off x="323528" y="1922363"/>
            <a:ext cx="8424936" cy="4098925"/>
          </a:xfrm>
        </p:spPr>
        <p:txBody>
          <a:bodyPr/>
          <a:lstStyle/>
          <a:p>
            <a:pPr>
              <a:lnSpc>
                <a:spcPct val="90000"/>
              </a:lnSpc>
            </a:pPr>
            <a:r>
              <a:rPr lang="en-US" altLang="zh-CN" sz="2800" dirty="0"/>
              <a:t>JDBC </a:t>
            </a:r>
            <a:r>
              <a:rPr lang="zh-CN" altLang="en-US" sz="2800" dirty="0"/>
              <a:t>的数据库连接池使用 </a:t>
            </a:r>
            <a:r>
              <a:rPr lang="en-US" altLang="zh-CN" sz="2800" dirty="0" err="1"/>
              <a:t>javax.sql.DataSource</a:t>
            </a:r>
            <a:r>
              <a:rPr lang="en-US" altLang="zh-CN" sz="2800" dirty="0"/>
              <a:t> </a:t>
            </a:r>
            <a:r>
              <a:rPr lang="zh-CN" altLang="en-US" sz="2800" dirty="0"/>
              <a:t>来表示，</a:t>
            </a:r>
            <a:r>
              <a:rPr lang="en-US" altLang="zh-CN" sz="2800" dirty="0" err="1"/>
              <a:t>DataSource</a:t>
            </a:r>
            <a:r>
              <a:rPr lang="en-US" altLang="zh-CN" sz="2800" dirty="0"/>
              <a:t> </a:t>
            </a:r>
            <a:r>
              <a:rPr lang="zh-CN" altLang="en-US" sz="2800" dirty="0"/>
              <a:t>只是一个接口，该接口通常由服务器</a:t>
            </a:r>
            <a:r>
              <a:rPr lang="en-US" altLang="zh-CN" sz="2800" dirty="0"/>
              <a:t>(</a:t>
            </a:r>
            <a:r>
              <a:rPr lang="en-US" altLang="zh-CN" sz="2800" dirty="0" err="1"/>
              <a:t>Weblogic</a:t>
            </a:r>
            <a:r>
              <a:rPr lang="en-US" altLang="zh-CN" sz="2800" dirty="0"/>
              <a:t>, </a:t>
            </a:r>
            <a:r>
              <a:rPr lang="en-US" altLang="zh-CN" sz="2800" dirty="0" err="1"/>
              <a:t>WebSphere</a:t>
            </a:r>
            <a:r>
              <a:rPr lang="en-US" altLang="zh-CN" sz="2800" dirty="0"/>
              <a:t>, Tomcat)</a:t>
            </a:r>
            <a:r>
              <a:rPr lang="zh-CN" altLang="en-US" sz="2800" dirty="0"/>
              <a:t>提供实现，也有一些开源组织提供实现：</a:t>
            </a:r>
          </a:p>
          <a:p>
            <a:pPr lvl="1">
              <a:lnSpc>
                <a:spcPct val="90000"/>
              </a:lnSpc>
            </a:pPr>
            <a:r>
              <a:rPr lang="en-US" altLang="zh-CN" sz="2500" dirty="0"/>
              <a:t>DBCP </a:t>
            </a:r>
            <a:r>
              <a:rPr lang="zh-CN" altLang="en-US" sz="2500" dirty="0"/>
              <a:t>数据库连接池</a:t>
            </a:r>
          </a:p>
          <a:p>
            <a:pPr lvl="1">
              <a:lnSpc>
                <a:spcPct val="90000"/>
              </a:lnSpc>
            </a:pPr>
            <a:r>
              <a:rPr lang="en-US" altLang="zh-CN" sz="2500" dirty="0"/>
              <a:t>C3P0 </a:t>
            </a:r>
            <a:r>
              <a:rPr lang="zh-CN" altLang="en-US" sz="2500" dirty="0"/>
              <a:t>数据库连接池</a:t>
            </a:r>
          </a:p>
          <a:p>
            <a:pPr>
              <a:lnSpc>
                <a:spcPct val="90000"/>
              </a:lnSpc>
            </a:pPr>
            <a:r>
              <a:rPr lang="en-US" altLang="zh-CN" sz="2800" dirty="0" err="1"/>
              <a:t>DataSource</a:t>
            </a:r>
            <a:r>
              <a:rPr lang="en-US" altLang="zh-CN" sz="2800" dirty="0"/>
              <a:t> </a:t>
            </a:r>
            <a:r>
              <a:rPr lang="zh-CN" altLang="en-US" sz="2800" dirty="0"/>
              <a:t>通常被称为数据源，它包含连接池和连接池管理两个部分，习惯上也经常把 </a:t>
            </a:r>
            <a:r>
              <a:rPr lang="en-US" altLang="zh-CN" sz="2800" dirty="0" err="1"/>
              <a:t>DataSource</a:t>
            </a:r>
            <a:r>
              <a:rPr lang="en-US" altLang="zh-CN" sz="2800" dirty="0"/>
              <a:t> </a:t>
            </a:r>
            <a:r>
              <a:rPr lang="zh-CN" altLang="en-US" sz="2800" dirty="0"/>
              <a:t>称为连接池</a:t>
            </a:r>
          </a:p>
        </p:txBody>
      </p:sp>
    </p:spTree>
    <p:extLst>
      <p:ext uri="{BB962C8B-B14F-4D97-AF65-F5344CB8AC3E}">
        <p14:creationId xmlns:p14="http://schemas.microsoft.com/office/powerpoint/2010/main" val="22471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a:xfrm>
            <a:off x="683568" y="699536"/>
            <a:ext cx="8229600" cy="857256"/>
          </a:xfrm>
        </p:spPr>
        <p:txBody>
          <a:bodyPr/>
          <a:lstStyle/>
          <a:p>
            <a:r>
              <a:rPr lang="en-US" altLang="zh-CN" dirty="0"/>
              <a:t>DBCP </a:t>
            </a:r>
            <a:r>
              <a:rPr lang="zh-CN" altLang="en-US" dirty="0"/>
              <a:t>数据源 </a:t>
            </a:r>
          </a:p>
        </p:txBody>
      </p:sp>
      <p:sp>
        <p:nvSpPr>
          <p:cNvPr id="635907" name="Rectangle 3"/>
          <p:cNvSpPr>
            <a:spLocks noGrp="1" noChangeArrowheads="1"/>
          </p:cNvSpPr>
          <p:nvPr>
            <p:ph type="body" idx="1"/>
          </p:nvPr>
        </p:nvSpPr>
        <p:spPr>
          <a:xfrm>
            <a:off x="323528" y="1628800"/>
            <a:ext cx="8352928" cy="4098925"/>
          </a:xfrm>
        </p:spPr>
        <p:txBody>
          <a:bodyPr/>
          <a:lstStyle/>
          <a:p>
            <a:r>
              <a:rPr lang="en-US" altLang="zh-CN" sz="2500" dirty="0"/>
              <a:t>DBCP </a:t>
            </a:r>
            <a:r>
              <a:rPr lang="zh-CN" altLang="en-US" sz="2500" dirty="0"/>
              <a:t>是 </a:t>
            </a:r>
            <a:r>
              <a:rPr lang="en-US" altLang="zh-CN" sz="2500" dirty="0"/>
              <a:t>Apache </a:t>
            </a:r>
            <a:r>
              <a:rPr lang="zh-CN" altLang="en-US" sz="2500" dirty="0"/>
              <a:t>软件基金组织下的开源连接池实现，该连接池依赖该组织下的另一个开源系统：</a:t>
            </a:r>
            <a:r>
              <a:rPr lang="en-US" altLang="zh-CN" sz="2500" dirty="0"/>
              <a:t>Common-pool. </a:t>
            </a:r>
            <a:r>
              <a:rPr lang="zh-CN" altLang="en-US" sz="2500" dirty="0"/>
              <a:t>如需使用该连接池实现，应在系统中增加如下两个 </a:t>
            </a:r>
            <a:r>
              <a:rPr lang="en-US" altLang="zh-CN" sz="2500" dirty="0"/>
              <a:t>jar </a:t>
            </a:r>
            <a:r>
              <a:rPr lang="zh-CN" altLang="en-US" sz="2500" dirty="0"/>
              <a:t>文件：</a:t>
            </a:r>
          </a:p>
          <a:p>
            <a:pPr lvl="1"/>
            <a:r>
              <a:rPr lang="en-US" altLang="zh-CN" sz="2000" dirty="0"/>
              <a:t>Commons-dbcp.jar</a:t>
            </a:r>
            <a:r>
              <a:rPr lang="zh-CN" altLang="en-US" sz="2000" dirty="0"/>
              <a:t>：连接池的实现</a:t>
            </a:r>
          </a:p>
          <a:p>
            <a:pPr lvl="1"/>
            <a:r>
              <a:rPr lang="en-US" altLang="zh-CN" sz="2000" dirty="0"/>
              <a:t>Commons-pool.jar</a:t>
            </a:r>
            <a:r>
              <a:rPr lang="zh-CN" altLang="en-US" sz="2000" dirty="0"/>
              <a:t>：连接池实现的依赖库</a:t>
            </a:r>
          </a:p>
          <a:p>
            <a:r>
              <a:rPr lang="en-US" altLang="zh-CN" sz="2500" dirty="0"/>
              <a:t>Tomcat </a:t>
            </a:r>
            <a:r>
              <a:rPr lang="zh-CN" altLang="en-US" sz="2500" dirty="0"/>
              <a:t>的连接池正是采用该连接池来实现的。该数据库连接池既可以与应用服务器整合使用，也可由应用程序独立使用。</a:t>
            </a:r>
          </a:p>
        </p:txBody>
      </p:sp>
    </p:spTree>
    <p:extLst>
      <p:ext uri="{BB962C8B-B14F-4D97-AF65-F5344CB8AC3E}">
        <p14:creationId xmlns:p14="http://schemas.microsoft.com/office/powerpoint/2010/main" val="18426179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a:xfrm>
            <a:off x="611560" y="692696"/>
            <a:ext cx="8229600" cy="857256"/>
          </a:xfrm>
        </p:spPr>
        <p:txBody>
          <a:bodyPr/>
          <a:lstStyle/>
          <a:p>
            <a:r>
              <a:rPr lang="en-US" altLang="zh-CN" dirty="0"/>
              <a:t>DBCP </a:t>
            </a:r>
            <a:r>
              <a:rPr lang="zh-CN" altLang="en-US" dirty="0"/>
              <a:t>数据源使用范例</a:t>
            </a:r>
          </a:p>
        </p:txBody>
      </p:sp>
      <p:sp>
        <p:nvSpPr>
          <p:cNvPr id="638979" name="Rectangle 3"/>
          <p:cNvSpPr>
            <a:spLocks noGrp="1" noChangeArrowheads="1"/>
          </p:cNvSpPr>
          <p:nvPr>
            <p:ph type="body" idx="1"/>
          </p:nvPr>
        </p:nvSpPr>
        <p:spPr>
          <a:xfrm>
            <a:off x="323528" y="1870075"/>
            <a:ext cx="8208912" cy="3359150"/>
          </a:xfrm>
        </p:spPr>
        <p:txBody>
          <a:bodyPr/>
          <a:lstStyle/>
          <a:p>
            <a:r>
              <a:rPr lang="zh-CN" altLang="en-US" sz="2800" dirty="0"/>
              <a:t>数据源和数据库连接不同，数据源无需创建多个，它是产生数据库连接的工厂，因此整个应用只需要一个数据源即可。</a:t>
            </a:r>
          </a:p>
          <a:p>
            <a:r>
              <a:rPr lang="zh-CN" altLang="en-US" sz="2800" dirty="0"/>
              <a:t>当数据库访问结束后，程序还是像以前一样关闭数据库连接：</a:t>
            </a:r>
            <a:r>
              <a:rPr lang="en-US" altLang="zh-CN" sz="2800" dirty="0" err="1"/>
              <a:t>conn.close</a:t>
            </a:r>
            <a:r>
              <a:rPr lang="en-US" altLang="zh-CN" sz="2800" dirty="0"/>
              <a:t>(); </a:t>
            </a:r>
            <a:r>
              <a:rPr lang="zh-CN" altLang="en-US" sz="2800" dirty="0"/>
              <a:t>但上面的代码并没有关闭数据库的物理连接，它仅仅把数据库连接释放，归还给了数据库连接池。</a:t>
            </a:r>
          </a:p>
        </p:txBody>
      </p:sp>
    </p:spTree>
    <p:extLst>
      <p:ext uri="{BB962C8B-B14F-4D97-AF65-F5344CB8AC3E}">
        <p14:creationId xmlns:p14="http://schemas.microsoft.com/office/powerpoint/2010/main" val="2593645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6932" name="Picture 4"/>
          <p:cNvPicPr>
            <a:picLocks noChangeAspect="1" noChangeArrowheads="1"/>
          </p:cNvPicPr>
          <p:nvPr/>
        </p:nvPicPr>
        <p:blipFill>
          <a:blip r:embed="rId2" cstate="print"/>
          <a:srcRect/>
          <a:stretch>
            <a:fillRect/>
          </a:stretch>
        </p:blipFill>
        <p:spPr bwMode="auto">
          <a:xfrm>
            <a:off x="2051050" y="1030809"/>
            <a:ext cx="5191125" cy="5543550"/>
          </a:xfrm>
          <a:prstGeom prst="rect">
            <a:avLst/>
          </a:prstGeom>
          <a:noFill/>
        </p:spPr>
      </p:pic>
    </p:spTree>
    <p:extLst>
      <p:ext uri="{BB962C8B-B14F-4D97-AF65-F5344CB8AC3E}">
        <p14:creationId xmlns:p14="http://schemas.microsoft.com/office/powerpoint/2010/main" val="33064308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a:xfrm>
            <a:off x="662880" y="699536"/>
            <a:ext cx="8229600" cy="857256"/>
          </a:xfrm>
        </p:spPr>
        <p:txBody>
          <a:bodyPr/>
          <a:lstStyle/>
          <a:p>
            <a:r>
              <a:rPr lang="en-US" altLang="zh-CN" dirty="0"/>
              <a:t>C3P0 </a:t>
            </a:r>
            <a:r>
              <a:rPr lang="zh-CN" altLang="en-US" dirty="0"/>
              <a:t>数据源</a:t>
            </a:r>
          </a:p>
        </p:txBody>
      </p:sp>
      <p:pic>
        <p:nvPicPr>
          <p:cNvPr id="640005" name="Picture 5"/>
          <p:cNvPicPr>
            <a:picLocks noChangeAspect="1" noChangeArrowheads="1"/>
          </p:cNvPicPr>
          <p:nvPr/>
        </p:nvPicPr>
        <p:blipFill>
          <a:blip r:embed="rId2" cstate="print"/>
          <a:srcRect/>
          <a:stretch>
            <a:fillRect/>
          </a:stretch>
        </p:blipFill>
        <p:spPr bwMode="auto">
          <a:xfrm>
            <a:off x="684213" y="1772816"/>
            <a:ext cx="5543550" cy="3584575"/>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7179855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DC3BA5B-8E78-48DE-ADC5-550E133736FA}"/>
              </a:ext>
            </a:extLst>
          </p:cNvPr>
          <p:cNvSpPr>
            <a:spLocks noGrp="1" noChangeArrowheads="1"/>
          </p:cNvSpPr>
          <p:nvPr>
            <p:ph type="title"/>
          </p:nvPr>
        </p:nvSpPr>
        <p:spPr bwMode="auto">
          <a:xfrm>
            <a:off x="914400" y="2743200"/>
            <a:ext cx="82296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r>
              <a:rPr lang="zh-CN" altLang="en-US" b="1">
                <a:latin typeface="黑体" panose="02010609060101010101" pitchFamily="49" charset="-122"/>
                <a:ea typeface="黑体" panose="02010609060101010101" pitchFamily="49" charset="-122"/>
              </a:rPr>
              <a:t>现在就讲到这里，谢谢大家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30632" y="2948884"/>
            <a:ext cx="421484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JDBC</a:t>
            </a:r>
            <a:endParaRPr lang="zh-CN" altLang="en-US" dirty="0"/>
          </a:p>
        </p:txBody>
      </p:sp>
      <p:sp>
        <p:nvSpPr>
          <p:cNvPr id="5" name="圆柱形 4"/>
          <p:cNvSpPr/>
          <p:nvPr/>
        </p:nvSpPr>
        <p:spPr>
          <a:xfrm>
            <a:off x="1187624" y="4806272"/>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Mysql</a:t>
            </a:r>
            <a:endParaRPr lang="zh-CN" altLang="en-US" dirty="0"/>
          </a:p>
        </p:txBody>
      </p:sp>
      <p:sp>
        <p:nvSpPr>
          <p:cNvPr id="6" name="圆柱形 5"/>
          <p:cNvSpPr/>
          <p:nvPr/>
        </p:nvSpPr>
        <p:spPr>
          <a:xfrm>
            <a:off x="2902136" y="4806272"/>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Oracle</a:t>
            </a:r>
            <a:endParaRPr lang="zh-CN" altLang="en-US" dirty="0"/>
          </a:p>
        </p:txBody>
      </p:sp>
      <p:sp>
        <p:nvSpPr>
          <p:cNvPr id="7" name="圆柱形 6"/>
          <p:cNvSpPr/>
          <p:nvPr/>
        </p:nvSpPr>
        <p:spPr>
          <a:xfrm>
            <a:off x="4688086" y="4806272"/>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SQLServer</a:t>
            </a:r>
            <a:endParaRPr lang="zh-CN" altLang="en-US" dirty="0"/>
          </a:p>
        </p:txBody>
      </p:sp>
      <p:sp>
        <p:nvSpPr>
          <p:cNvPr id="8" name="圆柱形 7"/>
          <p:cNvSpPr/>
          <p:nvPr/>
        </p:nvSpPr>
        <p:spPr>
          <a:xfrm>
            <a:off x="6616912" y="4806272"/>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DB2</a:t>
            </a:r>
            <a:endParaRPr lang="zh-CN" altLang="en-US" dirty="0"/>
          </a:p>
        </p:txBody>
      </p:sp>
      <p:sp>
        <p:nvSpPr>
          <p:cNvPr id="22" name="矩形 21"/>
          <p:cNvSpPr/>
          <p:nvPr/>
        </p:nvSpPr>
        <p:spPr>
          <a:xfrm>
            <a:off x="2330632" y="1234372"/>
            <a:ext cx="421484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 Application</a:t>
            </a:r>
            <a:endParaRPr lang="zh-CN" altLang="en-US" dirty="0"/>
          </a:p>
        </p:txBody>
      </p:sp>
      <p:cxnSp>
        <p:nvCxnSpPr>
          <p:cNvPr id="24" name="直接箭头连接符 23"/>
          <p:cNvCxnSpPr>
            <a:stCxn id="22" idx="2"/>
            <a:endCxn id="4" idx="0"/>
          </p:cNvCxnSpPr>
          <p:nvPr/>
        </p:nvCxnSpPr>
        <p:spPr>
          <a:xfrm rot="5400000">
            <a:off x="4045144" y="2555975"/>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 idx="1"/>
            <a:endCxn id="4" idx="2"/>
          </p:cNvCxnSpPr>
          <p:nvPr/>
        </p:nvCxnSpPr>
        <p:spPr>
          <a:xfrm rot="5400000" flipH="1" flipV="1">
            <a:off x="2562805" y="2931025"/>
            <a:ext cx="928694" cy="28218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6" idx="1"/>
            <a:endCxn id="4" idx="2"/>
          </p:cNvCxnSpPr>
          <p:nvPr/>
        </p:nvCxnSpPr>
        <p:spPr>
          <a:xfrm rot="5400000" flipH="1" flipV="1">
            <a:off x="3420061" y="3788281"/>
            <a:ext cx="928694" cy="1107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7" idx="1"/>
            <a:endCxn id="4" idx="2"/>
          </p:cNvCxnSpPr>
          <p:nvPr/>
        </p:nvCxnSpPr>
        <p:spPr>
          <a:xfrm rot="16200000" flipV="1">
            <a:off x="4402334" y="3913297"/>
            <a:ext cx="928694"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8" idx="1"/>
            <a:endCxn id="4" idx="2"/>
          </p:cNvCxnSpPr>
          <p:nvPr/>
        </p:nvCxnSpPr>
        <p:spPr>
          <a:xfrm rot="16200000" flipV="1">
            <a:off x="5366747" y="2948884"/>
            <a:ext cx="928694" cy="27860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473772" y="2234504"/>
            <a:ext cx="1143008" cy="369332"/>
          </a:xfrm>
          <a:prstGeom prst="rect">
            <a:avLst/>
          </a:prstGeom>
          <a:noFill/>
        </p:spPr>
        <p:txBody>
          <a:bodyPr wrap="square" rtlCol="0">
            <a:spAutoFit/>
          </a:bodyPr>
          <a:lstStyle/>
          <a:p>
            <a:r>
              <a:rPr lang="zh-CN" altLang="en-US" dirty="0"/>
              <a:t>调用</a:t>
            </a:r>
          </a:p>
        </p:txBody>
      </p:sp>
      <p:sp>
        <p:nvSpPr>
          <p:cNvPr id="36" name="TextBox 35"/>
          <p:cNvSpPr txBox="1"/>
          <p:nvPr/>
        </p:nvSpPr>
        <p:spPr>
          <a:xfrm>
            <a:off x="6259722" y="4091892"/>
            <a:ext cx="1143008" cy="369332"/>
          </a:xfrm>
          <a:prstGeom prst="rect">
            <a:avLst/>
          </a:prstGeom>
          <a:noFill/>
        </p:spPr>
        <p:txBody>
          <a:bodyPr wrap="square" rtlCol="0">
            <a:spAutoFit/>
          </a:bodyPr>
          <a:lstStyle/>
          <a:p>
            <a:r>
              <a:rPr lang="zh-CN" altLang="en-US" dirty="0"/>
              <a:t>实现</a:t>
            </a:r>
          </a:p>
        </p:txBody>
      </p:sp>
      <p:sp>
        <p:nvSpPr>
          <p:cNvPr id="37" name="TextBox 36"/>
          <p:cNvSpPr txBox="1"/>
          <p:nvPr/>
        </p:nvSpPr>
        <p:spPr>
          <a:xfrm>
            <a:off x="6688350" y="3234636"/>
            <a:ext cx="1857388" cy="369332"/>
          </a:xfrm>
          <a:prstGeom prst="rect">
            <a:avLst/>
          </a:prstGeom>
          <a:noFill/>
        </p:spPr>
        <p:txBody>
          <a:bodyPr wrap="square" rtlCol="0">
            <a:spAutoFit/>
          </a:bodyPr>
          <a:lstStyle/>
          <a:p>
            <a:r>
              <a:rPr lang="zh-CN" altLang="en-US" dirty="0"/>
              <a:t>一组规范：接口</a:t>
            </a:r>
          </a:p>
        </p:txBody>
      </p:sp>
      <p:sp>
        <p:nvSpPr>
          <p:cNvPr id="16" name="标题 1">
            <a:extLst>
              <a:ext uri="{FF2B5EF4-FFF2-40B4-BE49-F238E27FC236}">
                <a16:creationId xmlns:a16="http://schemas.microsoft.com/office/drawing/2014/main" id="{91633A7C-A520-400C-8DFA-C3BE263C037D}"/>
              </a:ext>
            </a:extLst>
          </p:cNvPr>
          <p:cNvSpPr>
            <a:spLocks noGrp="1"/>
          </p:cNvSpPr>
          <p:nvPr>
            <p:ph type="title"/>
          </p:nvPr>
        </p:nvSpPr>
        <p:spPr>
          <a:xfrm>
            <a:off x="684213" y="333375"/>
            <a:ext cx="6326187" cy="809625"/>
          </a:xfrm>
        </p:spPr>
        <p:txBody>
          <a:bodyPr/>
          <a:lstStyle/>
          <a:p>
            <a:r>
              <a:rPr lang="en-US" altLang="zh-CN" dirty="0"/>
              <a:t>JDBC </a:t>
            </a:r>
            <a:r>
              <a:rPr lang="zh-CN" altLang="en-US" dirty="0"/>
              <a:t>简介</a:t>
            </a:r>
          </a:p>
        </p:txBody>
      </p:sp>
    </p:spTree>
    <p:extLst>
      <p:ext uri="{BB962C8B-B14F-4D97-AF65-F5344CB8AC3E}">
        <p14:creationId xmlns:p14="http://schemas.microsoft.com/office/powerpoint/2010/main" val="3248791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0002" y="3808990"/>
            <a:ext cx="17145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JDBCMysqlImpl</a:t>
            </a:r>
            <a:endParaRPr lang="zh-CN" altLang="en-US" dirty="0"/>
          </a:p>
        </p:txBody>
      </p:sp>
      <p:sp>
        <p:nvSpPr>
          <p:cNvPr id="5" name="圆柱形 4"/>
          <p:cNvSpPr/>
          <p:nvPr/>
        </p:nvSpPr>
        <p:spPr>
          <a:xfrm>
            <a:off x="928630" y="5166312"/>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Mysql</a:t>
            </a:r>
            <a:endParaRPr lang="zh-CN" altLang="en-US" dirty="0"/>
          </a:p>
        </p:txBody>
      </p:sp>
      <p:sp>
        <p:nvSpPr>
          <p:cNvPr id="6" name="圆柱形 5"/>
          <p:cNvSpPr/>
          <p:nvPr/>
        </p:nvSpPr>
        <p:spPr>
          <a:xfrm>
            <a:off x="2928894" y="5166312"/>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Oracle</a:t>
            </a:r>
            <a:endParaRPr lang="zh-CN" altLang="en-US" dirty="0"/>
          </a:p>
        </p:txBody>
      </p:sp>
      <p:sp>
        <p:nvSpPr>
          <p:cNvPr id="7" name="圆柱形 6"/>
          <p:cNvSpPr/>
          <p:nvPr/>
        </p:nvSpPr>
        <p:spPr>
          <a:xfrm>
            <a:off x="4714844" y="5166312"/>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SQLServer</a:t>
            </a:r>
            <a:endParaRPr lang="zh-CN" altLang="en-US" dirty="0"/>
          </a:p>
        </p:txBody>
      </p:sp>
      <p:sp>
        <p:nvSpPr>
          <p:cNvPr id="8" name="圆柱形 7"/>
          <p:cNvSpPr/>
          <p:nvPr/>
        </p:nvSpPr>
        <p:spPr>
          <a:xfrm>
            <a:off x="6643670" y="5166312"/>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DB2</a:t>
            </a:r>
            <a:endParaRPr lang="zh-CN" altLang="en-US" dirty="0"/>
          </a:p>
        </p:txBody>
      </p:sp>
      <p:sp>
        <p:nvSpPr>
          <p:cNvPr id="22" name="矩形 21"/>
          <p:cNvSpPr/>
          <p:nvPr/>
        </p:nvSpPr>
        <p:spPr>
          <a:xfrm>
            <a:off x="2571736" y="308528"/>
            <a:ext cx="421484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 Application</a:t>
            </a:r>
            <a:endParaRPr lang="zh-CN" altLang="en-US" dirty="0"/>
          </a:p>
        </p:txBody>
      </p:sp>
      <p:sp>
        <p:nvSpPr>
          <p:cNvPr id="35" name="TextBox 34"/>
          <p:cNvSpPr txBox="1"/>
          <p:nvPr/>
        </p:nvSpPr>
        <p:spPr>
          <a:xfrm>
            <a:off x="4786314" y="1380098"/>
            <a:ext cx="1143008" cy="369332"/>
          </a:xfrm>
          <a:prstGeom prst="rect">
            <a:avLst/>
          </a:prstGeom>
          <a:noFill/>
        </p:spPr>
        <p:txBody>
          <a:bodyPr wrap="square" rtlCol="0">
            <a:spAutoFit/>
          </a:bodyPr>
          <a:lstStyle/>
          <a:p>
            <a:r>
              <a:rPr lang="zh-CN" altLang="en-US" dirty="0"/>
              <a:t>调用</a:t>
            </a:r>
          </a:p>
        </p:txBody>
      </p:sp>
      <p:sp>
        <p:nvSpPr>
          <p:cNvPr id="36" name="TextBox 35"/>
          <p:cNvSpPr txBox="1"/>
          <p:nvPr/>
        </p:nvSpPr>
        <p:spPr>
          <a:xfrm>
            <a:off x="357158" y="1522974"/>
            <a:ext cx="1643074" cy="1477328"/>
          </a:xfrm>
          <a:prstGeom prst="rect">
            <a:avLst/>
          </a:prstGeom>
          <a:noFill/>
        </p:spPr>
        <p:txBody>
          <a:bodyPr wrap="square" rtlCol="0">
            <a:spAutoFit/>
          </a:bodyPr>
          <a:lstStyle/>
          <a:p>
            <a:r>
              <a:rPr lang="zh-CN" altLang="en-US" dirty="0"/>
              <a:t>可行，但不建议，因为这意味着 </a:t>
            </a:r>
            <a:r>
              <a:rPr lang="en-US" altLang="zh-CN" dirty="0"/>
              <a:t>Java </a:t>
            </a:r>
            <a:r>
              <a:rPr lang="zh-CN" altLang="en-US" dirty="0"/>
              <a:t>应用程序没有更好的可移植性</a:t>
            </a:r>
          </a:p>
        </p:txBody>
      </p:sp>
      <p:sp>
        <p:nvSpPr>
          <p:cNvPr id="37" name="TextBox 36"/>
          <p:cNvSpPr txBox="1"/>
          <p:nvPr/>
        </p:nvSpPr>
        <p:spPr>
          <a:xfrm>
            <a:off x="6929454" y="2165916"/>
            <a:ext cx="1857388" cy="369332"/>
          </a:xfrm>
          <a:prstGeom prst="rect">
            <a:avLst/>
          </a:prstGeom>
          <a:noFill/>
        </p:spPr>
        <p:txBody>
          <a:bodyPr wrap="square" rtlCol="0">
            <a:spAutoFit/>
          </a:bodyPr>
          <a:lstStyle/>
          <a:p>
            <a:r>
              <a:rPr lang="zh-CN" altLang="en-US" dirty="0"/>
              <a:t>一组规范：接口</a:t>
            </a:r>
          </a:p>
        </p:txBody>
      </p:sp>
      <p:sp>
        <p:nvSpPr>
          <p:cNvPr id="23" name="矩形 22"/>
          <p:cNvSpPr/>
          <p:nvPr/>
        </p:nvSpPr>
        <p:spPr>
          <a:xfrm>
            <a:off x="2571736" y="1880164"/>
            <a:ext cx="4214842" cy="9286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JDBC</a:t>
            </a:r>
            <a:endParaRPr lang="zh-CN" altLang="en-US" dirty="0"/>
          </a:p>
        </p:txBody>
      </p:sp>
      <p:sp>
        <p:nvSpPr>
          <p:cNvPr id="44" name="矩形 43"/>
          <p:cNvSpPr/>
          <p:nvPr/>
        </p:nvSpPr>
        <p:spPr>
          <a:xfrm>
            <a:off x="2357390" y="3808990"/>
            <a:ext cx="17145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JDBCOracleImpl</a:t>
            </a:r>
            <a:endParaRPr lang="zh-CN" altLang="en-US" dirty="0"/>
          </a:p>
        </p:txBody>
      </p:sp>
      <p:sp>
        <p:nvSpPr>
          <p:cNvPr id="45" name="矩形 44"/>
          <p:cNvSpPr/>
          <p:nvPr/>
        </p:nvSpPr>
        <p:spPr>
          <a:xfrm>
            <a:off x="4286216" y="3808990"/>
            <a:ext cx="17145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JDBCSQLServerImpl</a:t>
            </a:r>
            <a:endParaRPr lang="zh-CN" altLang="en-US" dirty="0"/>
          </a:p>
        </p:txBody>
      </p:sp>
      <p:sp>
        <p:nvSpPr>
          <p:cNvPr id="46" name="矩形 45"/>
          <p:cNvSpPr/>
          <p:nvPr/>
        </p:nvSpPr>
        <p:spPr>
          <a:xfrm>
            <a:off x="6215042" y="3808990"/>
            <a:ext cx="17145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JDBCDB2mpl</a:t>
            </a:r>
            <a:endParaRPr lang="zh-CN" altLang="en-US" dirty="0"/>
          </a:p>
        </p:txBody>
      </p:sp>
      <p:cxnSp>
        <p:nvCxnSpPr>
          <p:cNvPr id="48" name="直接连接符 47"/>
          <p:cNvCxnSpPr>
            <a:stCxn id="22" idx="2"/>
            <a:endCxn id="23" idx="0"/>
          </p:cNvCxnSpPr>
          <p:nvPr/>
        </p:nvCxnSpPr>
        <p:spPr>
          <a:xfrm rot="5400000">
            <a:off x="4357686" y="1558693"/>
            <a:ext cx="64294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 idx="0"/>
            <a:endCxn id="23" idx="2"/>
          </p:cNvCxnSpPr>
          <p:nvPr/>
        </p:nvCxnSpPr>
        <p:spPr>
          <a:xfrm rot="5400000" flipH="1" flipV="1">
            <a:off x="2518141" y="1647975"/>
            <a:ext cx="1000132" cy="33218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4" idx="0"/>
            <a:endCxn id="23" idx="2"/>
          </p:cNvCxnSpPr>
          <p:nvPr/>
        </p:nvCxnSpPr>
        <p:spPr>
          <a:xfrm rot="5400000" flipH="1" flipV="1">
            <a:off x="3446835" y="2576669"/>
            <a:ext cx="1000132" cy="14645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5" idx="0"/>
            <a:endCxn id="23" idx="2"/>
          </p:cNvCxnSpPr>
          <p:nvPr/>
        </p:nvCxnSpPr>
        <p:spPr>
          <a:xfrm rot="16200000" flipV="1">
            <a:off x="4411249" y="3076766"/>
            <a:ext cx="1000132" cy="464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46" idx="0"/>
            <a:endCxn id="23" idx="2"/>
          </p:cNvCxnSpPr>
          <p:nvPr/>
        </p:nvCxnSpPr>
        <p:spPr>
          <a:xfrm rot="16200000" flipV="1">
            <a:off x="5375662" y="2112353"/>
            <a:ext cx="1000132" cy="23931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4" idx="2"/>
            <a:endCxn id="5" idx="1"/>
          </p:cNvCxnSpPr>
          <p:nvPr/>
        </p:nvCxnSpPr>
        <p:spPr>
          <a:xfrm rot="5400000">
            <a:off x="1000068" y="4809122"/>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14316" y="4666246"/>
            <a:ext cx="1143008" cy="369332"/>
          </a:xfrm>
          <a:prstGeom prst="rect">
            <a:avLst/>
          </a:prstGeom>
          <a:noFill/>
        </p:spPr>
        <p:txBody>
          <a:bodyPr wrap="square" rtlCol="0">
            <a:spAutoFit/>
          </a:bodyPr>
          <a:lstStyle/>
          <a:p>
            <a:r>
              <a:rPr lang="zh-CN" altLang="en-US" dirty="0"/>
              <a:t>调用</a:t>
            </a:r>
          </a:p>
        </p:txBody>
      </p:sp>
      <p:cxnSp>
        <p:nvCxnSpPr>
          <p:cNvPr id="61" name="直接箭头连接符 60"/>
          <p:cNvCxnSpPr>
            <a:stCxn id="44" idx="2"/>
            <a:endCxn id="6" idx="1"/>
          </p:cNvCxnSpPr>
          <p:nvPr/>
        </p:nvCxnSpPr>
        <p:spPr>
          <a:xfrm rot="16200000" flipH="1">
            <a:off x="2928894" y="4737684"/>
            <a:ext cx="714380"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45" idx="2"/>
            <a:endCxn id="7" idx="1"/>
          </p:cNvCxnSpPr>
          <p:nvPr/>
        </p:nvCxnSpPr>
        <p:spPr>
          <a:xfrm rot="16200000" flipH="1">
            <a:off x="4875579" y="4719824"/>
            <a:ext cx="714380" cy="178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46" idx="2"/>
            <a:endCxn id="8" idx="1"/>
          </p:cNvCxnSpPr>
          <p:nvPr/>
        </p:nvCxnSpPr>
        <p:spPr>
          <a:xfrm rot="16200000" flipH="1">
            <a:off x="6804405" y="4719824"/>
            <a:ext cx="714380" cy="178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000992" y="3880428"/>
            <a:ext cx="1143008" cy="369332"/>
          </a:xfrm>
          <a:prstGeom prst="rect">
            <a:avLst/>
          </a:prstGeom>
          <a:noFill/>
        </p:spPr>
        <p:txBody>
          <a:bodyPr wrap="square" rtlCol="0">
            <a:spAutoFit/>
          </a:bodyPr>
          <a:lstStyle/>
          <a:p>
            <a:r>
              <a:rPr lang="en-US" altLang="zh-CN" dirty="0"/>
              <a:t>JDBC</a:t>
            </a:r>
            <a:r>
              <a:rPr lang="zh-CN" altLang="en-US" dirty="0"/>
              <a:t>驱动</a:t>
            </a:r>
          </a:p>
        </p:txBody>
      </p:sp>
      <p:cxnSp>
        <p:nvCxnSpPr>
          <p:cNvPr id="73" name="曲线连接符 72"/>
          <p:cNvCxnSpPr>
            <a:stCxn id="22" idx="2"/>
            <a:endCxn id="4" idx="0"/>
          </p:cNvCxnSpPr>
          <p:nvPr/>
        </p:nvCxnSpPr>
        <p:spPr>
          <a:xfrm rot="5400000">
            <a:off x="1732324" y="862157"/>
            <a:ext cx="2571768" cy="3321899"/>
          </a:xfrm>
          <a:prstGeom prst="curvedConnector3">
            <a:avLst>
              <a:gd name="adj1" fmla="val 12383"/>
            </a:avLst>
          </a:prstGeom>
          <a:ln>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6215575"/>
      </p:ext>
    </p:extLst>
  </p:cSld>
  <p:clrMapOvr>
    <a:masterClrMapping/>
  </p:clrMapOvr>
</p:sld>
</file>

<file path=ppt/theme/theme1.xml><?xml version="1.0" encoding="utf-8"?>
<a:theme xmlns:a="http://schemas.openxmlformats.org/drawingml/2006/main" name="海辰PPT母版">
  <a:themeElements>
    <a:clrScheme name="海辰PPT母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海辰PPT母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海辰PPT母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海辰PPT母版">
  <a:themeElements>
    <a:clrScheme name="1_海辰PPT母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海辰PPT母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海辰PPT母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3856</TotalTime>
  <Words>5094</Words>
  <Application>Microsoft Office PowerPoint</Application>
  <PresentationFormat>全屏显示(4:3)</PresentationFormat>
  <Paragraphs>652</Paragraphs>
  <Slides>78</Slides>
  <Notes>14</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78</vt:i4>
      </vt:variant>
    </vt:vector>
  </HeadingPairs>
  <TitlesOfParts>
    <vt:vector size="92" baseType="lpstr">
      <vt:lpstr>Arial Unicode MS</vt:lpstr>
      <vt:lpstr>黑体</vt:lpstr>
      <vt:lpstr>华文行楷</vt:lpstr>
      <vt:lpstr>华文细黑</vt:lpstr>
      <vt:lpstr>华文新魏</vt:lpstr>
      <vt:lpstr>宋体</vt:lpstr>
      <vt:lpstr>新宋体</vt:lpstr>
      <vt:lpstr>Arial</vt:lpstr>
      <vt:lpstr>Calibri</vt:lpstr>
      <vt:lpstr>Calibri Light</vt:lpstr>
      <vt:lpstr>Times New Roman</vt:lpstr>
      <vt:lpstr>Wingdings</vt:lpstr>
      <vt:lpstr>海辰PPT母版</vt:lpstr>
      <vt:lpstr>1_海辰PPT母版</vt:lpstr>
      <vt:lpstr>JDBC讲义</vt:lpstr>
      <vt:lpstr> 问题：</vt:lpstr>
      <vt:lpstr> 学习内容：</vt:lpstr>
      <vt:lpstr>数据持久化</vt:lpstr>
      <vt:lpstr>Java 中的数据存储技术</vt:lpstr>
      <vt:lpstr>JDBC基础</vt:lpstr>
      <vt:lpstr>PowerPoint 演示文稿</vt:lpstr>
      <vt:lpstr>JDBC 简介</vt:lpstr>
      <vt:lpstr>PowerPoint 演示文稿</vt:lpstr>
      <vt:lpstr>JDBC简介</vt:lpstr>
      <vt:lpstr>JDBC简介</vt:lpstr>
      <vt:lpstr>JDBC驱动程序分类</vt:lpstr>
      <vt:lpstr>ODBC</vt:lpstr>
      <vt:lpstr>JDBC-ODBC桥 </vt:lpstr>
      <vt:lpstr>部分本地API部分Java的驱动程序</vt:lpstr>
      <vt:lpstr>JDBC网络纯Java驱动程序</vt:lpstr>
      <vt:lpstr>本地协议的纯 Java 驱动程序</vt:lpstr>
      <vt:lpstr>五步连接数据库：</vt:lpstr>
      <vt:lpstr>五步连接数据库：</vt:lpstr>
      <vt:lpstr>JDBC 基础练习：</vt:lpstr>
      <vt:lpstr>加载与注册 JDBC 驱动</vt:lpstr>
      <vt:lpstr>建立连接</vt:lpstr>
      <vt:lpstr>几种常用数据库的JDBC URL</vt:lpstr>
      <vt:lpstr>JDBC 基础练习：</vt:lpstr>
      <vt:lpstr>类ResultSet说明</vt:lpstr>
      <vt:lpstr>常用数据类型转换表</vt:lpstr>
      <vt:lpstr>ResultSet遍历查询结果</vt:lpstr>
      <vt:lpstr>JDBC 基础练习：</vt:lpstr>
      <vt:lpstr>close 释放资源</vt:lpstr>
      <vt:lpstr>元数据两个类</vt:lpstr>
      <vt:lpstr>使用 JDBC 驱动程序处理元数据 </vt:lpstr>
      <vt:lpstr>DatabaseMetaData类 </vt:lpstr>
      <vt:lpstr>ResultSetMetaData 类</vt:lpstr>
      <vt:lpstr>使用JDBC对数据库进行CRUD</vt:lpstr>
      <vt:lpstr>JDBC 的 CRUD</vt:lpstr>
      <vt:lpstr>JDBC 的 execute</vt:lpstr>
      <vt:lpstr>CRUD操作-create</vt:lpstr>
      <vt:lpstr>CRUD操作-updata</vt:lpstr>
      <vt:lpstr>CRUD操作-delete</vt:lpstr>
      <vt:lpstr>CRUD操作-retrieve（read）</vt:lpstr>
      <vt:lpstr>数据库工具</vt:lpstr>
      <vt:lpstr>JDBC  DML练习：</vt:lpstr>
      <vt:lpstr>JDBC的PreparedStatement</vt:lpstr>
      <vt:lpstr>PreparedStatement的练习</vt:lpstr>
      <vt:lpstr>PreparedStatement vs Statement</vt:lpstr>
      <vt:lpstr>什么是SQL 注入</vt:lpstr>
      <vt:lpstr>使用JDBC进行批处理</vt:lpstr>
      <vt:lpstr>使用JDBC进行批处理</vt:lpstr>
      <vt:lpstr>使用JDBC进行批处理</vt:lpstr>
      <vt:lpstr>使用JDBC进行批处理</vt:lpstr>
      <vt:lpstr>使用JDBC进行批处理</vt:lpstr>
      <vt:lpstr>使用JDBC进行批处理</vt:lpstr>
      <vt:lpstr>JavaEE模式-DAO 模式</vt:lpstr>
      <vt:lpstr>Tip：DAO模式的类图</vt:lpstr>
      <vt:lpstr>DAO 模式中的对象</vt:lpstr>
      <vt:lpstr>取得数据库自动生成的主键</vt:lpstr>
      <vt:lpstr>JDBC 的高级用法</vt:lpstr>
      <vt:lpstr>数据库事务</vt:lpstr>
      <vt:lpstr>数据库事务</vt:lpstr>
      <vt:lpstr>JDBC 事物处理</vt:lpstr>
      <vt:lpstr>事务相关方法</vt:lpstr>
      <vt:lpstr>Connection 方法详解</vt:lpstr>
      <vt:lpstr>只读 滚动结果集</vt:lpstr>
      <vt:lpstr>PowerPoint 演示文稿</vt:lpstr>
      <vt:lpstr>可修改滚动结果集</vt:lpstr>
      <vt:lpstr>DataSource &amp; RowSet</vt:lpstr>
      <vt:lpstr>JDBC API 总结</vt:lpstr>
      <vt:lpstr>JDBC数据库连接池的必要性 </vt:lpstr>
      <vt:lpstr>数据库连接池（connection pool） </vt:lpstr>
      <vt:lpstr>PowerPoint 演示文稿</vt:lpstr>
      <vt:lpstr>数据库连接池的工作原理</vt:lpstr>
      <vt:lpstr>数据库连接池技术的优点</vt:lpstr>
      <vt:lpstr>两种开源的数据库连接池 </vt:lpstr>
      <vt:lpstr>DBCP 数据源 </vt:lpstr>
      <vt:lpstr>DBCP 数据源使用范例</vt:lpstr>
      <vt:lpstr>PowerPoint 演示文稿</vt:lpstr>
      <vt:lpstr>C3P0 数据源</vt:lpstr>
      <vt:lpstr>现在就讲到这里，谢谢大家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wen zhang</cp:lastModifiedBy>
  <cp:revision>114</cp:revision>
  <cp:lastPrinted>1601-01-01T00:00:00Z</cp:lastPrinted>
  <dcterms:created xsi:type="dcterms:W3CDTF">1601-01-01T00:00:00Z</dcterms:created>
  <dcterms:modified xsi:type="dcterms:W3CDTF">2017-09-21T14:46:14Z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