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41"/>
  </p:notesMasterIdLst>
  <p:sldIdLst>
    <p:sldId id="256" r:id="rId3"/>
    <p:sldId id="257" r:id="rId4"/>
    <p:sldId id="392" r:id="rId5"/>
    <p:sldId id="393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394" r:id="rId18"/>
    <p:sldId id="416" r:id="rId19"/>
    <p:sldId id="415" r:id="rId20"/>
    <p:sldId id="408" r:id="rId21"/>
    <p:sldId id="409" r:id="rId22"/>
    <p:sldId id="417" r:id="rId23"/>
    <p:sldId id="419" r:id="rId24"/>
    <p:sldId id="418" r:id="rId25"/>
    <p:sldId id="422" r:id="rId26"/>
    <p:sldId id="420" r:id="rId27"/>
    <p:sldId id="421" r:id="rId28"/>
    <p:sldId id="410" r:id="rId29"/>
    <p:sldId id="425" r:id="rId30"/>
    <p:sldId id="423" r:id="rId31"/>
    <p:sldId id="424" r:id="rId32"/>
    <p:sldId id="426" r:id="rId33"/>
    <p:sldId id="411" r:id="rId34"/>
    <p:sldId id="412" r:id="rId35"/>
    <p:sldId id="427" r:id="rId36"/>
    <p:sldId id="430" r:id="rId37"/>
    <p:sldId id="429" r:id="rId38"/>
    <p:sldId id="413" r:id="rId39"/>
    <p:sldId id="407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8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F788142-BF41-48F2-A562-DCC042039A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079BAE3-8E64-4BF0-BEAE-99F52022A87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9F6C9DF-3C9B-4F6B-BE1A-6BC69966D1A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037360E2-B169-4829-9BC6-9C52085807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4A38C47B-811B-4382-99E9-1DEC968200D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14CBDDCC-586C-43BC-9DF0-C001E2EF0A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3F90AB-3378-40EE-9D95-D77472A0F9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D11C5-8981-4189-ACC5-6FD4C825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B9C0D-E166-43F4-9C90-BF1318B3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1057A-8E57-40BF-AF73-965A5692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3F9ED-1E4E-4580-88F9-6BE379B997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64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366BD-9A3B-4A4F-9611-40F3467D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48236-6F20-423C-8D50-A60E50AD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F971C-5A62-41AE-95D5-F1A8CBAC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35A71-2928-4F4E-97D7-B9C33E5334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D8D7B-3EEB-4A2B-BF7C-FF2BBF4F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F906C-8F2B-44D4-B54A-C846A016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2765B-0C61-4608-8BA4-DCE9F800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F9F12-3828-4318-BF04-1BAB1F1B40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183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68005-AC83-4C49-A8FE-88C1E64E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921AF-5747-4E9C-A1A9-E3143010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3D30B-3A63-44F5-A13D-3E9598F3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E24B4-4C73-4A79-BA68-280B73563A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212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212ED-CE99-4FDB-8871-12C5E25C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9E1D6-F978-4CEA-A5B1-C125B31F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F2C6F-BB4B-4AA3-93DD-10D5FF2B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EC0E0-5ABC-42CA-93AE-9053A1428C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71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BD8B4-B718-4669-B86B-2EAF05CB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E23DD-D24C-4910-8E0C-77630A04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1E701-7A51-4C71-810A-FC836A50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94DE9-CF15-4184-B9CC-2681A42872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609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0EE3579-B9AB-40B1-886E-4C7EF4DE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15DD21D-1D41-43D4-90CA-B8271796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75C5080-938F-4D8C-9CEB-5C4640F2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E18F3-7848-4815-AC76-4F73297B01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751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5BBD8CF-A50F-4177-B32A-491D91B4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46724AD-5DA4-44D8-8AE1-BE084120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C00CDD3-F810-4701-A23E-F9496E05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F29EF-18CB-4DAA-982D-AC718938E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664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2542BD8-BD06-4CF6-8988-B902E36F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4C88D1A-6067-4013-A5B9-69E0D45D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12D84E2-BA4A-4C6E-9AFD-1A1E1B21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7F112-9D8C-4361-9EC5-2F1D7B6BD8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260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5AA707F-BAAF-4501-81A3-4606CE8F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D28399D-F91A-43B6-9755-5C2BECD5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FBD3830-A74F-40B3-80DE-5879E683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D3DF6-2965-4F9B-8BB6-131D84BE47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662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253AC3F-0FA4-4A7D-8E70-6E3A0BE9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2CE5314-2BAD-49DE-926D-61D44982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76BF827-5316-4163-A553-BC57ED3F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C23E2-BBD1-4979-B7E2-EE0C1B6B87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8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C3C41-D691-4AD1-955E-5015CC4D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3D7E2-4DE2-413D-9AB3-AF983723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31C5A-C5CD-4F1D-BE1F-B063C90E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BC205-9486-4FBA-8DBF-B59D61D266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675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F7591A0-5EEB-4D0C-AF2A-00592846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7FB2F-A5A0-4965-9EFD-3400C642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2381AF0-8B9D-4142-8B46-56B9C5D8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ED80C-40FA-4622-8719-2CDA35B880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197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10D2C-925C-4DA6-B10B-2816D747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4CF4D-3E89-4BED-A738-1C26F56E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D5B9C-15EA-4A8F-BE90-4F79D0BC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F29A-070E-4C3C-B0DE-5B7D7DBB70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747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0563D-780C-474E-AFD3-EE2C5D13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87ED1-8A67-40FF-B991-2B894FB9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73D5A-C171-46A8-A353-F898047C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EB46F-3C50-4B3A-A478-BD24F10EC6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84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084FE-13BA-4E21-AA3E-3E434957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DDC40-0844-48AD-B242-5532B8B2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80E60-FF7D-4C7D-8DEB-249321D0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B38C1-E784-4BED-B745-7F0FD9222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22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A72D940-3018-4B87-B809-5C36F7D0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7C17439-82C8-4581-A19C-B00B7054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EF9A5B0-2022-4120-BA18-3C9E1703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1C928-2F84-4AD5-9084-45FC16B543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49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AFAADBE-4C2D-4F2B-8CE6-4B5189EE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6DC4E2B-6C5F-4808-BCC9-08A6697F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80BEA08-375B-4731-9C09-C78074C5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E836B-3AC6-4C31-96F1-B3669CC679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78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B1C9522-CC7B-49BA-9233-3F95D22D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8293AAD-21F0-4AAA-B247-1CDCF143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3E583A9-B99F-4721-B523-D4ACAE4A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F971E-8E8A-4232-B6B2-4A7CE57AAA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662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252B05F-39C3-49A5-9633-DEF8EE87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5DD3BF7-ADFD-41C4-99B6-5AA5053A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C519AEB-2223-41CB-92D3-10B612D6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3C1DE-A443-401F-B4C5-E9AA3CF40F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33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7DC40DD-A135-4B5C-98BD-AE849AD9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2B1D99B-BE08-4A7D-85EF-A27F972A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F60578B-60B8-4FF9-A628-5A23C231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1ADA7-75E1-4A0D-983A-47978BE8C0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61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E233545-E5EE-4185-BE6C-828F7695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E7FA573-666A-40A2-8614-99E9809E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BB2688D-5BBF-4330-AC8C-BC9FE2F0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C3912-74FE-478C-A0C4-45C324732D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31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3" descr="PPT图">
            <a:extLst>
              <a:ext uri="{FF2B5EF4-FFF2-40B4-BE49-F238E27FC236}">
                <a16:creationId xmlns:a16="http://schemas.microsoft.com/office/drawing/2014/main" id="{8915B436-77CF-4B26-8AFF-BB10D68D363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6350"/>
            <a:ext cx="9159876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2" descr="知海匠库">
            <a:extLst>
              <a:ext uri="{FF2B5EF4-FFF2-40B4-BE49-F238E27FC236}">
                <a16:creationId xmlns:a16="http://schemas.microsoft.com/office/drawing/2014/main" id="{80608440-007C-4A63-BEFD-EEF542A7E9D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3" y="5976938"/>
            <a:ext cx="147002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" descr="白底logo">
            <a:extLst>
              <a:ext uri="{FF2B5EF4-FFF2-40B4-BE49-F238E27FC236}">
                <a16:creationId xmlns:a16="http://schemas.microsoft.com/office/drawing/2014/main" id="{74D2DE69-9EB1-4048-A179-438CF4165B0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184150"/>
            <a:ext cx="155257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6" descr="PPT图">
            <a:extLst>
              <a:ext uri="{FF2B5EF4-FFF2-40B4-BE49-F238E27FC236}">
                <a16:creationId xmlns:a16="http://schemas.microsoft.com/office/drawing/2014/main" id="{CD73AD3B-96DA-4A3A-95EB-79D15587AF0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-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20638"/>
            <a:ext cx="9178925" cy="6886575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5126" name="日期占位符 3">
            <a:extLst>
              <a:ext uri="{FF2B5EF4-FFF2-40B4-BE49-F238E27FC236}">
                <a16:creationId xmlns:a16="http://schemas.microsoft.com/office/drawing/2014/main" id="{F3E2B3FC-D120-425E-8662-253A76BB860C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页脚占位符 4">
            <a:extLst>
              <a:ext uri="{FF2B5EF4-FFF2-40B4-BE49-F238E27FC236}">
                <a16:creationId xmlns:a16="http://schemas.microsoft.com/office/drawing/2014/main" id="{24768668-8012-4DE1-8EEB-F3E6630D6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8" name="灯片编号占位符 5">
            <a:extLst>
              <a:ext uri="{FF2B5EF4-FFF2-40B4-BE49-F238E27FC236}">
                <a16:creationId xmlns:a16="http://schemas.microsoft.com/office/drawing/2014/main" id="{F16C1E25-97E1-417C-A865-5E835274A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B23A0D-7C5A-43B2-89B0-2712908C6B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3" descr="PPT图">
            <a:extLst>
              <a:ext uri="{FF2B5EF4-FFF2-40B4-BE49-F238E27FC236}">
                <a16:creationId xmlns:a16="http://schemas.microsoft.com/office/drawing/2014/main" id="{04FD9A9A-43C4-40B0-B2C2-D268F2A2D86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6350"/>
            <a:ext cx="9159876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2" descr="知海匠库">
            <a:extLst>
              <a:ext uri="{FF2B5EF4-FFF2-40B4-BE49-F238E27FC236}">
                <a16:creationId xmlns:a16="http://schemas.microsoft.com/office/drawing/2014/main" id="{58D74B9F-5B59-4AA8-BDEA-5BDFDE10C1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3" y="5976938"/>
            <a:ext cx="147002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 descr="白底logo">
            <a:extLst>
              <a:ext uri="{FF2B5EF4-FFF2-40B4-BE49-F238E27FC236}">
                <a16:creationId xmlns:a16="http://schemas.microsoft.com/office/drawing/2014/main" id="{3C008B9D-443D-4196-B938-1A07A76B4B0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184150"/>
            <a:ext cx="155257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图片 6" descr="白底logo">
            <a:extLst>
              <a:ext uri="{FF2B5EF4-FFF2-40B4-BE49-F238E27FC236}">
                <a16:creationId xmlns:a16="http://schemas.microsoft.com/office/drawing/2014/main" id="{FCF02D9C-C2E8-4680-A0F8-6E6B988DB17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-3175"/>
            <a:ext cx="2092325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日期占位符 3">
            <a:extLst>
              <a:ext uri="{FF2B5EF4-FFF2-40B4-BE49-F238E27FC236}">
                <a16:creationId xmlns:a16="http://schemas.microsoft.com/office/drawing/2014/main" id="{4C23ACA4-4011-413D-911B-014172691085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页脚占位符 4">
            <a:extLst>
              <a:ext uri="{FF2B5EF4-FFF2-40B4-BE49-F238E27FC236}">
                <a16:creationId xmlns:a16="http://schemas.microsoft.com/office/drawing/2014/main" id="{3B27531B-4545-4C5C-ACB7-6B3A8CB65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152" name="灯片编号占位符 5">
            <a:extLst>
              <a:ext uri="{FF2B5EF4-FFF2-40B4-BE49-F238E27FC236}">
                <a16:creationId xmlns:a16="http://schemas.microsoft.com/office/drawing/2014/main" id="{43489B0C-B9CF-48C9-AA53-D00C1954B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0932997-8D58-491E-8BBD-6C0AE47968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gzpeterz/jdb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B68A5D7-6E07-4802-84F2-08CEA1D3BD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dirty="0"/>
              <a:t>Git </a:t>
            </a:r>
            <a:r>
              <a:rPr lang="zh-CN" altLang="en-US" dirty="0"/>
              <a:t>基础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1AD3CED-BAD3-4762-8B90-9188DFECF39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/>
              <a:t>主讲：张文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 </a:t>
            </a:r>
            <a:r>
              <a:rPr lang="zh-CN" altLang="en-US" dirty="0"/>
              <a:t>简介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486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dirty="0"/>
              <a:t> 直接记录快照、而非差异比较（</a:t>
            </a:r>
            <a:r>
              <a:rPr lang="en-US" altLang="zh-CN" dirty="0"/>
              <a:t>delta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457200" lvl="1" indent="0" eaLnBrk="1" hangingPunct="1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A14B35-FAB7-40D1-B39A-DA43048D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09825"/>
            <a:ext cx="76200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5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 </a:t>
            </a:r>
            <a:r>
              <a:rPr lang="zh-CN" altLang="en-US" dirty="0"/>
              <a:t>简介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486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dirty="0"/>
              <a:t> 直接记录快照、而非差异比较（</a:t>
            </a:r>
            <a:r>
              <a:rPr lang="en-US" altLang="zh-CN" dirty="0"/>
              <a:t>snapshots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 </a:t>
            </a:r>
            <a:r>
              <a:rPr lang="zh-CN" altLang="en-US" dirty="0"/>
              <a:t>像一个小型的文件系统 （</a:t>
            </a:r>
            <a:r>
              <a:rPr lang="en-US" altLang="zh-CN" dirty="0"/>
              <a:t>stupid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457200" lvl="1" indent="0" eaLnBrk="1" hangingPunct="1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6FE30F-0504-4FED-B00F-B948198962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95600"/>
            <a:ext cx="7620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5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 </a:t>
            </a:r>
            <a:r>
              <a:rPr lang="zh-CN" altLang="en-US" dirty="0"/>
              <a:t>简介：三种状态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486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dirty="0"/>
              <a:t> 三种状态：已提交（</a:t>
            </a:r>
            <a:r>
              <a:rPr lang="en-US" altLang="zh-CN" dirty="0"/>
              <a:t>committed</a:t>
            </a:r>
            <a:r>
              <a:rPr lang="zh-CN" altLang="en-US" dirty="0"/>
              <a:t>）、已经修改</a:t>
            </a:r>
            <a:r>
              <a:rPr lang="en-US" altLang="zh-CN" dirty="0"/>
              <a:t>(modified)</a:t>
            </a:r>
            <a:r>
              <a:rPr lang="zh-CN" altLang="en-US" dirty="0"/>
              <a:t>、已暂存</a:t>
            </a:r>
            <a:r>
              <a:rPr lang="en-US" altLang="zh-CN" dirty="0"/>
              <a:t>(staged)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三个区域：</a:t>
            </a:r>
            <a:r>
              <a:rPr lang="en-US" altLang="zh-CN" dirty="0"/>
              <a:t>git</a:t>
            </a:r>
            <a:r>
              <a:rPr lang="zh-CN" altLang="en-US" dirty="0"/>
              <a:t>仓库、工作目录、暂存区域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457200" lvl="1" indent="0" eaLnBrk="1" hangingPunct="1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D3A5E7-C4C0-4002-A42A-E0B8CBFE29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43200"/>
            <a:ext cx="6324600" cy="34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9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 </a:t>
            </a:r>
            <a:r>
              <a:rPr lang="zh-CN" altLang="en-US" dirty="0"/>
              <a:t>简介：三种状态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486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基本的 </a:t>
            </a:r>
            <a:r>
              <a:rPr lang="en-US" altLang="zh-CN" dirty="0"/>
              <a:t>Git </a:t>
            </a:r>
            <a:r>
              <a:rPr lang="zh-CN" altLang="en-US" dirty="0"/>
              <a:t>工作流程如下：</a:t>
            </a:r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dirty="0"/>
              <a:t>在工作目录中修改文件。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dirty="0"/>
              <a:t>暂存文件，将文件的快照放入暂存区域。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dirty="0"/>
              <a:t>提交更新，找到暂存区域的文件，将快照永久性存储到 </a:t>
            </a:r>
            <a:r>
              <a:rPr lang="en-US" altLang="zh-CN" dirty="0"/>
              <a:t>Git </a:t>
            </a:r>
            <a:r>
              <a:rPr lang="zh-CN" altLang="en-US" dirty="0"/>
              <a:t>仓库目录。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457200" lvl="1" indent="0" eaLnBrk="1" hangingPunct="1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87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 </a:t>
            </a:r>
            <a:r>
              <a:rPr lang="zh-CN" altLang="en-US" dirty="0"/>
              <a:t>简介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486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dirty="0"/>
              <a:t>命令行</a:t>
            </a:r>
            <a:endParaRPr lang="en-US" altLang="zh-CN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dirty="0"/>
              <a:t>安装</a:t>
            </a:r>
            <a:r>
              <a:rPr lang="en-US" altLang="zh-CN" dirty="0"/>
              <a:t>Git </a:t>
            </a:r>
            <a:r>
              <a:rPr lang="zh-CN" altLang="en-US" dirty="0"/>
              <a:t>（</a:t>
            </a:r>
            <a:r>
              <a:rPr lang="en-US" altLang="zh-CN" dirty="0"/>
              <a:t>git-scm.com)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dirty="0"/>
              <a:t>初次运行</a:t>
            </a:r>
            <a:r>
              <a:rPr lang="en-US" altLang="zh-CN" dirty="0"/>
              <a:t>Git</a:t>
            </a:r>
            <a:r>
              <a:rPr lang="zh-CN" altLang="en-US" dirty="0"/>
              <a:t>前的配置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gitconfig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  <a:r>
              <a:rPr lang="en-US" altLang="zh-CN" dirty="0"/>
              <a:t>: </a:t>
            </a:r>
            <a:r>
              <a:rPr lang="zh-CN" altLang="en-US" dirty="0"/>
              <a:t>包含系统上每一个用户及他们仓库的通用配置。 如果使用带有 </a:t>
            </a:r>
            <a:r>
              <a:rPr lang="en-US" altLang="zh-CN" dirty="0"/>
              <a:t>--system </a:t>
            </a:r>
            <a:r>
              <a:rPr lang="zh-CN" altLang="en-US" dirty="0"/>
              <a:t>选项的 </a:t>
            </a:r>
            <a:r>
              <a:rPr lang="en-US" altLang="zh-CN" dirty="0"/>
              <a:t>git config </a:t>
            </a:r>
            <a:r>
              <a:rPr lang="zh-CN" altLang="en-US" dirty="0"/>
              <a:t>时，它会从此文件读写配置变量。</a:t>
            </a:r>
          </a:p>
          <a:p>
            <a:pPr lvl="1" eaLnBrk="1" hangingPunct="1"/>
            <a:r>
              <a:rPr lang="en-US" altLang="zh-CN" dirty="0"/>
              <a:t>~/.</a:t>
            </a:r>
            <a:r>
              <a:rPr lang="en-US" altLang="zh-CN" dirty="0" err="1"/>
              <a:t>gitconfig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~/.config/git/config </a:t>
            </a:r>
            <a:r>
              <a:rPr lang="zh-CN" altLang="en-US" dirty="0"/>
              <a:t>文件：只针对当前用户。 可以传递 </a:t>
            </a:r>
            <a:r>
              <a:rPr lang="en-US" altLang="zh-CN" dirty="0"/>
              <a:t>--global </a:t>
            </a:r>
            <a:r>
              <a:rPr lang="zh-CN" altLang="en-US" dirty="0"/>
              <a:t>选项让 </a:t>
            </a:r>
            <a:r>
              <a:rPr lang="en-US" altLang="zh-CN" dirty="0"/>
              <a:t>Git </a:t>
            </a:r>
            <a:r>
              <a:rPr lang="zh-CN" altLang="en-US" dirty="0"/>
              <a:t>读写此文件。</a:t>
            </a:r>
          </a:p>
          <a:p>
            <a:pPr lvl="1" eaLnBrk="1" hangingPunct="1"/>
            <a:r>
              <a:rPr lang="zh-CN" altLang="en-US" dirty="0"/>
              <a:t>当前使用仓库的 </a:t>
            </a:r>
            <a:r>
              <a:rPr lang="en-US" altLang="zh-CN" dirty="0"/>
              <a:t>Git </a:t>
            </a:r>
            <a:r>
              <a:rPr lang="zh-CN" altLang="en-US" dirty="0"/>
              <a:t>目录中的 </a:t>
            </a:r>
            <a:r>
              <a:rPr lang="en-US" altLang="zh-CN" dirty="0"/>
              <a:t>config </a:t>
            </a:r>
            <a:r>
              <a:rPr lang="zh-CN" altLang="en-US" dirty="0"/>
              <a:t>文件（就是 </a:t>
            </a:r>
            <a:r>
              <a:rPr lang="en-US" altLang="zh-CN" dirty="0"/>
              <a:t>.git/config</a:t>
            </a:r>
            <a:r>
              <a:rPr lang="zh-CN" altLang="en-US" dirty="0"/>
              <a:t>）：针对该仓库。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457200" lvl="1" indent="0" eaLnBrk="1" hangingPunct="1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19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 </a:t>
            </a:r>
            <a:r>
              <a:rPr lang="zh-CN" altLang="en-US" dirty="0"/>
              <a:t>简介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486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git config –global </a:t>
            </a:r>
            <a:r>
              <a:rPr lang="en-US" altLang="zh-CN" dirty="0" err="1"/>
              <a:t>core.editor</a:t>
            </a:r>
            <a:r>
              <a:rPr lang="en-US" altLang="zh-CN" dirty="0"/>
              <a:t> vim (notepad)</a:t>
            </a:r>
          </a:p>
          <a:p>
            <a:pPr marL="0" indent="0" eaLnBrk="1" hangingPunct="1">
              <a:buNone/>
            </a:pPr>
            <a:r>
              <a:rPr lang="en-US" altLang="zh-CN" dirty="0"/>
              <a:t>  git help</a:t>
            </a:r>
          </a:p>
          <a:p>
            <a:pPr marL="0" indent="0" eaLnBrk="1" hangingPunct="1">
              <a:buNone/>
            </a:pPr>
            <a:r>
              <a:rPr lang="en-US" altLang="zh-CN" dirty="0"/>
              <a:t>  git help config</a:t>
            </a:r>
          </a:p>
          <a:p>
            <a:pPr marL="457200" lvl="1" indent="0" eaLnBrk="1" hangingPunct="1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1E1080-7167-4276-8F2D-932618B1ECD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16" y="1297642"/>
            <a:ext cx="7819009" cy="8285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B97B6C3-D34C-4F28-9234-65D1433AEA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495" y="2278613"/>
            <a:ext cx="7419048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4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总结：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r>
              <a:rPr lang="en-US" altLang="zh-CN" dirty="0"/>
              <a:t>Git </a:t>
            </a:r>
            <a:r>
              <a:rPr lang="zh-CN" altLang="en-US" dirty="0"/>
              <a:t>是 什么 ？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Git </a:t>
            </a:r>
            <a:r>
              <a:rPr lang="zh-CN" altLang="en-US" dirty="0"/>
              <a:t>与 集中式的版本管理系统的区别 ？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可以学习</a:t>
            </a:r>
            <a:r>
              <a:rPr lang="en-US" altLang="zh-CN" dirty="0"/>
              <a:t>Git </a:t>
            </a:r>
            <a:r>
              <a:rPr lang="zh-CN" altLang="en-US" dirty="0"/>
              <a:t>的基础知识了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32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</a:t>
            </a:r>
            <a:r>
              <a:rPr lang="zh-CN" altLang="en-US" dirty="0"/>
              <a:t>基础：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sz="3200" b="1" dirty="0"/>
              <a:t> 学习目标：</a:t>
            </a:r>
            <a:endParaRPr lang="en-US" altLang="zh-CN" sz="3200" b="1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         在学习完本章之后，你应该能够配置并初始化一个仓库（</a:t>
            </a:r>
            <a:r>
              <a:rPr lang="en-US" altLang="zh-CN" dirty="0"/>
              <a:t>repository</a:t>
            </a:r>
            <a:r>
              <a:rPr lang="zh-CN" altLang="en-US" dirty="0"/>
              <a:t>）、开始或停止跟踪（</a:t>
            </a:r>
            <a:r>
              <a:rPr lang="en-US" altLang="zh-CN" dirty="0"/>
              <a:t>track</a:t>
            </a:r>
            <a:r>
              <a:rPr lang="zh-CN" altLang="en-US" dirty="0"/>
              <a:t>）文件、暂存（</a:t>
            </a:r>
            <a:r>
              <a:rPr lang="en-US" altLang="zh-CN" dirty="0"/>
              <a:t>stage</a:t>
            </a:r>
            <a:r>
              <a:rPr lang="zh-CN" altLang="en-US" dirty="0"/>
              <a:t>）或提交（</a:t>
            </a:r>
            <a:r>
              <a:rPr lang="en-US" altLang="zh-CN" dirty="0"/>
              <a:t>commit)</a:t>
            </a:r>
            <a:r>
              <a:rPr lang="zh-CN" altLang="en-US" dirty="0"/>
              <a:t>更改。 本章也将向你演示如何配置 </a:t>
            </a:r>
            <a:r>
              <a:rPr lang="en-US" altLang="zh-CN" dirty="0"/>
              <a:t>Git </a:t>
            </a:r>
            <a:r>
              <a:rPr lang="zh-CN" altLang="en-US" dirty="0"/>
              <a:t>来忽略指定的文件和文件模式、如何迅速而简单地撤销错误操作、如何浏览你的项目的历史版本以及不同提交（</a:t>
            </a:r>
            <a:r>
              <a:rPr lang="en-US" altLang="zh-CN" dirty="0"/>
              <a:t>commits</a:t>
            </a:r>
            <a:r>
              <a:rPr lang="zh-CN" altLang="en-US" dirty="0"/>
              <a:t>）间的差异、如何向你的远程仓库推送（</a:t>
            </a:r>
            <a:r>
              <a:rPr lang="en-US" altLang="zh-CN" dirty="0"/>
              <a:t>push</a:t>
            </a:r>
            <a:r>
              <a:rPr lang="zh-CN" altLang="en-US" dirty="0"/>
              <a:t>）以及如何从你的远程仓库拉取（</a:t>
            </a:r>
            <a:r>
              <a:rPr lang="en-US" altLang="zh-CN" dirty="0"/>
              <a:t>pull</a:t>
            </a:r>
            <a:r>
              <a:rPr lang="zh-CN" altLang="en-US" dirty="0"/>
              <a:t>）文件。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231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sz="4000" b="1" dirty="0">
                <a:latin typeface="+mn-ea"/>
              </a:rPr>
              <a:t>学习内容：</a:t>
            </a:r>
            <a:endParaRPr lang="en-US" altLang="zh-CN" sz="4000" b="1" dirty="0">
              <a:latin typeface="+mn-ea"/>
            </a:endParaRPr>
          </a:p>
          <a:p>
            <a:pPr eaLnBrk="1" hangingPunct="1"/>
            <a:r>
              <a:rPr lang="zh-CN" altLang="en-US" sz="3200" b="1" dirty="0"/>
              <a:t>获取 </a:t>
            </a:r>
            <a:r>
              <a:rPr lang="en-US" altLang="zh-CN" sz="3200" b="1" dirty="0"/>
              <a:t>Git </a:t>
            </a:r>
            <a:r>
              <a:rPr lang="zh-CN" altLang="en-US" sz="3200" b="1" dirty="0"/>
              <a:t>仓库 </a:t>
            </a:r>
          </a:p>
          <a:p>
            <a:pPr eaLnBrk="1" hangingPunct="1"/>
            <a:r>
              <a:rPr lang="zh-CN" altLang="en-US" sz="3200" b="1" dirty="0"/>
              <a:t>记录每次更新到仓库 </a:t>
            </a:r>
          </a:p>
          <a:p>
            <a:pPr eaLnBrk="1" hangingPunct="1"/>
            <a:r>
              <a:rPr lang="zh-CN" altLang="en-US" sz="3200" b="1" dirty="0"/>
              <a:t>查看提交历史 </a:t>
            </a:r>
          </a:p>
          <a:p>
            <a:pPr eaLnBrk="1" hangingPunct="1"/>
            <a:r>
              <a:rPr lang="zh-CN" altLang="en-US" sz="3200" b="1" dirty="0"/>
              <a:t>撤消操作 </a:t>
            </a:r>
          </a:p>
          <a:p>
            <a:pPr eaLnBrk="1" hangingPunct="1"/>
            <a:r>
              <a:rPr lang="zh-CN" altLang="en-US" sz="3200" b="1" dirty="0"/>
              <a:t>远程仓库的使用 </a:t>
            </a:r>
          </a:p>
          <a:p>
            <a:pPr eaLnBrk="1" hangingPunct="1"/>
            <a:r>
              <a:rPr lang="zh-CN" altLang="en-US" sz="3200" b="1" dirty="0"/>
              <a:t>打标签 </a:t>
            </a:r>
          </a:p>
          <a:p>
            <a:pPr eaLnBrk="1" hangingPunct="1"/>
            <a:r>
              <a:rPr lang="en-US" altLang="zh-CN" sz="3200" b="1" dirty="0"/>
              <a:t>Git </a:t>
            </a:r>
            <a:r>
              <a:rPr lang="zh-CN" altLang="en-US" sz="3200" b="1" dirty="0"/>
              <a:t>别名 </a:t>
            </a:r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061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562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sz="3200" dirty="0"/>
              <a:t>获取 </a:t>
            </a:r>
            <a:r>
              <a:rPr lang="en-US" altLang="zh-CN" sz="3200" dirty="0"/>
              <a:t>Git </a:t>
            </a:r>
            <a:r>
              <a:rPr lang="zh-CN" altLang="en-US" sz="3200" dirty="0"/>
              <a:t>仓库 ：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dirty="0"/>
              <a:t>在现有目录中初始化仓库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git  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marL="514350" indent="-514350" eaLnBrk="1" hangingPunct="1">
              <a:buFont typeface="+mj-lt"/>
              <a:buAutoNum type="arabicPeriod"/>
            </a:pPr>
            <a:endParaRPr lang="en-US" altLang="zh-CN" dirty="0"/>
          </a:p>
          <a:p>
            <a:pPr marL="514350" indent="-514350" eaLnBrk="1" hangingPunct="1">
              <a:buFont typeface="+mj-lt"/>
              <a:buAutoNum type="arabicPeriod"/>
            </a:pPr>
            <a:endParaRPr lang="en-US" altLang="zh-CN" dirty="0"/>
          </a:p>
          <a:p>
            <a:pPr marL="514350" indent="-514350" eaLnBrk="1" hangingPunct="1">
              <a:buFont typeface="+mj-lt"/>
              <a:buAutoNum type="arabicPeriod"/>
            </a:pPr>
            <a:endParaRPr lang="en-US" altLang="zh-CN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dirty="0"/>
              <a:t>克隆现有的仓库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$git  clone </a:t>
            </a:r>
            <a:r>
              <a:rPr lang="en-US" altLang="zh-CN" dirty="0">
                <a:hlinkClick r:id="rId2"/>
              </a:rPr>
              <a:t>https://github.com/gzpeterz/jdbc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 </a:t>
            </a:r>
            <a:r>
              <a:rPr lang="zh-CN" altLang="en-US" dirty="0"/>
              <a:t>可以使用： </a:t>
            </a:r>
            <a:r>
              <a:rPr lang="en-US" altLang="zh-CN" dirty="0"/>
              <a:t>https://  git://   </a:t>
            </a:r>
            <a:r>
              <a:rPr lang="zh-CN" altLang="en-US" dirty="0"/>
              <a:t>或 </a:t>
            </a:r>
            <a:r>
              <a:rPr lang="en-US" altLang="zh-CN" dirty="0"/>
              <a:t>SSH </a:t>
            </a:r>
            <a:r>
              <a:rPr lang="zh-CN" altLang="en-US" dirty="0"/>
              <a:t>传输协议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$git</a:t>
            </a:r>
            <a:r>
              <a:rPr lang="zh-CN" altLang="en-US" dirty="0"/>
              <a:t> </a:t>
            </a:r>
            <a:r>
              <a:rPr lang="en-US" altLang="zh-CN" dirty="0"/>
              <a:t>clone</a:t>
            </a:r>
            <a:r>
              <a:rPr lang="zh-CN" altLang="en-US" dirty="0"/>
              <a:t> </a:t>
            </a:r>
            <a:r>
              <a:rPr lang="en-US" altLang="zh-CN" dirty="0"/>
              <a:t>git://github.com/gzpeterz/jdbc.git</a:t>
            </a:r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$git clone https://github.com/github/gitignore</a:t>
            </a:r>
          </a:p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9CACE4-8540-4DC0-A8D7-1C8A3937ACC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2705219"/>
            <a:ext cx="7247619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8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问题 ？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r>
              <a:rPr lang="zh-CN" altLang="en-US" dirty="0"/>
              <a:t>发音</a:t>
            </a:r>
            <a:endParaRPr lang="en-US" altLang="zh-CN" dirty="0"/>
          </a:p>
          <a:p>
            <a:pPr eaLnBrk="1" hangingPunct="1"/>
            <a:r>
              <a:rPr lang="en-US" altLang="zh-CN" dirty="0"/>
              <a:t>git </a:t>
            </a:r>
            <a:r>
              <a:rPr lang="zh-CN" altLang="en-US" dirty="0"/>
              <a:t>是 什么东西 ？</a:t>
            </a:r>
            <a:endParaRPr lang="en-US" altLang="zh-CN" dirty="0"/>
          </a:p>
          <a:p>
            <a:pPr eaLnBrk="1" hangingPunct="1"/>
            <a:r>
              <a:rPr lang="en-US" altLang="zh-CN" dirty="0"/>
              <a:t>git </a:t>
            </a:r>
            <a:r>
              <a:rPr lang="zh-CN" altLang="en-US" dirty="0"/>
              <a:t>的优势</a:t>
            </a:r>
            <a:endParaRPr lang="en-US" altLang="zh-CN" dirty="0"/>
          </a:p>
          <a:p>
            <a:pPr eaLnBrk="1" hangingPunct="1"/>
            <a:r>
              <a:rPr lang="zh-CN" altLang="en-US" dirty="0"/>
              <a:t>你 使用过 </a:t>
            </a:r>
            <a:r>
              <a:rPr lang="en-US" altLang="zh-CN" dirty="0"/>
              <a:t>git </a:t>
            </a:r>
            <a:r>
              <a:rPr lang="zh-CN" altLang="en-US" dirty="0"/>
              <a:t>吗 ？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sz="3200" dirty="0"/>
              <a:t>记录每次更新到仓库 ：</a:t>
            </a:r>
            <a:endParaRPr lang="en-US" altLang="zh-CN" sz="3200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B81FF6-B088-40B1-B4E3-B1D63DBDBF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7620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43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562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sz="3200" dirty="0"/>
              <a:t>记录每次更新到仓库 ：</a:t>
            </a:r>
            <a:endParaRPr lang="en-US" altLang="zh-CN" sz="3200" dirty="0"/>
          </a:p>
          <a:p>
            <a:pPr lvl="1" eaLnBrk="1" hangingPunct="1"/>
            <a:r>
              <a:rPr lang="zh-CN" altLang="en-US" dirty="0"/>
              <a:t>检查当前文件状态 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sz="2400" dirty="0"/>
              <a:t>$git</a:t>
            </a:r>
            <a:r>
              <a:rPr lang="zh-CN" altLang="en-US" sz="2400" dirty="0"/>
              <a:t> </a:t>
            </a:r>
            <a:r>
              <a:rPr lang="en-US" altLang="zh-CN" sz="2400" dirty="0"/>
              <a:t>status</a:t>
            </a:r>
            <a:endParaRPr lang="zh-CN" altLang="en-US" sz="2400" dirty="0"/>
          </a:p>
          <a:p>
            <a:pPr lvl="1" eaLnBrk="1" hangingPunct="1"/>
            <a:r>
              <a:rPr lang="zh-CN" altLang="en-US" dirty="0"/>
              <a:t>跟踪新文件 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	$git add Test.java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暂存已修改文件 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状态简览 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sz="2400" dirty="0"/>
              <a:t>$git</a:t>
            </a:r>
            <a:r>
              <a:rPr lang="zh-CN" altLang="en-US" sz="2400" dirty="0"/>
              <a:t> </a:t>
            </a:r>
            <a:r>
              <a:rPr lang="en-US" altLang="zh-CN" sz="2400" dirty="0"/>
              <a:t>status</a:t>
            </a:r>
            <a:r>
              <a:rPr lang="zh-CN" altLang="en-US" sz="2400" dirty="0"/>
              <a:t> </a:t>
            </a:r>
            <a:r>
              <a:rPr lang="en-US" altLang="zh-CN" sz="2400" dirty="0"/>
              <a:t>--short</a:t>
            </a:r>
          </a:p>
          <a:p>
            <a:pPr marL="914400" lvl="2" indent="0" eaLnBrk="1" hangingPunct="1">
              <a:buNone/>
            </a:pPr>
            <a:r>
              <a:rPr lang="en-US" altLang="zh-CN" sz="2400" dirty="0"/>
              <a:t>$git status -s</a:t>
            </a:r>
            <a:endParaRPr lang="zh-CN" altLang="en-US" sz="2400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29F574-39C7-4E68-A9B6-F1B51C6E28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952" y="4953000"/>
            <a:ext cx="7838095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34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6695"/>
            <a:ext cx="8229600" cy="575510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sz="3200" dirty="0"/>
              <a:t>记录每次更新到仓库 ：</a:t>
            </a:r>
            <a:endParaRPr lang="en-US" altLang="zh-CN" sz="3200" dirty="0"/>
          </a:p>
          <a:p>
            <a:pPr lvl="1" eaLnBrk="1" hangingPunct="1"/>
            <a:r>
              <a:rPr lang="zh-CN" altLang="en-US" sz="2800" dirty="0"/>
              <a:t>提交更新 </a:t>
            </a:r>
            <a:endParaRPr lang="en-US" altLang="zh-CN" sz="2800" dirty="0"/>
          </a:p>
          <a:p>
            <a:pPr marL="914400" lvl="2" indent="0" eaLnBrk="1" hangingPunct="1">
              <a:buNone/>
            </a:pPr>
            <a:r>
              <a:rPr lang="en-US" altLang="zh-CN" sz="2400" dirty="0"/>
              <a:t>git  commit</a:t>
            </a:r>
          </a:p>
          <a:p>
            <a:pPr marL="914400" lvl="2" indent="0" eaLnBrk="1" hangingPunct="1">
              <a:buNone/>
            </a:pP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commit</a:t>
            </a:r>
            <a:r>
              <a:rPr lang="zh-CN" altLang="en-US" sz="2400" dirty="0"/>
              <a:t>  </a:t>
            </a:r>
            <a:r>
              <a:rPr lang="en-US" altLang="zh-CN" sz="2400" dirty="0"/>
              <a:t>-m</a:t>
            </a:r>
            <a:r>
              <a:rPr lang="zh-CN" altLang="en-US" sz="2400" dirty="0"/>
              <a:t> </a:t>
            </a:r>
            <a:r>
              <a:rPr lang="en-US" altLang="zh-CN" sz="2400" dirty="0"/>
              <a:t>“this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my</a:t>
            </a:r>
            <a:r>
              <a:rPr lang="zh-CN" altLang="en-US" sz="2400" dirty="0"/>
              <a:t> </a:t>
            </a:r>
            <a:r>
              <a:rPr lang="en-US" altLang="zh-CN" sz="2400" dirty="0"/>
              <a:t>first</a:t>
            </a:r>
            <a:r>
              <a:rPr lang="zh-CN" altLang="en-US" sz="2400" dirty="0"/>
              <a:t> </a:t>
            </a:r>
            <a:r>
              <a:rPr lang="en-US" altLang="zh-CN" sz="2400" dirty="0"/>
              <a:t>commit”</a:t>
            </a:r>
          </a:p>
          <a:p>
            <a:pPr marL="914400" lvl="2" indent="0" eaLnBrk="1" hangingPunct="1">
              <a:buNone/>
            </a:pPr>
            <a:r>
              <a:rPr lang="en-US" altLang="zh-CN" sz="2400" dirty="0"/>
              <a:t>git config --global </a:t>
            </a:r>
            <a:r>
              <a:rPr lang="en-US" altLang="zh-CN" sz="2400" dirty="0" err="1"/>
              <a:t>core.editor</a:t>
            </a:r>
            <a:r>
              <a:rPr lang="en-US" altLang="zh-CN" sz="2400" dirty="0"/>
              <a:t> </a:t>
            </a:r>
          </a:p>
          <a:p>
            <a:pPr marL="914400" lvl="2" indent="0" eaLnBrk="1" hangingPunct="1">
              <a:buNone/>
            </a:pPr>
            <a:endParaRPr lang="en-US" altLang="zh-CN" sz="2400" dirty="0"/>
          </a:p>
          <a:p>
            <a:pPr lvl="1" eaLnBrk="1" hangingPunct="1"/>
            <a:r>
              <a:rPr lang="zh-CN" altLang="en-US" sz="2800" dirty="0"/>
              <a:t>查看已暂存和未暂存的修改 </a:t>
            </a:r>
            <a:endParaRPr lang="en-US" altLang="zh-CN" sz="2800" dirty="0"/>
          </a:p>
          <a:p>
            <a:pPr marL="914400" lvl="2" indent="0" eaLnBrk="1" hangingPunct="1">
              <a:buNone/>
            </a:pPr>
            <a:r>
              <a:rPr lang="en-US" altLang="zh-CN" sz="2800" dirty="0" err="1"/>
              <a:t>git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diff     </a:t>
            </a:r>
            <a:r>
              <a:rPr lang="zh-CN" altLang="en-US" sz="2800" dirty="0" smtClean="0"/>
              <a:t>工作区 同 仓库的区别</a:t>
            </a:r>
            <a:endParaRPr lang="en-US" altLang="zh-CN" sz="2800" dirty="0"/>
          </a:p>
          <a:p>
            <a:pPr marL="914400" lvl="2" indent="0" eaLnBrk="1" hangingPunct="1">
              <a:buNone/>
            </a:pPr>
            <a:r>
              <a:rPr lang="en-US" altLang="zh-CN" sz="2800" dirty="0"/>
              <a:t>git diff </a:t>
            </a:r>
            <a:r>
              <a:rPr lang="en-US" altLang="zh-CN" sz="2800" dirty="0" smtClean="0"/>
              <a:t>–staged   </a:t>
            </a:r>
            <a:r>
              <a:rPr lang="zh-CN" altLang="en-US" sz="2800" dirty="0" smtClean="0"/>
              <a:t>暂存区和仓库的区别</a:t>
            </a:r>
            <a:endParaRPr lang="en-US" altLang="zh-CN" sz="2800" dirty="0"/>
          </a:p>
          <a:p>
            <a:pPr lvl="1" eaLnBrk="1" hangingPunct="1"/>
            <a:endParaRPr lang="zh-CN" altLang="en-US" sz="2800" dirty="0"/>
          </a:p>
          <a:p>
            <a:pPr lvl="1" eaLnBrk="1" hangingPunct="1"/>
            <a:r>
              <a:rPr lang="zh-CN" altLang="en-US" sz="2800" dirty="0"/>
              <a:t>跳过使用暂存区域 </a:t>
            </a:r>
            <a:endParaRPr lang="en-US" altLang="zh-CN" sz="2800" dirty="0"/>
          </a:p>
          <a:p>
            <a:pPr marL="914400" lvl="2" indent="0" eaLnBrk="1" hangingPunct="1">
              <a:buNone/>
            </a:pPr>
            <a:r>
              <a:rPr lang="en-US" altLang="zh-CN" sz="2800" dirty="0"/>
              <a:t>git commit –a</a:t>
            </a:r>
          </a:p>
          <a:p>
            <a:pPr marL="914400" lvl="2" indent="0" eaLnBrk="1" hangingPunct="1">
              <a:buNone/>
            </a:pPr>
            <a:r>
              <a:rPr lang="en-US" altLang="zh-CN" sz="2800" dirty="0"/>
              <a:t>git commit –a –m “add new thing</a:t>
            </a:r>
            <a:r>
              <a:rPr lang="en-US" altLang="zh-CN" sz="2800" dirty="0" smtClean="0"/>
              <a:t>”</a:t>
            </a:r>
          </a:p>
          <a:p>
            <a:pPr marL="914400" lvl="2" indent="0" eaLnBrk="1" hangingPunct="1">
              <a:buNone/>
            </a:pPr>
            <a:r>
              <a:rPr lang="en-US" altLang="zh-CN" sz="2800" dirty="0" smtClean="0"/>
              <a:t>= </a:t>
            </a:r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add  </a:t>
            </a:r>
            <a:r>
              <a:rPr lang="zh-CN" altLang="en-US" sz="2800" dirty="0" smtClean="0"/>
              <a:t>，  </a:t>
            </a:r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commit</a:t>
            </a:r>
            <a:endParaRPr lang="zh-CN" altLang="en-US" sz="2800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852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sz="3200" dirty="0"/>
              <a:t>记录每次更新到仓库 ：</a:t>
            </a:r>
            <a:endParaRPr lang="en-US" altLang="zh-CN" sz="3200" dirty="0"/>
          </a:p>
          <a:p>
            <a:pPr lvl="1" eaLnBrk="1" hangingPunct="1"/>
            <a:r>
              <a:rPr lang="zh-CN" altLang="en-US" dirty="0"/>
              <a:t>忽略文件  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CFF823-EC80-40FA-BC2C-5079B62B394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133600"/>
            <a:ext cx="6809857" cy="370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96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sz="3200" dirty="0"/>
              <a:t>记录每次更新到仓库 ：</a:t>
            </a:r>
            <a:endParaRPr lang="en-US" altLang="zh-CN" sz="3200" dirty="0"/>
          </a:p>
          <a:p>
            <a:pPr lvl="1" eaLnBrk="1" hangingPunct="1"/>
            <a:r>
              <a:rPr lang="zh-CN" altLang="en-US" dirty="0"/>
              <a:t>忽略文件 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zh-CN" altLang="en-US" dirty="0"/>
              <a:t>所谓的 </a:t>
            </a:r>
            <a:r>
              <a:rPr lang="en-US" altLang="zh-CN" dirty="0"/>
              <a:t>glob </a:t>
            </a:r>
            <a:r>
              <a:rPr lang="zh-CN" altLang="en-US" dirty="0"/>
              <a:t>模式是指 </a:t>
            </a:r>
            <a:r>
              <a:rPr lang="en-US" altLang="zh-CN" dirty="0"/>
              <a:t>shell </a:t>
            </a:r>
            <a:r>
              <a:rPr lang="zh-CN" altLang="en-US" dirty="0"/>
              <a:t>所使用的简化了的正则表达式。 星号（*）匹配零个或多个任意字符；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abc</a:t>
            </a:r>
            <a:r>
              <a:rPr lang="en-US" altLang="zh-CN" dirty="0"/>
              <a:t>] </a:t>
            </a:r>
            <a:r>
              <a:rPr lang="zh-CN" altLang="en-US" dirty="0"/>
              <a:t>匹配任何一个列在方括号中的字符（这个例子要么匹配一个 </a:t>
            </a:r>
            <a:r>
              <a:rPr lang="en-US" altLang="zh-CN" dirty="0"/>
              <a:t>a</a:t>
            </a:r>
            <a:r>
              <a:rPr lang="zh-CN" altLang="en-US" dirty="0"/>
              <a:t>，要么匹配一个 </a:t>
            </a:r>
            <a:r>
              <a:rPr lang="en-US" altLang="zh-CN" dirty="0"/>
              <a:t>b</a:t>
            </a:r>
            <a:r>
              <a:rPr lang="zh-CN" altLang="en-US" dirty="0"/>
              <a:t>，要么匹配一个 </a:t>
            </a:r>
            <a:r>
              <a:rPr lang="en-US" altLang="zh-CN" dirty="0"/>
              <a:t>c</a:t>
            </a:r>
            <a:r>
              <a:rPr lang="zh-CN" altLang="en-US" dirty="0"/>
              <a:t>）；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zh-CN" altLang="en-US" dirty="0"/>
              <a:t>问号（</a:t>
            </a:r>
            <a:r>
              <a:rPr lang="en-US" altLang="zh-CN" dirty="0"/>
              <a:t>?</a:t>
            </a:r>
            <a:r>
              <a:rPr lang="zh-CN" altLang="en-US" dirty="0"/>
              <a:t>）只匹配一个任意字符；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zh-CN" altLang="en-US" dirty="0"/>
              <a:t>如果在方括号中使用短划线分隔两个字符，表示所有在这两个字符范围内的都可以匹配（比如 </a:t>
            </a:r>
            <a:r>
              <a:rPr lang="en-US" altLang="zh-CN" dirty="0"/>
              <a:t>[0-9] </a:t>
            </a:r>
            <a:r>
              <a:rPr lang="zh-CN" altLang="en-US" dirty="0"/>
              <a:t>表示匹配所有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9 </a:t>
            </a:r>
            <a:r>
              <a:rPr lang="zh-CN" altLang="en-US" dirty="0"/>
              <a:t>的数字）。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zh-CN" altLang="en-US" dirty="0"/>
              <a:t> 使用两个星号（*</a:t>
            </a:r>
            <a:r>
              <a:rPr lang="en-US" altLang="zh-CN" dirty="0"/>
              <a:t>) </a:t>
            </a:r>
            <a:r>
              <a:rPr lang="zh-CN" altLang="en-US" dirty="0"/>
              <a:t>表示匹配任意中间目录，比如</a:t>
            </a:r>
            <a:r>
              <a:rPr lang="en-US" altLang="zh-CN" dirty="0"/>
              <a:t>a/**/z </a:t>
            </a:r>
            <a:r>
              <a:rPr lang="zh-CN" altLang="en-US" dirty="0"/>
              <a:t>可以匹配 </a:t>
            </a:r>
            <a:r>
              <a:rPr lang="en-US" altLang="zh-CN" dirty="0"/>
              <a:t>a/z, a/b/z </a:t>
            </a:r>
            <a:r>
              <a:rPr lang="zh-CN" altLang="en-US" dirty="0"/>
              <a:t>或 </a:t>
            </a:r>
            <a:r>
              <a:rPr lang="en-US" altLang="zh-CN" dirty="0"/>
              <a:t>a/b/c/z</a:t>
            </a:r>
            <a:r>
              <a:rPr lang="zh-CN" altLang="en-US" dirty="0"/>
              <a:t>等。</a:t>
            </a:r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260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sz="3200" dirty="0"/>
              <a:t>记录每次更新到仓库 ：忽略文件</a:t>
            </a:r>
            <a:endParaRPr lang="en-US" altLang="zh-CN" sz="3200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git  clone </a:t>
            </a:r>
            <a:r>
              <a:rPr lang="en-US" altLang="zh-CN" dirty="0">
                <a:hlinkClick r:id="rId2"/>
              </a:rPr>
              <a:t>https://github.com/github/gitignore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找到 </a:t>
            </a:r>
            <a:r>
              <a:rPr lang="en-US" altLang="zh-CN" dirty="0"/>
              <a:t>java </a:t>
            </a:r>
            <a:r>
              <a:rPr lang="zh-CN" altLang="en-US" dirty="0"/>
              <a:t>的 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en-US" altLang="zh-CN" dirty="0"/>
              <a:t>  </a:t>
            </a:r>
            <a:r>
              <a:rPr lang="zh-CN" altLang="en-US" dirty="0"/>
              <a:t>文件， 阅读、调整后使用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57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486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sz="3200" dirty="0"/>
              <a:t>记录每次更新到仓库 ：</a:t>
            </a:r>
            <a:endParaRPr lang="en-US" altLang="zh-CN" sz="3200" dirty="0"/>
          </a:p>
          <a:p>
            <a:pPr lvl="1" eaLnBrk="1" hangingPunct="1"/>
            <a:r>
              <a:rPr lang="zh-CN" altLang="en-US" sz="3200" b="1" dirty="0"/>
              <a:t>删除文件 </a:t>
            </a:r>
            <a:endParaRPr lang="en-US" altLang="zh-CN" sz="3200" b="1" dirty="0"/>
          </a:p>
          <a:p>
            <a:pPr marL="914400" lvl="2" indent="0" eaLnBrk="1" hangingPunct="1">
              <a:buNone/>
            </a:pPr>
            <a:r>
              <a:rPr lang="en-US" altLang="zh-CN" sz="2800" b="1" dirty="0" err="1"/>
              <a:t>rm</a:t>
            </a:r>
            <a:r>
              <a:rPr lang="en-US" altLang="zh-CN" sz="2800" b="1" dirty="0"/>
              <a:t>  Test7.java</a:t>
            </a:r>
          </a:p>
          <a:p>
            <a:pPr marL="914400" lvl="2" indent="0" eaLnBrk="1" hangingPunct="1">
              <a:buNone/>
            </a:pPr>
            <a:r>
              <a:rPr lang="en-US" altLang="zh-CN" sz="2800" b="1" dirty="0"/>
              <a:t>git status</a:t>
            </a:r>
          </a:p>
          <a:p>
            <a:pPr marL="914400" lvl="2" indent="0" eaLnBrk="1" hangingPunct="1">
              <a:buNone/>
            </a:pPr>
            <a:r>
              <a:rPr lang="en-US" altLang="zh-CN" sz="2800" b="1" dirty="0"/>
              <a:t>git </a:t>
            </a:r>
            <a:r>
              <a:rPr lang="en-US" altLang="zh-CN" sz="2800" b="1" dirty="0" err="1"/>
              <a:t>rm</a:t>
            </a:r>
            <a:r>
              <a:rPr lang="en-US" altLang="zh-CN" sz="2800" b="1" dirty="0"/>
              <a:t> Test7.java</a:t>
            </a:r>
          </a:p>
          <a:p>
            <a:pPr marL="914400" lvl="2" indent="0" eaLnBrk="1" hangingPunct="1">
              <a:buNone/>
            </a:pPr>
            <a:r>
              <a:rPr lang="en-US" altLang="zh-CN" sz="2800" b="1" dirty="0"/>
              <a:t>git status</a:t>
            </a:r>
          </a:p>
          <a:p>
            <a:pPr marL="914400" lvl="2" indent="0" eaLnBrk="1" hangingPunct="1">
              <a:buNone/>
            </a:pPr>
            <a:r>
              <a:rPr lang="en-US" altLang="zh-CN" sz="2800" b="1" dirty="0"/>
              <a:t>git commit –m</a:t>
            </a:r>
          </a:p>
          <a:p>
            <a:pPr marL="914400" lvl="2" indent="0" eaLnBrk="1" hangingPunct="1">
              <a:buNone/>
            </a:pPr>
            <a:r>
              <a:rPr lang="en-US" altLang="zh-CN" sz="2800" b="1" dirty="0"/>
              <a:t>git  </a:t>
            </a:r>
            <a:r>
              <a:rPr lang="en-US" altLang="zh-CN" sz="2800" b="1" dirty="0" err="1"/>
              <a:t>rm</a:t>
            </a:r>
            <a:r>
              <a:rPr lang="en-US" altLang="zh-CN" sz="2800" b="1" dirty="0"/>
              <a:t> –cached README</a:t>
            </a:r>
            <a:endParaRPr lang="zh-CN" altLang="en-US" sz="2800" b="1" dirty="0"/>
          </a:p>
          <a:p>
            <a:pPr lvl="1" eaLnBrk="1" hangingPunct="1"/>
            <a:r>
              <a:rPr lang="zh-CN" altLang="en-US" sz="3200" b="1" dirty="0"/>
              <a:t>移动文件 </a:t>
            </a:r>
            <a:r>
              <a:rPr lang="en-US" altLang="zh-CN" sz="3200" b="1" dirty="0"/>
              <a:t>(</a:t>
            </a:r>
            <a:r>
              <a:rPr lang="zh-CN" altLang="en-US" sz="3200" b="1" dirty="0"/>
              <a:t>修改文件名</a:t>
            </a:r>
            <a:r>
              <a:rPr lang="en-US" altLang="zh-CN" sz="3200" b="1" dirty="0"/>
              <a:t>)</a:t>
            </a:r>
          </a:p>
          <a:p>
            <a:pPr marL="914400" lvl="2" indent="0" eaLnBrk="1" hangingPunct="1">
              <a:buNone/>
            </a:pPr>
            <a:r>
              <a:rPr lang="en-US" altLang="zh-CN" sz="2800" b="1" dirty="0"/>
              <a:t>git  mv  </a:t>
            </a:r>
            <a:r>
              <a:rPr lang="en-US" altLang="zh-CN" sz="2800" b="1" dirty="0" err="1"/>
              <a:t>oldname</a:t>
            </a:r>
            <a:r>
              <a:rPr lang="en-US" altLang="zh-CN" sz="2800" b="1" dirty="0"/>
              <a:t>  newname</a:t>
            </a:r>
          </a:p>
          <a:p>
            <a:pPr marL="914400" lvl="2" indent="0" eaLnBrk="1" hangingPunct="1">
              <a:buNone/>
            </a:pPr>
            <a:r>
              <a:rPr lang="en-US" altLang="zh-CN" sz="2800" b="1" dirty="0"/>
              <a:t>git status</a:t>
            </a:r>
            <a:endParaRPr lang="zh-CN" altLang="en-US" sz="2800" b="1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242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dirty="0"/>
              <a:t>查看提交历史 ：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sz="2400" dirty="0">
                <a:latin typeface="Lucida Console" panose="020B0609040504020204" pitchFamily="49" charset="0"/>
              </a:rPr>
              <a:t>git log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Lucida Console" panose="020B0609040504020204" pitchFamily="49" charset="0"/>
              </a:rPr>
              <a:t>git log –p -2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Lucida Console" panose="020B0609040504020204" pitchFamily="49" charset="0"/>
              </a:rPr>
              <a:t>git log --stat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Lucida Console" panose="020B0609040504020204" pitchFamily="49" charset="0"/>
              </a:rPr>
              <a:t>git log --pretty=</a:t>
            </a:r>
            <a:r>
              <a:rPr lang="en-US" altLang="zh-CN" sz="2400" dirty="0" err="1">
                <a:latin typeface="Lucida Console" panose="020B0609040504020204" pitchFamily="49" charset="0"/>
              </a:rPr>
              <a:t>oneline</a:t>
            </a:r>
            <a:endParaRPr lang="en-US" altLang="zh-CN" sz="2400" dirty="0">
              <a:latin typeface="Lucida Console" panose="020B06090405040202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Lucida Console" panose="020B0609040504020204" pitchFamily="49" charset="0"/>
              </a:rPr>
              <a:t>git log  --pretty=format:”%h - %an,  %</a:t>
            </a:r>
            <a:r>
              <a:rPr lang="en-US" altLang="zh-CN" sz="2400" dirty="0" err="1">
                <a:latin typeface="Lucida Console" panose="020B0609040504020204" pitchFamily="49" charset="0"/>
              </a:rPr>
              <a:t>ar</a:t>
            </a:r>
            <a:r>
              <a:rPr lang="en-US" altLang="zh-CN" sz="2400" dirty="0">
                <a:latin typeface="Lucida Console" panose="020B0609040504020204" pitchFamily="49" charset="0"/>
              </a:rPr>
              <a:t> : %s”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Lucida Console" panose="020B0609040504020204" pitchFamily="49" charset="0"/>
              </a:rPr>
              <a:t>git log  --pretty=format:”%h %s”  --graph</a:t>
            </a:r>
          </a:p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173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dirty="0"/>
              <a:t>查看提交历史 ：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sz="2000" dirty="0">
                <a:latin typeface="Lucida Console" panose="020B0609040504020204" pitchFamily="49" charset="0"/>
              </a:rPr>
              <a:t>git log --since=2.weeks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latin typeface="Lucida Console" panose="020B0609040504020204" pitchFamily="49" charset="0"/>
              </a:rPr>
              <a:t>git log –S[</a:t>
            </a:r>
            <a:r>
              <a:rPr lang="en-US" altLang="zh-CN" sz="2000" dirty="0" err="1">
                <a:latin typeface="Lucida Console" panose="020B0609040504020204" pitchFamily="49" charset="0"/>
              </a:rPr>
              <a:t>function_name</a:t>
            </a:r>
            <a:r>
              <a:rPr lang="en-US" altLang="zh-CN" sz="2000" dirty="0">
                <a:latin typeface="Lucida Console" panose="020B0609040504020204" pitchFamily="49" charset="0"/>
              </a:rPr>
              <a:t>]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latin typeface="Lucida Console" panose="020B0609040504020204" pitchFamily="49" charset="0"/>
              </a:rPr>
              <a:t>git log filename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latin typeface="Lucida Console" panose="020B0609040504020204" pitchFamily="49" charset="0"/>
              </a:rPr>
              <a:t>git log --pretty=</a:t>
            </a:r>
            <a:r>
              <a:rPr lang="en-US" altLang="zh-CN" sz="2000" dirty="0" err="1">
                <a:latin typeface="Lucida Console" panose="020B0609040504020204" pitchFamily="49" charset="0"/>
              </a:rPr>
              <a:t>oneline</a:t>
            </a:r>
            <a:r>
              <a:rPr lang="en-US" altLang="zh-CN" sz="2000" dirty="0">
                <a:latin typeface="Lucida Console" panose="020B0609040504020204" pitchFamily="49" charset="0"/>
              </a:rPr>
              <a:t>  -- path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latin typeface="Lucida Console" panose="020B0609040504020204" pitchFamily="49" charset="0"/>
              </a:rPr>
              <a:t>git log --pretty=“%h - %s” --author=</a:t>
            </a:r>
            <a:r>
              <a:rPr lang="en-US" altLang="zh-CN" sz="2000" dirty="0" err="1">
                <a:latin typeface="Lucida Console" panose="020B0609040504020204" pitchFamily="49" charset="0"/>
              </a:rPr>
              <a:t>gzpeter</a:t>
            </a:r>
            <a:r>
              <a:rPr lang="en-US" altLang="zh-CN" sz="2000" dirty="0">
                <a:latin typeface="Lucida Console" panose="020B0609040504020204" pitchFamily="49" charset="0"/>
              </a:rPr>
              <a:t>   \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latin typeface="Lucida Console" panose="020B0609040504020204" pitchFamily="49" charset="0"/>
              </a:rPr>
              <a:t> --since=“2010-10-01” --before=“2010-11-01” -- test</a:t>
            </a:r>
            <a:r>
              <a:rPr lang="en-US" altLang="zh-CN" sz="2000" dirty="0" smtClean="0">
                <a:latin typeface="Lucida Console" panose="020B0609040504020204" pitchFamily="49" charset="0"/>
              </a:rPr>
              <a:t>/</a:t>
            </a:r>
          </a:p>
          <a:p>
            <a:pPr marL="0" indent="0" eaLnBrk="1" hangingPunct="1">
              <a:buNone/>
            </a:pPr>
            <a:endParaRPr lang="en-US" altLang="zh-CN" sz="2000" dirty="0">
              <a:latin typeface="Lucida Console" panose="020B0609040504020204" pitchFamily="49" charset="0"/>
            </a:endParaRPr>
          </a:p>
          <a:p>
            <a:pPr marL="0" indent="0" eaLnBrk="1" hangingPunct="1">
              <a:buNone/>
            </a:pPr>
            <a:endParaRPr lang="en-US" altLang="zh-CN" sz="2000" dirty="0" smtClean="0">
              <a:latin typeface="Lucida Console" panose="020B06090405040202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000" b="1" dirty="0" err="1" smtClean="0">
                <a:latin typeface="Lucida Console" panose="020B0609040504020204" pitchFamily="49" charset="0"/>
              </a:rPr>
              <a:t>Git</a:t>
            </a:r>
            <a:r>
              <a:rPr lang="en-US" altLang="zh-CN" sz="2000" b="1" dirty="0" smtClean="0">
                <a:latin typeface="Lucida Console" panose="020B0609040504020204" pitchFamily="49" charset="0"/>
              </a:rPr>
              <a:t> log –</a:t>
            </a:r>
            <a:r>
              <a:rPr lang="en-US" altLang="zh-CN" sz="2000" b="1" dirty="0" err="1" smtClean="0">
                <a:latin typeface="Lucida Console" panose="020B0609040504020204" pitchFamily="49" charset="0"/>
              </a:rPr>
              <a:t>oneline</a:t>
            </a:r>
            <a:r>
              <a:rPr lang="en-US" altLang="zh-CN" sz="2000" b="1" dirty="0" smtClean="0">
                <a:latin typeface="Lucida Console" panose="020B0609040504020204" pitchFamily="49" charset="0"/>
              </a:rPr>
              <a:t> –all  --graph</a:t>
            </a:r>
            <a:endParaRPr lang="zh-CN" altLang="en-US" sz="2000" b="1" dirty="0">
              <a:latin typeface="Lucida Console" panose="020B0609040504020204" pitchFamily="49" charset="0"/>
            </a:endParaRPr>
          </a:p>
          <a:p>
            <a:pPr marL="0" indent="0" eaLnBrk="1" hangingPunct="1">
              <a:buNone/>
            </a:pPr>
            <a:endParaRPr lang="zh-CN" altLang="en-US" dirty="0">
              <a:latin typeface="Lucida Console" panose="020B0609040504020204" pitchFamily="49" charset="0"/>
            </a:endParaRPr>
          </a:p>
          <a:p>
            <a:pPr marL="0" indent="0" eaLnBrk="1" hangingPunct="1">
              <a:buNone/>
            </a:pPr>
            <a:endParaRPr lang="zh-CN" altLang="en-US" dirty="0">
              <a:latin typeface="Lucida Console" panose="020B0609040504020204" pitchFamily="49" charset="0"/>
            </a:endParaRP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237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dirty="0"/>
              <a:t>查看提交历史 ：</a:t>
            </a:r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1772853-69B5-43AC-A18D-406CD2202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80201"/>
              </p:ext>
            </p:extLst>
          </p:nvPr>
        </p:nvGraphicFramePr>
        <p:xfrm>
          <a:off x="892560" y="1676400"/>
          <a:ext cx="7358880" cy="4403850"/>
        </p:xfrm>
        <a:graphic>
          <a:graphicData uri="http://schemas.openxmlformats.org/drawingml/2006/table">
            <a:tbl>
              <a:tblPr firstRow="1" firstCol="1" bandRow="1"/>
              <a:tblGrid>
                <a:gridCol w="3679440">
                  <a:extLst>
                    <a:ext uri="{9D8B030D-6E8A-4147-A177-3AD203B41FA5}">
                      <a16:colId xmlns:a16="http://schemas.microsoft.com/office/drawing/2014/main" val="2150075469"/>
                    </a:ext>
                  </a:extLst>
                </a:gridCol>
                <a:gridCol w="3679440">
                  <a:extLst>
                    <a:ext uri="{9D8B030D-6E8A-4147-A177-3AD203B41FA5}">
                      <a16:colId xmlns:a16="http://schemas.microsoft.com/office/drawing/2014/main" val="3970254986"/>
                    </a:ext>
                  </a:extLst>
                </a:gridCol>
              </a:tblGrid>
              <a:tr h="255961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git log --pretty=format </a:t>
                      </a:r>
                      <a:r>
                        <a:rPr lang="zh-CN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常用的选项</a:t>
                      </a: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8925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4558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%H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提交对象（</a:t>
                      </a:r>
                      <a:r>
                        <a:rPr lang="en-US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commit</a:t>
                      </a:r>
                      <a:r>
                        <a:rPr lang="zh-CN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）的完整哈希字串</a:t>
                      </a: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48997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%h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提交对象的简短哈希字串</a:t>
                      </a: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549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%T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树对象（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tree</a:t>
                      </a:r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）的完整哈希字串</a:t>
                      </a: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39130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%t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树对象的简短哈希字串</a:t>
                      </a: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60178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%P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父对象（</a:t>
                      </a:r>
                      <a:r>
                        <a:rPr lang="en-US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parent</a:t>
                      </a:r>
                      <a:r>
                        <a:rPr lang="zh-CN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）的完整哈希字串</a:t>
                      </a: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7084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%p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父对象的简短哈希字串</a:t>
                      </a: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26218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%an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作者（</a:t>
                      </a:r>
                      <a:r>
                        <a:rPr lang="en-US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zh-CN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）的名字</a:t>
                      </a: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15178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%ae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作者的电子邮件地址</a:t>
                      </a: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36965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%ad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作者修订日期（可以用</a:t>
                      </a:r>
                      <a:r>
                        <a:rPr lang="en-US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--date= </a:t>
                      </a:r>
                      <a:r>
                        <a:rPr lang="zh-CN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选项定制格式）</a:t>
                      </a: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71566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%ar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作者修订日期，按多久以前的方式显示</a:t>
                      </a: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2960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%cn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提交者</a:t>
                      </a:r>
                      <a:r>
                        <a:rPr lang="en-US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(committer)</a:t>
                      </a:r>
                      <a:r>
                        <a:rPr lang="zh-CN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的名字</a:t>
                      </a: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06015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%ce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提交者的电子邮件地址</a:t>
                      </a: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39999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%cd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提交日期</a:t>
                      </a: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23809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%cr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提交日期，按多久以前的方式显示</a:t>
                      </a: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43745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%s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提交说明</a:t>
                      </a:r>
                    </a:p>
                  </a:txBody>
                  <a:tcPr marL="53325" marR="53325" marT="53325" marB="533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16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简介：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r>
              <a:rPr lang="zh-CN" altLang="en-US" dirty="0"/>
              <a:t>版本控制的背景知识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安装 </a:t>
            </a:r>
            <a:r>
              <a:rPr lang="en-US" altLang="zh-CN" dirty="0"/>
              <a:t>git</a:t>
            </a:r>
          </a:p>
          <a:p>
            <a:pPr marL="0" indent="0" eaLnBrk="1" hangingPunct="1">
              <a:buNone/>
            </a:pPr>
            <a:r>
              <a:rPr lang="zh-CN" altLang="en-US" dirty="0"/>
              <a:t>设置</a:t>
            </a:r>
            <a:r>
              <a:rPr lang="en-US" altLang="zh-CN" dirty="0"/>
              <a:t>git</a:t>
            </a:r>
          </a:p>
          <a:p>
            <a:pPr eaLnBrk="1" hangingPunct="1"/>
            <a:endParaRPr lang="zh-CN" altLang="en-US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756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</a:t>
            </a:r>
            <a:r>
              <a:rPr lang="zh-CN" altLang="en-US" dirty="0"/>
              <a:t>基础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8475AA-DF03-4F6A-A8F9-2F34AE33FEF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199" y="1066800"/>
            <a:ext cx="752408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1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</a:t>
            </a:r>
            <a:r>
              <a:rPr lang="zh-CN" altLang="en-US" dirty="0"/>
              <a:t>基础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33F47E-A8ED-499B-8BAB-EA7AB2CCD09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153238"/>
            <a:ext cx="5438095" cy="54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19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638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dirty="0"/>
              <a:t>撤消操作 </a:t>
            </a:r>
            <a:endParaRPr lang="en-US" altLang="zh-CN" dirty="0"/>
          </a:p>
          <a:p>
            <a:pPr lvl="1" eaLnBrk="1" hangingPunct="1"/>
            <a:r>
              <a:rPr lang="zh-CN" altLang="en-US" sz="3200" dirty="0"/>
              <a:t>修改最后一次提交 </a:t>
            </a:r>
            <a:endParaRPr lang="en-US" altLang="zh-CN" sz="3200" dirty="0"/>
          </a:p>
          <a:p>
            <a:pPr marL="914400" lvl="2" indent="0" eaLnBrk="1" hangingPunct="1">
              <a:buNone/>
            </a:pPr>
            <a:r>
              <a:rPr lang="en-US" altLang="zh-CN" sz="3200" dirty="0"/>
              <a:t>git commit --amend</a:t>
            </a:r>
          </a:p>
          <a:p>
            <a:pPr marL="914400" lvl="2" indent="0" eaLnBrk="1" hangingPunct="1">
              <a:buNone/>
            </a:pPr>
            <a:r>
              <a:rPr lang="en-US" altLang="zh-CN" dirty="0"/>
              <a:t>git commit –m ‘initial commit’</a:t>
            </a:r>
          </a:p>
          <a:p>
            <a:pPr marL="914400" lvl="2" indent="0" eaLnBrk="1" hangingPunct="1">
              <a:buNone/>
            </a:pPr>
            <a:r>
              <a:rPr lang="en-US" altLang="zh-CN" dirty="0"/>
              <a:t>git add </a:t>
            </a:r>
            <a:r>
              <a:rPr lang="en-US" altLang="zh-CN" dirty="0" err="1"/>
              <a:t>forgotten_file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dirty="0"/>
              <a:t>git commit –amend</a:t>
            </a:r>
          </a:p>
          <a:p>
            <a:pPr lvl="1" eaLnBrk="1" hangingPunct="1"/>
            <a:r>
              <a:rPr lang="zh-CN" altLang="en-US" sz="3200" dirty="0"/>
              <a:t>取消暂存文件</a:t>
            </a:r>
            <a:endParaRPr lang="en-US" altLang="zh-CN" sz="3200" dirty="0"/>
          </a:p>
          <a:p>
            <a:pPr marL="914400" lvl="2" indent="0" eaLnBrk="1" hangingPunct="1">
              <a:buNone/>
            </a:pPr>
            <a:r>
              <a:rPr lang="en-US" altLang="zh-CN" sz="2800" dirty="0"/>
              <a:t>git status</a:t>
            </a:r>
          </a:p>
          <a:p>
            <a:pPr marL="914400" lvl="2" indent="0" eaLnBrk="1" hangingPunct="1">
              <a:buNone/>
            </a:pPr>
            <a:r>
              <a:rPr lang="en-US" altLang="zh-CN" sz="3200" dirty="0"/>
              <a:t>git reset HEAD  filename </a:t>
            </a:r>
          </a:p>
          <a:p>
            <a:pPr lvl="1" eaLnBrk="1" hangingPunct="1"/>
            <a:r>
              <a:rPr lang="zh-CN" altLang="en-US" sz="3200" dirty="0"/>
              <a:t>撤消对文件的修改 </a:t>
            </a:r>
            <a:endParaRPr lang="en-US" altLang="zh-CN" sz="3200" dirty="0"/>
          </a:p>
          <a:p>
            <a:pPr marL="914400" lvl="2" indent="0" eaLnBrk="1" hangingPunct="1">
              <a:buNone/>
            </a:pPr>
            <a:r>
              <a:rPr lang="en-US" altLang="zh-CN" sz="3200" dirty="0"/>
              <a:t>git status</a:t>
            </a:r>
          </a:p>
          <a:p>
            <a:pPr marL="914400" lvl="2" indent="0" eaLnBrk="1" hangingPunct="1">
              <a:buNone/>
            </a:pPr>
            <a:r>
              <a:rPr lang="en-US" altLang="zh-CN" sz="3200" dirty="0"/>
              <a:t>git checkout – filename  (</a:t>
            </a:r>
            <a:r>
              <a:rPr lang="zh-CN" altLang="en-US" sz="3200" dirty="0"/>
              <a:t>危险的命令</a:t>
            </a:r>
            <a:r>
              <a:rPr lang="en-US" altLang="zh-CN" sz="3200" dirty="0"/>
              <a:t>)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44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GitHub </a:t>
            </a:r>
            <a:r>
              <a:rPr lang="zh-CN" altLang="en-US" dirty="0"/>
              <a:t>的注册 流程 和 开 仓库 </a:t>
            </a:r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987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dirty="0"/>
              <a:t>远程仓库的使用 ：</a:t>
            </a:r>
          </a:p>
          <a:p>
            <a:pPr lvl="1" eaLnBrk="1" hangingPunct="1"/>
            <a:r>
              <a:rPr lang="zh-CN" altLang="en-US" dirty="0"/>
              <a:t>查看远程仓库 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dirty="0"/>
              <a:t>git clone https://github.com/schacon/ticgit</a:t>
            </a:r>
          </a:p>
          <a:p>
            <a:pPr marL="914400" lvl="2" indent="0" eaLnBrk="1" hangingPunct="1">
              <a:buNone/>
            </a:pPr>
            <a:r>
              <a:rPr lang="en-US" altLang="zh-CN" dirty="0"/>
              <a:t>git remote</a:t>
            </a:r>
          </a:p>
          <a:p>
            <a:pPr marL="914400" lvl="2" indent="0" eaLnBrk="1" hangingPunct="1">
              <a:buNone/>
            </a:pPr>
            <a:r>
              <a:rPr lang="en-US" altLang="zh-CN" dirty="0"/>
              <a:t>git remote -v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添加远程仓库 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dirty="0"/>
              <a:t>git remote add </a:t>
            </a:r>
            <a:r>
              <a:rPr lang="en-US" altLang="zh-CN" dirty="0" smtClean="0"/>
              <a:t>origin</a:t>
            </a:r>
            <a:r>
              <a:rPr lang="en-US" altLang="zh-CN" dirty="0" smtClean="0"/>
              <a:t> </a:t>
            </a:r>
            <a:r>
              <a:rPr lang="en-US" altLang="zh-CN" dirty="0"/>
              <a:t>https://github.com/paulboone/ticgit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从远程仓库中抓取与拉取 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dirty="0"/>
              <a:t>git fetch [remote-name]</a:t>
            </a:r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814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dirty="0"/>
              <a:t>远程仓库的使用 ：</a:t>
            </a:r>
            <a:r>
              <a:rPr lang="en-US" altLang="zh-CN" dirty="0"/>
              <a:t>git pull   </a:t>
            </a:r>
            <a:r>
              <a:rPr lang="zh-CN" altLang="en-US" dirty="0"/>
              <a:t>详解</a:t>
            </a:r>
          </a:p>
          <a:p>
            <a:pPr eaLnBrk="1" hangingPunct="1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67090C-C4B5-4F68-8EDD-C6BF8EEE3E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999" y="2133600"/>
            <a:ext cx="775481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13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dirty="0"/>
              <a:t>远程仓库的使用 ：</a:t>
            </a:r>
          </a:p>
          <a:p>
            <a:pPr marL="971550" lvl="1" indent="-514350" eaLnBrk="1" hangingPunct="1">
              <a:buFont typeface="+mj-lt"/>
              <a:buAutoNum type="arabicPeriod"/>
            </a:pPr>
            <a:endParaRPr lang="zh-CN" altLang="en-US" dirty="0"/>
          </a:p>
          <a:p>
            <a:pPr lvl="1" eaLnBrk="1" hangingPunct="1"/>
            <a:r>
              <a:rPr lang="zh-CN" altLang="en-US" dirty="0"/>
              <a:t>推送到远程仓库 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dirty="0"/>
              <a:t>git push origin master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查看远程仓库 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dirty="0"/>
              <a:t>git remote show origin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远程仓库的移除与重命名 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dirty="0"/>
              <a:t>git remote rename </a:t>
            </a:r>
            <a:r>
              <a:rPr lang="en-US" altLang="zh-CN" dirty="0" err="1"/>
              <a:t>pb</a:t>
            </a:r>
            <a:r>
              <a:rPr lang="en-US" altLang="zh-CN" dirty="0"/>
              <a:t>  </a:t>
            </a:r>
            <a:r>
              <a:rPr lang="en-US" altLang="zh-CN" dirty="0" err="1"/>
              <a:t>ppbb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dirty="0"/>
              <a:t>git remote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pb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952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</a:t>
            </a:r>
            <a:r>
              <a:rPr lang="zh-CN" altLang="en-US" dirty="0"/>
              <a:t>基础：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715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dirty="0"/>
              <a:t>打标签 ：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zh-CN" altLang="en-US" dirty="0"/>
              <a:t>列出标签   </a:t>
            </a:r>
            <a:r>
              <a:rPr lang="en-US" altLang="zh-CN" dirty="0"/>
              <a:t>git  tag</a:t>
            </a:r>
            <a:endParaRPr lang="zh-CN" altLang="en-US" dirty="0"/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zh-CN" altLang="en-US" dirty="0"/>
              <a:t>创建标签 </a:t>
            </a:r>
          </a:p>
          <a:p>
            <a:pPr marL="914400" lvl="2" indent="0" eaLnBrk="1" hangingPunct="1">
              <a:buNone/>
            </a:pPr>
            <a:r>
              <a:rPr lang="zh-CN" altLang="en-US" sz="2400" dirty="0"/>
              <a:t>附注标签   </a:t>
            </a:r>
            <a:r>
              <a:rPr lang="en-US" altLang="zh-CN" sz="2400" dirty="0"/>
              <a:t>git tag  -a  v1.4  -m ‘my</a:t>
            </a:r>
            <a:r>
              <a:rPr lang="zh-CN" altLang="en-US" sz="2400" dirty="0"/>
              <a:t> </a:t>
            </a:r>
            <a:r>
              <a:rPr lang="en-US" altLang="zh-CN" sz="2400" dirty="0"/>
              <a:t>version</a:t>
            </a:r>
            <a:r>
              <a:rPr lang="zh-CN" altLang="en-US" sz="2400" dirty="0"/>
              <a:t> </a:t>
            </a:r>
            <a:r>
              <a:rPr lang="en-US" altLang="zh-CN" sz="2400" dirty="0"/>
              <a:t>1.4’</a:t>
            </a:r>
            <a:endParaRPr lang="zh-CN" altLang="en-US" sz="2400" dirty="0"/>
          </a:p>
          <a:p>
            <a:pPr marL="914400" lvl="2" indent="0" eaLnBrk="1" hangingPunct="1">
              <a:buNone/>
            </a:pPr>
            <a:r>
              <a:rPr lang="zh-CN" altLang="en-US" sz="2400" dirty="0"/>
              <a:t>轻量标签    </a:t>
            </a:r>
            <a:r>
              <a:rPr lang="en-US" altLang="zh-CN" sz="2400" dirty="0"/>
              <a:t>git tag v1.0</a:t>
            </a:r>
          </a:p>
          <a:p>
            <a:pPr marL="914400" lvl="2" indent="0" eaLnBrk="1" hangingPunct="1">
              <a:buNone/>
            </a:pPr>
            <a:r>
              <a:rPr lang="en-US" altLang="zh-CN" sz="2400" dirty="0"/>
              <a:t>git show v1.4</a:t>
            </a:r>
            <a:endParaRPr lang="zh-CN" altLang="en-US" sz="2400" dirty="0"/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zh-CN" altLang="en-US" dirty="0"/>
              <a:t>后期打标签 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dirty="0"/>
              <a:t>git log –</a:t>
            </a:r>
            <a:r>
              <a:rPr lang="en-US" altLang="zh-CN" dirty="0" err="1"/>
              <a:t>oneline</a:t>
            </a:r>
            <a:r>
              <a:rPr lang="en-US" altLang="zh-CN" dirty="0"/>
              <a:t>      git log --pretty=</a:t>
            </a:r>
            <a:r>
              <a:rPr lang="en-US" altLang="zh-CN" dirty="0" err="1"/>
              <a:t>oneline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dirty="0"/>
              <a:t>git tag –a v1.2 9fceb02</a:t>
            </a:r>
          </a:p>
          <a:p>
            <a:pPr marL="914400" lvl="2" indent="0" eaLnBrk="1" hangingPunct="1">
              <a:buNone/>
            </a:pPr>
            <a:r>
              <a:rPr lang="en-US" altLang="zh-CN" dirty="0"/>
              <a:t>git tag v1.3 4682c</a:t>
            </a:r>
            <a:endParaRPr lang="zh-CN" altLang="en-US" dirty="0"/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zh-CN" altLang="en-US" dirty="0"/>
              <a:t>共享标签 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dirty="0"/>
              <a:t>git push origin v1.5</a:t>
            </a:r>
          </a:p>
          <a:p>
            <a:pPr marL="914400" lvl="2" indent="0" eaLnBrk="1" hangingPunct="1">
              <a:buNone/>
            </a:pPr>
            <a:r>
              <a:rPr lang="en-US" altLang="zh-CN" dirty="0"/>
              <a:t>git push origin --tags</a:t>
            </a:r>
            <a:endParaRPr lang="zh-CN" altLang="en-US" dirty="0"/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zh-CN" altLang="en-US" dirty="0"/>
              <a:t>检出标签 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dirty="0"/>
              <a:t>git  checkout –b [</a:t>
            </a:r>
            <a:r>
              <a:rPr lang="en-US" altLang="zh-CN" dirty="0" err="1"/>
              <a:t>branchname</a:t>
            </a:r>
            <a:r>
              <a:rPr lang="en-US" altLang="zh-CN" dirty="0"/>
              <a:t>]  [</a:t>
            </a:r>
            <a:r>
              <a:rPr lang="en-US" altLang="zh-CN" dirty="0" err="1"/>
              <a:t>tagname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699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</a:t>
            </a:r>
            <a:r>
              <a:rPr lang="zh-CN" altLang="en-US" dirty="0"/>
              <a:t>基础：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总结：</a:t>
            </a:r>
          </a:p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r>
              <a:rPr lang="zh-CN" altLang="en-US" dirty="0"/>
              <a:t>现在，你可以完成所有基本的 </a:t>
            </a:r>
            <a:r>
              <a:rPr lang="en-US" altLang="zh-CN" dirty="0"/>
              <a:t>Git </a:t>
            </a:r>
            <a:r>
              <a:rPr lang="zh-CN" altLang="en-US" dirty="0"/>
              <a:t>本地操作－创建或者克隆一个仓库、做更改、暂存并提交这些更改、浏览你的仓库从创建到现在的所有更改的历史。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72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 </a:t>
            </a:r>
            <a:r>
              <a:rPr lang="zh-CN" altLang="en-US" dirty="0"/>
              <a:t>简介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r>
              <a:rPr lang="zh-CN" altLang="en-US" dirty="0"/>
              <a:t>什么 是 版本控制系统 ？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zh-CN" altLang="en-US" dirty="0"/>
              <a:t> 版本控制是一种记录一个或若干文件内容变化，以便将来查阅特定版本修订情况的系统。 我们对保存着软件源代码的文件作版本控制，但实际上，你可以对任何类型的文件进行版本控制。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endParaRPr lang="zh-CN" altLang="en-US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6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 </a:t>
            </a:r>
            <a:r>
              <a:rPr lang="zh-CN" altLang="en-US" dirty="0"/>
              <a:t>简介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dirty="0"/>
              <a:t>本地版本控制系统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zh-CN" altLang="en-US" dirty="0"/>
              <a:t>目录、</a:t>
            </a:r>
            <a:r>
              <a:rPr lang="en-US" altLang="zh-CN" dirty="0" err="1"/>
              <a:t>rcs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3B56B9-6983-4871-B9B4-C1D7D054D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438400"/>
            <a:ext cx="4191000" cy="357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 </a:t>
            </a:r>
            <a:r>
              <a:rPr lang="zh-CN" altLang="en-US" dirty="0"/>
              <a:t>简介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dirty="0"/>
              <a:t> 集中化的版本管理系统：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svn</a:t>
            </a:r>
            <a:r>
              <a:rPr lang="zh-CN" altLang="en-US" dirty="0"/>
              <a:t>，</a:t>
            </a:r>
            <a:r>
              <a:rPr lang="en-US" altLang="zh-CN" dirty="0" err="1"/>
              <a:t>cvs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26EF7D-DF29-43B5-B2A3-B71B29FDF8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05024"/>
            <a:ext cx="57150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2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 </a:t>
            </a:r>
            <a:r>
              <a:rPr lang="zh-CN" altLang="en-US" dirty="0"/>
              <a:t>简介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486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dirty="0"/>
              <a:t> 分布式的版本管理系统：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git</a:t>
            </a:r>
            <a:r>
              <a:rPr lang="zh-CN" altLang="en-US" dirty="0"/>
              <a:t>、</a:t>
            </a:r>
            <a:r>
              <a:rPr lang="en-US" altLang="zh-CN" dirty="0"/>
              <a:t>mercurial</a:t>
            </a:r>
          </a:p>
          <a:p>
            <a:pPr marL="457200" lvl="1" indent="0" eaLnBrk="1" hangingPunct="1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90AC97-DBC7-4F07-A496-634D18C66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57299"/>
            <a:ext cx="4465701" cy="53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2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 </a:t>
            </a:r>
            <a:r>
              <a:rPr lang="zh-CN" altLang="en-US" dirty="0"/>
              <a:t>简介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486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dirty="0"/>
              <a:t> </a:t>
            </a:r>
            <a:r>
              <a:rPr lang="en-US" altLang="zh-CN" dirty="0"/>
              <a:t>git </a:t>
            </a:r>
            <a:r>
              <a:rPr lang="zh-CN" altLang="en-US" dirty="0"/>
              <a:t>简史：</a:t>
            </a:r>
            <a:endParaRPr lang="en-US" altLang="zh-CN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dirty="0"/>
              <a:t>人物：  </a:t>
            </a:r>
            <a:r>
              <a:rPr lang="en-US" altLang="zh-CN" dirty="0"/>
              <a:t>Linus Torvalds </a:t>
            </a:r>
          </a:p>
          <a:p>
            <a:pPr marL="457200" lvl="1" indent="0" eaLnBrk="1" hangingPunct="1">
              <a:buNone/>
            </a:pPr>
            <a:r>
              <a:rPr lang="zh-CN" altLang="en-US" dirty="0"/>
              <a:t>林纳斯</a:t>
            </a:r>
            <a:r>
              <a:rPr lang="en-US" altLang="zh-CN" dirty="0"/>
              <a:t>·</a:t>
            </a:r>
            <a:r>
              <a:rPr lang="zh-CN" altLang="en-US" dirty="0"/>
              <a:t>托瓦兹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 err="1"/>
              <a:t>linux</a:t>
            </a:r>
            <a:r>
              <a:rPr lang="en-US" altLang="zh-CN" dirty="0"/>
              <a:t> core</a:t>
            </a:r>
          </a:p>
          <a:p>
            <a:pPr marL="457200" lvl="1" indent="0" eaLnBrk="1" hangingPunct="1">
              <a:buNone/>
            </a:pPr>
            <a:r>
              <a:rPr lang="en-US" altLang="zh-CN" dirty="0"/>
              <a:t>git</a:t>
            </a:r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dirty="0" err="1"/>
              <a:t>BitKeeper</a:t>
            </a:r>
            <a:endParaRPr lang="en-US" altLang="zh-CN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的设计目标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速度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简单的设计 （</a:t>
            </a:r>
            <a:r>
              <a:rPr lang="en-US" altLang="zh-CN" dirty="0"/>
              <a:t>simple  and</a:t>
            </a:r>
            <a:r>
              <a:rPr lang="zh-CN" altLang="en-US" dirty="0"/>
              <a:t>  </a:t>
            </a:r>
            <a:r>
              <a:rPr lang="en-US" altLang="zh-CN" dirty="0"/>
              <a:t>stupid)</a:t>
            </a:r>
          </a:p>
          <a:p>
            <a:pPr lvl="1" eaLnBrk="1" hangingPunct="1"/>
            <a:r>
              <a:rPr lang="zh-CN" altLang="en-US" dirty="0"/>
              <a:t>非线性开发模式的强力支持（允许成千上万的分支）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完全分布式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可以管理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内核项目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457200" lvl="1" indent="0" eaLnBrk="1" hangingPunct="1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78AB1D-3FB0-4322-BD9B-D3DEBBA3FD7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1163188"/>
            <a:ext cx="2724150" cy="41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9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GIT </a:t>
            </a:r>
            <a:r>
              <a:rPr lang="zh-CN" altLang="en-US" dirty="0"/>
              <a:t>简介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486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dirty="0"/>
              <a:t> </a:t>
            </a:r>
            <a:r>
              <a:rPr lang="en-US" altLang="zh-CN" dirty="0"/>
              <a:t>GIT  </a:t>
            </a:r>
            <a:r>
              <a:rPr lang="zh-CN" altLang="en-US" dirty="0"/>
              <a:t>的设计理念：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dirty="0"/>
              <a:t>直接记录快照，而非差异比较</a:t>
            </a:r>
            <a:r>
              <a:rPr lang="en-US" altLang="zh-CN" dirty="0"/>
              <a:t> 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dirty="0"/>
              <a:t>大部分的操作都可以本地执行</a:t>
            </a:r>
            <a:endParaRPr lang="en-US" altLang="zh-CN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dirty="0"/>
              <a:t>Git </a:t>
            </a:r>
            <a:r>
              <a:rPr lang="zh-CN" altLang="en-US" dirty="0"/>
              <a:t>保证完整性（</a:t>
            </a:r>
            <a:r>
              <a:rPr lang="en-US" altLang="zh-CN" dirty="0" err="1"/>
              <a:t>hashcode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Git </a:t>
            </a:r>
            <a:r>
              <a:rPr lang="zh-CN" altLang="en-US" dirty="0"/>
              <a:t>中所有数据在存储前都计算校验和，然后以校验和来引用。 这意味着不可能在 </a:t>
            </a:r>
            <a:r>
              <a:rPr lang="en-US" altLang="zh-CN" dirty="0"/>
              <a:t>Git </a:t>
            </a:r>
            <a:r>
              <a:rPr lang="zh-CN" altLang="en-US" dirty="0"/>
              <a:t>不知情时更改任何文件内容或目录内容。 这个功能建构在 </a:t>
            </a:r>
            <a:r>
              <a:rPr lang="en-US" altLang="zh-CN" dirty="0"/>
              <a:t>Git </a:t>
            </a:r>
            <a:r>
              <a:rPr lang="zh-CN" altLang="en-US" dirty="0"/>
              <a:t>底层</a:t>
            </a:r>
            <a:endParaRPr lang="en-US" altLang="zh-CN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dirty="0"/>
              <a:t>Git </a:t>
            </a:r>
            <a:r>
              <a:rPr lang="zh-CN" altLang="en-US" dirty="0"/>
              <a:t>一般只添加数据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zh-CN" altLang="en-US" dirty="0"/>
              <a:t>很难让 </a:t>
            </a:r>
            <a:r>
              <a:rPr lang="en-US" altLang="zh-CN" dirty="0"/>
              <a:t>Git </a:t>
            </a:r>
            <a:r>
              <a:rPr lang="zh-CN" altLang="en-US" dirty="0"/>
              <a:t>执行任何不可逆操作，或者让它以任何方式清除数据。</a:t>
            </a:r>
            <a:endParaRPr lang="en-US" altLang="zh-CN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dirty="0"/>
              <a:t>三种状态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457200" lvl="1" indent="0" eaLnBrk="1" hangingPunct="1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06647"/>
      </p:ext>
    </p:extLst>
  </p:cSld>
  <p:clrMapOvr>
    <a:masterClrMapping/>
  </p:clrMapOvr>
</p:sld>
</file>

<file path=ppt/theme/theme1.xml><?xml version="1.0" encoding="utf-8"?>
<a:theme xmlns:a="http://schemas.openxmlformats.org/drawingml/2006/main" name="海辰PPT母版">
  <a:themeElements>
    <a:clrScheme name="海辰PPT母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海辰PPT母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dirty="0" smtClean="0"/>
        </a:defPPr>
      </a:lstStyle>
    </a:txDef>
  </a:objectDefaults>
  <a:extraClrSchemeLst>
    <a:extraClrScheme>
      <a:clrScheme name="海辰PPT母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海辰PPT母版">
  <a:themeElements>
    <a:clrScheme name="1_海辰PPT母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海辰PPT母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海辰PPT母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12347</TotalTime>
  <Words>1660</Words>
  <Application>Microsoft Office PowerPoint</Application>
  <PresentationFormat>全屏显示(4:3)</PresentationFormat>
  <Paragraphs>319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等线</vt:lpstr>
      <vt:lpstr>宋体</vt:lpstr>
      <vt:lpstr>Arial</vt:lpstr>
      <vt:lpstr>Calibri</vt:lpstr>
      <vt:lpstr>Calibri Light</vt:lpstr>
      <vt:lpstr>Lucida Console</vt:lpstr>
      <vt:lpstr>Times New Roman</vt:lpstr>
      <vt:lpstr>海辰PPT母版</vt:lpstr>
      <vt:lpstr>1_海辰PPT母版</vt:lpstr>
      <vt:lpstr>Git 基础</vt:lpstr>
      <vt:lpstr>问题 ？</vt:lpstr>
      <vt:lpstr>简介：</vt:lpstr>
      <vt:lpstr>GIT 简介</vt:lpstr>
      <vt:lpstr>GIT 简介</vt:lpstr>
      <vt:lpstr>GIT 简介</vt:lpstr>
      <vt:lpstr>GIT 简介</vt:lpstr>
      <vt:lpstr>GIT 简介</vt:lpstr>
      <vt:lpstr>GIT 简介</vt:lpstr>
      <vt:lpstr>GIT 简介</vt:lpstr>
      <vt:lpstr>GIT 简介</vt:lpstr>
      <vt:lpstr>GIT 简介：三种状态</vt:lpstr>
      <vt:lpstr>GIT 简介：三种状态</vt:lpstr>
      <vt:lpstr>GIT 简介</vt:lpstr>
      <vt:lpstr>GIT 简介</vt:lpstr>
      <vt:lpstr>总结：</vt:lpstr>
      <vt:lpstr>Git基础：</vt:lpstr>
      <vt:lpstr>Git基础</vt:lpstr>
      <vt:lpstr>Git基础</vt:lpstr>
      <vt:lpstr>Git基础</vt:lpstr>
      <vt:lpstr>Git基础</vt:lpstr>
      <vt:lpstr>Git基础</vt:lpstr>
      <vt:lpstr>Git基础</vt:lpstr>
      <vt:lpstr>Git基础</vt:lpstr>
      <vt:lpstr>Git基础</vt:lpstr>
      <vt:lpstr>Git基础</vt:lpstr>
      <vt:lpstr>Git基础</vt:lpstr>
      <vt:lpstr>Git基础</vt:lpstr>
      <vt:lpstr>Git基础</vt:lpstr>
      <vt:lpstr>Git基础</vt:lpstr>
      <vt:lpstr>Git基础</vt:lpstr>
      <vt:lpstr>Git基础</vt:lpstr>
      <vt:lpstr>Git基础</vt:lpstr>
      <vt:lpstr>Git基础</vt:lpstr>
      <vt:lpstr>Git基础</vt:lpstr>
      <vt:lpstr>Git基础</vt:lpstr>
      <vt:lpstr>Git基础：</vt:lpstr>
      <vt:lpstr>Git基础：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zhangwen</dc:creator>
  <cp:lastModifiedBy>zteacher</cp:lastModifiedBy>
  <cp:revision>340</cp:revision>
  <cp:lastPrinted>1601-01-01T00:00:00Z</cp:lastPrinted>
  <dcterms:created xsi:type="dcterms:W3CDTF">1601-01-01T00:00:00Z</dcterms:created>
  <dcterms:modified xsi:type="dcterms:W3CDTF">2022-10-08T08:19:10Z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