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03"/>
  </p:notesMasterIdLst>
  <p:handoutMasterIdLst>
    <p:handoutMasterId r:id="rId104"/>
  </p:handoutMasterIdLst>
  <p:sldIdLst>
    <p:sldId id="462" r:id="rId8"/>
    <p:sldId id="463" r:id="rId9"/>
    <p:sldId id="464" r:id="rId10"/>
    <p:sldId id="465" r:id="rId11"/>
    <p:sldId id="959" r:id="rId12"/>
    <p:sldId id="1310" r:id="rId13"/>
    <p:sldId id="1319" r:id="rId14"/>
    <p:sldId id="1311" r:id="rId15"/>
    <p:sldId id="1312" r:id="rId16"/>
    <p:sldId id="1313" r:id="rId17"/>
    <p:sldId id="1315" r:id="rId18"/>
    <p:sldId id="1314" r:id="rId19"/>
    <p:sldId id="1316" r:id="rId20"/>
    <p:sldId id="1317" r:id="rId21"/>
    <p:sldId id="1279" r:id="rId22"/>
    <p:sldId id="1355" r:id="rId23"/>
    <p:sldId id="1280" r:id="rId24"/>
    <p:sldId id="1320" r:id="rId25"/>
    <p:sldId id="1281" r:id="rId26"/>
    <p:sldId id="1282" r:id="rId27"/>
    <p:sldId id="1275" r:id="rId28"/>
    <p:sldId id="1283" r:id="rId29"/>
    <p:sldId id="1362" r:id="rId30"/>
    <p:sldId id="1363" r:id="rId31"/>
    <p:sldId id="1284" r:id="rId32"/>
    <p:sldId id="1286" r:id="rId33"/>
    <p:sldId id="1323" r:id="rId34"/>
    <p:sldId id="1326" r:id="rId35"/>
    <p:sldId id="1361" r:id="rId36"/>
    <p:sldId id="1287" r:id="rId37"/>
    <p:sldId id="1285" r:id="rId38"/>
    <p:sldId id="1359" r:id="rId39"/>
    <p:sldId id="1276" r:id="rId40"/>
    <p:sldId id="1288" r:id="rId41"/>
    <p:sldId id="1327" r:id="rId42"/>
    <p:sldId id="1328" r:id="rId43"/>
    <p:sldId id="1330" r:id="rId44"/>
    <p:sldId id="1354" r:id="rId45"/>
    <p:sldId id="1289" r:id="rId46"/>
    <p:sldId id="1350" r:id="rId47"/>
    <p:sldId id="1353" r:id="rId48"/>
    <p:sldId id="1352" r:id="rId49"/>
    <p:sldId id="1351" r:id="rId50"/>
    <p:sldId id="1291" r:id="rId51"/>
    <p:sldId id="1292" r:id="rId52"/>
    <p:sldId id="1331" r:id="rId53"/>
    <p:sldId id="1335" r:id="rId54"/>
    <p:sldId id="1336" r:id="rId55"/>
    <p:sldId id="1337" r:id="rId56"/>
    <p:sldId id="1332" r:id="rId57"/>
    <p:sldId id="1357" r:id="rId58"/>
    <p:sldId id="1293" r:id="rId59"/>
    <p:sldId id="1339" r:id="rId60"/>
    <p:sldId id="1340" r:id="rId61"/>
    <p:sldId id="1341" r:id="rId62"/>
    <p:sldId id="1342" r:id="rId63"/>
    <p:sldId id="1343" r:id="rId64"/>
    <p:sldId id="1344" r:id="rId65"/>
    <p:sldId id="1345" r:id="rId66"/>
    <p:sldId id="1294" r:id="rId67"/>
    <p:sldId id="1290" r:id="rId68"/>
    <p:sldId id="1277" r:id="rId69"/>
    <p:sldId id="1295" r:id="rId70"/>
    <p:sldId id="1346" r:id="rId71"/>
    <p:sldId id="1364" r:id="rId72"/>
    <p:sldId id="1300" r:id="rId73"/>
    <p:sldId id="1303" r:id="rId74"/>
    <p:sldId id="1349" r:id="rId75"/>
    <p:sldId id="1296" r:id="rId76"/>
    <p:sldId id="1298" r:id="rId77"/>
    <p:sldId id="1347" r:id="rId78"/>
    <p:sldId id="1299" r:id="rId79"/>
    <p:sldId id="1371" r:id="rId80"/>
    <p:sldId id="1372" r:id="rId81"/>
    <p:sldId id="1373" r:id="rId82"/>
    <p:sldId id="1374" r:id="rId83"/>
    <p:sldId id="1367" r:id="rId84"/>
    <p:sldId id="1376" r:id="rId85"/>
    <p:sldId id="1377" r:id="rId86"/>
    <p:sldId id="1378" r:id="rId87"/>
    <p:sldId id="1379" r:id="rId88"/>
    <p:sldId id="1380" r:id="rId89"/>
    <p:sldId id="1369" r:id="rId90"/>
    <p:sldId id="1297" r:id="rId91"/>
    <p:sldId id="1278" r:id="rId92"/>
    <p:sldId id="1348" r:id="rId93"/>
    <p:sldId id="1381" r:id="rId94"/>
    <p:sldId id="1382" r:id="rId95"/>
    <p:sldId id="1387" r:id="rId96"/>
    <p:sldId id="1388" r:id="rId97"/>
    <p:sldId id="1383" r:id="rId98"/>
    <p:sldId id="1384" r:id="rId99"/>
    <p:sldId id="1385" r:id="rId100"/>
    <p:sldId id="1386" r:id="rId101"/>
    <p:sldId id="1302" r:id="rId10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AD2B26"/>
    <a:srgbClr val="49504F"/>
    <a:srgbClr val="FFFFE4"/>
    <a:srgbClr val="D9D9D9"/>
    <a:srgbClr val="F2F2F2"/>
    <a:srgbClr val="FFFFFF"/>
    <a:srgbClr val="E1E1E1"/>
    <a:srgbClr val="0070C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740" autoAdjust="0"/>
    <p:restoredTop sz="96379" autoAdjust="0"/>
  </p:normalViewPr>
  <p:slideViewPr>
    <p:cSldViewPr snapToGrid="0">
      <p:cViewPr varScale="1">
        <p:scale>
          <a:sx n="104" d="100"/>
          <a:sy n="104" d="100"/>
        </p:scale>
        <p:origin x="91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6" Type="http://schemas.openxmlformats.org/officeDocument/2006/relationships/slide" Target="slides/slide9.xml"/><Relationship Id="rId107" Type="http://schemas.openxmlformats.org/officeDocument/2006/relationships/theme" Target="theme/theme1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102" Type="http://schemas.openxmlformats.org/officeDocument/2006/relationships/slide" Target="slides/slide95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59" Type="http://schemas.openxmlformats.org/officeDocument/2006/relationships/slide" Target="slides/slide52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6" Type="http://schemas.openxmlformats.org/officeDocument/2006/relationships/viewProps" Target="viewProps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slide" Target="slides/slide87.xml"/><Relationship Id="rId99" Type="http://schemas.openxmlformats.org/officeDocument/2006/relationships/slide" Target="slides/slide92.xml"/><Relationship Id="rId101" Type="http://schemas.openxmlformats.org/officeDocument/2006/relationships/slide" Target="slides/slide9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104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slide" Target="slides/slide93.xml"/><Relationship Id="rId105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8.xml"/><Relationship Id="rId46" Type="http://schemas.openxmlformats.org/officeDocument/2006/relationships/slide" Target="slides/slide39.xml"/><Relationship Id="rId67" Type="http://schemas.openxmlformats.org/officeDocument/2006/relationships/slide" Target="slides/slide6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2023-01-28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2023-01-28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1.</a:t>
            </a:r>
          </a:p>
          <a:p>
            <a:r>
              <a:rPr lang="zh-CN" altLang="en-US" dirty="0" smtClean="0"/>
              <a:t>	入门程序（版本3.4.2，等赵庆轩）</a:t>
            </a:r>
          </a:p>
          <a:p>
            <a:r>
              <a:rPr lang="zh-CN" altLang="en-US" dirty="0" smtClean="0"/>
              <a:t>	概述</a:t>
            </a:r>
          </a:p>
          <a:p>
            <a:r>
              <a:rPr lang="zh-CN" altLang="en-US" dirty="0" smtClean="0"/>
              <a:t>2.标准crud</a:t>
            </a:r>
          </a:p>
          <a:p>
            <a:r>
              <a:rPr lang="zh-CN" altLang="en-US" dirty="0" smtClean="0"/>
              <a:t>	标准操作</a:t>
            </a:r>
          </a:p>
          <a:p>
            <a:r>
              <a:rPr lang="zh-CN" altLang="en-US" dirty="0" smtClean="0"/>
              <a:t>		lombok</a:t>
            </a:r>
          </a:p>
          <a:p>
            <a:r>
              <a:rPr lang="zh-CN" altLang="en-US" dirty="0" smtClean="0"/>
              <a:t>	分页操作</a:t>
            </a:r>
          </a:p>
          <a:p>
            <a:r>
              <a:rPr lang="zh-CN" altLang="en-US" dirty="0" smtClean="0"/>
              <a:t>3.DQL（	查一下官网的查询，比对一下）</a:t>
            </a:r>
          </a:p>
          <a:p>
            <a:r>
              <a:rPr lang="zh-CN" altLang="en-US" dirty="0" smtClean="0"/>
              <a:t>	条件查询</a:t>
            </a:r>
          </a:p>
          <a:p>
            <a:r>
              <a:rPr lang="zh-CN" altLang="en-US" dirty="0" smtClean="0"/>
              <a:t>	查询投影</a:t>
            </a:r>
          </a:p>
          <a:p>
            <a:r>
              <a:rPr lang="zh-CN" altLang="en-US" dirty="0" smtClean="0"/>
              <a:t>	查询条件</a:t>
            </a:r>
          </a:p>
          <a:p>
            <a:r>
              <a:rPr lang="zh-CN" altLang="en-US" dirty="0" smtClean="0"/>
              <a:t>	字段映射与表名映射</a:t>
            </a:r>
          </a:p>
          <a:p>
            <a:r>
              <a:rPr lang="zh-CN" altLang="en-US" dirty="0" smtClean="0"/>
              <a:t>4.DML</a:t>
            </a:r>
          </a:p>
          <a:p>
            <a:r>
              <a:rPr lang="zh-CN" altLang="en-US" dirty="0" smtClean="0"/>
              <a:t>	INSERT</a:t>
            </a:r>
          </a:p>
          <a:p>
            <a:r>
              <a:rPr lang="zh-CN" altLang="en-US" dirty="0" smtClean="0"/>
              <a:t>		id生成策略（详细讲讲IDType里面的东西）</a:t>
            </a:r>
          </a:p>
          <a:p>
            <a:r>
              <a:rPr lang="zh-CN" altLang="en-US" dirty="0" smtClean="0"/>
              <a:t>			auto(数据库）</a:t>
            </a:r>
          </a:p>
          <a:p>
            <a:r>
              <a:rPr lang="zh-CN" altLang="en-US" dirty="0" smtClean="0"/>
              <a:t>			none(没有主键）</a:t>
            </a:r>
          </a:p>
          <a:p>
            <a:r>
              <a:rPr lang="zh-CN" altLang="en-US" dirty="0" smtClean="0"/>
              <a:t>			input（手工输入）</a:t>
            </a:r>
          </a:p>
          <a:p>
            <a:r>
              <a:rPr lang="zh-CN" altLang="en-US" dirty="0" smtClean="0"/>
              <a:t>			id_worker（默认的雪花算法）</a:t>
            </a:r>
          </a:p>
          <a:p>
            <a:r>
              <a:rPr lang="zh-CN" altLang="en-US" dirty="0" smtClean="0"/>
              <a:t>			uuid（uuid生成策略）</a:t>
            </a:r>
          </a:p>
          <a:p>
            <a:r>
              <a:rPr lang="zh-CN" altLang="en-US" dirty="0" smtClean="0"/>
              <a:t>			id_worker_str(字符串表示法）——需要再查询</a:t>
            </a:r>
          </a:p>
          <a:p>
            <a:r>
              <a:rPr lang="zh-CN" altLang="en-US" dirty="0" smtClean="0"/>
              <a:t>		全局配置</a:t>
            </a:r>
          </a:p>
          <a:p>
            <a:r>
              <a:rPr lang="zh-CN" altLang="en-US" dirty="0" smtClean="0"/>
              <a:t>			id生成策略全局配置</a:t>
            </a:r>
          </a:p>
          <a:p>
            <a:r>
              <a:rPr lang="zh-CN" altLang="en-US" dirty="0" smtClean="0"/>
              <a:t>			表名前缀全局配置</a:t>
            </a:r>
          </a:p>
          <a:p>
            <a:r>
              <a:rPr lang="zh-CN" altLang="en-US" dirty="0" smtClean="0"/>
              <a:t>	DELETE</a:t>
            </a:r>
          </a:p>
          <a:p>
            <a:r>
              <a:rPr lang="zh-CN" altLang="en-US" dirty="0" smtClean="0"/>
              <a:t>		多记录操作</a:t>
            </a:r>
          </a:p>
          <a:p>
            <a:r>
              <a:rPr lang="zh-CN" altLang="en-US" dirty="0" smtClean="0"/>
              <a:t>		逻辑删除：</a:t>
            </a:r>
            <a:endParaRPr lang="en-US" altLang="zh-CN" dirty="0" smtClean="0"/>
          </a:p>
          <a:p>
            <a:r>
              <a:rPr lang="zh-CN" altLang="en-US" dirty="0" smtClean="0"/>
              <a:t>	UPDATE</a:t>
            </a:r>
          </a:p>
          <a:p>
            <a:r>
              <a:rPr lang="zh-CN" altLang="en-US" dirty="0" smtClean="0"/>
              <a:t>		乐观锁：</a:t>
            </a:r>
          </a:p>
          <a:p>
            <a:r>
              <a:rPr lang="zh-CN" altLang="en-US" dirty="0" smtClean="0"/>
              <a:t>5.代码生成器</a:t>
            </a:r>
          </a:p>
          <a:p>
            <a:r>
              <a:rPr lang="zh-CN" altLang="en-US" dirty="0" smtClean="0"/>
              <a:t>	代码生成器：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561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202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505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94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122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83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此页还可以继续做下去，对修改的过程复杂度进行描述。变量名修改了对应的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要修改，然后关联到其他程序中还要改。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153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此页还可以继续做下去，对修改的过程复杂度进行描述。变量名修改了对应的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要修改，然后关联到其他程序中还要改。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77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此页还可以继续做下去，对修改的过程复杂度进行描述。变量名修改了对应的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要修改，然后关联到其他程序中还要改。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118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此页还可以继续做下去，对修改的过程复杂度进行描述。变量名修改了对应的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要修改，然后关联到其他程序中还要改。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93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18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</a:t>
              </a:r>
              <a:r>
                <a:rPr lang="zh-CN" altLang="en-US" sz="4000" dirty="0" smtClean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4005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1" r:id="rId14"/>
    <p:sldLayoutId id="2147483710" r:id="rId15"/>
    <p:sldLayoutId id="214748370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p.baomidou.com/" TargetMode="External"/><Relationship Id="rId2" Type="http://schemas.openxmlformats.org/officeDocument/2006/relationships/hyperlink" Target="https://mybatis.plus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mybatis.plus/guide/wrapper.html#abstractwrapper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</a:t>
            </a:r>
            <a:r>
              <a:rPr kumimoji="1"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 Plus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入门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程序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③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：手动添加</a:t>
            </a:r>
            <a:r>
              <a:rPr lang="en-US" altLang="zh-CN" dirty="0" err="1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mp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起步依赖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167244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&gt;com.baomidou&lt;/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&gt;mybatis-plus-boot-starter&lt;/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&gt;3.4.1&lt;/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三角形 9">
            <a:extLst>
              <a:ext uri="{FF2B5EF4-FFF2-40B4-BE49-F238E27FC236}">
                <a16:creationId xmlns:a16="http://schemas.microsoft.com/office/drawing/2014/main" id="{6C3710E9-2588-F946-B755-060464DABD9F}"/>
              </a:ext>
            </a:extLst>
          </p:cNvPr>
          <p:cNvSpPr/>
          <p:nvPr/>
        </p:nvSpPr>
        <p:spPr>
          <a:xfrm rot="2651319">
            <a:off x="851566" y="5473407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34FCCE8B-9629-7E4B-B3A9-E87708BF9B85}"/>
              </a:ext>
            </a:extLst>
          </p:cNvPr>
          <p:cNvSpPr txBox="1"/>
          <p:nvPr/>
        </p:nvSpPr>
        <p:spPr>
          <a:xfrm>
            <a:off x="1189355" y="5614468"/>
            <a:ext cx="100558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由于</a:t>
            </a:r>
            <a:r>
              <a:rPr lang="en-US" altLang="zh-CN" sz="1400" dirty="0" err="1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mp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并未被收录到</a:t>
            </a:r>
            <a:r>
              <a:rPr lang="en-US" altLang="zh-CN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idea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的系统内置配置，无法直接选择加入</a:t>
            </a:r>
            <a:endParaRPr lang="en-US" altLang="zh-CN" sz="1400" dirty="0" smtClean="0">
              <a:solidFill>
                <a:srgbClr val="262626"/>
              </a:solidFill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A4F270-7F30-AE46-96EF-656D6943C707}"/>
              </a:ext>
            </a:extLst>
          </p:cNvPr>
          <p:cNvSpPr/>
          <p:nvPr/>
        </p:nvSpPr>
        <p:spPr>
          <a:xfrm>
            <a:off x="944880" y="5116824"/>
            <a:ext cx="10302240" cy="12070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D3E04DF-C15D-7146-95A9-19AF703E9900}"/>
              </a:ext>
            </a:extLst>
          </p:cNvPr>
          <p:cNvSpPr/>
          <p:nvPr/>
        </p:nvSpPr>
        <p:spPr>
          <a:xfrm>
            <a:off x="844952" y="5189294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416561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入门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程序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④：设置</a:t>
            </a:r>
            <a:r>
              <a:rPr lang="en-US" altLang="zh-CN" dirty="0" err="1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Jdbc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参数（</a:t>
            </a:r>
            <a:r>
              <a:rPr lang="en-US" altLang="zh-CN" b="1" dirty="0" err="1" smtClean="0">
                <a:solidFill>
                  <a:srgbClr val="AD2B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application.yml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）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44880" y="2231732"/>
            <a:ext cx="10302240" cy="231877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spring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datasource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type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com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alibaba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druid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pool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DruidDataSource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driver-class-name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com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mysql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cj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jdbc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Driver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url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jdbc:mysql://localhost:3306/mybatisplus_db?serverTimezone=UTC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username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root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password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root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6" name="三角形 9">
            <a:extLst>
              <a:ext uri="{FF2B5EF4-FFF2-40B4-BE49-F238E27FC236}">
                <a16:creationId xmlns:a16="http://schemas.microsoft.com/office/drawing/2014/main" id="{6C3710E9-2588-F946-B755-060464DABD9F}"/>
              </a:ext>
            </a:extLst>
          </p:cNvPr>
          <p:cNvSpPr/>
          <p:nvPr/>
        </p:nvSpPr>
        <p:spPr>
          <a:xfrm rot="2651319">
            <a:off x="851566" y="5473407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34FCCE8B-9629-7E4B-B3A9-E87708BF9B85}"/>
              </a:ext>
            </a:extLst>
          </p:cNvPr>
          <p:cNvSpPr txBox="1"/>
          <p:nvPr/>
        </p:nvSpPr>
        <p:spPr>
          <a:xfrm>
            <a:off x="1189355" y="5614468"/>
            <a:ext cx="10055819" cy="3836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如果使用</a:t>
            </a:r>
            <a:r>
              <a:rPr lang="en-US" altLang="zh-CN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Druid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数据源，需要导入对应坐标</a:t>
            </a:r>
            <a:endParaRPr lang="en-US" altLang="zh-CN" sz="1400" dirty="0" smtClean="0">
              <a:solidFill>
                <a:srgbClr val="262626"/>
              </a:solidFill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0A4F270-7F30-AE46-96EF-656D6943C707}"/>
              </a:ext>
            </a:extLst>
          </p:cNvPr>
          <p:cNvSpPr/>
          <p:nvPr/>
        </p:nvSpPr>
        <p:spPr>
          <a:xfrm>
            <a:off x="944880" y="5116824"/>
            <a:ext cx="10302240" cy="12070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D3E04DF-C15D-7146-95A9-19AF703E9900}"/>
              </a:ext>
            </a:extLst>
          </p:cNvPr>
          <p:cNvSpPr/>
          <p:nvPr/>
        </p:nvSpPr>
        <p:spPr>
          <a:xfrm>
            <a:off x="844952" y="5189294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73233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入门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程序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Alibaba PuHuiTi R"/>
                <a:cs typeface="Alibaba PuHuiTi R" pitchFamily="18" charset="-122"/>
                <a:sym typeface="Consolas" panose="020B0609020204030204" pitchFamily="49" charset="0"/>
              </a:rPr>
              <a:t>⑤</a:t>
            </a:r>
            <a:r>
              <a:rPr lang="zh-CN" altLang="en-US" dirty="0" smtClean="0">
                <a:latin typeface="Consolas" panose="020B0609020204030204" pitchFamily="49" charset="0"/>
                <a:ea typeface="Alibaba PuHuiTi R"/>
                <a:cs typeface="Alibaba PuHuiTi R" pitchFamily="18" charset="-122"/>
                <a:sym typeface="Consolas" panose="020B0609020204030204" pitchFamily="49" charset="0"/>
              </a:rPr>
              <a:t>：制作实体类与表结构（类名与表名对应，属性名与字段名对应）</a:t>
            </a:r>
            <a:endParaRPr lang="en-US" altLang="zh-CN" dirty="0">
              <a:latin typeface="Consolas" panose="020B0609020204030204" pitchFamily="49" charset="0"/>
              <a:ea typeface="Alibaba PuHuiTi R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5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44880" y="2231732"/>
            <a:ext cx="10302240" cy="267765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CREATE TABLE </a:t>
            </a: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 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`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id`  </a:t>
            </a: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bigint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(20) NOT NULL AUTO_INCREMENT COMMENT '编号' ,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`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name`  </a:t>
            </a: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varchar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(32) CHARACTER SET utf8 COLLATE utf8_general_ci NOT NULL COMMENT '用户名' ,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`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password`  varchar(32) CHARACTER SET utf8 COLLATE utf8_general_ci NOT NULL COMMENT '密码' ,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`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age`  </a:t>
            </a: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int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(3) NOT NULL COMMENT '龄年' ,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`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tel`  </a:t>
            </a: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varchar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(32) CHARACTER SET utf8 COLLATE utf8_general_ci NULL DEFAULT NULL COMMENT '电话' ,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PRIMARY 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 (`id`)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41901" y="4325732"/>
            <a:ext cx="4680000" cy="231877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password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tel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65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入门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程序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⑥：定义数据接口，继承</a:t>
            </a:r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BaseMapper&lt;User&gt;</a:t>
            </a:r>
          </a:p>
          <a:p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44880" y="2231732"/>
            <a:ext cx="10302240" cy="102611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@Mapper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interface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UserDao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extends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BaseMapper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00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入门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程序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⑦：测试类中注入</a:t>
            </a:r>
            <a:r>
              <a:rPr lang="en-US" altLang="zh-CN" dirty="0" err="1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dao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接口，测试功能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44880" y="2231732"/>
            <a:ext cx="10302240" cy="332398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@SpringBootTest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Mybatisplus01QuickstartApplicationTests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@Autowired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UserDao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userDao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@Test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testGetAll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userList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userDao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.selectList(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null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.forEach(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::println);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48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入门程序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8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入门练习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394570" cy="4219575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题目：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加载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MyBatisPlus_Ex1</a:t>
            </a:r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模块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，使用</a:t>
            </a:r>
            <a:r>
              <a:rPr lang="en-US" altLang="zh-CN" dirty="0" err="1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技术完成程序</a:t>
            </a:r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书写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并基于</a:t>
            </a:r>
            <a:r>
              <a:rPr lang="en-US" altLang="zh-CN" dirty="0" err="1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JUnit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测试程序执行查询全部数据的功能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说明：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①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：创建数据库</a:t>
            </a:r>
            <a:r>
              <a:rPr lang="en-US" altLang="zh-CN" dirty="0" err="1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mp_db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，加载</a:t>
            </a:r>
            <a:r>
              <a:rPr lang="en-US" altLang="zh-CN" dirty="0" err="1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mybatisplus.sql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文件，初始化表结构与数据</a:t>
            </a:r>
            <a:endParaRPr lang="en-US" altLang="zh-CN" dirty="0" smtClean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②：</a:t>
            </a:r>
            <a:r>
              <a:rPr lang="en-US" altLang="zh-CN" dirty="0" err="1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dao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接口已定义完毕，请将其设定为基于</a:t>
            </a:r>
            <a:r>
              <a:rPr lang="en-US" altLang="zh-CN" dirty="0" err="1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开发的数据层接口（提示：继承，添加注解）</a:t>
            </a:r>
            <a:endParaRPr lang="en-US" altLang="zh-CN" dirty="0" smtClean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③：测试类已定义完毕，请注入数据层接口并测试查询全部功能（提示：</a:t>
            </a:r>
            <a:r>
              <a:rPr lang="en-US" altLang="zh-CN" dirty="0" err="1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selectList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方法）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90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概述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MyBatisPlus</a:t>
            </a:r>
            <a:r>
              <a:rPr kumimoji="1" lang="zh-CN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（</a:t>
            </a:r>
            <a:r>
              <a:rPr kumimoji="1" lang="zh-CN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简称MP）是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基于</a:t>
            </a:r>
            <a:r>
              <a:rPr kumimoji="1" lang="zh-CN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MyBatis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框架基础上开发的</a:t>
            </a:r>
            <a:r>
              <a:rPr kumimoji="1" lang="zh-CN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增强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型</a:t>
            </a:r>
            <a:r>
              <a:rPr kumimoji="1" lang="zh-CN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工具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，旨在</a:t>
            </a:r>
            <a:r>
              <a:rPr kumimoji="1" lang="zh-CN" altLang="zh-CN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简化开发</a:t>
            </a:r>
            <a:r>
              <a:rPr kumimoji="1" lang="zh-CN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kumimoji="1" lang="zh-CN" altLang="zh-CN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提高效率</a:t>
            </a:r>
            <a:endParaRPr kumimoji="1" lang="en-US" altLang="zh-CN" dirty="0">
              <a:solidFill>
                <a:srgbClr val="AD2B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官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网：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  <a:hlinkClick r:id="rId2"/>
              </a:rPr>
              <a:t>https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  <a:hlinkClick r:id="rId2"/>
              </a:rPr>
              <a:t>://mybatis.plus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  <a:hlinkClick r:id="rId2"/>
              </a:rPr>
              <a:t>/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	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  <a:hlinkClick r:id="rId3"/>
              </a:rPr>
              <a:t>https://mp.baomidou.com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  <a:hlinkClick r:id="rId3"/>
              </a:rPr>
              <a:t>/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94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特性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lang="zh-CN" altLang="en-US" dirty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无侵入：只做增强不做改变</a:t>
            </a:r>
            <a:r>
              <a:rPr lang="zh-CN" altLang="en-US" dirty="0" smtClean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，不会</a:t>
            </a:r>
            <a:r>
              <a:rPr lang="zh-CN" altLang="en-US" dirty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对现有工程产生</a:t>
            </a:r>
            <a:r>
              <a:rPr lang="zh-CN" altLang="en-US" dirty="0" smtClean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影响</a:t>
            </a:r>
            <a:endParaRPr lang="zh-CN" altLang="en-US" dirty="0"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强大</a:t>
            </a:r>
            <a:r>
              <a:rPr lang="zh-CN" altLang="en-US" dirty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的 </a:t>
            </a:r>
            <a:r>
              <a:rPr lang="en-US" altLang="zh-CN" dirty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CRUD </a:t>
            </a:r>
            <a:r>
              <a:rPr lang="zh-CN" altLang="en-US" dirty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操作：内置通用 </a:t>
            </a:r>
            <a:r>
              <a:rPr lang="en-US" altLang="zh-CN" dirty="0" smtClean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Mapper</a:t>
            </a:r>
            <a:r>
              <a:rPr lang="zh-CN" altLang="en-US" dirty="0" smtClean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，少量配置即可实现</a:t>
            </a:r>
            <a:r>
              <a:rPr lang="zh-CN" altLang="en-US" dirty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单</a:t>
            </a:r>
            <a:r>
              <a:rPr lang="zh-CN" altLang="en-US" dirty="0" smtClean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表</a:t>
            </a:r>
            <a:r>
              <a:rPr lang="en-US" altLang="zh-CN" dirty="0" smtClean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CRUD </a:t>
            </a:r>
            <a:r>
              <a:rPr lang="zh-CN" altLang="en-US" dirty="0" smtClean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操作</a:t>
            </a:r>
            <a:endParaRPr lang="zh-CN" altLang="en-US" dirty="0"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支持 </a:t>
            </a:r>
            <a:r>
              <a:rPr lang="en-US" altLang="zh-CN" dirty="0" smtClean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Lambda</a:t>
            </a:r>
            <a:r>
              <a:rPr lang="zh-CN" altLang="en-US" dirty="0" smtClean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：编写查询条件无需担心</a:t>
            </a:r>
            <a:r>
              <a:rPr lang="zh-CN" altLang="en-US" dirty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字段写错</a:t>
            </a:r>
          </a:p>
          <a:p>
            <a:r>
              <a:rPr lang="zh-CN" altLang="en-US" dirty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支持主键自动</a:t>
            </a:r>
            <a:r>
              <a:rPr lang="zh-CN" altLang="en-US" dirty="0" smtClean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生成</a:t>
            </a:r>
            <a:endParaRPr lang="zh-CN" altLang="en-US" dirty="0"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内置</a:t>
            </a:r>
            <a:r>
              <a:rPr lang="zh-CN" altLang="en-US" dirty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分页</a:t>
            </a:r>
            <a:r>
              <a:rPr lang="zh-CN" altLang="en-US" dirty="0" smtClean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插件</a:t>
            </a:r>
            <a:endParaRPr lang="en-US" altLang="zh-CN" dirty="0" smtClean="0"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  <a:sym typeface="Consolas" panose="020B0609020204030204" pitchFamily="49" charset="0"/>
              </a:rPr>
              <a:t>……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Alibaba PuHuiTi R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37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概述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90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350529"/>
          </a:xfrm>
        </p:spPr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标准数据层开发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控制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DML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控制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快速开发</a:t>
            </a:r>
            <a:endParaRPr lang="en-US" altLang="zh-CN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入门案例</a:t>
            </a:r>
            <a:endParaRPr lang="en-US" altLang="zh-CN" dirty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概述</a:t>
            </a:r>
            <a:endParaRPr lang="en-US" altLang="zh-CN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41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标准数据层开发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124494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标准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数据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层</a:t>
            </a:r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CRUD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功能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分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页功能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02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43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标准数据层开发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标准数据层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CRUD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功能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9999DF7A-3233-EB4C-A84A-789423B2A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074438"/>
              </p:ext>
            </p:extLst>
          </p:nvPr>
        </p:nvGraphicFramePr>
        <p:xfrm>
          <a:off x="710880" y="1646133"/>
          <a:ext cx="10830879" cy="4237603"/>
        </p:xfrm>
        <a:graphic>
          <a:graphicData uri="http://schemas.openxmlformats.org/drawingml/2006/table">
            <a:tbl>
              <a:tblPr/>
              <a:tblGrid>
                <a:gridCol w="1305967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55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6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功能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自定义接口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MP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接口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新增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boolean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save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(T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int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insert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(T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095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删除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boolean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 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delete(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int 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id)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int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 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delete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ById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(Serializable id)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5898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修改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boolean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 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update(T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int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 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update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ById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(T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5095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根据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id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查询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T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get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ById(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int 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id)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T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select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ById(Serializable id)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5095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查询全部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List&lt;T&gt;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get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All()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List&lt;T&gt;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selectList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()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5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分页查询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PageInfo&lt;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&gt; getAll(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int 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page, 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int 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size)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Page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&lt;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&gt;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selectPage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(IPage&lt;T&gt; page)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5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按条件查询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List&lt;T&gt; getAll(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Condition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condition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)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Page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&lt;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&gt;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selectPage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(Wrapper&lt;T&gt; queryWrapper)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738" y="1635973"/>
            <a:ext cx="4967022" cy="424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8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标准数据层开发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lombok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lang="en-US" altLang="zh-CN" dirty="0" smtClean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Lombok</a:t>
            </a:r>
            <a:r>
              <a:rPr lang="zh-CN" altLang="en-US" dirty="0" smtClean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，一个</a:t>
            </a:r>
            <a:r>
              <a:rPr lang="en-US" altLang="zh-CN" dirty="0" smtClean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Java</a:t>
            </a:r>
            <a:r>
              <a:rPr lang="zh-CN" altLang="en-US" dirty="0" smtClean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类库，提供了一组注解，简化</a:t>
            </a:r>
            <a:r>
              <a:rPr lang="en-US" altLang="zh-CN" dirty="0" smtClean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POJO</a:t>
            </a:r>
            <a:r>
              <a:rPr lang="zh-CN" altLang="en-US" dirty="0" smtClean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实体类开发</a:t>
            </a:r>
            <a:endParaRPr lang="en-US" altLang="zh-CN" dirty="0" smtClean="0"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Alibaba PuHuiTi R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44880" y="2231732"/>
            <a:ext cx="10302240" cy="199561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&gt;org.projectlombok&lt;/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&gt;lombok&lt;/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&gt;1.18.12&lt;/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scope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&gt;provided&lt;/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scope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79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标准数据层开发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lombok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lang="zh-CN" altLang="en-US" dirty="0" smtClean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常用注解：</a:t>
            </a:r>
            <a:r>
              <a:rPr lang="en-US" altLang="zh-CN" dirty="0" smtClean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@Data</a:t>
            </a: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Alibaba PuHuiTi R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Alibaba PuHuiTi R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Alibaba PuHuiTi R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Alibaba PuHuiTi R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  <a:sym typeface="Consolas" panose="020B0609020204030204" pitchFamily="49" charset="0"/>
              </a:rPr>
              <a:t>为当前实体类在编译期设置对应的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  <a:sym typeface="Consolas" panose="020B0609020204030204" pitchFamily="49" charset="0"/>
              </a:rPr>
              <a:t>get/set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  <a:sym typeface="Consolas" panose="020B0609020204030204" pitchFamily="49" charset="0"/>
              </a:rPr>
              <a:t>方法，无参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  <a:sym typeface="Consolas" panose="020B0609020204030204" pitchFamily="49" charset="0"/>
              </a:rPr>
              <a:t>/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  <a:sym typeface="Consolas" panose="020B0609020204030204" pitchFamily="49" charset="0"/>
              </a:rPr>
              <a:t>无参构造方法，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  <a:sym typeface="Consolas" panose="020B0609020204030204" pitchFamily="49" charset="0"/>
              </a:rPr>
              <a:t>toString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  <a:sym typeface="Consolas" panose="020B0609020204030204" pitchFamily="49" charset="0"/>
              </a:rPr>
              <a:t>方法，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  <a:sym typeface="Consolas" panose="020B0609020204030204" pitchFamily="49" charset="0"/>
              </a:rPr>
              <a:t>hashCode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  <a:sym typeface="Consolas" panose="020B0609020204030204" pitchFamily="49" charset="0"/>
              </a:rPr>
              <a:t>方法，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  <a:sym typeface="Consolas" panose="020B0609020204030204" pitchFamily="49" charset="0"/>
              </a:rPr>
              <a:t>equals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  <a:sym typeface="Consolas" panose="020B0609020204030204" pitchFamily="49" charset="0"/>
              </a:rPr>
              <a:t>方法等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Alibaba PuHuiTi R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44880" y="2231732"/>
            <a:ext cx="10302240" cy="264194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@Data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password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tel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9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标准数据层</a:t>
            </a:r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CRUD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功能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lombok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标准数据层开发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标准数据层开发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分页功能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999DF7A-3233-EB4C-A84A-789423B2A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304273"/>
              </p:ext>
            </p:extLst>
          </p:nvPr>
        </p:nvGraphicFramePr>
        <p:xfrm>
          <a:off x="710880" y="1646133"/>
          <a:ext cx="10830879" cy="4237603"/>
        </p:xfrm>
        <a:graphic>
          <a:graphicData uri="http://schemas.openxmlformats.org/drawingml/2006/table">
            <a:tbl>
              <a:tblPr/>
              <a:tblGrid>
                <a:gridCol w="1305967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55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6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功能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自定义接口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MP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接口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新增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boolean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save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(T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int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insert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(T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095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删除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boolean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 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delete(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int 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id)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int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 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delete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ById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(Serializable id)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5898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修改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boolean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 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update(T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int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 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update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ById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(T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5095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根据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id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查询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T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get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ById(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int 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id)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T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select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ById(Serializable id)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5095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查询全部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List&lt;T&gt;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get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All()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List&lt;T&gt;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selectList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()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5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分页查询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PageInfo&lt;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&gt; getAll(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int 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page, 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int 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size)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Page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&lt;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&gt;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selectPage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(IPage&lt;T&gt; page)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5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按条件查询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List&lt;T&gt; getAll(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Condition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condition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)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Page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&lt;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&gt;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selectPage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(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Wrapper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&lt;T&gt; queryWrapper)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56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MP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分页查询功能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①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：设置分页拦截器作为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Spring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管理的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bean</a:t>
            </a:r>
          </a:p>
          <a:p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9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标准数据层开发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2965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@Configuration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MpCongfig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@Bean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MybatisPlusInterceptor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pageInterceptor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MybatisPlusInterceptor interceptor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MybatisPlusInterceptor();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interceptor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.addInnerInterceptor(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PaginationInnerInterceptor());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interceptor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MP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分页查询功能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②：执行分页查询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9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标准数据层开发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231672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IPage page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Page(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.selectPage(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"当前页码："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.getCurrent());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"每页数据总量："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.getSize());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"总页数："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.getPages());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"数据总量："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.getTotal());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"当前页数据："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.getRecords());</a:t>
            </a:r>
            <a:endParaRPr lang="zh-CN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066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标准数据层开发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开启日志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1" y="1646133"/>
            <a:ext cx="10225116" cy="102611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mybatis-plus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configuration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log-impl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org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apache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ibatis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logging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stdout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StdOutImpl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52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基于</a:t>
            </a:r>
            <a:r>
              <a:rPr kumimoji="1"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kumimoji="1"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完成标准</a:t>
            </a:r>
            <a:r>
              <a:rPr kumimoji="1"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Dao</a:t>
            </a:r>
            <a:r>
              <a:rPr kumimoji="1"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开发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分页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功能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开启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日志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标准数据层开发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43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标准数据层</a:t>
            </a:r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CRUD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功能</a:t>
            </a:r>
          </a:p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分页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功能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开启</a:t>
            </a:r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日志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标准数据层开发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81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数据层标准接口开发练习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394570" cy="4219575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题目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：基于</a:t>
            </a:r>
            <a:r>
              <a:rPr lang="en-US" altLang="zh-CN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MyBatisPlus_Ex1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模块，完成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6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个基础接口的测试工作（新增，删除，修改，按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id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查询，查询全部，分页查询）</a:t>
            </a:r>
            <a:endParaRPr lang="en-US" altLang="zh-CN" dirty="0" smtClean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说明</a:t>
            </a:r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：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①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：新增、修改操作对应的数据需要手工创建（提示：修改操作对应数据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id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必须存在）</a:t>
            </a:r>
            <a:endParaRPr lang="en-US" altLang="zh-CN" dirty="0" smtClean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②：</a:t>
            </a:r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分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页功能基于拦截器实现，请加载分页功能对应的拦截器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bean</a:t>
            </a:r>
          </a:p>
          <a:p>
            <a:r>
              <a:rPr lang="en-US" altLang="zh-CN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	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提示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1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：</a:t>
            </a:r>
            <a:r>
              <a:rPr lang="zh-CN" altLang="zh-CN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MybatisPlusInterceptor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  <a:sym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Alibaba PuHuiTi R" pitchFamily="18" charset="-122"/>
                <a:cs typeface="Courier New" panose="02070309020205020404" pitchFamily="49" charset="0"/>
                <a:sym typeface="Consolas" panose="020B0609020204030204" pitchFamily="49" charset="0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Alibaba PuHuiTi R" pitchFamily="18" charset="-122"/>
                <a:cs typeface="Courier New" panose="02070309020205020404" pitchFamily="49" charset="0"/>
                <a:sym typeface="Consolas" panose="020B0609020204030204" pitchFamily="49" charset="0"/>
              </a:rPr>
              <a:t>提示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Alibaba PuHuiTi R" pitchFamily="18" charset="-122"/>
                <a:cs typeface="Courier New" panose="02070309020205020404" pitchFamily="49" charset="0"/>
                <a:sym typeface="Consolas" panose="020B0609020204030204" pitchFamily="49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Alibaba PuHuiTi R" pitchFamily="18" charset="-122"/>
                <a:cs typeface="Courier New" panose="02070309020205020404" pitchFamily="49" charset="0"/>
                <a:sym typeface="Consolas" panose="020B0609020204030204" pitchFamily="49" charset="0"/>
              </a:rPr>
              <a:t>：</a:t>
            </a:r>
            <a:r>
              <a:rPr lang="zh-CN" altLang="zh-CN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PaginationInnerInterceptor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Alibaba PuHuiTi R" pitchFamily="18" charset="-122"/>
                <a:cs typeface="Courier New" panose="02070309020205020404" pitchFamily="49" charset="0"/>
                <a:sym typeface="Consolas" panose="020B0609020204030204" pitchFamily="49" charset="0"/>
              </a:rPr>
              <a:t>③：分页查询的结果封装在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  <a:ea typeface="Alibaba PuHuiTi R" pitchFamily="18" charset="-122"/>
                <a:cs typeface="Courier New" panose="02070309020205020404" pitchFamily="49" charset="0"/>
                <a:sym typeface="Consolas" panose="020B0609020204030204" pitchFamily="49" charset="0"/>
              </a:rPr>
              <a:t>IPage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Alibaba PuHuiTi R" pitchFamily="18" charset="-122"/>
                <a:cs typeface="Courier New" panose="02070309020205020404" pitchFamily="49" charset="0"/>
                <a:sym typeface="Consolas" panose="020B0609020204030204" pitchFamily="49" charset="0"/>
              </a:rPr>
              <a:t>对象中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标准数据层开发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124494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条件查询方式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查询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投影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查询条件设定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字段映射与表名映射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03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86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条件查询</a:t>
            </a: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MyBatisPlus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将书写复杂的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SQL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查询条件进行了封装，使用编程的形式完成查询条件的组合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947" y="2255690"/>
            <a:ext cx="8986370" cy="4251436"/>
          </a:xfrm>
          <a:prstGeom prst="rect">
            <a:avLst/>
          </a:prstGeom>
          <a:ln w="25400">
            <a:solidFill>
              <a:schemeClr val="bg1">
                <a:lumMod val="95000"/>
              </a:schemeClr>
            </a:solidFill>
          </a:ln>
        </p:spPr>
      </p:pic>
      <p:sp>
        <p:nvSpPr>
          <p:cNvPr id="7" name="矩形 6"/>
          <p:cNvSpPr/>
          <p:nvPr/>
        </p:nvSpPr>
        <p:spPr>
          <a:xfrm>
            <a:off x="3021420" y="3600008"/>
            <a:ext cx="1450568" cy="271906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40495" y="4014346"/>
            <a:ext cx="1450568" cy="271906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21407" y="4433447"/>
            <a:ext cx="1450568" cy="271906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66676" y="4849314"/>
            <a:ext cx="1450568" cy="271906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54758" y="5262799"/>
            <a:ext cx="1450568" cy="271906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31107" y="5682813"/>
            <a:ext cx="1450568" cy="271906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50231" y="6102112"/>
            <a:ext cx="1450568" cy="271906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76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条件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查询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——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启用条件查询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1" y="1646133"/>
            <a:ext cx="10749598" cy="102611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QueryWrapper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qw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QueryWrapper&lt;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userList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userDao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.selectList(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null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62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条件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查询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——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设置查询条件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1" y="2135227"/>
            <a:ext cx="10749598" cy="203132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QueryWrapper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QueryWrapper&lt;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//查询年龄大于等于18岁，小于65岁的用户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.lt(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"age"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65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.ge(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"age"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18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userList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.selectList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qw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endParaRPr lang="zh-CN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2772152" cy="79935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格式一：常规格式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格式二：链式编程格式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4623249"/>
            <a:ext cx="10749598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QueryWrapper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QueryWrapper&lt;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//查询年龄大于等于18岁，小于65岁的用户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.lt(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"age"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65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).ge(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"age"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18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userList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.selectList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qw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endParaRPr lang="zh-CN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135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条件查询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——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设置查询条件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1" y="2135227"/>
            <a:ext cx="10749598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QueryWrapper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QueryWrapper&lt;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//查询年龄大于等于18岁，小于65岁的用户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().lt(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::getAge,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65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).ge(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::getAge,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18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userList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.selectList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qw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endParaRPr lang="zh-CN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79935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格式三：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lambda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格式</a:t>
            </a:r>
            <a:r>
              <a:rPr kumimoji="1"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（推荐）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sz="600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格式四：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lambda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格式</a:t>
            </a:r>
            <a:r>
              <a:rPr kumimoji="1"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（推荐）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1" y="4442491"/>
            <a:ext cx="10749598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LambdaQueryWrapper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lqw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zh-CN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LambdaQueryWrapper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//查询年龄大于等于18岁，小于65岁的用户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.lt(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::getAge,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65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).ge(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::getAge,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18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userList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.selectList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qw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endParaRPr lang="zh-CN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28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条件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查询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——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组合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查询条件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1" y="2135227"/>
            <a:ext cx="10749598" cy="167244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LambdaQueryWrapper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lqw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LambdaQueryWrapper&lt;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//查询年龄大于等于18岁，小于65岁的用户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.lt(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::getAge,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65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).ge(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::getAge,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18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userList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.selectList(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endParaRPr lang="zh-CN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271567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并且（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and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b="1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sz="600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或者（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or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1" y="4442491"/>
            <a:ext cx="10749598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LambdaQueryWrapper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lqw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LambdaQueryWrapper&lt;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//查询年龄大于等于18岁，小于65岁的用户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.lt(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::getAge,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65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).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().ge(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::getAge,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18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userList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.selectList(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endParaRPr lang="zh-CN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390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条件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查询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条件添加方式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组合查询条件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80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124494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入门案例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概述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01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41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条件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查询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——null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值处理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1876237"/>
            <a:ext cx="10648216" cy="242004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cxnSp>
        <p:nvCxnSpPr>
          <p:cNvPr id="10" name="直接箭头连接符 9"/>
          <p:cNvCxnSpPr/>
          <p:nvPr/>
        </p:nvCxnSpPr>
        <p:spPr>
          <a:xfrm flipV="1">
            <a:off x="4352925" y="4296286"/>
            <a:ext cx="381000" cy="1001753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267325" y="4296286"/>
            <a:ext cx="381000" cy="1001753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5895179" y="4296286"/>
            <a:ext cx="381000" cy="1001753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5871764" y="1635973"/>
            <a:ext cx="427829" cy="1124878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08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条件查询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——null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值处理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1" y="2135227"/>
            <a:ext cx="10749598" cy="300082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LambdaQueryWrapper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lqw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LambdaQueryWrapper&lt;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if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null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!=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userQuery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.getAge()){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::getAge,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userQuery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.getAge());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if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null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!=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userQuery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.getAge2()){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.lt(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::getAge,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userQuery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.getAge2());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userDao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.selectList(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endParaRPr lang="zh-CN" altLang="zh-CN" sz="1600" dirty="0">
              <a:latin typeface="Consolas" panose="020B0609020204030204" pitchFamily="49" charset="0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799355"/>
          </a:xfrm>
        </p:spPr>
        <p:txBody>
          <a:bodyPr anchor="t" anchorCtr="0"/>
          <a:lstStyle/>
          <a:p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if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语句控制条件追加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52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条件查询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——null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值处理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1" y="2135227"/>
            <a:ext cx="10749598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LambdaQueryWrapper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lqw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LambdaQueryWrapper&lt;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null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!=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userQuery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.getAge(),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::getAge,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userQuery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.getAge());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.lt(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null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!=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userQuery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.getAge2(),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::getAge,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userQuery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.getAge2());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userDao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.selectList(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79935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条件参数控制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sz="2400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条件参数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控制（链式编程）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1" y="4440277"/>
            <a:ext cx="10749598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LambdaQueryWrapper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lqw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LambdaQueryWrapper&lt;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null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!=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userQuery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.getAge(),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::getAge,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userQuery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.getAge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())</a:t>
            </a:r>
            <a:endParaRPr lang="en-US" altLang="zh-CN" sz="1400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lt(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null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!=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userQuery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.getAge2(),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::getAge,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userQuery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.getAge2());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userDao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.selectList(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0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条件查询</a:t>
            </a:r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null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值判定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25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查询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投影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1" y="2082062"/>
            <a:ext cx="10749598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LambdaQueryWrapper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lqw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LambdaQueryWrapper&lt;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select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::getId,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::getName,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::getAge);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userDao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.selectList(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6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9836617" cy="79935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查询结果包含模型类中部分属性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sz="240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查询结果包含模型类中未定义的属性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1" y="3964021"/>
            <a:ext cx="10749598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QueryWrapper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qm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QueryWrapper&lt;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qm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select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"count(*) as nums,gender"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qm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groupBy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"gender"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maps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userDao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.selectMaps(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qm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maps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80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build="p"/>
      <p:bldP spid="1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查询投影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99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查询条件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79935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范围匹配（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&gt; 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 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= 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between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模糊匹配（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like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空判定（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null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包含性匹配（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in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分组（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group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排序（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order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……</a:t>
            </a:r>
          </a:p>
          <a:p>
            <a:endParaRPr kumimoji="1" lang="en-US" altLang="zh-CN" sz="600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29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查询条件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1" y="2082062"/>
            <a:ext cx="10749598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LambdaQueryWrapper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lqw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LambdaQueryWrapper&lt;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eq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::getName,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Query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getName()).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eq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::getPassword,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Query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getPassword());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 loginUser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userDao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selectOne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loginUser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endParaRPr lang="zh-CN" altLang="zh-CN" sz="1600" dirty="0">
              <a:latin typeface="Consolas" panose="020B0609020204030204" pitchFamily="49" charset="0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8050734" cy="79935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用户登录（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eq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匹配）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sz="2000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zh-CN" sz="180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购物设定价格区间、户籍设定年龄区间（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le 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ge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匹配  或  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between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匹配）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1" y="3964021"/>
            <a:ext cx="10749598" cy="231877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LambdaQueryWrapper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lqw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LambdaQueryWrapper&lt;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//方案一：设定上限下限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.le(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::getAge,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userQuery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.getAge()).ge(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::getAge,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userQuery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.getAge2());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//方案二：设定范围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between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::getAge,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userQuery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.getAge(),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userQuery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.getAge2());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userList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.selectList(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endParaRPr lang="zh-CN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487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查询条件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1" y="2082062"/>
            <a:ext cx="10749598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LambdaQueryWrapper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lqw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LambdaQueryWrapper&lt;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likeLeft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::getTel,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userQuery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.getTel());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userList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userDao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.selectList(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7803391" cy="458454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查信息，搜索新闻（非全文检索版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：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like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匹配）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sz="240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sz="1200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sz="180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统计报表（分组查询聚合函数）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1" y="3987696"/>
            <a:ext cx="10749598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QueryWrapper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qw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QueryWrapper&lt;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select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"gender"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"count(*) as nums"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groupBy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"gender"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Map&lt;String, Object&gt;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maps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userDao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selectMaps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maps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51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查询条件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559631" cy="458454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更多查询条件设置参看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  <a:hlinkClick r:id="rId2"/>
              </a:rPr>
              <a:t>https://mybatis.plus/guide/wrapper.html#abstractwrapper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27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入门案例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MyBatisPlus</a:t>
            </a:r>
            <a:r>
              <a:rPr kumimoji="1" lang="zh-CN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（简称MP</a:t>
            </a:r>
            <a:r>
              <a:rPr kumimoji="1" lang="zh-CN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r>
              <a:rPr kumimoji="1" lang="zh-CN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是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基于</a:t>
            </a:r>
            <a:r>
              <a:rPr kumimoji="1" lang="zh-CN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MyBatis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框架基础上开发的</a:t>
            </a:r>
            <a:r>
              <a:rPr kumimoji="1" lang="zh-CN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增强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型</a:t>
            </a:r>
            <a:r>
              <a:rPr kumimoji="1" lang="zh-CN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工具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，旨在</a:t>
            </a:r>
            <a:r>
              <a:rPr kumimoji="1" lang="zh-CN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简化</a:t>
            </a:r>
            <a:r>
              <a:rPr kumimoji="1" lang="zh-CN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开发、提高</a:t>
            </a:r>
            <a:r>
              <a:rPr kumimoji="1" lang="zh-CN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效率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开发方式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基于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MyBatis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使用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MyBatisPlus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基于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使用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MyBatisPlus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基于</a:t>
            </a:r>
            <a:r>
              <a:rPr kumimoji="1" lang="en-US" altLang="zh-CN" dirty="0" err="1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使用</a:t>
            </a:r>
            <a:r>
              <a:rPr kumimoji="1" lang="en-US" altLang="zh-CN" dirty="0" err="1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MyBatisPlus</a:t>
            </a:r>
            <a:endParaRPr kumimoji="1" lang="zh-CN" altLang="zh-CN" dirty="0">
              <a:solidFill>
                <a:srgbClr val="AD2B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30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查询条件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范围匹配（</a:t>
            </a:r>
            <a:r>
              <a:rPr lang="en-US" altLang="zh-CN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&gt; </a:t>
            </a:r>
            <a:r>
              <a:rPr lang="zh-CN" altLang="en-US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 </a:t>
            </a:r>
            <a:r>
              <a:rPr lang="en-US" altLang="zh-CN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= </a:t>
            </a:r>
            <a:r>
              <a:rPr lang="zh-CN" altLang="en-US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lang="en-US" altLang="zh-CN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between</a:t>
            </a:r>
            <a:r>
              <a:rPr lang="zh-CN" altLang="en-US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endParaRPr lang="en-US" altLang="zh-CN" b="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模糊匹配（</a:t>
            </a:r>
            <a:r>
              <a:rPr lang="en-US" altLang="zh-CN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like</a:t>
            </a:r>
            <a:r>
              <a:rPr lang="zh-CN" altLang="en-US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endParaRPr lang="en-US" altLang="zh-CN" b="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空判定（</a:t>
            </a:r>
            <a:r>
              <a:rPr lang="en-US" altLang="zh-CN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null</a:t>
            </a:r>
            <a:r>
              <a:rPr lang="zh-CN" altLang="en-US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endParaRPr lang="en-US" altLang="zh-CN" b="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包含性匹配（</a:t>
            </a:r>
            <a:r>
              <a:rPr lang="en-US" altLang="zh-CN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in</a:t>
            </a:r>
            <a:r>
              <a:rPr lang="zh-CN" altLang="en-US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endParaRPr lang="en-US" altLang="zh-CN" b="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分组（</a:t>
            </a:r>
            <a:r>
              <a:rPr lang="en-US" altLang="zh-CN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group</a:t>
            </a:r>
            <a:r>
              <a:rPr lang="zh-CN" altLang="en-US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endParaRPr lang="en-US" altLang="zh-CN" b="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排序（</a:t>
            </a:r>
            <a:r>
              <a:rPr lang="en-US" altLang="zh-CN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order</a:t>
            </a:r>
            <a:r>
              <a:rPr lang="zh-CN" altLang="en-US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endParaRPr lang="en-US" altLang="zh-CN" b="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……</a:t>
            </a: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查询</a:t>
            </a:r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API</a:t>
            </a:r>
            <a:endParaRPr lang="en-US" altLang="zh-CN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69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入门练习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题目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：</a:t>
            </a:r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基于</a:t>
            </a:r>
            <a:r>
              <a:rPr lang="en-US" altLang="zh-CN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MyBatisPlus_Ex1</a:t>
            </a:r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模块，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完成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Top5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功能的开发</a:t>
            </a:r>
            <a:endParaRPr lang="en-US" altLang="zh-CN" dirty="0" smtClean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说明：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①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：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Top5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指根据销售量排序（提示：对销售量进行降序排序）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②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：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Top5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是仅获取前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5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条数据（提示：使用分页功能控制数据显示数量）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68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字段映射与表名映射</a:t>
            </a: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9777" y="1725682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问题一：表字段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与编码属性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设计不同步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064566" y="2211458"/>
            <a:ext cx="4680000" cy="267765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CREATE TABLE </a:t>
            </a: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</a:t>
            </a:r>
            <a:r>
              <a:rPr lang="en-US" altLang="zh-CN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 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`id</a:t>
            </a: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 bigint(</a:t>
            </a:r>
            <a:r>
              <a:rPr lang="en-US" altLang="zh-CN" sz="1400" dirty="0" smtClean="0">
                <a:solidFill>
                  <a:srgbClr val="0000FF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20</a:t>
            </a: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NOT NULL AUTO_</a:t>
            </a: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INCREMENT,</a:t>
            </a:r>
            <a:endParaRPr lang="zh-CN" altLang="en-US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`name</a:t>
            </a: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 varchar(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32</a:t>
            </a: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),</a:t>
            </a:r>
            <a:endParaRPr lang="zh-CN" altLang="en-US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`</a:t>
            </a: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pwd` varchar(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32</a:t>
            </a: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),</a:t>
            </a:r>
            <a:endParaRPr lang="zh-CN" altLang="en-US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`age</a:t>
            </a: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 int(</a:t>
            </a:r>
            <a:r>
              <a:rPr lang="en-US" altLang="zh-CN" sz="1400" dirty="0" smtClean="0">
                <a:solidFill>
                  <a:srgbClr val="0000FF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3</a:t>
            </a: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),</a:t>
            </a:r>
            <a:endParaRPr lang="zh-CN" altLang="en-US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`tel</a:t>
            </a: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 varchar(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32</a:t>
            </a: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),</a:t>
            </a:r>
            <a:endParaRPr lang="zh-CN" altLang="en-US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PRIMARY KEY (`id`)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6749375" y="2211458"/>
            <a:ext cx="4490847" cy="235449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password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zh-CN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389036" y="3227828"/>
            <a:ext cx="411189" cy="350254"/>
          </a:xfrm>
          <a:prstGeom prst="ellipse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602875" y="3227828"/>
            <a:ext cx="1043796" cy="350254"/>
          </a:xfrm>
          <a:prstGeom prst="ellipse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1" name="弧形 10"/>
          <p:cNvSpPr/>
          <p:nvPr/>
        </p:nvSpPr>
        <p:spPr>
          <a:xfrm flipH="1">
            <a:off x="1456694" y="2717365"/>
            <a:ext cx="7614450" cy="1802921"/>
          </a:xfrm>
          <a:prstGeom prst="arc">
            <a:avLst>
              <a:gd name="adj1" fmla="val 11137465"/>
              <a:gd name="adj2" fmla="val 21264386"/>
            </a:avLst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3" name="椭圆形标注 12"/>
          <p:cNvSpPr/>
          <p:nvPr/>
        </p:nvSpPr>
        <p:spPr>
          <a:xfrm>
            <a:off x="9249187" y="2655949"/>
            <a:ext cx="627321" cy="499730"/>
          </a:xfrm>
          <a:prstGeom prst="wedgeEllipseCallout">
            <a:avLst>
              <a:gd name="adj1" fmla="val -30550"/>
              <a:gd name="adj2" fmla="val 57925"/>
            </a:avLst>
          </a:prstGeom>
          <a:solidFill>
            <a:schemeClr val="bg1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你改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5" name="椭圆形标注 14"/>
          <p:cNvSpPr/>
          <p:nvPr/>
        </p:nvSpPr>
        <p:spPr>
          <a:xfrm>
            <a:off x="686779" y="2854395"/>
            <a:ext cx="627321" cy="499730"/>
          </a:xfrm>
          <a:prstGeom prst="wedgeEllipseCallout">
            <a:avLst>
              <a:gd name="adj1" fmla="val 46886"/>
              <a:gd name="adj2" fmla="val 46489"/>
            </a:avLst>
          </a:prstGeom>
          <a:solidFill>
            <a:schemeClr val="bg1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你改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6749375" y="2211458"/>
            <a:ext cx="4680000" cy="267765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@TableField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"pwd"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password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zh-CN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椭圆形标注 17"/>
          <p:cNvSpPr/>
          <p:nvPr/>
        </p:nvSpPr>
        <p:spPr>
          <a:xfrm>
            <a:off x="9249187" y="2655949"/>
            <a:ext cx="627321" cy="499730"/>
          </a:xfrm>
          <a:prstGeom prst="wedgeEllipseCallout">
            <a:avLst>
              <a:gd name="adj1" fmla="val -30550"/>
              <a:gd name="adj2" fmla="val 57925"/>
            </a:avLst>
          </a:prstGeom>
          <a:solidFill>
            <a:schemeClr val="bg1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我</a:t>
            </a:r>
            <a:r>
              <a:rPr lang="zh-CN" altLang="en-US" sz="1600" dirty="0" smtClean="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改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86778" y="2854395"/>
            <a:ext cx="627321" cy="499730"/>
            <a:chOff x="1343818" y="5877363"/>
            <a:chExt cx="627321" cy="499730"/>
          </a:xfrm>
        </p:grpSpPr>
        <p:sp>
          <p:nvSpPr>
            <p:cNvPr id="19" name="椭圆形标注 18"/>
            <p:cNvSpPr/>
            <p:nvPr/>
          </p:nvSpPr>
          <p:spPr>
            <a:xfrm>
              <a:off x="1343818" y="5877363"/>
              <a:ext cx="627321" cy="499730"/>
            </a:xfrm>
            <a:prstGeom prst="wedgeEllipseCallout">
              <a:avLst>
                <a:gd name="adj1" fmla="val 46886"/>
                <a:gd name="adj2" fmla="val 46489"/>
              </a:avLst>
            </a:prstGeom>
            <a:solidFill>
              <a:schemeClr val="bg1"/>
            </a:solidFill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7133" y="5954517"/>
              <a:ext cx="400689" cy="3454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01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8" grpId="0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1" grpId="0" animBg="1"/>
      <p:bldP spid="11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8" grpId="0" animBg="1"/>
      <p:bldP spid="18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字段映射与表名映射</a:t>
            </a: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名称：</a:t>
            </a:r>
            <a:r>
              <a:rPr lang="zh-CN" altLang="zh-CN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@</a:t>
            </a:r>
            <a:r>
              <a:rPr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TableField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类型：</a:t>
            </a:r>
            <a:r>
              <a:rPr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属性注解</a:t>
            </a:r>
            <a:endParaRPr lang="en-US" altLang="zh-CN" b="1" dirty="0" smtClean="0">
              <a:solidFill>
                <a:srgbClr val="AD2B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位置：模型类属性定义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上方</a:t>
            </a:r>
            <a:endParaRPr lang="en-US" altLang="zh-CN" dirty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作用：设置当前属性对应的数据库表中的字段关系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范例：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相关属性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702038" lvl="1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value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（默认）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：设置数据库表字段名称</a:t>
            </a:r>
            <a:endParaRPr lang="en-US" altLang="zh-CN" dirty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3573612"/>
            <a:ext cx="10225116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@TableField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"pwd"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password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1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字段映射与表名映射</a:t>
            </a: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9776" y="1745806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问题二：编码中添加了数据库中未定义的属性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064566" y="2211458"/>
            <a:ext cx="4680000" cy="264303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CREATE TABLE `</a:t>
            </a:r>
            <a:r>
              <a:rPr lang="en-US" altLang="zh-CN" sz="1400" dirty="0">
                <a:latin typeface="Consolas" panose="020B0609020204030204" pitchFamily="49" charset="0"/>
                <a:ea typeface="Alibaba PuHuiTi R"/>
              </a:rPr>
              <a:t>user</a:t>
            </a: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` (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  `id` bigint(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20</a:t>
            </a: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) NOT NULL AUTO_INCREMENT,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  `name` varchar(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32</a:t>
            </a: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  `pwd` varchar(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32</a:t>
            </a: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  `age` int(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3</a:t>
            </a: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  `tel` varchar(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32</a:t>
            </a: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  PRIMARY KEY (`id`)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)</a:t>
            </a: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6749374" y="2211458"/>
            <a:ext cx="4680000" cy="267765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@TableField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(value=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"pwd"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password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tel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6749374" y="2211458"/>
            <a:ext cx="4680000" cy="300082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@TableField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(value=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"pwd"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password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tel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online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6749374" y="2211458"/>
            <a:ext cx="4680000" cy="332398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@TableField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(value=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"pwd"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password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tel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@TableField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exist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false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online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42680" y="4186335"/>
            <a:ext cx="3178628" cy="322829"/>
          </a:xfrm>
          <a:prstGeom prst="rect">
            <a:avLst/>
          </a:prstGeom>
          <a:noFill/>
          <a:ln>
            <a:solidFill>
              <a:srgbClr val="AD2B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29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3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4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6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5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1" grpId="0" animBg="1"/>
      <p:bldP spid="22" grpId="0" animBg="1"/>
      <p:bldP spid="22" grpId="1" animBg="1"/>
      <p:bldP spid="23" grpId="0" animBg="1"/>
      <p:bldP spid="7" grpId="0" animBg="1"/>
      <p:bldP spid="7" grpId="2" animBg="1"/>
      <p:bldP spid="7" grpId="3" animBg="1"/>
      <p:bldP spid="7" grpId="4" animBg="1"/>
      <p:bldP spid="7" grpId="5" animBg="1"/>
      <p:bldP spid="7" grpId="6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字段映射与表名映射</a:t>
            </a: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名称：</a:t>
            </a:r>
            <a:r>
              <a:rPr lang="zh-CN" altLang="zh-CN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@</a:t>
            </a:r>
            <a:r>
              <a:rPr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TableField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类型：</a:t>
            </a:r>
            <a:r>
              <a:rPr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属性注解</a:t>
            </a:r>
            <a:endParaRPr lang="en-US" altLang="zh-CN" b="1" dirty="0" smtClean="0">
              <a:solidFill>
                <a:srgbClr val="AD2B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位置：模型类属性定义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上方</a:t>
            </a:r>
            <a:endParaRPr lang="en-US" altLang="zh-CN" dirty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作用：设置当前属性对应的数据库表中的字段关系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范例：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相关属性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644888" lvl="1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value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：设置数据库表字段名称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644888" lvl="1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exist</a:t>
            </a:r>
            <a:r>
              <a:rPr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：设置属性在数据库表字段中是否存在，默认为</a:t>
            </a:r>
            <a:r>
              <a:rPr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true</a:t>
            </a:r>
            <a:r>
              <a:rPr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。此属性无法与</a:t>
            </a:r>
            <a:r>
              <a:rPr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value</a:t>
            </a:r>
            <a:r>
              <a:rPr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合并使用</a:t>
            </a:r>
            <a:endParaRPr lang="en-US" altLang="zh-CN" b="1" dirty="0">
              <a:solidFill>
                <a:srgbClr val="AD2B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3573612"/>
            <a:ext cx="10225116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@TableField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exist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false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online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87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字段映射与表名映射</a:t>
            </a: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问题三：采用默认查询开放了更多的字段查看权限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064566" y="2719458"/>
            <a:ext cx="4680000" cy="264303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CREATE TABLE `</a:t>
            </a:r>
            <a:r>
              <a:rPr lang="en-US" altLang="zh-CN" sz="1400" dirty="0">
                <a:latin typeface="Consolas" panose="020B0609020204030204" pitchFamily="49" charset="0"/>
                <a:ea typeface="Alibaba PuHuiTi R"/>
              </a:rPr>
              <a:t>user</a:t>
            </a: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` (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  `id` bigint(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20</a:t>
            </a: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) NOT NULL AUTO_INCREMENT,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  `name` varchar(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32</a:t>
            </a: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  `pwd` varchar(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32</a:t>
            </a: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  `age` int(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3</a:t>
            </a: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  `tel` varchar(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32</a:t>
            </a: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  PRIMARY KEY (`id`)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)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6749375" y="2719458"/>
            <a:ext cx="4679999" cy="328827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@TableField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(value=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"pwd"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password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tel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@TableField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(exist 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false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online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064567" y="2138285"/>
            <a:ext cx="10364807" cy="38087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Consolas" panose="020B0609020204030204" pitchFamily="49" charset="0"/>
                <a:sym typeface="Consolas" panose="020B0609020204030204" pitchFamily="49" charset="0"/>
              </a:rPr>
              <a:t>SELECT * FROM USER</a:t>
            </a:r>
            <a:endParaRPr lang="zh-CN" altLang="zh-CN" sz="14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064567" y="2138285"/>
            <a:ext cx="10364807" cy="41549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Consolas" panose="020B0609020204030204" pitchFamily="49" charset="0"/>
                <a:sym typeface="Consolas" panose="020B0609020204030204" pitchFamily="49" charset="0"/>
              </a:rPr>
              <a:t>SELECT id</a:t>
            </a:r>
            <a:r>
              <a:rPr lang="en-US" altLang="zh-CN" sz="1400" dirty="0" smtClean="0">
                <a:latin typeface="Consolas" panose="020B0609020204030204" pitchFamily="49" charset="0"/>
                <a:sym typeface="Consolas" panose="020B0609020204030204" pitchFamily="49" charset="0"/>
              </a:rPr>
              <a:t>, name, </a:t>
            </a:r>
            <a:r>
              <a:rPr lang="en-US" altLang="zh-CN" sz="1400" b="1" dirty="0" err="1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pwd</a:t>
            </a:r>
            <a:r>
              <a:rPr lang="en-US" altLang="zh-CN" sz="1400" dirty="0" smtClean="0">
                <a:latin typeface="Consolas" panose="020B0609020204030204" pitchFamily="49" charset="0"/>
                <a:sym typeface="Consolas" panose="020B0609020204030204" pitchFamily="49" charset="0"/>
              </a:rPr>
              <a:t>, age, </a:t>
            </a:r>
            <a:r>
              <a:rPr lang="en-US" altLang="zh-CN" sz="1400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tel</a:t>
            </a:r>
            <a:r>
              <a:rPr lang="en-US" altLang="zh-CN" sz="1400" dirty="0" smtClean="0">
                <a:latin typeface="Consolas" panose="020B0609020204030204" pitchFamily="49" charset="0"/>
                <a:sym typeface="Consolas" panose="020B0609020204030204" pitchFamily="49" charset="0"/>
              </a:rPr>
              <a:t>, </a:t>
            </a:r>
            <a:r>
              <a:rPr lang="en-US" altLang="zh-CN" sz="1400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speciality</a:t>
            </a:r>
            <a:r>
              <a:rPr lang="en-US" altLang="zh-CN" sz="1400" dirty="0" smtClean="0">
                <a:latin typeface="Consolas" panose="020B0609020204030204" pitchFamily="49" charset="0"/>
                <a:sym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  <a:sym typeface="Consolas" panose="020B0609020204030204" pitchFamily="49" charset="0"/>
              </a:rPr>
              <a:t>FROM </a:t>
            </a:r>
            <a:r>
              <a:rPr lang="en-US" altLang="zh-CN" sz="1400" dirty="0" smtClean="0">
                <a:latin typeface="Consolas" panose="020B0609020204030204" pitchFamily="49" charset="0"/>
                <a:sym typeface="Consolas" panose="020B0609020204030204" pitchFamily="49" charset="0"/>
              </a:rPr>
              <a:t>user </a:t>
            </a:r>
            <a:endParaRPr lang="zh-CN" altLang="zh-CN" sz="14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6749375" y="2719458"/>
            <a:ext cx="4680000" cy="332398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@TableField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(value=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"pwd"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select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false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password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tel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@TableField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(exist 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false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online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10" grpId="0" animBg="1"/>
      <p:bldP spid="11" grpId="0" animBg="1"/>
      <p:bldP spid="12" grpId="0" animBg="1"/>
      <p:bldP spid="1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字段映射与表名映射</a:t>
            </a: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名称：</a:t>
            </a:r>
            <a:r>
              <a:rPr lang="zh-CN" altLang="zh-CN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@</a:t>
            </a:r>
            <a:r>
              <a:rPr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TableField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类型：</a:t>
            </a:r>
            <a:r>
              <a:rPr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属性注解</a:t>
            </a:r>
            <a:endParaRPr lang="en-US" altLang="zh-CN" b="1" dirty="0" smtClean="0">
              <a:solidFill>
                <a:srgbClr val="AD2B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位置：模型类属性定义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上方</a:t>
            </a:r>
            <a:endParaRPr lang="en-US" altLang="zh-CN" dirty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作用：设置当前属性对应的数据库表中的字段关系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范例：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相关属性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644888" lvl="1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value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：设置数据库表字段名称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644888" lvl="1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exist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：设置属性在数据库表字段中是否存在，默认为</a:t>
            </a:r>
            <a:r>
              <a:rPr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true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。此属性无法与</a:t>
            </a:r>
            <a:r>
              <a:rPr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value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合并使用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644888" lvl="1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select</a:t>
            </a:r>
            <a:r>
              <a:rPr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：设置属性是否参与查询，此属性与</a:t>
            </a:r>
            <a:r>
              <a:rPr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select()</a:t>
            </a:r>
            <a:r>
              <a:rPr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映射配置不冲突</a:t>
            </a:r>
            <a:endParaRPr lang="en-US" altLang="zh-CN" b="1" dirty="0">
              <a:solidFill>
                <a:srgbClr val="AD2B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3573612"/>
            <a:ext cx="10225116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@TableField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(value=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"pwd"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select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false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password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05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字段映射与表名映射</a:t>
            </a: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问题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四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：表名与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编码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开发设计不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同步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064566" y="2211458"/>
            <a:ext cx="4680000" cy="267765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CREATE TABLE </a:t>
            </a:r>
            <a:r>
              <a:rPr lang="zh-CN" altLang="en-US" sz="1400" dirty="0" smtClean="0">
                <a:latin typeface="Consolas" panose="020B0609020204030204" pitchFamily="49" charset="0"/>
                <a:ea typeface="Alibaba PuHuiTi R"/>
              </a:rPr>
              <a:t>`</a:t>
            </a:r>
            <a:r>
              <a:rPr lang="en-US" altLang="zh-CN" sz="1400" b="1" dirty="0" err="1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</a:rPr>
              <a:t>tbl_user</a:t>
            </a: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` (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  `id` bigint(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20</a:t>
            </a: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) NOT NULL AUTO_INCREMENT,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  `name` varchar(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32</a:t>
            </a: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  `pwd` varchar(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32</a:t>
            </a: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  `age` int(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3</a:t>
            </a: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  `tel` varchar(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32</a:t>
            </a: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  PRIMARY KEY (`id`)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)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6749374" y="2211458"/>
            <a:ext cx="4680000" cy="328827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@TableField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(value=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"pwd"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,select 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false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password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tel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@TableField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(exist 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false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online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6749374" y="2211458"/>
            <a:ext cx="4680000" cy="36114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"tbl_user"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@TableField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(value=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"pwd"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,select 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false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password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tel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@TableField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(exist 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false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online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10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10" grpId="0" animBg="1"/>
      <p:bldP spid="1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字段映射与表名映射</a:t>
            </a: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名称：</a:t>
            </a:r>
            <a:r>
              <a:rPr lang="zh-CN" altLang="zh-CN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@</a:t>
            </a:r>
            <a:r>
              <a:rPr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TableName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类型：</a:t>
            </a:r>
            <a:r>
              <a:rPr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类注解</a:t>
            </a:r>
            <a:endParaRPr lang="en-US" altLang="zh-CN" b="1" dirty="0" smtClean="0">
              <a:solidFill>
                <a:srgbClr val="AD2B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位置：模型类定义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上方</a:t>
            </a:r>
            <a:endParaRPr lang="en-US" altLang="zh-CN" dirty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作用：设置当前类对应与数据库表关系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范例：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相关属性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644888" lvl="1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value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：设置数据库表名称</a:t>
            </a:r>
            <a:endParaRPr lang="en-US" altLang="zh-CN" b="1" dirty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3573612"/>
            <a:ext cx="10225116" cy="134928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"tbl_user"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58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入门案例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整合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MyBatis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开发过程（复习）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创建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工程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勾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选配置使用的技术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设置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dataSource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相关属性（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JDBC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参数）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定义数据层接口映射配置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zh-CN" altLang="zh-CN" dirty="0">
              <a:solidFill>
                <a:srgbClr val="AD2B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80969" y="3579361"/>
            <a:ext cx="7218943" cy="3102973"/>
            <a:chOff x="973121" y="2300818"/>
            <a:chExt cx="10216849" cy="4287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3459" y="2300818"/>
              <a:ext cx="5096511" cy="428714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121" y="2300818"/>
              <a:ext cx="4679382" cy="4287140"/>
            </a:xfrm>
            <a:prstGeom prst="rect">
              <a:avLst/>
            </a:prstGeom>
          </p:spPr>
        </p:pic>
        <p:sp>
          <p:nvSpPr>
            <p:cNvPr id="8" name="文本占位符 5">
              <a:extLst>
                <a:ext uri="{FF2B5EF4-FFF2-40B4-BE49-F238E27FC236}">
                  <a16:creationId xmlns:a16="http://schemas.microsoft.com/office/drawing/2014/main" id="{E6A5B2E9-20AC-4044-8B4A-8E35420DCA84}"/>
                </a:ext>
              </a:extLst>
            </p:cNvPr>
            <p:cNvSpPr txBox="1">
              <a:spLocks/>
            </p:cNvSpPr>
            <p:nvPr/>
          </p:nvSpPr>
          <p:spPr>
            <a:xfrm>
              <a:off x="1989433" y="4185793"/>
              <a:ext cx="412033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2400" kern="1200" dirty="0">
                  <a:solidFill>
                    <a:srgbClr val="AD2B2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 smtClean="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①</a:t>
              </a:r>
              <a:endParaRPr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</p:txBody>
        </p:sp>
        <p:sp>
          <p:nvSpPr>
            <p:cNvPr id="9" name="文本占位符 5">
              <a:extLst>
                <a:ext uri="{FF2B5EF4-FFF2-40B4-BE49-F238E27FC236}">
                  <a16:creationId xmlns:a16="http://schemas.microsoft.com/office/drawing/2014/main" id="{E6A5B2E9-20AC-4044-8B4A-8E35420DCA84}"/>
                </a:ext>
              </a:extLst>
            </p:cNvPr>
            <p:cNvSpPr txBox="1">
              <a:spLocks/>
            </p:cNvSpPr>
            <p:nvPr/>
          </p:nvSpPr>
          <p:spPr>
            <a:xfrm>
              <a:off x="2237981" y="2930632"/>
              <a:ext cx="412033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2400" kern="1200" dirty="0">
                  <a:solidFill>
                    <a:srgbClr val="AD2B2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 smtClean="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②</a:t>
              </a:r>
              <a:endParaRPr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</p:txBody>
        </p:sp>
        <p:sp>
          <p:nvSpPr>
            <p:cNvPr id="10" name="文本占位符 5">
              <a:extLst>
                <a:ext uri="{FF2B5EF4-FFF2-40B4-BE49-F238E27FC236}">
                  <a16:creationId xmlns:a16="http://schemas.microsoft.com/office/drawing/2014/main" id="{E6A5B2E9-20AC-4044-8B4A-8E35420DCA84}"/>
                </a:ext>
              </a:extLst>
            </p:cNvPr>
            <p:cNvSpPr txBox="1">
              <a:spLocks/>
            </p:cNvSpPr>
            <p:nvPr/>
          </p:nvSpPr>
          <p:spPr>
            <a:xfrm>
              <a:off x="3888246" y="5886855"/>
              <a:ext cx="412033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2400" kern="1200" dirty="0">
                  <a:solidFill>
                    <a:srgbClr val="AD2B2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 smtClean="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③</a:t>
              </a:r>
              <a:endParaRPr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</p:txBody>
        </p:sp>
        <p:sp>
          <p:nvSpPr>
            <p:cNvPr id="11" name="文本占位符 5">
              <a:extLst>
                <a:ext uri="{FF2B5EF4-FFF2-40B4-BE49-F238E27FC236}">
                  <a16:creationId xmlns:a16="http://schemas.microsoft.com/office/drawing/2014/main" id="{E6A5B2E9-20AC-4044-8B4A-8E35420DCA84}"/>
                </a:ext>
              </a:extLst>
            </p:cNvPr>
            <p:cNvSpPr txBox="1">
              <a:spLocks/>
            </p:cNvSpPr>
            <p:nvPr/>
          </p:nvSpPr>
          <p:spPr>
            <a:xfrm>
              <a:off x="7503941" y="3890178"/>
              <a:ext cx="412033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2400" kern="1200" dirty="0">
                  <a:solidFill>
                    <a:srgbClr val="AD2B2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 smtClean="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⑤</a:t>
              </a:r>
              <a:endParaRPr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</p:txBody>
        </p:sp>
        <p:sp>
          <p:nvSpPr>
            <p:cNvPr id="12" name="文本占位符 5">
              <a:extLst>
                <a:ext uri="{FF2B5EF4-FFF2-40B4-BE49-F238E27FC236}">
                  <a16:creationId xmlns:a16="http://schemas.microsoft.com/office/drawing/2014/main" id="{E6A5B2E9-20AC-4044-8B4A-8E35420DCA84}"/>
                </a:ext>
              </a:extLst>
            </p:cNvPr>
            <p:cNvSpPr txBox="1">
              <a:spLocks/>
            </p:cNvSpPr>
            <p:nvPr/>
          </p:nvSpPr>
          <p:spPr>
            <a:xfrm>
              <a:off x="7392798" y="2633244"/>
              <a:ext cx="412033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2400" kern="1200" dirty="0">
                  <a:solidFill>
                    <a:srgbClr val="AD2B2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 smtClean="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④</a:t>
              </a:r>
              <a:endParaRPr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</p:txBody>
        </p:sp>
        <p:sp>
          <p:nvSpPr>
            <p:cNvPr id="13" name="文本占位符 5">
              <a:extLst>
                <a:ext uri="{FF2B5EF4-FFF2-40B4-BE49-F238E27FC236}">
                  <a16:creationId xmlns:a16="http://schemas.microsoft.com/office/drawing/2014/main" id="{E6A5B2E9-20AC-4044-8B4A-8E35420DCA84}"/>
                </a:ext>
              </a:extLst>
            </p:cNvPr>
            <p:cNvSpPr txBox="1">
              <a:spLocks/>
            </p:cNvSpPr>
            <p:nvPr/>
          </p:nvSpPr>
          <p:spPr>
            <a:xfrm>
              <a:off x="7434073" y="4859091"/>
              <a:ext cx="412033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2400" kern="1200" dirty="0">
                  <a:solidFill>
                    <a:srgbClr val="AD2B2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⑥</a:t>
              </a:r>
            </a:p>
          </p:txBody>
        </p:sp>
        <p:sp>
          <p:nvSpPr>
            <p:cNvPr id="14" name="文本占位符 5">
              <a:extLst>
                <a:ext uri="{FF2B5EF4-FFF2-40B4-BE49-F238E27FC236}">
                  <a16:creationId xmlns:a16="http://schemas.microsoft.com/office/drawing/2014/main" id="{E6A5B2E9-20AC-4044-8B4A-8E35420DCA84}"/>
                </a:ext>
              </a:extLst>
            </p:cNvPr>
            <p:cNvSpPr txBox="1">
              <a:spLocks/>
            </p:cNvSpPr>
            <p:nvPr/>
          </p:nvSpPr>
          <p:spPr>
            <a:xfrm>
              <a:off x="9513077" y="5886855"/>
              <a:ext cx="412033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2400" kern="1200" dirty="0">
                  <a:solidFill>
                    <a:srgbClr val="AD2B2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 smtClean="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⑦</a:t>
              </a:r>
              <a:endParaRPr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80969" y="3579361"/>
            <a:ext cx="4947365" cy="3102973"/>
            <a:chOff x="912260" y="2117580"/>
            <a:chExt cx="7011055" cy="4397313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2260" y="2117580"/>
              <a:ext cx="7011055" cy="4397313"/>
            </a:xfrm>
            <a:prstGeom prst="rect">
              <a:avLst/>
            </a:prstGeom>
          </p:spPr>
        </p:pic>
        <p:sp>
          <p:nvSpPr>
            <p:cNvPr id="17" name="椭圆 16"/>
            <p:cNvSpPr/>
            <p:nvPr/>
          </p:nvSpPr>
          <p:spPr>
            <a:xfrm>
              <a:off x="3479800" y="2781300"/>
              <a:ext cx="241300" cy="241300"/>
            </a:xfrm>
            <a:prstGeom prst="ellipse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443663" y="3024188"/>
              <a:ext cx="1176338" cy="185739"/>
            </a:xfrm>
            <a:prstGeom prst="roundRect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19" name="弧形 18"/>
            <p:cNvSpPr/>
            <p:nvPr/>
          </p:nvSpPr>
          <p:spPr>
            <a:xfrm>
              <a:off x="3413639" y="2529992"/>
              <a:ext cx="3117335" cy="1112199"/>
            </a:xfrm>
            <a:prstGeom prst="arc">
              <a:avLst>
                <a:gd name="adj1" fmla="val 11533199"/>
                <a:gd name="adj2" fmla="val 21158782"/>
              </a:avLst>
            </a:prstGeom>
            <a:ln w="25400">
              <a:solidFill>
                <a:srgbClr val="AD2B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6443663" y="2807976"/>
              <a:ext cx="1176338" cy="185739"/>
            </a:xfrm>
            <a:prstGeom prst="roundRect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21" name="弧形 20"/>
            <p:cNvSpPr/>
            <p:nvPr/>
          </p:nvSpPr>
          <p:spPr>
            <a:xfrm rot="19768244">
              <a:off x="3287077" y="3581817"/>
              <a:ext cx="3628152" cy="1112199"/>
            </a:xfrm>
            <a:prstGeom prst="arc">
              <a:avLst>
                <a:gd name="adj1" fmla="val 11343685"/>
                <a:gd name="adj2" fmla="val 21158782"/>
              </a:avLst>
            </a:prstGeom>
            <a:ln w="25400">
              <a:solidFill>
                <a:srgbClr val="AD2B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466763" y="4728983"/>
              <a:ext cx="241300" cy="241300"/>
            </a:xfrm>
            <a:prstGeom prst="ellipse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</p:grpSp>
      <p:sp>
        <p:nvSpPr>
          <p:cNvPr id="23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080969" y="3579361"/>
            <a:ext cx="7200000" cy="235449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spring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datasource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type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com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alibaba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druid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pool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DruidDataSource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driver-class-name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com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mysql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cj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jdbc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Driver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url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jdbc:mysql://localhost:3306/mybatisplus_db?serverTimezone=UTC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username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root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password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root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080969" y="3579361"/>
            <a:ext cx="7200000" cy="167244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@Mapper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interface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UserDao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@Select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"select * from 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where id=#{id}"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getById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id);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34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字段映射与表名映射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15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条件查询</a:t>
            </a:r>
            <a:endParaRPr lang="en-US" altLang="zh-CN" dirty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查询映射</a:t>
            </a:r>
            <a:endParaRPr lang="en-US" altLang="zh-CN" dirty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查询条件</a:t>
            </a:r>
            <a:endParaRPr lang="en-US" altLang="zh-CN" dirty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字段映射与表名映射</a:t>
            </a:r>
            <a:endParaRPr lang="en-US" altLang="zh-CN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01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DML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124494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Insert</a:t>
            </a:r>
          </a:p>
          <a:p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Delete</a:t>
            </a:r>
          </a:p>
          <a:p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Update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04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37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DML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id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生成策略控制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不同的表应用不同的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id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生成策略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日志：自增（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1,2,3,4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，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……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购物订单：特殊规则（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FQ23948AK3843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外卖单：关联地区日期等信息（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10 04 20200314 34 91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关系表：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可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省略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id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2193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id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生成策略控制</a:t>
            </a: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名称：</a:t>
            </a:r>
            <a:r>
              <a:rPr lang="zh-CN" altLang="zh-CN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@</a:t>
            </a:r>
            <a:r>
              <a:rPr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TableId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类型：</a:t>
            </a:r>
            <a:r>
              <a:rPr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属性注解</a:t>
            </a:r>
            <a:endParaRPr lang="en-US" altLang="zh-CN" b="1" dirty="0" smtClean="0">
              <a:solidFill>
                <a:srgbClr val="AD2B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位置：模型类中用于表示主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键的属性定义上方</a:t>
            </a:r>
            <a:endParaRPr lang="en-US" altLang="zh-CN" dirty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作用：设置当前类中主键属性的生成策略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范例：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相关属性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644888" lvl="1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value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：设置数据库主键名称</a:t>
            </a:r>
            <a:endParaRPr lang="en-US" altLang="zh-CN" b="1" dirty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644888" lvl="1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type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：设置主键属性的生成策略，值参照</a:t>
            </a:r>
            <a:r>
              <a:rPr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IdType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枚举值</a:t>
            </a:r>
            <a:endParaRPr lang="en-US" altLang="zh-CN" b="1" dirty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3573612"/>
            <a:ext cx="10225116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public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User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{</a:t>
            </a:r>
            <a:endParaRPr lang="en-US" altLang="zh-CN" sz="1400" dirty="0" smtClean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  <a:sym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dirty="0" smtClean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</a:t>
            </a: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TableId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(type = IdType.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AUTO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private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Long </a:t>
            </a:r>
            <a:r>
              <a:rPr lang="zh-CN" altLang="zh-CN" sz="1400" b="1" dirty="0" smtClean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}</a:t>
            </a:r>
            <a:endParaRPr lang="zh-CN" altLang="zh-CN" sz="14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DML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30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id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生成策略控制</a:t>
            </a: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2186210"/>
          </a:xfrm>
        </p:spPr>
        <p:txBody>
          <a:bodyPr/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AUTO</a:t>
            </a:r>
            <a:r>
              <a:rPr lang="zh-CN" altLang="zh-CN" dirty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0)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：使用数据库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自增策略控制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生成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NONE(1)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：不设置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生成策略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INPUT</a:t>
            </a:r>
            <a:r>
              <a:rPr lang="zh-CN" altLang="zh-CN" dirty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(2</a:t>
            </a:r>
            <a:r>
              <a:rPr lang="zh-CN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：用户手工输入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ASSIGN_ID(3</a:t>
            </a:r>
            <a:r>
              <a:rPr lang="zh-CN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：雪花算法生成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（可兼容数值型与字符串型）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ASSIGN_UUID(4)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：以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UUID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生成算法作为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生成策略</a:t>
            </a:r>
            <a:endParaRPr lang="zh-CN" altLang="zh-CN" dirty="0">
              <a:solidFill>
                <a:srgbClr val="2626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DML</a:t>
            </a:r>
            <a:r>
              <a:rPr lang="zh-CN" altLang="en-US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4528235"/>
            <a:ext cx="12192000" cy="369332"/>
            <a:chOff x="0" y="4528235"/>
            <a:chExt cx="12192000" cy="369332"/>
          </a:xfrm>
        </p:grpSpPr>
        <p:sp>
          <p:nvSpPr>
            <p:cNvPr id="5" name="矩形 4"/>
            <p:cNvSpPr/>
            <p:nvPr/>
          </p:nvSpPr>
          <p:spPr>
            <a:xfrm>
              <a:off x="0" y="4528235"/>
              <a:ext cx="12192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>
                  <a:solidFill>
                    <a:srgbClr val="1750EB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</a:t>
              </a:r>
              <a:r>
                <a:rPr lang="zh-CN" altLang="zh-CN" dirty="0" smtClean="0">
                  <a:solidFill>
                    <a:srgbClr val="1750EB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lang="en-US" altLang="zh-CN" dirty="0" smtClean="0">
                  <a:solidFill>
                    <a:srgbClr val="1750EB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001</a:t>
              </a:r>
              <a:r>
                <a:rPr lang="zh-CN" altLang="zh-CN" dirty="0" smtClean="0">
                  <a:solidFill>
                    <a:srgbClr val="1750EB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00110111011010101100001101010011000110   </a:t>
              </a:r>
              <a:r>
                <a:rPr lang="zh-CN" altLang="zh-CN" dirty="0">
                  <a:solidFill>
                    <a:srgbClr val="1750EB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10000   10001   000000000010</a:t>
              </a:r>
              <a:endParaRPr lang="zh-CN" altLang="zh-CN" sz="20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653786" y="4550269"/>
              <a:ext cx="0" cy="316436"/>
            </a:xfrm>
            <a:prstGeom prst="line">
              <a:avLst/>
            </a:prstGeom>
            <a:ln w="6350">
              <a:solidFill>
                <a:srgbClr val="59595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131193" y="4550269"/>
              <a:ext cx="0" cy="316436"/>
            </a:xfrm>
            <a:prstGeom prst="line">
              <a:avLst/>
            </a:prstGeom>
            <a:ln w="6350">
              <a:solidFill>
                <a:srgbClr val="59595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161798" y="4550269"/>
              <a:ext cx="0" cy="316436"/>
            </a:xfrm>
            <a:prstGeom prst="line">
              <a:avLst/>
            </a:prstGeom>
            <a:ln w="6350">
              <a:solidFill>
                <a:srgbClr val="59595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9136332" y="4550269"/>
              <a:ext cx="0" cy="316436"/>
            </a:xfrm>
            <a:prstGeom prst="line">
              <a:avLst/>
            </a:prstGeom>
            <a:ln w="6350">
              <a:solidFill>
                <a:srgbClr val="59595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77119" y="4897567"/>
            <a:ext cx="1653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占位符：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0</a:t>
            </a:r>
          </a:p>
        </p:txBody>
      </p:sp>
      <p:sp>
        <p:nvSpPr>
          <p:cNvPr id="17" name="矩形 16"/>
          <p:cNvSpPr/>
          <p:nvPr/>
        </p:nvSpPr>
        <p:spPr>
          <a:xfrm>
            <a:off x="1653786" y="4897567"/>
            <a:ext cx="5477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时间戳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(41)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31193" y="4897567"/>
            <a:ext cx="20051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机器码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(5+5)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136332" y="4897567"/>
            <a:ext cx="20051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序列号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(12)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85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  <p:bldP spid="2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DML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id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生成策略全局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配置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1" y="1646133"/>
            <a:ext cx="3418126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"tbl_user"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(type = 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IdType.</a:t>
            </a:r>
            <a:r>
              <a:rPr lang="zh-CN" altLang="zh-CN" sz="1400" b="1" i="1" dirty="0">
                <a:solidFill>
                  <a:srgbClr val="AD2B26"/>
                </a:solidFill>
                <a:latin typeface="Consolas" panose="020B0609020204030204" pitchFamily="49" charset="0"/>
              </a:rPr>
              <a:t>AUTO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310823" y="1646133"/>
            <a:ext cx="3418126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"tbl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_</a:t>
            </a:r>
            <a:r>
              <a:rPr lang="en-US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score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Score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(type = 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IdType.</a:t>
            </a:r>
            <a:r>
              <a:rPr lang="zh-CN" altLang="zh-CN" sz="1400" b="1" i="1" dirty="0">
                <a:solidFill>
                  <a:srgbClr val="AD2B26"/>
                </a:solidFill>
                <a:latin typeface="Consolas" panose="020B0609020204030204" pitchFamily="49" charset="0"/>
              </a:rPr>
              <a:t>AUTO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10765" y="1646133"/>
            <a:ext cx="3418126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"tbl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_</a:t>
            </a:r>
            <a:r>
              <a:rPr lang="en-US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subject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Subject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(type = 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IdType.</a:t>
            </a:r>
            <a:r>
              <a:rPr lang="zh-CN" altLang="zh-CN" sz="1400" b="1" i="1" dirty="0">
                <a:solidFill>
                  <a:srgbClr val="AD2B26"/>
                </a:solidFill>
                <a:latin typeface="Consolas" panose="020B0609020204030204" pitchFamily="49" charset="0"/>
              </a:rPr>
              <a:t>AUTO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1" y="3543155"/>
            <a:ext cx="3418126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"tbl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_</a:t>
            </a:r>
            <a:r>
              <a:rPr lang="en-US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order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Order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(type = 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IdType.</a:t>
            </a:r>
            <a:r>
              <a:rPr lang="zh-CN" altLang="zh-CN" sz="1400" b="1" i="1" dirty="0">
                <a:solidFill>
                  <a:srgbClr val="AD2B26"/>
                </a:solidFill>
                <a:latin typeface="Consolas" panose="020B0609020204030204" pitchFamily="49" charset="0"/>
              </a:rPr>
              <a:t>AUTO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310823" y="3543155"/>
            <a:ext cx="3418126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"tbl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_</a:t>
            </a:r>
            <a:r>
              <a:rPr lang="en-US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equipment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Equipment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(type = 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IdType.</a:t>
            </a:r>
            <a:r>
              <a:rPr lang="zh-CN" altLang="zh-CN" sz="1400" b="1" i="1" dirty="0">
                <a:solidFill>
                  <a:srgbClr val="AD2B26"/>
                </a:solidFill>
                <a:latin typeface="Consolas" panose="020B0609020204030204" pitchFamily="49" charset="0"/>
              </a:rPr>
              <a:t>AUTO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10765" y="3543155"/>
            <a:ext cx="3418126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"tbl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_</a:t>
            </a:r>
            <a:r>
              <a:rPr lang="en-US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log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Log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(type = 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IdType.</a:t>
            </a:r>
            <a:r>
              <a:rPr lang="zh-CN" altLang="zh-CN" sz="1400" b="1" i="1" dirty="0">
                <a:solidFill>
                  <a:srgbClr val="AD2B26"/>
                </a:solidFill>
                <a:latin typeface="Consolas" panose="020B0609020204030204" pitchFamily="49" charset="0"/>
              </a:rPr>
              <a:t>AUTO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34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DML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表名前缀全局配置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1" y="1646133"/>
            <a:ext cx="3418126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tbl_user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(type 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IdType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AUTO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310823" y="1646133"/>
            <a:ext cx="3418126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tbl</a:t>
            </a:r>
            <a:r>
              <a:rPr lang="zh-CN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_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score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Score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(type 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IdType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AUTO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10765" y="1646133"/>
            <a:ext cx="3418126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tbl</a:t>
            </a:r>
            <a:r>
              <a:rPr lang="zh-CN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_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subject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Subject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(type 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IdType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AUTO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1" y="3543155"/>
            <a:ext cx="3418126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tbl</a:t>
            </a:r>
            <a:r>
              <a:rPr lang="zh-CN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_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order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Order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(type 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IdType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AUTO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310823" y="3543155"/>
            <a:ext cx="3418126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tbl</a:t>
            </a:r>
            <a:r>
              <a:rPr lang="zh-CN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_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equipment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Equipment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(type 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IdType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AUTO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10765" y="3543155"/>
            <a:ext cx="3418126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tbl</a:t>
            </a:r>
            <a:r>
              <a:rPr lang="zh-CN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_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log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Log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(type 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IdType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AUTO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7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DML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全局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配置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646133"/>
            <a:ext cx="10225116" cy="167244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mybatis-plus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global-config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db-config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id-type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auto</a:t>
            </a:r>
            <a:b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</a:b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table-prefix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tbl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_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66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id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生成策略控制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全局设置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DML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4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入门案例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1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DML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多记录操作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83" b="43411"/>
          <a:stretch/>
        </p:blipFill>
        <p:spPr>
          <a:xfrm>
            <a:off x="1095754" y="1646133"/>
            <a:ext cx="3086100" cy="28601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83" b="43411"/>
          <a:stretch/>
        </p:blipFill>
        <p:spPr>
          <a:xfrm>
            <a:off x="1095754" y="1646133"/>
            <a:ext cx="3086100" cy="286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4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DML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多记录操作</a:t>
            </a: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按照</a:t>
            </a:r>
            <a:r>
              <a:rPr kumimoji="1" lang="zh-CN" altLang="en-US" dirty="0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主键</a:t>
            </a:r>
            <a:r>
              <a:rPr kumimoji="1" lang="zh-CN" altLang="en-US" dirty="0" smtClean="0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删除多条记录</a:t>
            </a:r>
            <a:endParaRPr kumimoji="1" lang="en-US" altLang="zh-CN" dirty="0" smtClean="0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 smtClean="0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根据主键查询多条记录</a:t>
            </a:r>
            <a:endParaRPr kumimoji="1" lang="en-US" altLang="zh-CN" dirty="0" smtClean="0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2191378"/>
            <a:ext cx="10225116" cy="7040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List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&lt;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Long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ids= Arrays.</a:t>
            </a:r>
            <a:r>
              <a:rPr lang="zh-CN" altLang="zh-CN" sz="1400" i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asList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new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Long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[]{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2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3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});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userDao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.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deleteBatchIds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(ids);</a:t>
            </a:r>
            <a:endParaRPr lang="zh-CN" altLang="zh-CN" sz="20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3400438"/>
            <a:ext cx="10225116" cy="7040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List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&lt;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Long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&gt; ids=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Arrays.</a:t>
            </a:r>
            <a:r>
              <a:rPr lang="zh-CN" altLang="zh-CN" sz="1400" i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asList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new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Long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[]{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2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3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});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List&lt;User&gt;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use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rList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= 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userDao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.</a:t>
            </a:r>
            <a:r>
              <a:rPr lang="zh-CN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selectBatchIds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(ids)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;</a:t>
            </a:r>
            <a:endParaRPr lang="zh-CN" altLang="zh-CN" sz="20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52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多记录操作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DML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60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300" y="3045591"/>
            <a:ext cx="3371429" cy="1152381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DML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逻辑删除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删除操作业务问题：业务数据从数据库中丢弃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逻辑删除：为数据设置是否可用状态字段，删除时设置状态字段为不可用状态，数据保留在数据库中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061" y="3045592"/>
            <a:ext cx="2209524" cy="77142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300" y="4528591"/>
            <a:ext cx="2685714" cy="771429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6616134" y="3336452"/>
            <a:ext cx="2037379" cy="0"/>
          </a:xfrm>
          <a:prstGeom prst="line">
            <a:avLst/>
          </a:prstGeom>
          <a:ln w="12700">
            <a:solidFill>
              <a:srgbClr val="AD2B2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306017" y="3336137"/>
            <a:ext cx="3127995" cy="0"/>
          </a:xfrm>
          <a:prstGeom prst="line">
            <a:avLst/>
          </a:prstGeom>
          <a:ln w="12700">
            <a:solidFill>
              <a:srgbClr val="AD2B2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306017" y="3529023"/>
            <a:ext cx="3127995" cy="0"/>
          </a:xfrm>
          <a:prstGeom prst="line">
            <a:avLst/>
          </a:prstGeom>
          <a:ln w="12700">
            <a:solidFill>
              <a:srgbClr val="AD2B2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306017" y="3721908"/>
            <a:ext cx="3127995" cy="0"/>
          </a:xfrm>
          <a:prstGeom prst="line">
            <a:avLst/>
          </a:prstGeom>
          <a:ln w="12700">
            <a:solidFill>
              <a:srgbClr val="AD2B2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061" y="3045592"/>
            <a:ext cx="2942857" cy="771429"/>
          </a:xfrm>
          <a:prstGeom prst="rect">
            <a:avLst/>
          </a:prstGeom>
        </p:spPr>
      </p:pic>
      <p:cxnSp>
        <p:nvCxnSpPr>
          <p:cNvPr id="20" name="直接箭头连接符 19"/>
          <p:cNvCxnSpPr/>
          <p:nvPr/>
        </p:nvCxnSpPr>
        <p:spPr>
          <a:xfrm flipH="1">
            <a:off x="5555729" y="3526561"/>
            <a:ext cx="974332" cy="385714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5555729" y="3715423"/>
            <a:ext cx="974332" cy="385714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9017669" y="3252241"/>
            <a:ext cx="167640" cy="167640"/>
          </a:xfrm>
          <a:prstGeom prst="ellipse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4300" y="4526977"/>
            <a:ext cx="2685714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3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1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1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1" presetClass="exit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1" presetClass="entr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1" presetClass="exit" presetSubtype="4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逻辑删除案例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①：数据库表中添加逻辑删除标记字段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DML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564" y="2248805"/>
            <a:ext cx="6847619" cy="1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4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逻辑删除案例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②：实体类中添加对应字段，并设定当前字段为逻辑删除标记字段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i="1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@TableLogic</a:t>
            </a:r>
            <a:br>
              <a:rPr lang="zh-CN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deleted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   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1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DML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6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逻辑删除案例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③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：配置逻辑删除字面值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endParaRPr lang="en-US" altLang="zh-CN" sz="2400" dirty="0" smtClean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执行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SQL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语句：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endParaRPr lang="en-US" altLang="zh-CN" sz="600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执行数据结果：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203132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mybatis-plus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global-config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    db-config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logic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-delete-field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deleted</a:t>
            </a:r>
            <a:endParaRPr lang="zh-CN" altLang="zh-CN" sz="14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logic-not-delete-value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0 </a:t>
            </a:r>
            <a:endParaRPr lang="en-US" altLang="zh-CN" sz="1400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logic-delete-value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1</a:t>
            </a:r>
            <a:endParaRPr lang="en-US" altLang="zh-CN" sz="1400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DML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340" y="4815045"/>
            <a:ext cx="4685658" cy="190309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08340" y="4417239"/>
            <a:ext cx="727635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UPDATE tbl_user SET </a:t>
            </a:r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</a:rPr>
              <a:t>deleted</a:t>
            </a:r>
            <a:r>
              <a:rPr lang="zh-CN" altLang="en-US" dirty="0" smtClean="0">
                <a:latin typeface="Consolas" panose="020B0609020204030204" pitchFamily="49" charset="0"/>
              </a:rPr>
              <a:t>=</a:t>
            </a:r>
            <a:r>
              <a:rPr lang="en-US" altLang="zh-CN" dirty="0" smtClean="0">
                <a:solidFill>
                  <a:srgbClr val="0033B3"/>
                </a:solidFill>
                <a:latin typeface="Consolas" panose="020B0609020204030204" pitchFamily="49" charset="0"/>
              </a:rPr>
              <a:t>1</a:t>
            </a:r>
            <a:r>
              <a:rPr lang="zh-CN" altLang="en-US" dirty="0" smtClean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WHERE id=? AND </a:t>
            </a:r>
            <a:r>
              <a:rPr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deleted</a:t>
            </a:r>
            <a:r>
              <a:rPr lang="zh-CN" altLang="en-US" dirty="0" smtClean="0">
                <a:latin typeface="Consolas" panose="020B0609020204030204" pitchFamily="49" charset="0"/>
              </a:rPr>
              <a:t>=</a:t>
            </a:r>
            <a:r>
              <a:rPr lang="en-US" altLang="zh-CN" dirty="0" smtClean="0">
                <a:solidFill>
                  <a:srgbClr val="0033B3"/>
                </a:solidFill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86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逻辑删除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DML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34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DML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乐观锁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业务并发现象带来的问题：秒杀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16118" y="3489723"/>
            <a:ext cx="8627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100</a:t>
            </a:r>
            <a:endParaRPr kumimoji="1" lang="zh-CN" altLang="en-US" sz="3200" b="1" dirty="0">
              <a:solidFill>
                <a:srgbClr val="AD2B2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4399818" y="3791390"/>
            <a:ext cx="981590" cy="0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6313563" y="3791390"/>
            <a:ext cx="981590" cy="0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5400000" flipH="1">
            <a:off x="5356690" y="4557683"/>
            <a:ext cx="981590" cy="0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6200000" flipH="1" flipV="1">
            <a:off x="5358137" y="3034387"/>
            <a:ext cx="981590" cy="0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18900000" flipH="1" flipV="1">
            <a:off x="6008938" y="3259768"/>
            <a:ext cx="981590" cy="0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2700000" flipV="1">
            <a:off x="4709184" y="3255484"/>
            <a:ext cx="981590" cy="0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2700000" flipH="1">
            <a:off x="6008938" y="4351278"/>
            <a:ext cx="981590" cy="0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18900000">
            <a:off x="4723812" y="4351146"/>
            <a:ext cx="981590" cy="0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637197" y="349901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1</a:t>
            </a:r>
            <a:endParaRPr kumimoji="1" lang="zh-CN" altLang="en-US" sz="3200" b="1" dirty="0">
              <a:solidFill>
                <a:srgbClr val="AD2B2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3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50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50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50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50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50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50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50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50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39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乐观锁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案例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sym typeface="Consolas" panose="020B0609020204030204" pitchFamily="49" charset="0"/>
              </a:rPr>
              <a:t>①：数据库表中添加锁标记字段</a:t>
            </a:r>
            <a:endParaRPr lang="en-US" altLang="zh-CN" dirty="0">
              <a:sym typeface="Consolas" panose="020B0609020204030204" pitchFamily="49" charset="0"/>
            </a:endParaRPr>
          </a:p>
        </p:txBody>
      </p:sp>
      <p:sp>
        <p:nvSpPr>
          <p:cNvPr id="1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DML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563" y="2248805"/>
            <a:ext cx="6847619" cy="1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4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459" y="2300818"/>
            <a:ext cx="5134451" cy="4287140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入门程序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①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：创建新模块，选择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Spring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初始化，并配置模块相关基础信息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9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121" y="2300818"/>
            <a:ext cx="4679382" cy="4287140"/>
          </a:xfrm>
          <a:prstGeom prst="rect">
            <a:avLst/>
          </a:prstGeom>
        </p:spPr>
      </p:pic>
      <p:sp>
        <p:nvSpPr>
          <p:cNvPr id="9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 txBox="1">
            <a:spLocks/>
          </p:cNvSpPr>
          <p:nvPr/>
        </p:nvSpPr>
        <p:spPr>
          <a:xfrm>
            <a:off x="1989433" y="4185793"/>
            <a:ext cx="4120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①</a:t>
            </a:r>
            <a:endParaRPr lang="zh-CN" altLang="en-US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 txBox="1">
            <a:spLocks/>
          </p:cNvSpPr>
          <p:nvPr/>
        </p:nvSpPr>
        <p:spPr>
          <a:xfrm>
            <a:off x="2237981" y="2930632"/>
            <a:ext cx="4120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②</a:t>
            </a:r>
            <a:endParaRPr lang="zh-CN" altLang="en-US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4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 txBox="1">
            <a:spLocks/>
          </p:cNvSpPr>
          <p:nvPr/>
        </p:nvSpPr>
        <p:spPr>
          <a:xfrm>
            <a:off x="3888246" y="5886855"/>
            <a:ext cx="4120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③</a:t>
            </a:r>
            <a:endParaRPr lang="zh-CN" altLang="en-US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 txBox="1">
            <a:spLocks/>
          </p:cNvSpPr>
          <p:nvPr/>
        </p:nvSpPr>
        <p:spPr>
          <a:xfrm>
            <a:off x="7503941" y="3890178"/>
            <a:ext cx="4120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⑤</a:t>
            </a:r>
            <a:endParaRPr lang="zh-CN" altLang="en-US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7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 txBox="1">
            <a:spLocks/>
          </p:cNvSpPr>
          <p:nvPr/>
        </p:nvSpPr>
        <p:spPr>
          <a:xfrm>
            <a:off x="7392798" y="2633244"/>
            <a:ext cx="4120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④</a:t>
            </a:r>
            <a:endParaRPr lang="zh-CN" altLang="en-US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20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 txBox="1">
            <a:spLocks/>
          </p:cNvSpPr>
          <p:nvPr/>
        </p:nvSpPr>
        <p:spPr>
          <a:xfrm>
            <a:off x="7434073" y="4859091"/>
            <a:ext cx="4120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⑥</a:t>
            </a:r>
          </a:p>
        </p:txBody>
      </p:sp>
      <p:sp>
        <p:nvSpPr>
          <p:cNvPr id="22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 txBox="1">
            <a:spLocks/>
          </p:cNvSpPr>
          <p:nvPr/>
        </p:nvSpPr>
        <p:spPr>
          <a:xfrm>
            <a:off x="9513077" y="5886855"/>
            <a:ext cx="4120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⑦</a:t>
            </a:r>
            <a:endParaRPr lang="zh-CN" altLang="en-US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81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  <p:bldP spid="16" grpId="0"/>
      <p:bldP spid="17" grpId="0"/>
      <p:bldP spid="20" grpId="0"/>
      <p:bldP spid="2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乐观锁案例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sym typeface="Consolas" panose="020B0609020204030204" pitchFamily="49" charset="0"/>
              </a:rPr>
              <a:t>②：实体类中添加对应字段，并设定当前字段为逻辑删除标记字段</a:t>
            </a:r>
            <a:endParaRPr lang="en-US" altLang="zh-CN" dirty="0"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203132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i="1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@Version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AD2B26"/>
                </a:solidFill>
                <a:latin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4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1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DML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19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乐观锁案例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>
                <a:sym typeface="Consolas" panose="020B0609020204030204" pitchFamily="49" charset="0"/>
              </a:rPr>
              <a:t>③</a:t>
            </a:r>
            <a:r>
              <a:rPr lang="zh-CN" altLang="en-US" dirty="0" smtClean="0">
                <a:sym typeface="Consolas" panose="020B0609020204030204" pitchFamily="49" charset="0"/>
              </a:rPr>
              <a:t>：配置</a:t>
            </a:r>
            <a:r>
              <a:rPr lang="zh-CN" altLang="en-US" dirty="0">
                <a:sym typeface="Consolas" panose="020B0609020204030204" pitchFamily="49" charset="0"/>
              </a:rPr>
              <a:t>乐观</a:t>
            </a:r>
            <a:r>
              <a:rPr lang="zh-CN" altLang="en-US" dirty="0" smtClean="0">
                <a:sym typeface="Consolas" panose="020B0609020204030204" pitchFamily="49" charset="0"/>
              </a:rPr>
              <a:t>锁拦截器实现锁机制对应的动态</a:t>
            </a:r>
            <a:r>
              <a:rPr lang="en-US" altLang="zh-CN" dirty="0" smtClean="0">
                <a:sym typeface="Consolas" panose="020B0609020204030204" pitchFamily="49" charset="0"/>
              </a:rPr>
              <a:t>SQL</a:t>
            </a:r>
            <a:r>
              <a:rPr lang="zh-CN" altLang="en-US" dirty="0" smtClean="0">
                <a:sym typeface="Consolas" panose="020B0609020204030204" pitchFamily="49" charset="0"/>
              </a:rPr>
              <a:t>语句拼装</a:t>
            </a:r>
            <a:endParaRPr lang="en-US" altLang="zh-CN" dirty="0" smtClean="0">
              <a:sym typeface="Consolas" panose="020B0609020204030204" pitchFamily="49" charset="0"/>
            </a:endParaRPr>
          </a:p>
          <a:p>
            <a:endParaRPr lang="en-US" altLang="zh-CN" dirty="0">
              <a:sym typeface="Consolas" panose="020B0609020204030204" pitchFamily="49" charset="0"/>
            </a:endParaRPr>
          </a:p>
          <a:p>
            <a:endParaRPr lang="en-US" altLang="zh-CN" dirty="0" smtClean="0">
              <a:sym typeface="Consolas" panose="020B0609020204030204" pitchFamily="49" charset="0"/>
            </a:endParaRPr>
          </a:p>
          <a:p>
            <a:endParaRPr lang="en-US" altLang="zh-CN" dirty="0">
              <a:sym typeface="Consolas" panose="020B0609020204030204" pitchFamily="49" charset="0"/>
            </a:endParaRPr>
          </a:p>
          <a:p>
            <a:endParaRPr lang="en-US" altLang="zh-CN" dirty="0" smtClean="0">
              <a:sym typeface="Consolas" panose="020B0609020204030204" pitchFamily="49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296619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@Configuration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MpConfig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@Bean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MybatisPlusInterceptor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mpInterceptor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MybatisPlusInterceptor mpInterceptor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MybatisPlusInterceptor();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mpInterceptor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.addInnerInterceptor(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OptimisticLockerInnerInterceptor());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mpInterceptor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Consolas" panose="020B0609020204030204" pitchFamily="49" charset="0"/>
            </a:endParaRPr>
          </a:p>
        </p:txBody>
      </p:sp>
      <p:sp>
        <p:nvSpPr>
          <p:cNvPr id="12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DML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76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乐观锁案例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sym typeface="Consolas" panose="020B0609020204030204" pitchFamily="49" charset="0"/>
              </a:rPr>
              <a:t>④：使用乐观锁机制在修改前必须先获取到对应数据的</a:t>
            </a:r>
            <a:r>
              <a:rPr lang="en-US" altLang="zh-CN" dirty="0" err="1" smtClean="0">
                <a:sym typeface="Consolas" panose="020B0609020204030204" pitchFamily="49" charset="0"/>
              </a:rPr>
              <a:t>verion</a:t>
            </a:r>
            <a:r>
              <a:rPr lang="zh-CN" altLang="en-US" dirty="0" smtClean="0">
                <a:sym typeface="Consolas" panose="020B0609020204030204" pitchFamily="49" charset="0"/>
              </a:rPr>
              <a:t>方可正常进行</a:t>
            </a:r>
            <a:endParaRPr lang="en-US" altLang="zh-CN" dirty="0" smtClean="0">
              <a:sym typeface="Consolas" panose="020B0609020204030204" pitchFamily="49" charset="0"/>
            </a:endParaRPr>
          </a:p>
          <a:p>
            <a:endParaRPr lang="en-US" altLang="zh-CN" dirty="0">
              <a:sym typeface="Consolas" panose="020B0609020204030204" pitchFamily="49" charset="0"/>
            </a:endParaRPr>
          </a:p>
          <a:p>
            <a:endParaRPr lang="en-US" altLang="zh-CN" dirty="0" smtClean="0">
              <a:sym typeface="Consolas" panose="020B0609020204030204" pitchFamily="49" charset="0"/>
            </a:endParaRPr>
          </a:p>
          <a:p>
            <a:endParaRPr lang="en-US" altLang="zh-CN" dirty="0" smtClean="0">
              <a:sym typeface="Consolas" panose="020B0609020204030204" pitchFamily="49" charset="0"/>
            </a:endParaRPr>
          </a:p>
          <a:p>
            <a:endParaRPr lang="en-US" altLang="zh-CN" dirty="0">
              <a:sym typeface="Consolas" panose="020B0609020204030204" pitchFamily="49" charset="0"/>
            </a:endParaRPr>
          </a:p>
          <a:p>
            <a:endParaRPr lang="en-US" altLang="zh-CN" dirty="0" smtClean="0">
              <a:sym typeface="Consolas" panose="020B0609020204030204" pitchFamily="49" charset="0"/>
            </a:endParaRPr>
          </a:p>
          <a:p>
            <a:endParaRPr lang="en-US" altLang="zh-CN" dirty="0">
              <a:sym typeface="Consolas" panose="020B0609020204030204" pitchFamily="49" charset="0"/>
            </a:endParaRPr>
          </a:p>
          <a:p>
            <a:endParaRPr lang="en-US" altLang="zh-CN" dirty="0" smtClean="0">
              <a:sym typeface="Consolas" panose="020B0609020204030204" pitchFamily="49" charset="0"/>
            </a:endParaRPr>
          </a:p>
          <a:p>
            <a:r>
              <a:rPr lang="zh-CN" altLang="en-US" dirty="0" smtClean="0">
                <a:sym typeface="Consolas" panose="020B0609020204030204" pitchFamily="49" charset="0"/>
              </a:rPr>
              <a:t>执行修改前先执行查询语句：</a:t>
            </a:r>
            <a:endParaRPr lang="en-US" altLang="zh-CN" dirty="0" smtClean="0">
              <a:sym typeface="Consolas" panose="020B0609020204030204" pitchFamily="49" charset="0"/>
            </a:endParaRPr>
          </a:p>
          <a:p>
            <a:endParaRPr lang="en-US" altLang="zh-CN" sz="600" dirty="0" smtClean="0">
              <a:sym typeface="Consolas" panose="020B0609020204030204" pitchFamily="49" charset="0"/>
            </a:endParaRPr>
          </a:p>
          <a:p>
            <a:endParaRPr lang="en-US" altLang="zh-CN" sz="900" dirty="0">
              <a:sym typeface="Consolas" panose="020B0609020204030204" pitchFamily="49" charset="0"/>
            </a:endParaRPr>
          </a:p>
          <a:p>
            <a:r>
              <a:rPr lang="zh-CN" altLang="en-US" dirty="0">
                <a:sym typeface="Consolas" panose="020B0609020204030204" pitchFamily="49" charset="0"/>
              </a:rPr>
              <a:t>执行</a:t>
            </a:r>
            <a:r>
              <a:rPr lang="zh-CN" altLang="en-US" dirty="0" smtClean="0">
                <a:sym typeface="Consolas" panose="020B0609020204030204" pitchFamily="49" charset="0"/>
              </a:rPr>
              <a:t>修改时使用</a:t>
            </a:r>
            <a:r>
              <a:rPr lang="en-US" altLang="zh-CN" dirty="0" smtClean="0">
                <a:sym typeface="Consolas" panose="020B0609020204030204" pitchFamily="49" charset="0"/>
              </a:rPr>
              <a:t>version</a:t>
            </a:r>
            <a:r>
              <a:rPr lang="zh-CN" altLang="en-US" dirty="0" smtClean="0">
                <a:sym typeface="Consolas" panose="020B0609020204030204" pitchFamily="49" charset="0"/>
              </a:rPr>
              <a:t>字段作为乐观锁检查依据</a:t>
            </a:r>
            <a:endParaRPr lang="en-US" altLang="zh-CN" dirty="0">
              <a:sym typeface="Consolas" panose="020B0609020204030204" pitchFamily="49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256993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@Test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testUpdate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//先查询数据，获取到version数据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 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.selectById(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//执行数据修改操作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.setName(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"Tom and Jerry"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.updateById(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lang="en-US" altLang="zh-CN" sz="1400" dirty="0" smtClean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zh-CN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DML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4564" y="5479069"/>
            <a:ext cx="103075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SELECT id,name,age,tel,deleted,</a:t>
            </a:r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</a:rPr>
              <a:t>version</a:t>
            </a:r>
            <a:r>
              <a:rPr lang="zh-CN" altLang="en-US" dirty="0">
                <a:latin typeface="Consolas" panose="020B0609020204030204" pitchFamily="49" charset="0"/>
              </a:rPr>
              <a:t> FROM tbl_user WHERE id=? </a:t>
            </a:r>
          </a:p>
        </p:txBody>
      </p:sp>
      <p:sp>
        <p:nvSpPr>
          <p:cNvPr id="8" name="矩形 7"/>
          <p:cNvSpPr/>
          <p:nvPr/>
        </p:nvSpPr>
        <p:spPr>
          <a:xfrm>
            <a:off x="1184564" y="6250968"/>
            <a:ext cx="103075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UPDATE tbl_user SET name=?, age=?, tel=?, </a:t>
            </a:r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</a:rPr>
              <a:t>version</a:t>
            </a:r>
            <a:r>
              <a:rPr lang="zh-CN" altLang="en-US" dirty="0">
                <a:latin typeface="Consolas" panose="020B0609020204030204" pitchFamily="49" charset="0"/>
              </a:rPr>
              <a:t>=? WHERE id=? AND </a:t>
            </a:r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</a:rPr>
              <a:t>version</a:t>
            </a:r>
            <a:r>
              <a:rPr lang="zh-CN" altLang="en-US" dirty="0">
                <a:latin typeface="Consolas" panose="020B0609020204030204" pitchFamily="49" charset="0"/>
              </a:rPr>
              <a:t>=? </a:t>
            </a:r>
          </a:p>
        </p:txBody>
      </p:sp>
    </p:spTree>
    <p:extLst>
      <p:ext uri="{BB962C8B-B14F-4D97-AF65-F5344CB8AC3E}">
        <p14:creationId xmlns:p14="http://schemas.microsoft.com/office/powerpoint/2010/main" val="46003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乐观锁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DML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80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id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自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增策略控制（</a:t>
            </a:r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Insert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）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多记录操作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（</a:t>
            </a:r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Delete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、</a:t>
            </a:r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Select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）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逻辑删除（</a:t>
            </a:r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Delete/Update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）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乐观锁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（</a:t>
            </a:r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Update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）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DML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48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快速开发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124494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代码生成器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05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42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快速开发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代码生成器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pPr marL="0" indent="0">
              <a:buNone/>
            </a:pP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造句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：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_____________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正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_____________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呢。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73618" y="1679181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农民伯伯</a:t>
            </a:r>
            <a:endParaRPr kumimoji="1" lang="en-US" altLang="zh-CN" dirty="0">
              <a:solidFill>
                <a:srgbClr val="AD2B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17361" y="1681962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忙着插秧</a:t>
            </a:r>
            <a:endParaRPr kumimoji="1" lang="en-US" altLang="zh-CN" dirty="0">
              <a:solidFill>
                <a:srgbClr val="AD2B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73618" y="1679181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警察叔叔</a:t>
            </a:r>
            <a:endParaRPr kumimoji="1" lang="en-US" altLang="zh-CN" dirty="0">
              <a:solidFill>
                <a:srgbClr val="AD2B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17361" y="1681962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指挥交通</a:t>
            </a:r>
            <a:endParaRPr kumimoji="1" lang="en-US" altLang="zh-CN" dirty="0">
              <a:solidFill>
                <a:srgbClr val="AD2B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1245" y="1679181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这妞</a:t>
            </a:r>
            <a:endParaRPr kumimoji="1" lang="en-US" altLang="zh-CN" dirty="0">
              <a:solidFill>
                <a:srgbClr val="AD2B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58801" y="1681962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点</a:t>
            </a:r>
            <a:endParaRPr kumimoji="1" lang="en-US" altLang="zh-CN" dirty="0">
              <a:solidFill>
                <a:srgbClr val="AD2B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210578"/>
            <a:ext cx="10225116" cy="300082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package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com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chinasoft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endParaRPr lang="en-US" altLang="zh-CN" sz="1400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import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com.baomidou.mybatisplus.core.mapper.BaseMapper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import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com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chinasoft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domain.User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import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org.apache.ibatis.annotations.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Mapper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endParaRPr lang="en-US" altLang="zh-CN" sz="1400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9E880D"/>
                </a:solidFill>
                <a:latin typeface="Consolas" panose="020B0609020204030204" pitchFamily="49" charset="0"/>
              </a:rPr>
              <a:t>@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Mapper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interface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UserDao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extends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BaseMapper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210578"/>
            <a:ext cx="10225116" cy="300082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package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com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chinasoft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endParaRPr lang="en-US" altLang="zh-CN" sz="1400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import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com.baomidou.mybatisplus.core.mapper.BaseMapper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import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com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chinasoft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domain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____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import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org.apache.ibatis.annotations.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Mapper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endParaRPr lang="en-US" altLang="zh-CN" sz="1400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9E880D"/>
                </a:solidFill>
                <a:latin typeface="Consolas" panose="020B0609020204030204" pitchFamily="49" charset="0"/>
              </a:rPr>
              <a:t>@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Mapper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interface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____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Dao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extends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BaseMapper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____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70076" y="3244535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User</a:t>
            </a:r>
            <a:endParaRPr lang="zh-CN" altLang="en-US" sz="1400" b="1" dirty="0">
              <a:solidFill>
                <a:srgbClr val="AD2B2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384827" y="4525646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User</a:t>
            </a:r>
            <a:endParaRPr lang="zh-CN" altLang="en-US" sz="1400" b="1" dirty="0">
              <a:solidFill>
                <a:srgbClr val="AD2B26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042100" y="4525646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User</a:t>
            </a:r>
            <a:endParaRPr lang="zh-CN" altLang="en-US" sz="1400" b="1" dirty="0">
              <a:solidFill>
                <a:srgbClr val="AD2B26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270076" y="3244535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Book</a:t>
            </a:r>
            <a:endParaRPr lang="zh-CN" altLang="en-US" sz="1400" b="1" dirty="0">
              <a:solidFill>
                <a:srgbClr val="AD2B26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384827" y="4525646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Book</a:t>
            </a:r>
            <a:endParaRPr lang="zh-CN" altLang="en-US" sz="1400" b="1" dirty="0">
              <a:solidFill>
                <a:srgbClr val="AD2B26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42100" y="4525646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Book</a:t>
            </a:r>
            <a:endParaRPr lang="zh-CN" altLang="en-US" sz="1400" b="1" dirty="0">
              <a:solidFill>
                <a:srgbClr val="AD2B26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8375307" y="5091289"/>
            <a:ext cx="639919" cy="1006615"/>
            <a:chOff x="8375307" y="5091289"/>
            <a:chExt cx="639919" cy="1006615"/>
          </a:xfrm>
        </p:grpSpPr>
        <p:cxnSp>
          <p:nvCxnSpPr>
            <p:cNvPr id="29" name="直接箭头连接符 28"/>
            <p:cNvCxnSpPr/>
            <p:nvPr/>
          </p:nvCxnSpPr>
          <p:spPr>
            <a:xfrm flipV="1">
              <a:off x="8695267" y="5091289"/>
              <a:ext cx="0" cy="633087"/>
            </a:xfrm>
            <a:prstGeom prst="straightConnector1">
              <a:avLst/>
            </a:prstGeom>
            <a:ln w="25400">
              <a:solidFill>
                <a:srgbClr val="AD2B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8375307" y="5728572"/>
              <a:ext cx="6399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 smtClean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模板</a:t>
              </a:r>
              <a:endParaRPr kumimoji="1" lang="en-US" altLang="zh-CN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984392" y="4758328"/>
            <a:ext cx="639919" cy="1339576"/>
            <a:chOff x="4984392" y="4758328"/>
            <a:chExt cx="639919" cy="1339576"/>
          </a:xfrm>
        </p:grpSpPr>
        <p:cxnSp>
          <p:nvCxnSpPr>
            <p:cNvPr id="32" name="直接箭头连接符 31"/>
            <p:cNvCxnSpPr/>
            <p:nvPr/>
          </p:nvCxnSpPr>
          <p:spPr>
            <a:xfrm flipV="1">
              <a:off x="5304352" y="4758328"/>
              <a:ext cx="0" cy="966048"/>
            </a:xfrm>
            <a:prstGeom prst="straightConnector1">
              <a:avLst/>
            </a:prstGeom>
            <a:ln w="25400">
              <a:solidFill>
                <a:srgbClr val="AD2B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4984392" y="5728572"/>
              <a:ext cx="6399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 smtClean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参数</a:t>
              </a:r>
              <a:endParaRPr kumimoji="1" lang="en-US" altLang="zh-CN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545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7" grpId="0"/>
      <p:bldP spid="19" grpId="0" animBg="1"/>
      <p:bldP spid="21" grpId="0" animBg="1"/>
      <p:bldP spid="20" grpId="0"/>
      <p:bldP spid="20" grpId="1"/>
      <p:bldP spid="23" grpId="0"/>
      <p:bldP spid="23" grpId="1"/>
      <p:bldP spid="24" grpId="0"/>
      <p:bldP spid="24" grpId="1"/>
      <p:bldP spid="26" grpId="0"/>
      <p:bldP spid="27" grpId="0"/>
      <p:bldP spid="28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快速开发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代码生成器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646133"/>
            <a:ext cx="10225116" cy="483209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package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com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chinasoft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domain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import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com.baomidou.mybatisplus.annotation.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*;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import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lombok.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Data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@Data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"tbl_user"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(type 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IdType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ASSIGN_ID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@TableField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(value =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"pwd"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,select 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false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password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tel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@TableField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(exist 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false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online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@TableLogic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(value =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"0"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,delval =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"1"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deleted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@Version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646133"/>
            <a:ext cx="10225116" cy="483209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package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com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chinasoft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domain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import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com.baomidou.mybatisplus.annotation.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*;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import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lombok.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Data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@Data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@TableName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________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(type 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IdType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ASSIGN_ID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en-US" altLang="zh-CN" sz="14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__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14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__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@TableField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(value =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"pwd"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,select 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false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4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________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en-US" altLang="zh-CN" sz="14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___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4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___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@TableField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(exist 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false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online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@TableLogic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(value =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"0"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,delval =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"1"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en-US" altLang="zh-CN" sz="14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_______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@Version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en-US" altLang="zh-CN" sz="14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_______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3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646133"/>
            <a:ext cx="10225116" cy="483209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package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com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chinasoft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domain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import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com.baomidou.mybatisplus.annotation.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*;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import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lombok.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Data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@Data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@TableName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________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(type 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IdType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i="1" dirty="0" smtClean="0">
                <a:solidFill>
                  <a:srgbClr val="871094"/>
                </a:solidFill>
                <a:latin typeface="Consolas" panose="020B0609020204030204" pitchFamily="49" charset="0"/>
              </a:rPr>
              <a:t>_________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en-US" altLang="zh-CN" sz="14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__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4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____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@TableField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(value =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"pwd"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,select 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false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4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________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en-US" altLang="zh-CN" sz="14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___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4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___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@TableField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(exist 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false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online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@TableLogic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(value = 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_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,delval = 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_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en-US" altLang="zh-CN" sz="14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_______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@Version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en-US" altLang="zh-CN" sz="14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_______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2867378" y="3117638"/>
            <a:ext cx="5438472" cy="2965386"/>
            <a:chOff x="2867378" y="3117638"/>
            <a:chExt cx="5438472" cy="2965386"/>
          </a:xfrm>
        </p:grpSpPr>
        <p:cxnSp>
          <p:nvCxnSpPr>
            <p:cNvPr id="11" name="直接箭头连接符 10"/>
            <p:cNvCxnSpPr/>
            <p:nvPr/>
          </p:nvCxnSpPr>
          <p:spPr>
            <a:xfrm flipH="1" flipV="1">
              <a:off x="3048000" y="3117638"/>
              <a:ext cx="4861560" cy="655637"/>
            </a:xfrm>
            <a:prstGeom prst="straightConnector1">
              <a:avLst/>
            </a:prstGeom>
            <a:ln w="25400">
              <a:solidFill>
                <a:srgbClr val="AD2B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7893558" y="3440346"/>
              <a:ext cx="412292" cy="14773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 smtClean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数</a:t>
              </a:r>
              <a:endParaRPr kumimoji="1" lang="en-US" altLang="zh-CN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  <a:p>
              <a:r>
                <a:rPr kumimoji="1" lang="zh-CN" altLang="en-US" dirty="0" smtClean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据</a:t>
              </a:r>
              <a:endParaRPr kumimoji="1" lang="en-US" altLang="zh-CN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  <a:p>
              <a:r>
                <a:rPr kumimoji="1" lang="zh-CN" altLang="en-US" dirty="0" smtClean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库</a:t>
              </a:r>
              <a:endParaRPr kumimoji="1" lang="en-US" altLang="zh-CN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  <a:p>
              <a:r>
                <a:rPr kumimoji="1" lang="zh-CN" altLang="en-US" dirty="0" smtClean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读</a:t>
              </a:r>
              <a:endParaRPr kumimoji="1" lang="en-US" altLang="zh-CN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  <a:p>
              <a:r>
                <a:rPr kumimoji="1" lang="zh-CN" altLang="en-US" dirty="0" smtClean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取</a:t>
              </a:r>
              <a:endParaRPr kumimoji="1" lang="en-US" altLang="zh-CN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H="1" flipV="1">
              <a:off x="2867378" y="3747911"/>
              <a:ext cx="5042182" cy="130669"/>
            </a:xfrm>
            <a:prstGeom prst="straightConnector1">
              <a:avLst/>
            </a:prstGeom>
            <a:ln w="25400">
              <a:solidFill>
                <a:srgbClr val="AD2B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H="1">
              <a:off x="3200400" y="3960798"/>
              <a:ext cx="4709160" cy="1"/>
            </a:xfrm>
            <a:prstGeom prst="straightConnector1">
              <a:avLst/>
            </a:prstGeom>
            <a:ln w="25400">
              <a:solidFill>
                <a:srgbClr val="AD2B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H="1">
              <a:off x="3627120" y="4062072"/>
              <a:ext cx="4282440" cy="355369"/>
            </a:xfrm>
            <a:prstGeom prst="straightConnector1">
              <a:avLst/>
            </a:prstGeom>
            <a:ln w="25400">
              <a:solidFill>
                <a:srgbClr val="AD2B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3214828" y="4168476"/>
              <a:ext cx="4694732" cy="437827"/>
            </a:xfrm>
            <a:prstGeom prst="straightConnector1">
              <a:avLst/>
            </a:prstGeom>
            <a:ln w="25400">
              <a:solidFill>
                <a:srgbClr val="AD2B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H="1">
              <a:off x="3099564" y="4281056"/>
              <a:ext cx="4809996" cy="525093"/>
            </a:xfrm>
            <a:prstGeom prst="straightConnector1">
              <a:avLst/>
            </a:prstGeom>
            <a:ln w="25400">
              <a:solidFill>
                <a:srgbClr val="AD2B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H="1">
              <a:off x="3575050" y="4485933"/>
              <a:ext cx="4334510" cy="1179110"/>
            </a:xfrm>
            <a:prstGeom prst="straightConnector1">
              <a:avLst/>
            </a:prstGeom>
            <a:ln w="25400">
              <a:solidFill>
                <a:srgbClr val="AD2B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H="1">
              <a:off x="3575050" y="4574211"/>
              <a:ext cx="4334510" cy="1508813"/>
            </a:xfrm>
            <a:prstGeom prst="straightConnector1">
              <a:avLst/>
            </a:prstGeom>
            <a:ln w="25400">
              <a:solidFill>
                <a:srgbClr val="AD2B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9161941" y="993848"/>
            <a:ext cx="639919" cy="926846"/>
            <a:chOff x="8375307" y="5728572"/>
            <a:chExt cx="639919" cy="926846"/>
          </a:xfrm>
        </p:grpSpPr>
        <p:cxnSp>
          <p:nvCxnSpPr>
            <p:cNvPr id="49" name="直接箭头连接符 48"/>
            <p:cNvCxnSpPr/>
            <p:nvPr/>
          </p:nvCxnSpPr>
          <p:spPr>
            <a:xfrm>
              <a:off x="8695267" y="6051754"/>
              <a:ext cx="0" cy="603664"/>
            </a:xfrm>
            <a:prstGeom prst="straightConnector1">
              <a:avLst/>
            </a:prstGeom>
            <a:ln w="25400">
              <a:solidFill>
                <a:srgbClr val="AD2B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8375307" y="5728572"/>
              <a:ext cx="6399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 smtClean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模板</a:t>
              </a:r>
              <a:endParaRPr kumimoji="1" lang="en-US" altLang="zh-CN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482622" y="3517801"/>
            <a:ext cx="5189869" cy="2945693"/>
            <a:chOff x="3482622" y="3517801"/>
            <a:chExt cx="5189869" cy="2945693"/>
          </a:xfrm>
        </p:grpSpPr>
        <p:sp>
          <p:nvSpPr>
            <p:cNvPr id="52" name="矩形 51"/>
            <p:cNvSpPr/>
            <p:nvPr/>
          </p:nvSpPr>
          <p:spPr>
            <a:xfrm>
              <a:off x="7893558" y="4986166"/>
              <a:ext cx="778933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zh-CN" altLang="en-US" dirty="0" smtClean="0">
                  <a:solidFill>
                    <a:srgbClr val="595959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开</a:t>
              </a:r>
              <a:endPara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  <a:p>
              <a:r>
                <a:rPr kumimoji="1" lang="zh-CN" altLang="en-US" dirty="0" smtClean="0">
                  <a:solidFill>
                    <a:srgbClr val="595959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发</a:t>
              </a:r>
              <a:endPara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  <a:p>
              <a:r>
                <a:rPr kumimoji="1" lang="zh-CN" altLang="en-US" dirty="0" smtClean="0">
                  <a:solidFill>
                    <a:srgbClr val="595959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者</a:t>
              </a:r>
              <a:endPara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  <a:p>
              <a:r>
                <a:rPr kumimoji="1" lang="zh-CN" altLang="en-US" dirty="0" smtClean="0">
                  <a:solidFill>
                    <a:srgbClr val="595959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配</a:t>
              </a:r>
              <a:endPara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  <a:p>
              <a:r>
                <a:rPr kumimoji="1" lang="zh-CN" altLang="en-US" dirty="0" smtClean="0">
                  <a:solidFill>
                    <a:srgbClr val="595959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置</a:t>
              </a:r>
              <a:endPara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>
            <a:xfrm flipH="1" flipV="1">
              <a:off x="4442460" y="3517801"/>
              <a:ext cx="3467100" cy="1674305"/>
            </a:xfrm>
            <a:prstGeom prst="straightConnector1">
              <a:avLst/>
            </a:prstGeom>
            <a:ln w="25400">
              <a:solidFill>
                <a:srgbClr val="5959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 flipH="1" flipV="1">
              <a:off x="3779014" y="5001914"/>
              <a:ext cx="4123434" cy="601699"/>
            </a:xfrm>
            <a:prstGeom prst="straightConnector1">
              <a:avLst/>
            </a:prstGeom>
            <a:ln w="25400">
              <a:solidFill>
                <a:srgbClr val="5959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H="1" flipV="1">
              <a:off x="3482622" y="5422398"/>
              <a:ext cx="4419826" cy="466732"/>
            </a:xfrm>
            <a:prstGeom prst="straightConnector1">
              <a:avLst/>
            </a:prstGeom>
            <a:ln w="25400">
              <a:solidFill>
                <a:srgbClr val="5959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H="1" flipV="1">
              <a:off x="4831926" y="5434088"/>
              <a:ext cx="3074861" cy="313257"/>
            </a:xfrm>
            <a:prstGeom prst="straightConnector1">
              <a:avLst/>
            </a:prstGeom>
            <a:ln w="25400">
              <a:solidFill>
                <a:srgbClr val="5959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071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快速开发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代码生成器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5456" y="127260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模板：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MyBatisPlus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提供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数据库相关配置：读取数据库获取信息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开发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者自定义配置：手工配置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05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快速开发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代码生成器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5456" y="127260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646133"/>
            <a:ext cx="10225116" cy="332398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&gt;com.baomidou&lt;/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&gt;mybatis-plus-generator&lt;/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&gt;3.4.1&lt;/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&gt;org.apache.velocity&lt;/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&gt;velocity-engine-core&lt;/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&gt;2.3&lt;/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70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21" y="2300819"/>
            <a:ext cx="6793200" cy="4266959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入门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程序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②：选择当前模块需要使用的技术集（仅保留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JDBC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）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5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454400" y="4622800"/>
            <a:ext cx="241300" cy="241300"/>
          </a:xfrm>
          <a:prstGeom prst="ellipse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443663" y="2981324"/>
            <a:ext cx="1176338" cy="185739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 rot="19738385">
            <a:off x="3238057" y="3565990"/>
            <a:ext cx="3776737" cy="1261570"/>
          </a:xfrm>
          <a:prstGeom prst="arc">
            <a:avLst>
              <a:gd name="adj1" fmla="val 11647343"/>
              <a:gd name="adj2" fmla="val 21044888"/>
            </a:avLst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08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快速开发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代码生成器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5456" y="127260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646133"/>
            <a:ext cx="10225116" cy="102611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 dirty="0" smtClean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1400" i="1" dirty="0" smtClean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创建代码生成器对象，执行生成代码操作</a:t>
            </a:r>
            <a:endParaRPr lang="en-US" altLang="zh-CN" sz="1400" i="1" dirty="0" smtClean="0">
              <a:solidFill>
                <a:srgbClr val="8C8C8C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AutoGenerator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autoGenerator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AutoGenerator();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autoGenerator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.execute();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51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快速开发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代码生成器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5456" y="127260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646133"/>
            <a:ext cx="10225116" cy="231877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 dirty="0" smtClean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数据源相关配置：读取数据库中的信息，根据数据库表结构生成代码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DataSourceConfig dataSourceConfig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DataSourceConfig();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dataSourceConfig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.setUrl(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"jdbc:mysql://localhost:3306/mybatisplus_db?serverTimezone=UTC"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dataSourceConfig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.setDriverName(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"com.mysql.cj.jdbc.Driver"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dataSourceConfig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.setUsername(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"root"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dataSourceConfig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.setPassword(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"root"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autoGenerator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.setDataSource(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dataSourceConfig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lang="zh-CN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26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快速开发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代码生成器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5456" y="127260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646133"/>
            <a:ext cx="10225116" cy="300082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//设置全局配置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GlobalConfig globalConfig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GlobalConfig();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globalConfig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.setOutputDir(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getProperty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"user.dir"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)+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"/mybatisplus_04_generator/src/main/java"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globalConfig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.setOpen(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 </a:t>
            </a:r>
            <a:endParaRPr lang="en-US" altLang="zh-CN" sz="1400" dirty="0" smtClean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globalConfig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.setAuthor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400" dirty="0" err="1" smtClean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chinasoft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程序员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globalConfig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.setFileOverride(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en-US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globalConfig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.setMapperName(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"%sDao"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globalConfig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.setIdType(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IdType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ASSIGN_ID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autoGenerator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.setGlobalConfig(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globalConfig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endParaRPr lang="zh-CN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43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快速开发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代码生成器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5456" y="127260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646133"/>
            <a:ext cx="10225116" cy="203132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 dirty="0" smtClean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包相关配置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PackageConfig packageInfo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PackageConfig();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packageInfo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.setParent(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"com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400" dirty="0" err="1" smtClean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chinasoft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packageInfo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.setEntity(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"domain"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packageInfo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.setMapper(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"dao"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autoGenerator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.setPackageInfo(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packageInfo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lang="zh-CN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98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快速开发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代码生成器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5456" y="127260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646133"/>
            <a:ext cx="10225116" cy="2965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 dirty="0" smtClean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策略配置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StrategyConfig strategy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StrategyConfig();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strategy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.setInclude(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"tbl_user"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strategy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.setTablePrefix(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"tbl_"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strategy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.setRestControllerStyle(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strategy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.setEntityLombokModel(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strategy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.setLogicDeleteFieldName(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"deleted"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strategy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.setVersionFieldName(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"version"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autoGenerator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.setStrategy(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strategy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lang="zh-CN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515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代码生成器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快速开发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99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AD2B2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algn="ctr">
          <a:defRPr kumimoji="1" dirty="0" smtClean="0">
            <a:solidFill>
              <a:srgbClr val="AD2B26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35649</TotalTime>
  <Words>7144</Words>
  <Application>Microsoft Office PowerPoint</Application>
  <PresentationFormat>宽屏</PresentationFormat>
  <Paragraphs>725</Paragraphs>
  <Slides>95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95</vt:i4>
      </vt:variant>
    </vt:vector>
  </HeadingPairs>
  <TitlesOfParts>
    <vt:vector size="117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Courier New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MyBatis Plus</vt:lpstr>
      <vt:lpstr>PowerPoint 演示文稿</vt:lpstr>
      <vt:lpstr>PowerPoint 演示文稿</vt:lpstr>
      <vt:lpstr>MyBatisPlus简介</vt:lpstr>
      <vt:lpstr>MyBatisPlus简介</vt:lpstr>
      <vt:lpstr>MyBatisPlus简介</vt:lpstr>
      <vt:lpstr>MyBatisPlus简介</vt:lpstr>
      <vt:lpstr>MyBatisPlus简介</vt:lpstr>
      <vt:lpstr>MyBatisPlus简介</vt:lpstr>
      <vt:lpstr>MyBatisPlus简介</vt:lpstr>
      <vt:lpstr>MyBatisPlus简介</vt:lpstr>
      <vt:lpstr>MyBatisPlus简介</vt:lpstr>
      <vt:lpstr>MyBatisPlus简介</vt:lpstr>
      <vt:lpstr>MyBatisPlus简介</vt:lpstr>
      <vt:lpstr>MyBatisPlus简介</vt:lpstr>
      <vt:lpstr>MyBatisPlus简介</vt:lpstr>
      <vt:lpstr>MyBatisPlus简介</vt:lpstr>
      <vt:lpstr>MyBatisPlus简介</vt:lpstr>
      <vt:lpstr>MyBatisPlus简介</vt:lpstr>
      <vt:lpstr>MyBatisPlus简介</vt:lpstr>
      <vt:lpstr>标准数据层开发</vt:lpstr>
      <vt:lpstr>标准数据层开发</vt:lpstr>
      <vt:lpstr>标准数据层开发</vt:lpstr>
      <vt:lpstr>标准数据层开发</vt:lpstr>
      <vt:lpstr>标准数据层开发</vt:lpstr>
      <vt:lpstr>标准数据层开发</vt:lpstr>
      <vt:lpstr>标准数据层开发</vt:lpstr>
      <vt:lpstr>标准数据层开发</vt:lpstr>
      <vt:lpstr>标准数据层开发</vt:lpstr>
      <vt:lpstr>标准数据层开发</vt:lpstr>
      <vt:lpstr>标准数据层开发</vt:lpstr>
      <vt:lpstr>标准数据层开发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DML编程控制</vt:lpstr>
      <vt:lpstr>DML编程控制</vt:lpstr>
      <vt:lpstr>DML编程控制</vt:lpstr>
      <vt:lpstr>DML编程控制</vt:lpstr>
      <vt:lpstr>DML编程控制</vt:lpstr>
      <vt:lpstr>DML编程控制</vt:lpstr>
      <vt:lpstr>DML编程控制</vt:lpstr>
      <vt:lpstr>DML编程控制</vt:lpstr>
      <vt:lpstr>DML编程控制</vt:lpstr>
      <vt:lpstr>DML编程控制</vt:lpstr>
      <vt:lpstr>DML编程控制</vt:lpstr>
      <vt:lpstr>DML编程控制</vt:lpstr>
      <vt:lpstr>DML编程控制</vt:lpstr>
      <vt:lpstr>DML编程控制</vt:lpstr>
      <vt:lpstr>DML编程控制</vt:lpstr>
      <vt:lpstr>DML编程控制</vt:lpstr>
      <vt:lpstr>DML编程控制</vt:lpstr>
      <vt:lpstr>DML编程控制</vt:lpstr>
      <vt:lpstr>DML编程控制</vt:lpstr>
      <vt:lpstr>DML编程控制</vt:lpstr>
      <vt:lpstr>DML编程控制</vt:lpstr>
      <vt:lpstr>DML编程控制</vt:lpstr>
      <vt:lpstr>DML编程控制</vt:lpstr>
      <vt:lpstr>快速开发</vt:lpstr>
      <vt:lpstr>快速开发</vt:lpstr>
      <vt:lpstr>快速开发</vt:lpstr>
      <vt:lpstr>快速开发</vt:lpstr>
      <vt:lpstr>快速开发</vt:lpstr>
      <vt:lpstr>快速开发</vt:lpstr>
      <vt:lpstr>快速开发</vt:lpstr>
      <vt:lpstr>快速开发</vt:lpstr>
      <vt:lpstr>快速开发</vt:lpstr>
      <vt:lpstr>快速开发</vt:lpstr>
      <vt:lpstr>快速开发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zteacher</cp:lastModifiedBy>
  <cp:revision>983</cp:revision>
  <dcterms:created xsi:type="dcterms:W3CDTF">2020-03-31T02:23:27Z</dcterms:created>
  <dcterms:modified xsi:type="dcterms:W3CDTF">2023-01-28T05:09:51Z</dcterms:modified>
</cp:coreProperties>
</file>